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62" r:id="rId3"/>
    <p:sldId id="257" r:id="rId4"/>
    <p:sldId id="264" r:id="rId5"/>
    <p:sldId id="258" r:id="rId6"/>
    <p:sldId id="259" r:id="rId7"/>
    <p:sldId id="260" r:id="rId8"/>
    <p:sldId id="261" r:id="rId9"/>
    <p:sldId id="263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29" autoAdjust="0"/>
    <p:restoredTop sz="94695"/>
  </p:normalViewPr>
  <p:slideViewPr>
    <p:cSldViewPr snapToGrid="0" snapToObjects="1">
      <p:cViewPr varScale="1">
        <p:scale>
          <a:sx n="90" d="100"/>
          <a:sy n="90" d="100"/>
        </p:scale>
        <p:origin x="111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1E508-1B94-4E22-9C1C-BD60A1D6338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8EC8-AF42-4E4C-851A-AFD560711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7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8EC8-AF42-4E4C-851A-AFD560711D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2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C775-8374-464C-8D0B-C03439CB06E2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6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6D89-7A92-48A8-A07B-A0BCDD78B588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8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8310-1402-49E8-AEEE-C0EAD8696A9C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2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1525-63D6-4308-9912-B3296E53D1C1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6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A22B-7BC4-4705-AA65-C0F7071DDE42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5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A733-2F9D-44D0-931C-760C244B97B1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7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56BE-088F-4515-80F3-10B198EBBF05}" type="datetime1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1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D9FE-808D-465D-A42B-EE61241616F1}" type="datetime1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5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CA25-E45E-439E-9897-7C567B59B81C}" type="datetime1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3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445E-E483-47D8-8EE4-A440111B8E56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8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A4EF-8B92-46BB-BC29-D7941E46EE04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1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C143-B586-4097-ACC8-9754114339A6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0BAA-089B-F446-9CF3-DE954596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4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goLab/HapCol/tree/master/data/real" TargetMode="External"/><Relationship Id="rId2" Type="http://schemas.openxmlformats.org/officeDocument/2006/relationships/hyperlink" Target="https://mathgen.stats.ox.ac.uk/impute/impute_v2.html#referen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www.molgen.mpg.de/~genetic-variation/SIH/dat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urceforge.net/projects/sdhap/files/" TargetMode="External"/><Relationship Id="rId5" Type="http://schemas.openxmlformats.org/officeDocument/2006/relationships/hyperlink" Target="https://github.com/hmatsu1226/MixSIH/blob/master/frag_sample.txt" TargetMode="External"/><Relationship Id="rId4" Type="http://schemas.openxmlformats.org/officeDocument/2006/relationships/hyperlink" Target="ftp://ftp.1000genomes.ebi.ac.uk/vol1/ftp/pilot_data/release/2010_07/trio/snps/CEU.trio.2010_03.genotypes.vcf.gz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299995/" TargetMode="External"/><Relationship Id="rId2" Type="http://schemas.openxmlformats.org/officeDocument/2006/relationships/hyperlink" Target="http://www.internationalgenome.org/data-portal/sample/NA1287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nternationalgenome.org/data-portal/sample/NA1287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tp://ftp-trace.ncbi.nlm.nih.gov/giab/ftp/data/NA12878/NIST_NA12878_HG001_HiSeq_300x" TargetMode="External"/><Relationship Id="rId2" Type="http://schemas.openxmlformats.org/officeDocument/2006/relationships/hyperlink" Target="https://github.com/genome-in-a-bott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atkforums.broadinstitute.org/gatk/discussion/1292/which-datasets-should-i-use-for-reviewing-or-benchmarking-purposes" TargetMode="External"/><Relationship Id="rId5" Type="http://schemas.openxmlformats.org/officeDocument/2006/relationships/hyperlink" Target="ftp://ftp-trace.ncbi.nlm.nih.gov/giab/ftp/release/NA12878_HG001/" TargetMode="External"/><Relationship Id="rId4" Type="http://schemas.openxmlformats.org/officeDocument/2006/relationships/hyperlink" Target="https://jimb.stanford.edu/giab-resource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trcstats.itrc.txstate.edu/wiki/index.php/LEAP_Cluster_User_Gui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tp://ftp-trace.ncbi.nih.gov/1000genomes/ftp/technical/working/20101201_cg_NA12878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rleshf87.wordpress.com/2013/10/28/extracting-reads-for-a-single-chromosome-from-bamsam-file-with-samtools/" TargetMode="External"/><Relationship Id="rId2" Type="http://schemas.openxmlformats.org/officeDocument/2006/relationships/hyperlink" Target="https://github.com/vibansal/HapCUT2/issues/4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ostars.org/p/48719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matsu1226/MixSIH" TargetMode="External"/><Relationship Id="rId2" Type="http://schemas.openxmlformats.org/officeDocument/2006/relationships/hyperlink" Target="https://github.com/vibansal/HapCUT2/issues/4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ealabolfazl/AltHa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A141-62F4-EB41-BD44-3BA6447D7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NGS-Hap Project Work Report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Start from June 27, 2019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2B632-24D7-094B-8758-6B876C3F8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7777B-1641-49F6-A05B-14F48ADE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3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74DF-E12C-44FA-B36E-9C8D9BC4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July 2, 2019 Meeting To-Do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EF30-3C69-4F6C-B1D4-28E93F2C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91" y="1825624"/>
            <a:ext cx="8365159" cy="4667249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a file for all key files (listed on July 2 meeting PPT file)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Answer: Done: See </a:t>
            </a:r>
            <a:r>
              <a:rPr lang="en-US" dirty="0" err="1">
                <a:solidFill>
                  <a:srgbClr val="1F0DFF"/>
                </a:solidFill>
              </a:rPr>
              <a:t>zipfile</a:t>
            </a:r>
            <a:r>
              <a:rPr lang="en-US" dirty="0">
                <a:solidFill>
                  <a:srgbClr val="1F0DFF"/>
                </a:solidFill>
              </a:rPr>
              <a:t> ‘1.Key_Files.July9.2019’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whole pair-end data (826) for all the software packages that use the same/similar "fragment" input file, which is obtained based on </a:t>
            </a:r>
            <a:r>
              <a:rPr lang="en-US" dirty="0" err="1"/>
              <a:t>extractHairs</a:t>
            </a:r>
            <a:r>
              <a:rPr lang="en-US" dirty="0"/>
              <a:t>: HapCUT2, </a:t>
            </a:r>
            <a:r>
              <a:rPr lang="en-US" dirty="0" err="1"/>
              <a:t>HapCompass</a:t>
            </a:r>
            <a:r>
              <a:rPr lang="en-US" dirty="0"/>
              <a:t>, </a:t>
            </a:r>
            <a:r>
              <a:rPr lang="en-US" dirty="0" err="1"/>
              <a:t>MiXSIH</a:t>
            </a:r>
            <a:r>
              <a:rPr lang="en-US" dirty="0"/>
              <a:t>, </a:t>
            </a:r>
            <a:r>
              <a:rPr lang="en-US" dirty="0" err="1"/>
              <a:t>AltHAP</a:t>
            </a:r>
            <a:r>
              <a:rPr lang="en-US" dirty="0"/>
              <a:t>, </a:t>
            </a:r>
            <a:r>
              <a:rPr lang="en-US" dirty="0" err="1"/>
              <a:t>Sdhap</a:t>
            </a:r>
            <a:r>
              <a:rPr lang="en-US" dirty="0"/>
              <a:t> &amp;PEATH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Answer: Done: </a:t>
            </a:r>
            <a:r>
              <a:rPr lang="en-US" dirty="0" err="1">
                <a:solidFill>
                  <a:srgbClr val="1F0DFF"/>
                </a:solidFill>
              </a:rPr>
              <a:t>HapCompass</a:t>
            </a:r>
            <a:r>
              <a:rPr lang="en-US" dirty="0">
                <a:solidFill>
                  <a:srgbClr val="1F0DFF"/>
                </a:solidFill>
              </a:rPr>
              <a:t>, HapCUT2, </a:t>
            </a:r>
            <a:r>
              <a:rPr lang="en-US" dirty="0" err="1">
                <a:solidFill>
                  <a:srgbClr val="1F0DFF"/>
                </a:solidFill>
              </a:rPr>
              <a:t>AltHap</a:t>
            </a:r>
            <a:r>
              <a:rPr lang="en-US" dirty="0">
                <a:solidFill>
                  <a:srgbClr val="1F0DFF"/>
                </a:solidFill>
              </a:rPr>
              <a:t>, MixSIH,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Unsuccessful Runs: </a:t>
            </a:r>
            <a:r>
              <a:rPr lang="en-US" dirty="0" err="1">
                <a:solidFill>
                  <a:srgbClr val="FF0000"/>
                </a:solidFill>
              </a:rPr>
              <a:t>Sdhap</a:t>
            </a:r>
            <a:r>
              <a:rPr lang="en-US" dirty="0">
                <a:solidFill>
                  <a:srgbClr val="FF0000"/>
                </a:solidFill>
              </a:rPr>
              <a:t> (Real data)&amp; &amp; PEATH (issues </a:t>
            </a:r>
            <a:r>
              <a:rPr lang="en-US" b="1" dirty="0">
                <a:solidFill>
                  <a:srgbClr val="FF0000"/>
                </a:solidFill>
              </a:rPr>
              <a:t>compiling</a:t>
            </a:r>
            <a:r>
              <a:rPr lang="en-US" dirty="0">
                <a:solidFill>
                  <a:srgbClr val="FF0000"/>
                </a:solidFill>
              </a:rPr>
              <a:t> PEATH.cpp file)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CSP run on a real data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Answer:</a:t>
            </a:r>
            <a:r>
              <a:rPr lang="en-US" dirty="0">
                <a:solidFill>
                  <a:srgbClr val="FF0000"/>
                </a:solidFill>
              </a:rPr>
              <a:t> Unsuccessfully </a:t>
            </a:r>
            <a:r>
              <a:rPr lang="en-US" dirty="0">
                <a:solidFill>
                  <a:srgbClr val="1F0DFF"/>
                </a:solidFill>
              </a:rPr>
              <a:t>ran on real data: whole pair-end 826T data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	      Attempted 4 separate runs, see CSP_pairend_826T.July9.2019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common data used: NA12878? </a:t>
            </a:r>
            <a:r>
              <a:rPr lang="en-US" dirty="0" err="1"/>
              <a:t>Fosmid_all_chromosomes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(1) Check if NA12878 and </a:t>
            </a:r>
            <a:r>
              <a:rPr lang="en-US" dirty="0" err="1"/>
              <a:t>Fosmid_all_chromosomes</a:t>
            </a:r>
            <a:r>
              <a:rPr lang="en-US" dirty="0"/>
              <a:t> are the same</a:t>
            </a:r>
            <a:br>
              <a:rPr lang="en-US" dirty="0"/>
            </a:br>
            <a:r>
              <a:rPr lang="en-US" dirty="0"/>
              <a:t>(2) SDHAP web page has the both real data and </a:t>
            </a:r>
            <a:r>
              <a:rPr lang="en-US" dirty="0" err="1"/>
              <a:t>simultation</a:t>
            </a:r>
            <a:r>
              <a:rPr lang="en-US" dirty="0"/>
              <a:t> data</a:t>
            </a:r>
            <a:br>
              <a:rPr lang="en-US" dirty="0"/>
            </a:br>
            <a:r>
              <a:rPr lang="en-US" dirty="0"/>
              <a:t>    https://sourceforge.net/projects/sdhap/files/ </a:t>
            </a:r>
            <a:br>
              <a:rPr lang="en-US" dirty="0"/>
            </a:br>
            <a:r>
              <a:rPr lang="en-US" dirty="0"/>
              <a:t>(3) Check other software packages' web page to see if they provide any simulated or real data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Answer: Done: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Real data info from MixSIH, PEATH, </a:t>
            </a:r>
            <a:r>
              <a:rPr lang="en-US" dirty="0" err="1">
                <a:solidFill>
                  <a:srgbClr val="1F0DFF"/>
                </a:solidFill>
              </a:rPr>
              <a:t>GenHap</a:t>
            </a:r>
            <a:r>
              <a:rPr lang="en-US" dirty="0">
                <a:solidFill>
                  <a:srgbClr val="1F0DFF"/>
                </a:solidFill>
              </a:rPr>
              <a:t>, </a:t>
            </a:r>
            <a:r>
              <a:rPr lang="en-US" dirty="0" err="1">
                <a:solidFill>
                  <a:srgbClr val="1F0DFF"/>
                </a:solidFill>
              </a:rPr>
              <a:t>SDhaP</a:t>
            </a:r>
            <a:r>
              <a:rPr lang="en-US" dirty="0">
                <a:solidFill>
                  <a:srgbClr val="1F0DFF"/>
                </a:solidFill>
              </a:rPr>
              <a:t>, IMPUTE2 &amp; </a:t>
            </a:r>
            <a:r>
              <a:rPr lang="en-US" dirty="0" err="1">
                <a:solidFill>
                  <a:srgbClr val="1F0DFF"/>
                </a:solidFill>
              </a:rPr>
              <a:t>HapCol</a:t>
            </a:r>
            <a:endParaRPr lang="en-US" dirty="0">
              <a:solidFill>
                <a:srgbClr val="1F0DFF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*See details on page 11 &amp; 12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NA12878: dataset website link and description on page 13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word doc of input and output format for software packages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Answer: Done: </a:t>
            </a:r>
            <a:r>
              <a:rPr lang="sv-SE" dirty="0">
                <a:solidFill>
                  <a:srgbClr val="1F0DFF"/>
                </a:solidFill>
              </a:rPr>
              <a:t>HA_software_package_input.output_formats</a:t>
            </a:r>
            <a:endParaRPr lang="en-US" dirty="0">
              <a:solidFill>
                <a:srgbClr val="1F0D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19FE7-B6D3-4BA6-89AE-D906FE74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0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6B1B-B295-468B-B894-4E43A162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6" y="21533"/>
            <a:ext cx="9102783" cy="1325563"/>
          </a:xfrm>
        </p:spPr>
        <p:txBody>
          <a:bodyPr/>
          <a:lstStyle/>
          <a:p>
            <a:r>
              <a:rPr lang="en-US" dirty="0"/>
              <a:t>HA software Packages: Real &amp; Simulated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00A2-305A-42A2-8CCB-80204230F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" y="1347096"/>
            <a:ext cx="8376805" cy="5297543"/>
          </a:xfrm>
        </p:spPr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u="sng" dirty="0" err="1"/>
              <a:t>GenHap</a:t>
            </a:r>
            <a:r>
              <a:rPr lang="en-US" altLang="en-US" sz="1400" u="sng" dirty="0"/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the chromosome 22 of the individual NA12878 obtained starting from high-quality SNP calls and sequencing data made publicly available by the Genome in a Bottle (GIAB) Consortium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(ii) the chromosome 22 obtained starting from PacBio data.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Simulated data: located under the Models/Freq_100 directory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u="sng" dirty="0"/>
              <a:t>IMPUTE2:</a:t>
            </a:r>
            <a:r>
              <a:rPr lang="en-US" altLang="en-US" sz="1400" dirty="0"/>
              <a:t> </a:t>
            </a:r>
            <a:r>
              <a:rPr lang="en-US" sz="1400" dirty="0">
                <a:hlinkClick r:id="rId2"/>
              </a:rPr>
              <a:t>https://mathgen.stats.ox.ac.uk/impute/impute_v2.html#reference</a:t>
            </a:r>
            <a:endParaRPr lang="en-US" sz="14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Above link provides links to: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9 different 10000 genome project links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4 different HapMap phases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u="sng" dirty="0"/>
              <a:t>HapSeq2:</a:t>
            </a:r>
            <a:r>
              <a:rPr lang="en-US" altLang="en-US" sz="1400" dirty="0"/>
              <a:t>	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Simulated data: located in the zip file of HapSeq2 under the HapSeq2_pipeline directory: BAMs: directory, CEU.sample.ID.txt &amp;  sites.vcf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u="sng" dirty="0" err="1"/>
              <a:t>ParticleHap</a:t>
            </a:r>
            <a:r>
              <a:rPr lang="en-US" altLang="en-US" sz="1400" u="sng" dirty="0"/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Simulated data: located in the zip file of </a:t>
            </a:r>
            <a:r>
              <a:rPr lang="en-US" altLang="en-US" sz="1400" dirty="0" err="1"/>
              <a:t>ParticleHap</a:t>
            </a:r>
            <a:r>
              <a:rPr lang="en-US" altLang="en-US" sz="1400" dirty="0"/>
              <a:t>, testdata.txt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u="sng" dirty="0" err="1"/>
              <a:t>HapCol</a:t>
            </a:r>
            <a:r>
              <a:rPr lang="en-US" altLang="en-US" sz="1400" u="sng" dirty="0"/>
              <a:t>:</a:t>
            </a:r>
            <a:r>
              <a:rPr lang="en-US" altLang="en-US" sz="1400" dirty="0"/>
              <a:t> </a:t>
            </a:r>
            <a:r>
              <a:rPr lang="en-US" sz="1400" dirty="0">
                <a:hlinkClick r:id="rId3"/>
              </a:rPr>
              <a:t>https://github.com/AlgoLab/HapCol/tree/master/data/real</a:t>
            </a:r>
            <a:endParaRPr lang="en-US" altLang="en-US" sz="14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u="sng" dirty="0"/>
              <a:t>‘input-</a:t>
            </a:r>
            <a:r>
              <a:rPr lang="en-US" altLang="en-US" sz="1400" u="sng" dirty="0" err="1"/>
              <a:t>duitama</a:t>
            </a:r>
            <a:r>
              <a:rPr lang="en-US" altLang="en-US" sz="1400" u="sng" dirty="0"/>
              <a:t>’: </a:t>
            </a:r>
            <a:r>
              <a:rPr lang="en-US" altLang="en-US" sz="1400" dirty="0"/>
              <a:t>contains sorted matrices for each chromosome &amp; </a:t>
            </a:r>
            <a:r>
              <a:rPr lang="en-US" altLang="en-US" sz="1400" b="1" u="sng" dirty="0"/>
              <a:t>WIF</a:t>
            </a:r>
            <a:r>
              <a:rPr lang="en-US" altLang="en-US" sz="1400" dirty="0"/>
              <a:t> formatted input (same as </a:t>
            </a:r>
            <a:r>
              <a:rPr lang="en-US" altLang="en-US" sz="1400" dirty="0" err="1"/>
              <a:t>GenHap</a:t>
            </a:r>
            <a:r>
              <a:rPr lang="en-US" altLang="en-US" sz="1400" dirty="0"/>
              <a:t> input)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 </a:t>
            </a:r>
            <a:r>
              <a:rPr lang="en-US" altLang="en-US" sz="1400" u="sng" dirty="0"/>
              <a:t>‘haplotype-</a:t>
            </a:r>
            <a:r>
              <a:rPr lang="en-US" altLang="en-US" sz="1400" u="sng" dirty="0" err="1"/>
              <a:t>duitama</a:t>
            </a:r>
            <a:r>
              <a:rPr lang="en-US" altLang="en-US" sz="1400" u="sng" dirty="0"/>
              <a:t>’: </a:t>
            </a:r>
            <a:r>
              <a:rPr lang="en-US" altLang="en-US" sz="1400" dirty="0"/>
              <a:t>contains </a:t>
            </a:r>
            <a:r>
              <a:rPr lang="en-US" altLang="en-US" sz="1400" dirty="0" err="1"/>
              <a:t>refhap</a:t>
            </a:r>
            <a:r>
              <a:rPr lang="en-US" altLang="en-US" sz="1400" dirty="0"/>
              <a:t> phase files for each chromosome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Simulated data: located under the data/simulated directory of the zip file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u="sng" dirty="0" err="1"/>
              <a:t>HapCompass</a:t>
            </a:r>
            <a:r>
              <a:rPr lang="en-US" altLang="en-US" sz="1400" u="sng" dirty="0"/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Simulated date: located under the example directory of the </a:t>
            </a:r>
            <a:r>
              <a:rPr lang="en-US" altLang="en-US" sz="1400" dirty="0" err="1"/>
              <a:t>HapCompass</a:t>
            </a:r>
            <a:r>
              <a:rPr lang="en-US" altLang="en-US" sz="1400" dirty="0"/>
              <a:t> zip file: </a:t>
            </a:r>
            <a:r>
              <a:rPr lang="en-US" sz="1400" dirty="0"/>
              <a:t>62_ID0.txt &amp; </a:t>
            </a:r>
            <a:r>
              <a:rPr lang="en-US" sz="1400" dirty="0" err="1"/>
              <a:t>example.bam</a:t>
            </a:r>
            <a:endParaRPr lang="en-US" altLang="en-US" sz="1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u="sng" dirty="0" err="1"/>
              <a:t>HapCUT</a:t>
            </a:r>
            <a:r>
              <a:rPr lang="en-US" altLang="en-US" sz="1400" u="sng" dirty="0"/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NA12878: located under </a:t>
            </a:r>
            <a:r>
              <a:rPr lang="en-US" altLang="en-US" sz="1400" dirty="0" err="1"/>
              <a:t>testdata</a:t>
            </a:r>
            <a:r>
              <a:rPr lang="en-US" altLang="en-US" sz="1400" dirty="0"/>
              <a:t> directory in zip file of </a:t>
            </a:r>
            <a:r>
              <a:rPr lang="en-US" altLang="en-US" sz="1400" dirty="0" err="1"/>
              <a:t>HapCUT</a:t>
            </a:r>
            <a:r>
              <a:rPr lang="en-US" altLang="en-US" sz="1400" dirty="0"/>
              <a:t>: </a:t>
            </a:r>
            <a:r>
              <a:rPr lang="en-US" altLang="en-US" sz="1400" dirty="0" err="1"/>
              <a:t>HapCUT</a:t>
            </a:r>
            <a:r>
              <a:rPr lang="en-US" altLang="en-US" sz="1400" dirty="0"/>
              <a:t>/</a:t>
            </a:r>
            <a:r>
              <a:rPr lang="en-US" altLang="en-US" sz="1400" dirty="0" err="1"/>
              <a:t>hapcut</a:t>
            </a:r>
            <a:r>
              <a:rPr lang="en-US" altLang="en-US" sz="1400" dirty="0"/>
              <a:t>-master/</a:t>
            </a:r>
            <a:r>
              <a:rPr lang="en-US" altLang="en-US" sz="1400" dirty="0" err="1"/>
              <a:t>testdata</a:t>
            </a:r>
            <a:r>
              <a:rPr lang="en-US" altLang="en-US" sz="1400" dirty="0"/>
              <a:t>/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fosmiddata.chr20.fragments,  </a:t>
            </a:r>
            <a:r>
              <a:rPr lang="en-US" altLang="en-US" sz="1400" dirty="0" err="1"/>
              <a:t>fragment_matrix_file</a:t>
            </a:r>
            <a:r>
              <a:rPr lang="en-US" altLang="en-US" sz="1400" dirty="0"/>
              <a:t>,  NA12878.chr20.1KG.vcf,  NA18508.chr20.test.bam &amp;  NA18508.chr20.test.VCF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6C524-CA41-4869-8EE3-4D068F62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410A-6863-4843-8C2B-96FE5C9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4" y="18255"/>
            <a:ext cx="9068966" cy="1325563"/>
          </a:xfrm>
        </p:spPr>
        <p:txBody>
          <a:bodyPr/>
          <a:lstStyle/>
          <a:p>
            <a:r>
              <a:rPr lang="en-US" dirty="0"/>
              <a:t>HA software Packages: Real &amp; Simulated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64225-3EAC-42A5-AD52-5BED46F33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62742"/>
            <a:ext cx="8844742" cy="5498276"/>
          </a:xfrm>
        </p:spPr>
        <p:txBody>
          <a:bodyPr>
            <a:noAutofit/>
          </a:bodyPr>
          <a:lstStyle/>
          <a:p>
            <a:r>
              <a:rPr lang="en-US" sz="1200" u="sng" dirty="0"/>
              <a:t>MixSIH</a:t>
            </a:r>
            <a:r>
              <a:rPr lang="en-US" sz="1200" dirty="0"/>
              <a:t>:</a:t>
            </a:r>
          </a:p>
          <a:p>
            <a:pPr lvl="1"/>
            <a:r>
              <a:rPr lang="en-US" sz="1200" dirty="0"/>
              <a:t>For real data, we used the SNP fragments of </a:t>
            </a:r>
            <a:r>
              <a:rPr lang="en-US" sz="1200" dirty="0" err="1"/>
              <a:t>Duitama's</a:t>
            </a:r>
            <a:r>
              <a:rPr lang="en-US" sz="1200" dirty="0"/>
              <a:t> group [1] and it was downloaded from </a:t>
            </a:r>
            <a:r>
              <a:rPr lang="en-US" sz="1200" dirty="0">
                <a:hlinkClick r:id="rId3"/>
              </a:rPr>
              <a:t>http://owww.molgen.mpg.de/~genetic-variation/SIH/data/</a:t>
            </a:r>
            <a:r>
              <a:rPr lang="en-US" sz="1200" dirty="0"/>
              <a:t> .</a:t>
            </a:r>
          </a:p>
          <a:p>
            <a:pPr lvl="1"/>
            <a:r>
              <a:rPr lang="en-US" sz="1200" dirty="0"/>
              <a:t>As the correct haplotypes, we used the haplotypes which are determined by pedigree genotypes and we downloaded these from 1000 Genomes Project: </a:t>
            </a:r>
            <a:r>
              <a:rPr lang="en-US" sz="1200" dirty="0">
                <a:hlinkClick r:id="rId4"/>
              </a:rPr>
              <a:t>ftp://ftp.1000genomes.ebi.ac.uk/vol1/ftp/pilot_data/release/2010_07/trio/snps/CEU.trio.2010_03.genotypes.vcf.gz</a:t>
            </a:r>
            <a:r>
              <a:rPr lang="en-US" sz="1200" dirty="0"/>
              <a:t> </a:t>
            </a:r>
          </a:p>
          <a:p>
            <a:pPr lvl="1"/>
            <a:r>
              <a:rPr lang="en-US" sz="1200" dirty="0"/>
              <a:t>Simulated data: </a:t>
            </a:r>
            <a:r>
              <a:rPr lang="en-US" sz="1200" dirty="0">
                <a:hlinkClick r:id="rId5" tooltip="frag_sample.txt"/>
              </a:rPr>
              <a:t>frag_sample.txt</a:t>
            </a:r>
            <a:r>
              <a:rPr lang="en-US" sz="1200" dirty="0"/>
              <a:t> located in zip file of software</a:t>
            </a:r>
          </a:p>
          <a:p>
            <a:r>
              <a:rPr lang="en-US" sz="1200" u="sng" dirty="0"/>
              <a:t>CSP:</a:t>
            </a:r>
          </a:p>
          <a:p>
            <a:pPr lvl="1"/>
            <a:r>
              <a:rPr lang="en-US" sz="1200" dirty="0"/>
              <a:t>Simulated data: fragment.txt &amp; genotype.txt, located in zip file under example directory</a:t>
            </a:r>
          </a:p>
          <a:p>
            <a:r>
              <a:rPr lang="en-US" sz="1200" u="sng" dirty="0"/>
              <a:t>PEATH:</a:t>
            </a:r>
          </a:p>
          <a:p>
            <a:pPr lvl="1"/>
            <a:r>
              <a:rPr lang="en-US" altLang="en-US" sz="1200" dirty="0">
                <a:solidFill>
                  <a:srgbClr val="24292E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We used three data sets for experiments.</a:t>
            </a:r>
            <a:endParaRPr lang="en-US" altLang="en-US" sz="1200" dirty="0"/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200" dirty="0">
                <a:solidFill>
                  <a:srgbClr val="24292E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Fosmid dataset (</a:t>
            </a:r>
            <a:r>
              <a:rPr lang="en-US" altLang="en-US" sz="1200" dirty="0" err="1">
                <a:solidFill>
                  <a:srgbClr val="24292E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Duitama</a:t>
            </a:r>
            <a:r>
              <a:rPr lang="en-US" altLang="en-US" sz="1200" dirty="0">
                <a:solidFill>
                  <a:srgbClr val="24292E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 al. 2012) which has been widely used to assess and compare SIH algorithms.</a:t>
            </a:r>
            <a:endParaRPr lang="en-US" altLang="en-US" sz="1200" dirty="0">
              <a:solidFill>
                <a:srgbClr val="24292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200" dirty="0">
                <a:solidFill>
                  <a:srgbClr val="24292E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Simulated dataset which was generated based on Fosmid data.</a:t>
            </a:r>
            <a:endParaRPr lang="en-US" altLang="en-US" sz="1200" dirty="0"/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200" dirty="0">
                <a:solidFill>
                  <a:srgbClr val="24292E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rgbClr val="24292E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HuRef</a:t>
            </a:r>
            <a:r>
              <a:rPr lang="en-US" altLang="en-US" sz="1200" dirty="0">
                <a:solidFill>
                  <a:srgbClr val="24292E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dataset (Levy et al. 2007) which has been the most widely used in SIH related articles.</a:t>
            </a:r>
            <a:r>
              <a:rPr lang="en-US" altLang="en-US" sz="1200" dirty="0"/>
              <a:t>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200" dirty="0"/>
              <a:t>Simulated data: located in the zip file of PEATH, under the </a:t>
            </a:r>
            <a:r>
              <a:rPr lang="en-US" altLang="en-US" sz="1200" dirty="0" err="1"/>
              <a:t>DataSet</a:t>
            </a:r>
            <a:r>
              <a:rPr lang="en-US" altLang="en-US" sz="1200" dirty="0"/>
              <a:t>/</a:t>
            </a:r>
            <a:r>
              <a:rPr lang="en-US" altLang="en-US" sz="1200" dirty="0" err="1"/>
              <a:t>Simulated_chromosomes</a:t>
            </a:r>
            <a:r>
              <a:rPr lang="en-US" altLang="en-US" sz="1200" dirty="0"/>
              <a:t>/ directory, 60 .</a:t>
            </a:r>
            <a:r>
              <a:rPr lang="en-US" altLang="en-US" sz="1200" dirty="0" err="1"/>
              <a:t>matrix.SORTED</a:t>
            </a:r>
            <a:r>
              <a:rPr lang="en-US" altLang="en-US" sz="1200" dirty="0"/>
              <a:t> files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u="sng" dirty="0" err="1"/>
              <a:t>SDhaP</a:t>
            </a:r>
            <a:r>
              <a:rPr lang="en-US" altLang="en-US" sz="1200" u="sng" dirty="0"/>
              <a:t>:</a:t>
            </a:r>
            <a:r>
              <a:rPr lang="en-US" altLang="en-US" sz="1200" dirty="0"/>
              <a:t> </a:t>
            </a:r>
            <a:r>
              <a:rPr lang="en-US" sz="1200" dirty="0">
                <a:hlinkClick r:id="rId6"/>
              </a:rPr>
              <a:t>https://sourceforge.net/projects/sdhap/files/</a:t>
            </a:r>
            <a:endParaRPr lang="en-US" sz="12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Fosmid data (</a:t>
            </a:r>
            <a:r>
              <a:rPr lang="en-US" altLang="en-US" sz="1200" dirty="0" err="1"/>
              <a:t>zipfile</a:t>
            </a:r>
            <a:r>
              <a:rPr lang="en-US" altLang="en-US" sz="1200" dirty="0"/>
              <a:t>): sorted matrices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/>
              <a:t>HuRef</a:t>
            </a:r>
            <a:r>
              <a:rPr lang="en-US" altLang="en-US" sz="1200" dirty="0"/>
              <a:t> data (</a:t>
            </a:r>
            <a:r>
              <a:rPr lang="en-US" altLang="en-US" sz="1200" dirty="0" err="1"/>
              <a:t>zipfile</a:t>
            </a:r>
            <a:r>
              <a:rPr lang="en-US" altLang="en-US" sz="1200" dirty="0"/>
              <a:t>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Simulated data (zip file)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u="sng" dirty="0" err="1"/>
              <a:t>AltHap</a:t>
            </a:r>
            <a:r>
              <a:rPr lang="en-US" altLang="en-US" sz="1400" u="sng" dirty="0"/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Simulated data: located under the zip file for </a:t>
            </a:r>
            <a:r>
              <a:rPr lang="en-US" altLang="en-US" sz="1400" dirty="0" err="1"/>
              <a:t>AltHap</a:t>
            </a:r>
            <a:r>
              <a:rPr lang="en-US" altLang="en-US" sz="1400" dirty="0"/>
              <a:t>: sim0.txt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sz="1400" dirty="0"/>
            </a:b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A06F6-3FC1-438F-8F30-FFDB6EAD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6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B7C3-422C-48AC-8014-C0DBFBB4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NA12878: HapMap trio child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C5A72-6FD6-41CC-B5E9-706B61454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1" y="1645232"/>
            <a:ext cx="8111023" cy="4911077"/>
          </a:xfrm>
        </p:spPr>
        <p:txBody>
          <a:bodyPr>
            <a:noAutofit/>
          </a:bodyPr>
          <a:lstStyle/>
          <a:p>
            <a:r>
              <a:rPr lang="en-US" sz="2000" dirty="0"/>
              <a:t>Website of full details on dataset: </a:t>
            </a:r>
            <a:r>
              <a:rPr lang="en-US" sz="2000" dirty="0">
                <a:hlinkClick r:id="rId2"/>
              </a:rPr>
              <a:t>http://www.internationalgenome.org/data-portal/sample/NA12878</a:t>
            </a:r>
            <a:endParaRPr lang="en-US" sz="2000" dirty="0"/>
          </a:p>
          <a:p>
            <a:r>
              <a:rPr lang="en-US" sz="2000" dirty="0"/>
              <a:t>“</a:t>
            </a:r>
            <a:r>
              <a:rPr lang="en-US" sz="2000" b="1" dirty="0"/>
              <a:t>Fosmid-based whole genome haplotyping of a HapMap trio child: evaluation of Single Individual Haplotyping techniques” </a:t>
            </a:r>
            <a:r>
              <a:rPr lang="en-US" sz="2000" dirty="0"/>
              <a:t>by: </a:t>
            </a:r>
            <a:r>
              <a:rPr lang="en-US" sz="2000" dirty="0" err="1"/>
              <a:t>Duitama</a:t>
            </a:r>
            <a:r>
              <a:rPr lang="en-US" sz="2000" dirty="0"/>
              <a:t>, Jorge, et al.</a:t>
            </a:r>
            <a:r>
              <a:rPr lang="en-US" sz="2000" b="1" dirty="0"/>
              <a:t> </a:t>
            </a:r>
            <a:r>
              <a:rPr lang="en-US" sz="2000" dirty="0">
                <a:hlinkClick r:id="rId3"/>
              </a:rPr>
              <a:t>https://www.ncbi.nlm.nih.gov/pmc/articles/PMC3299995/ </a:t>
            </a:r>
            <a:endParaRPr lang="en-US" sz="2000" dirty="0"/>
          </a:p>
          <a:p>
            <a:pPr lvl="1"/>
            <a:r>
              <a:rPr lang="en-US" sz="2000" dirty="0"/>
              <a:t>Most commonly referenced paper for real data among HA software packages</a:t>
            </a:r>
          </a:p>
          <a:p>
            <a:pPr lvl="1"/>
            <a:r>
              <a:rPr lang="en-US" sz="2000" dirty="0"/>
              <a:t>Abstract description of NA12878 dataset:</a:t>
            </a:r>
          </a:p>
          <a:p>
            <a:pPr lvl="2"/>
            <a:r>
              <a:rPr lang="en-US" dirty="0"/>
              <a:t>“we generated whole genome fosmid sequence data from a HapMap trio child, NA12878, for which reliable haplotypes have already been produced… We expanded the haplotypes for NA12878 by combining the current haplotypes with our fosmid-based haplotypes, producing near-to-complete new gold-standard haplotypes containing almost 98% of heterozygous SNPs. This improvement includes notable fractions of disease-related and GWA SNPs.”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6DB04-80EC-41EE-B8B2-1968D390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3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9CE9-0F3D-49D3-B69A-12C60018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July 9, 2019 Meeting To-Do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AB426-FF91-45E3-A005-B37E09470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67" y="1366284"/>
            <a:ext cx="8297383" cy="5257799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Align pair-end dataset 826T chr10 &amp; run on: MixSIH, CSP, PEATH, </a:t>
            </a:r>
            <a:r>
              <a:rPr lang="en-US" dirty="0" err="1"/>
              <a:t>SDhaP</a:t>
            </a:r>
            <a:r>
              <a:rPr lang="en-US" dirty="0"/>
              <a:t>, </a:t>
            </a:r>
            <a:r>
              <a:rPr lang="en-US" dirty="0" err="1"/>
              <a:t>AltHap</a:t>
            </a:r>
            <a:r>
              <a:rPr lang="en-US" dirty="0"/>
              <a:t>, HapCUT2 &amp; </a:t>
            </a:r>
            <a:r>
              <a:rPr lang="en-US" dirty="0" err="1"/>
              <a:t>HapCompass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1F0DFF"/>
                </a:solidFill>
              </a:rPr>
              <a:t>Answer:Done</a:t>
            </a:r>
            <a:r>
              <a:rPr lang="en-US" dirty="0">
                <a:solidFill>
                  <a:srgbClr val="1F0DFF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Alignment script: Alignment_826T_chr10_PE_July16.2019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MixSIH script:  MixSIH_826T_chr10_PE.July16.2019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CSP script: CSP_826T_chr10_PE.July16.2019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1F0DFF"/>
                </a:solidFill>
              </a:rPr>
              <a:t>AltHap</a:t>
            </a:r>
            <a:r>
              <a:rPr lang="en-US" dirty="0">
                <a:solidFill>
                  <a:srgbClr val="1F0DFF"/>
                </a:solidFill>
              </a:rPr>
              <a:t> script:  AltHap_826T_chr10_PE.July16.2019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HapCUT2 script: HapCUT2_826T_chr10_PE.July16.2019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1F0DFF"/>
                </a:solidFill>
              </a:rPr>
              <a:t>HapCompass</a:t>
            </a:r>
            <a:r>
              <a:rPr lang="en-US" dirty="0">
                <a:solidFill>
                  <a:srgbClr val="1F0DFF"/>
                </a:solidFill>
              </a:rPr>
              <a:t> script: HapCompass_826T_chr10_PE.July16.2019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PEATH script: PEATH_826T_chr10_PE.July16.2019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SDhaP</a:t>
            </a:r>
            <a:r>
              <a:rPr lang="en-US" dirty="0">
                <a:solidFill>
                  <a:srgbClr val="FF0000"/>
                </a:solidFill>
              </a:rPr>
              <a:t> script: SDhap_826T_chr10_PE.July16.2019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HapCUT2 &amp; </a:t>
            </a:r>
            <a:r>
              <a:rPr lang="en-US" dirty="0" err="1"/>
              <a:t>Hapcompass</a:t>
            </a:r>
            <a:r>
              <a:rPr lang="en-US" dirty="0"/>
              <a:t>’ output ran on PE 826T chr10 dataset with output ran on SE 826T chr10 dataset.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1F0DFF"/>
                </a:solidFill>
              </a:rPr>
              <a:t>Answer:Done</a:t>
            </a:r>
            <a:r>
              <a:rPr lang="en-US" dirty="0">
                <a:solidFill>
                  <a:srgbClr val="1F0DFF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HapCUT2: HapCUT2_Comparison_826T_chr10_SEandPE.July16.2019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1F0DFF"/>
                </a:solidFill>
              </a:rPr>
              <a:t>HapCompass</a:t>
            </a:r>
            <a:r>
              <a:rPr lang="en-US" dirty="0">
                <a:solidFill>
                  <a:srgbClr val="1F0DFF"/>
                </a:solidFill>
              </a:rPr>
              <a:t>: HapCompass_Comparison_826T_chr10_SEandPE.July16.2019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Correct Real data runs for MixSIH &amp; CSP: create fragment files that list all variants.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Answer: Done.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MixSIH: MixSIH_corrections_826T.PE_and_1mil.826T.PE.July16.2019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CSP: CSP_corrected.frag.files_826T.PE_and_1mil.826T.PE.July16.2019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Dig deeper into Real Datasets &amp; NA12878: search for </a:t>
            </a:r>
            <a:r>
              <a:rPr lang="en-US" dirty="0" err="1"/>
              <a:t>fastq</a:t>
            </a:r>
            <a:r>
              <a:rPr lang="en-US" dirty="0"/>
              <a:t> file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Answer: Done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*see details page 15 &amp; 16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</a:t>
            </a:r>
            <a:r>
              <a:rPr lang="en-US" dirty="0" err="1"/>
              <a:t>Key_Files</a:t>
            </a:r>
            <a:r>
              <a:rPr lang="en-US" dirty="0"/>
              <a:t> &amp; maintain/organize file.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Answer: Done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Organized Run directory, now contains dates and details of what was one in each software packages’ subdirectory.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more to input/output format word doc.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Answer:  Done: HA_s.package_input.outputs.July16.2019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</a:t>
            </a:r>
            <a:r>
              <a:rPr lang="en-US" u="sng" dirty="0">
                <a:solidFill>
                  <a:srgbClr val="1F0DFF"/>
                </a:solidFill>
              </a:rPr>
              <a:t>Software.Packages.June27.2019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Answer:  Done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C5757-378F-418F-AA77-5F2310BD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6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D35C-9F94-4CB2-B7FE-AB5D75E0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NA12878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898B-8A58-4BC2-8BAE-402917B2B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Official website: </a:t>
            </a:r>
            <a:r>
              <a:rPr lang="en-US" sz="2000" dirty="0">
                <a:hlinkClick r:id="rId2"/>
              </a:rPr>
              <a:t>https://www.internationalgenome.org/data-portal/sample/NA12878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6158E-D5D8-4123-BDAC-FE6A77DE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616FF-527F-4592-B829-36D9A794C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62" y="2469450"/>
            <a:ext cx="6788888" cy="29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81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8A8B-E6F3-405C-8515-8FB31E42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NA12878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16E0-FE33-4C1C-AB49-A2AAD392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Genome in a Bottle Consortium: </a:t>
            </a:r>
          </a:p>
          <a:p>
            <a:pPr lvl="1"/>
            <a:r>
              <a:rPr lang="en-US" dirty="0">
                <a:hlinkClick r:id="rId2"/>
              </a:rPr>
              <a:t>https://github.com/genome-in-a-bottle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ftp://ftp-trace.ncbi.nlm.nih.gov/giab/ftp/data/NA12878/NIST_NA12878_HG001_HiSeq_300x</a:t>
            </a:r>
            <a:endParaRPr lang="en-US" dirty="0"/>
          </a:p>
          <a:p>
            <a:r>
              <a:rPr lang="en-US" dirty="0"/>
              <a:t>The Genome in a Bottle Consortium: materials &amp; data: </a:t>
            </a:r>
            <a:r>
              <a:rPr lang="en-US" dirty="0">
                <a:hlinkClick r:id="rId4"/>
              </a:rPr>
              <a:t>https://jimb.stanford.edu/giab-resources</a:t>
            </a:r>
            <a:endParaRPr lang="en-US" dirty="0"/>
          </a:p>
          <a:p>
            <a:pPr lvl="1"/>
            <a:r>
              <a:rPr lang="en-US" dirty="0"/>
              <a:t>High-confidence variant calls: </a:t>
            </a:r>
            <a:r>
              <a:rPr lang="en-US" b="1" dirty="0">
                <a:hlinkClick r:id="rId5"/>
              </a:rPr>
              <a:t>ftp://ftp-trace.ncbi.nlm.nih.gov/giab/ftp/release/NA12878_HG001/</a:t>
            </a:r>
            <a:endParaRPr lang="en-US" b="1" dirty="0"/>
          </a:p>
          <a:p>
            <a:pPr lvl="1"/>
            <a:r>
              <a:rPr lang="en-US" dirty="0"/>
              <a:t>We have also uploaded </a:t>
            </a:r>
            <a:r>
              <a:rPr lang="en-US" dirty="0" err="1"/>
              <a:t>fastq</a:t>
            </a:r>
            <a:r>
              <a:rPr lang="en-US" dirty="0"/>
              <a:t> and bam files from ~300x total coverage of 150x150bp HiSeq2500 sequencing of NA12878/HG001 to: </a:t>
            </a:r>
            <a:r>
              <a:rPr lang="en-US" b="1" dirty="0">
                <a:hlinkClick r:id="rId3"/>
              </a:rPr>
              <a:t>ftp://ftp-trace.ncbi.nlm.nih.gov/giab/ftp/data/NA12878/NIST_NA12878_HG001_HiSeq_300x</a:t>
            </a:r>
            <a:endParaRPr lang="en-US" b="1" dirty="0"/>
          </a:p>
          <a:p>
            <a:r>
              <a:rPr lang="en-US" dirty="0"/>
              <a:t>Which datasets should I use for reviewing or benchmarking purposes?</a:t>
            </a:r>
          </a:p>
          <a:p>
            <a:pPr lvl="1"/>
            <a:r>
              <a:rPr lang="en-US" dirty="0">
                <a:hlinkClick r:id="rId6"/>
              </a:rPr>
              <a:t>https://gatkforums.broadinstitute.org/gatk/discussion/1292/which-datasets-should-i-use-for-reviewing-or-benchmarking-purposes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A3982-F594-4DBB-8DEA-1E5AF25C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1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EFAB-4D78-F349-9F69-EF4D2F3D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" y="-76834"/>
            <a:ext cx="8180070" cy="1325563"/>
          </a:xfrm>
        </p:spPr>
        <p:txBody>
          <a:bodyPr>
            <a:normAutofit/>
          </a:bodyPr>
          <a:lstStyle/>
          <a:p>
            <a:r>
              <a:rPr lang="en-US" b="1" dirty="0"/>
              <a:t>July 16, 2019 summary of comparing a few software packages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E7B8C-F4CC-7B40-9B8E-A591DEBF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465" y="1459865"/>
            <a:ext cx="78867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Obvious: PE data of the same </a:t>
            </a:r>
            <a:r>
              <a:rPr lang="en-US" dirty="0" err="1"/>
              <a:t>smaple</a:t>
            </a:r>
            <a:r>
              <a:rPr lang="en-US" dirty="0"/>
              <a:t> give more </a:t>
            </a:r>
            <a:r>
              <a:rPr lang="en-US" dirty="0" err="1"/>
              <a:t>haplotyes</a:t>
            </a:r>
            <a:r>
              <a:rPr lang="en-US" dirty="0"/>
              <a:t> than the SE data</a:t>
            </a:r>
          </a:p>
          <a:p>
            <a:r>
              <a:rPr lang="en-US" dirty="0"/>
              <a:t>HapCUT2 and </a:t>
            </a:r>
            <a:r>
              <a:rPr lang="en-US" dirty="0" err="1"/>
              <a:t>HapCompass</a:t>
            </a:r>
            <a:r>
              <a:rPr lang="en-US" dirty="0"/>
              <a:t> run on all-chr-then-extract-chr10 and only run on chr10 will give the same results. </a:t>
            </a:r>
          </a:p>
          <a:p>
            <a:r>
              <a:rPr lang="en-US" dirty="0"/>
              <a:t>When compare hapCUT2, </a:t>
            </a:r>
            <a:r>
              <a:rPr lang="en-US" dirty="0" err="1"/>
              <a:t>hapCompass</a:t>
            </a:r>
            <a:r>
              <a:rPr lang="en-US" dirty="0"/>
              <a:t>, </a:t>
            </a:r>
            <a:r>
              <a:rPr lang="en-US" dirty="0" err="1"/>
              <a:t>misSIX</a:t>
            </a:r>
            <a:r>
              <a:rPr lang="en-US" dirty="0"/>
              <a:t>, and PEATH, we found they are same/</a:t>
            </a:r>
            <a:r>
              <a:rPr lang="en-US" dirty="0" err="1"/>
              <a:t>smilar</a:t>
            </a:r>
            <a:r>
              <a:rPr lang="en-US" dirty="0"/>
              <a:t> except the following :</a:t>
            </a:r>
          </a:p>
          <a:p>
            <a:r>
              <a:rPr lang="en-US" dirty="0"/>
              <a:t>(1) if we do not consider the relationships of different blocks (i.e., if they are from the same parent(Father or mother), HapCUT2, </a:t>
            </a:r>
            <a:r>
              <a:rPr lang="en-US" dirty="0" err="1"/>
              <a:t>hapComapss</a:t>
            </a:r>
            <a:r>
              <a:rPr lang="en-US" dirty="0"/>
              <a:t>, </a:t>
            </a:r>
            <a:r>
              <a:rPr lang="en-US" dirty="0" err="1"/>
              <a:t>MisSIH</a:t>
            </a:r>
            <a:r>
              <a:rPr lang="en-US" dirty="0"/>
              <a:t> give the same results. </a:t>
            </a:r>
          </a:p>
          <a:p>
            <a:r>
              <a:rPr lang="en-US" dirty="0"/>
              <a:t>(2) PEAT has one block that is different from others, a switch is needed to get the same results, see the next page </a:t>
            </a:r>
          </a:p>
          <a:p>
            <a:r>
              <a:rPr lang="en-US" dirty="0"/>
              <a:t>(3) For </a:t>
            </a:r>
            <a:r>
              <a:rPr lang="en-US" dirty="0" err="1"/>
              <a:t>AltHap</a:t>
            </a:r>
            <a:r>
              <a:rPr lang="en-US" dirty="0"/>
              <a:t>, there is no clear information on the haplotype’s </a:t>
            </a:r>
            <a:r>
              <a:rPr lang="en-US" dirty="0" err="1"/>
              <a:t>chromsome</a:t>
            </a:r>
            <a:r>
              <a:rPr lang="en-US" dirty="0"/>
              <a:t> position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VCF position in different output files, 803 means the 803th SNVs in the VCF file (with on header)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BLOCK: offset: 803 </a:t>
            </a:r>
            <a:r>
              <a:rPr lang="en-US" dirty="0" err="1"/>
              <a:t>len</a:t>
            </a:r>
            <a:r>
              <a:rPr lang="en-US" dirty="0"/>
              <a:t>: 5 phased: 5 SPAN: 74 fragments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803	1	0	chr10	132858318	T	G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804	1	0	chr10	132858336	T	C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805	1	0	chr10	132858370	C	T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806	1	0	chr10	132858380	T	A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807	1	0	chr10	132858392	G	T	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3ECD9-4DD0-7441-8B2C-BECFBEBC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8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D41A-A29C-B34D-BCD7-8A485C9BF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0"/>
            <a:ext cx="9105900" cy="644652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#######################################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# PEATH output</a:t>
            </a:r>
            <a:r>
              <a:rPr lang="en-US" dirty="0"/>
              <a:t>, the last </a:t>
            </a:r>
            <a:r>
              <a:rPr lang="en-US" dirty="0" err="1"/>
              <a:t>hpalotype</a:t>
            </a:r>
            <a:r>
              <a:rPr lang="en-US" dirty="0"/>
              <a:t> block (VCF 803-807) is different from HapCUT2, </a:t>
            </a:r>
            <a:r>
              <a:rPr lang="en-US" dirty="0" err="1"/>
              <a:t>HapCaompass</a:t>
            </a:r>
            <a:r>
              <a:rPr lang="en-US" dirty="0"/>
              <a:t>, and </a:t>
            </a:r>
            <a:r>
              <a:rPr lang="en-US" dirty="0" err="1"/>
              <a:t>MixSIH</a:t>
            </a:r>
            <a:r>
              <a:rPr lang="en-US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/home/abj15/</a:t>
            </a:r>
            <a:r>
              <a:rPr lang="en-US" dirty="0" err="1"/>
              <a:t>Research.Project</a:t>
            </a:r>
            <a:r>
              <a:rPr lang="en-US" dirty="0"/>
              <a:t>/Run/PEATH/7.15.2019_826T_chr10.PE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more 826T_chr10_PEATH_haplotype.txt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Block Number: 1  Block Length: 2  Phased Length: 2  Number of 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Block Number: 12  Block Length: 5  Phased Length: 5  Number of Reads: 4  Start position: 803  </a:t>
            </a:r>
            <a:r>
              <a:rPr lang="en-US" dirty="0" err="1"/>
              <a:t>Weighte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 MEC: 2.01657  MEC: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803	 0	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804	 0	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805	 1	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806	 1	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807	 1	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*******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</a:t>
            </a:r>
            <a:r>
              <a:rPr lang="en-US" dirty="0" err="1"/>
              <a:t>HapCompass</a:t>
            </a:r>
            <a:r>
              <a:rPr lang="en-US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[s_s355@login2 7.13.2019_826T_chr10.PE]$ </a:t>
            </a:r>
            <a:r>
              <a:rPr lang="en-US" dirty="0" err="1"/>
              <a:t>pwd</a:t>
            </a:r>
            <a:r>
              <a:rPr lang="en-US" dirty="0"/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/home/abj15/</a:t>
            </a:r>
            <a:r>
              <a:rPr lang="en-US" dirty="0" err="1"/>
              <a:t>Research.Project</a:t>
            </a:r>
            <a:r>
              <a:rPr lang="en-US" dirty="0"/>
              <a:t>/Run/</a:t>
            </a:r>
            <a:r>
              <a:rPr lang="en-US" dirty="0" err="1"/>
              <a:t>HapCompass</a:t>
            </a:r>
            <a:r>
              <a:rPr lang="en-US" dirty="0"/>
              <a:t>/7.13.2019_826T_chr10.PE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[s_s355@login2 7.13.2019_826T_chr10.PE]$ tail 826T_chr10.PE.haplotype.output_MWER_solution.txt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1F0DFF"/>
                </a:solidFill>
              </a:rPr>
              <a:t>BLOCK	132858318	132858392	158	162	22.0	chr10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1F0DFF"/>
                </a:solidFill>
              </a:rPr>
              <a:t>VAR_POS_132858318	132858318	158	0	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1F0DFF"/>
                </a:solidFill>
              </a:rPr>
              <a:t>VAR_POS_132858336	132858336	159	0	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1F0DFF"/>
                </a:solidFill>
              </a:rPr>
              <a:t>VAR_POS_132858370	132858370	160	0	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1F0DFF"/>
                </a:solidFill>
              </a:rPr>
              <a:t>VAR_POS_132858380	132858380	161	0	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1F0DFF"/>
                </a:solidFill>
              </a:rPr>
              <a:t>VAR_POS_132858392	132858392	162	0	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/home/abj15/</a:t>
            </a:r>
            <a:r>
              <a:rPr lang="en-US" dirty="0" err="1"/>
              <a:t>Research.Project</a:t>
            </a:r>
            <a:r>
              <a:rPr lang="en-US" dirty="0"/>
              <a:t>/Run/</a:t>
            </a:r>
            <a:r>
              <a:rPr lang="en-US" dirty="0" err="1"/>
              <a:t>MixSIH</a:t>
            </a:r>
            <a:r>
              <a:rPr lang="en-US" dirty="0"/>
              <a:t>/7.15.2019.826T_chr10.PE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[s_s355@login2 7.15.2019.826T_chr10.PE]$ tail 826T_chr10.PE.haplotype.txt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********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BLOCK: offset: 803 </a:t>
            </a:r>
            <a:r>
              <a:rPr lang="en-US" dirty="0" err="1"/>
              <a:t>len</a:t>
            </a:r>
            <a:r>
              <a:rPr lang="en-US" dirty="0"/>
              <a:t>: 5 phased: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1F0DFF"/>
                </a:solidFill>
              </a:rPr>
              <a:t>803	1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1F0DFF"/>
                </a:solidFill>
              </a:rPr>
              <a:t>804	1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1F0DFF"/>
                </a:solidFill>
              </a:rPr>
              <a:t>805	1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1F0DFF"/>
                </a:solidFill>
              </a:rPr>
              <a:t>806	1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1F0DFF"/>
                </a:solidFill>
              </a:rPr>
              <a:t>807	1	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********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1F0DFF"/>
                </a:solidFill>
              </a:rPr>
              <a:t>### HapCUT2: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/home/abj15/</a:t>
            </a:r>
            <a:r>
              <a:rPr lang="en-US" dirty="0" err="1"/>
              <a:t>Research.Project</a:t>
            </a:r>
            <a:r>
              <a:rPr lang="en-US" dirty="0"/>
              <a:t>/Run/HapCUT2/7.13.2019_826T_chr10.PE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BLOCK: offset: 803 </a:t>
            </a:r>
            <a:r>
              <a:rPr lang="en-US" dirty="0" err="1"/>
              <a:t>len</a:t>
            </a:r>
            <a:r>
              <a:rPr lang="en-US" dirty="0"/>
              <a:t>: 5 phased: 5 SPAN: 74 fragments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803	1	0	chr10	132858318	T	G	0/1:99,0,12	0.	65.61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804	1	0	chr10	132858336	T	C	0/1:50,0,38	0.	65.61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805	1	0	chr10	132858370	C	T	0/1:38,0,30	0.	100.00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806	1	0	chr10	132858380	T	A	0/1:44,0,16	0.	100.00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807	1	0	chr10	132858392	G	T	0/1:40,0,43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0FDE2-1A17-3149-B74A-B5853DAD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92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731A-C662-FD46-8BE1-BD8BFE33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8360"/>
          </a:xfrm>
        </p:spPr>
        <p:txBody>
          <a:bodyPr/>
          <a:lstStyle/>
          <a:p>
            <a:r>
              <a:rPr lang="en-US" dirty="0"/>
              <a:t>July23, 2019 Meeting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0ABA-950C-5447-82AE-1325D158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1968"/>
            <a:ext cx="78867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Mix-SIH: sort chr10 data after considering “1” and “2”, then run it to compare with the previous (not sorting) results.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Answer: Done.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See files: MixSIH.corrected.input.sorted.and.compared.826T_ch10.PE.July24.2019</a:t>
            </a:r>
          </a:p>
          <a:p>
            <a:r>
              <a:rPr lang="en-US" dirty="0"/>
              <a:t>CSP: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sort the fragment data,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number genotype should be “1” (not 11), but </a:t>
            </a:r>
            <a:r>
              <a:rPr lang="en-US" dirty="0">
                <a:solidFill>
                  <a:srgbClr val="FF0000"/>
                </a:solidFill>
              </a:rPr>
              <a:t>not sure if it is the right way to prepare for the “population” genotype data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about the genotype reformatting (e.g., “1/1”)may use “g” when using “sed”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Answer: Done.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See file: CSP.corrections.826T_chr10.PE.July24.2019</a:t>
            </a:r>
          </a:p>
          <a:p>
            <a:r>
              <a:rPr lang="en-US" dirty="0"/>
              <a:t>Process the NA12878 data (chr10) 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Answer: Done. 2 attempts to align NA12878, appears to have issues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*See files: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NA12878.SRR9091899.sbatch.alignment.script.July24.2019 &amp; sbatch.NA12878.alignment.July31.2019                                                                                      </a:t>
            </a:r>
            <a:endParaRPr lang="en-US" dirty="0"/>
          </a:p>
          <a:p>
            <a:r>
              <a:rPr lang="en-US" dirty="0"/>
              <a:t>Search the VCF data for NA12878 and parents (online or available software packages)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Answer: Dataset_Searches.July31.2019</a:t>
            </a:r>
          </a:p>
          <a:p>
            <a:r>
              <a:rPr lang="en-US" dirty="0"/>
              <a:t>Look for simulated date for software packages &amp; other real data Fosmid </a:t>
            </a:r>
          </a:p>
          <a:p>
            <a:pPr lvl="1"/>
            <a:r>
              <a:rPr lang="en-US" dirty="0" err="1"/>
              <a:t>SDhaP</a:t>
            </a:r>
            <a:r>
              <a:rPr lang="en-US" dirty="0"/>
              <a:t> – simulation data (</a:t>
            </a:r>
            <a:r>
              <a:rPr lang="en-US" dirty="0" err="1"/>
              <a:t>HapMC-matlab</a:t>
            </a:r>
            <a:r>
              <a:rPr lang="en-US" dirty="0"/>
              <a:t> data)- see if they have the truth or known haplotype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Answer:  Dataset_Searches.July31.2019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86292-2DC7-BC43-89E1-5A2CE404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2F7463-07FE-1A4B-ABF8-505227A08A39}"/>
              </a:ext>
            </a:extLst>
          </p:cNvPr>
          <p:cNvSpPr txBox="1"/>
          <p:nvPr/>
        </p:nvSpPr>
        <p:spPr>
          <a:xfrm>
            <a:off x="628650" y="5736663"/>
            <a:ext cx="7141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0DFF"/>
                </a:solidFill>
              </a:rPr>
              <a:t>LEAP user guide: </a:t>
            </a:r>
          </a:p>
          <a:p>
            <a:r>
              <a:rPr lang="en-US" dirty="0">
                <a:hlinkClick r:id="rId2"/>
              </a:rPr>
              <a:t>https://itrcstats.itrc.txstate.edu/wiki/index.php/LEAP_Cluster_User_Guide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7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F801-E4E5-174D-9558-5EF38ABF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"/>
            <a:ext cx="7886700" cy="471488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Key files or work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1CF3D-C892-C642-A520-F05A55B74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33" y="398106"/>
            <a:ext cx="8260702" cy="645989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See: Key_files_work_summary.July16.2019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F4D1B-7E8A-4A1A-8B36-4764FFCB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67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9813-E77D-444D-B285-0B073F22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 31, 2019 to –do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5613-451E-2341-AC6C-595477EC4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02" y="1690689"/>
            <a:ext cx="7886700" cy="4351338"/>
          </a:xfrm>
        </p:spPr>
        <p:txBody>
          <a:bodyPr>
            <a:normAutofit fontScale="32500" lnSpcReduction="20000"/>
          </a:bodyPr>
          <a:lstStyle/>
          <a:p>
            <a:r>
              <a:rPr lang="en-US" b="1" dirty="0">
                <a:solidFill>
                  <a:srgbClr val="1F0DFF"/>
                </a:solidFill>
              </a:rPr>
              <a:t>Download NA12878: </a:t>
            </a:r>
          </a:p>
          <a:p>
            <a:pPr marL="514350" indent="-514350">
              <a:buAutoNum type="arabicParenBoth"/>
            </a:pPr>
            <a:r>
              <a:rPr lang="en-US" dirty="0"/>
              <a:t>Redownload using the “old” way (</a:t>
            </a:r>
            <a:r>
              <a:rPr lang="en-US" dirty="0" err="1"/>
              <a:t>fastq_dump</a:t>
            </a:r>
            <a:r>
              <a:rPr lang="en-US" dirty="0"/>
              <a:t>) 3 samples (hope no errors)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Answer: Done.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See files: </a:t>
            </a:r>
            <a:r>
              <a:rPr lang="pl-PL" dirty="0">
                <a:solidFill>
                  <a:srgbClr val="1F0DFF"/>
                </a:solidFill>
              </a:rPr>
              <a:t>fast</a:t>
            </a:r>
            <a:r>
              <a:rPr lang="en-US" dirty="0">
                <a:solidFill>
                  <a:srgbClr val="1F0DFF"/>
                </a:solidFill>
              </a:rPr>
              <a:t>q</a:t>
            </a:r>
            <a:r>
              <a:rPr lang="pl-PL" dirty="0">
                <a:solidFill>
                  <a:srgbClr val="1F0DFF"/>
                </a:solidFill>
              </a:rPr>
              <a:t>_dump_NA12878_NA12892.Aug5.2019</a:t>
            </a:r>
            <a:r>
              <a:rPr lang="en-US" dirty="0">
                <a:solidFill>
                  <a:srgbClr val="1F0DFF"/>
                </a:solidFill>
              </a:rPr>
              <a:t> &amp; ERRORS_fastq_dump.sbatch.NA12878.NA12891.NA12892.Aug1.2019 (NA12891 correctly downloaded)</a:t>
            </a:r>
          </a:p>
          <a:p>
            <a:pPr marL="514350" indent="-514350">
              <a:buAutoNum type="arabicParenBoth"/>
            </a:pPr>
            <a:r>
              <a:rPr lang="en-US" dirty="0"/>
              <a:t>download from a different resources (</a:t>
            </a:r>
            <a:r>
              <a:rPr lang="en-US" dirty="0" err="1"/>
              <a:t>fastq</a:t>
            </a:r>
            <a:r>
              <a:rPr lang="en-US" dirty="0"/>
              <a:t> file) using </a:t>
            </a:r>
            <a:r>
              <a:rPr lang="en-US" dirty="0" err="1"/>
              <a:t>wget</a:t>
            </a:r>
            <a:r>
              <a:rPr lang="en-US" dirty="0"/>
              <a:t> ftp files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Answer: Done.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See file: </a:t>
            </a:r>
            <a:r>
              <a:rPr lang="pl-PL" dirty="0">
                <a:solidFill>
                  <a:srgbClr val="1F0DFF"/>
                </a:solidFill>
              </a:rPr>
              <a:t>wget_NA12878_NA12891_NA12892_Aug7.2019</a:t>
            </a:r>
            <a:endParaRPr lang="en-US" dirty="0">
              <a:solidFill>
                <a:srgbClr val="1F0DFF"/>
              </a:solidFill>
            </a:endParaRPr>
          </a:p>
          <a:p>
            <a:pPr marL="514350" indent="-514350">
              <a:buAutoNum type="arabicParenBoth"/>
            </a:pPr>
            <a:r>
              <a:rPr lang="en-US" dirty="0"/>
              <a:t> download the VCF files (record the hg version, hg18??)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Answer: Done.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See file: VCF.files_downloaded.Aug7.2019</a:t>
            </a:r>
          </a:p>
          <a:p>
            <a:r>
              <a:rPr lang="en-US" b="1" dirty="0">
                <a:solidFill>
                  <a:srgbClr val="1F0DFF"/>
                </a:solidFill>
              </a:rPr>
              <a:t>Alignment: </a:t>
            </a:r>
          </a:p>
          <a:p>
            <a:pPr marL="514350" indent="-514350">
              <a:buAutoNum type="arabicParenBoth"/>
            </a:pPr>
            <a:r>
              <a:rPr lang="en-US" dirty="0"/>
              <a:t>remove “-I” (because it is not Illumina 1.3 or 1.5, it is ”Sanger” or Illumina 1.8+”), </a:t>
            </a:r>
          </a:p>
          <a:p>
            <a:pPr marL="514350" indent="-514350">
              <a:buAutoNum type="arabicParenBoth"/>
            </a:pPr>
            <a:r>
              <a:rPr lang="en-US" dirty="0"/>
              <a:t>set “-d 515000000”,</a:t>
            </a:r>
          </a:p>
          <a:p>
            <a:pPr marL="514350" indent="-514350">
              <a:buAutoNum type="arabicParenBoth"/>
            </a:pPr>
            <a:r>
              <a:rPr lang="en-US" dirty="0"/>
              <a:t> check the % of reads aligned (check total number of reads in SAM after removing the header, divided by the total number of reads 514,710,783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Answer: Pending.  Still running alignment </a:t>
            </a:r>
            <a:r>
              <a:rPr lang="en-US" dirty="0" err="1">
                <a:solidFill>
                  <a:srgbClr val="1F0DFF"/>
                </a:solidFill>
              </a:rPr>
              <a:t>sbatch</a:t>
            </a:r>
            <a:r>
              <a:rPr lang="en-US" dirty="0">
                <a:solidFill>
                  <a:srgbClr val="1F0DFF"/>
                </a:solidFill>
              </a:rPr>
              <a:t> scripts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See: </a:t>
            </a:r>
            <a:r>
              <a:rPr lang="en-US" dirty="0" err="1">
                <a:solidFill>
                  <a:srgbClr val="1F0DFF"/>
                </a:solidFill>
              </a:rPr>
              <a:t>Alignment_Script</a:t>
            </a:r>
            <a:r>
              <a:rPr lang="en-US" dirty="0">
                <a:solidFill>
                  <a:srgbClr val="1F0DFF"/>
                </a:solidFill>
              </a:rPr>
              <a:t> folder in 56.Aug7.2019 zip file for all 7 alignment scripts </a:t>
            </a:r>
          </a:p>
          <a:p>
            <a:pPr marL="0" indent="0">
              <a:buNone/>
            </a:pPr>
            <a:r>
              <a:rPr lang="en-US" dirty="0">
                <a:solidFill>
                  <a:srgbClr val="1F0DFF"/>
                </a:solidFill>
              </a:rPr>
              <a:t>Meeting Notes: </a:t>
            </a:r>
          </a:p>
          <a:p>
            <a:pPr marL="514350" indent="-514350">
              <a:buAutoNum type="arabicParenBoth"/>
            </a:pPr>
            <a:r>
              <a:rPr lang="en-US" dirty="0"/>
              <a:t>discuss on the simulation data next time </a:t>
            </a:r>
          </a:p>
          <a:p>
            <a:pPr marL="514350" indent="-514350">
              <a:buAutoNum type="arabicParenBoth"/>
            </a:pPr>
            <a:r>
              <a:rPr lang="en-US" dirty="0"/>
              <a:t>CSP only gives 50% probability for the haplotype in each fragment may due to lack of data and/or small number of </a:t>
            </a:r>
            <a:r>
              <a:rPr lang="en-US" dirty="0" err="1"/>
              <a:t>snps</a:t>
            </a:r>
            <a:r>
              <a:rPr lang="en-US" dirty="0"/>
              <a:t>??</a:t>
            </a:r>
          </a:p>
          <a:p>
            <a:pPr marL="514350" indent="-514350">
              <a:buAutoNum type="arabicParenBoth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1F0DFF"/>
                </a:solidFill>
              </a:rPr>
              <a:t>Next meeting: Aug 7 Wed 3:30 pm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70517-165E-CC46-A137-0C98C573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97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57C9-1255-F54F-9BFD-19E2FF3B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1" y="170764"/>
            <a:ext cx="8220382" cy="684959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1F0DFF"/>
                </a:solidFill>
              </a:rPr>
              <a:t>Aug 7, 2019 Notes by SS regarding NA12878 VCF download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BD552-A7E8-0146-A286-98EAD5A2B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279" y="946620"/>
            <a:ext cx="7886700" cy="499992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Regarding download VCF:  </a:t>
            </a:r>
            <a:r>
              <a:rPr lang="en-US" dirty="0">
                <a:hlinkClick r:id="rId2"/>
              </a:rPr>
              <a:t>ftp://ftp-trace.ncbi.nih.gov/1000genomes/ftp/technical/working/20101201_cg_NA12878/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The “README.complete_genomics_NA12878_2010_12”:</a:t>
            </a:r>
          </a:p>
          <a:p>
            <a:pPr marL="0" indent="0">
              <a:buNone/>
            </a:pPr>
            <a:r>
              <a:rPr lang="en-US" b="1" dirty="0"/>
              <a:t>This folder contains NA12878 data from Complete Genomics and the Broad from </a:t>
            </a:r>
            <a:r>
              <a:rPr lang="en-US" b="1" dirty="0" err="1"/>
              <a:t>Hiseq</a:t>
            </a:r>
            <a:r>
              <a:rPr lang="en-US" b="1" dirty="0"/>
              <a:t> and GA2 machines.</a:t>
            </a:r>
          </a:p>
          <a:p>
            <a:pPr marL="0" indent="0">
              <a:buNone/>
            </a:pPr>
            <a:r>
              <a:rPr lang="en-US" dirty="0"/>
              <a:t>There is WGS data from CG, </a:t>
            </a:r>
            <a:r>
              <a:rPr lang="en-US" dirty="0" err="1"/>
              <a:t>Hiseq</a:t>
            </a:r>
            <a:r>
              <a:rPr lang="en-US" dirty="0"/>
              <a:t> and GA2 and Exome data from GA2.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GA2 Exome bam was aligned to NCBI36 using </a:t>
            </a:r>
            <a:r>
              <a:rPr lang="en-US" dirty="0" err="1"/>
              <a:t>Maq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GA2 and </a:t>
            </a:r>
            <a:r>
              <a:rPr lang="en-US" dirty="0" err="1"/>
              <a:t>Hiseq</a:t>
            </a:r>
            <a:r>
              <a:rPr lang="en-US" dirty="0"/>
              <a:t> WGS </a:t>
            </a:r>
            <a:r>
              <a:rPr lang="en-US" dirty="0" err="1"/>
              <a:t>bams</a:t>
            </a:r>
            <a:r>
              <a:rPr lang="en-US" dirty="0"/>
              <a:t> were aligned to NCBI36 using BWA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3 of the </a:t>
            </a:r>
            <a:r>
              <a:rPr lang="en-US" dirty="0" err="1"/>
              <a:t>bams</a:t>
            </a:r>
            <a:r>
              <a:rPr lang="en-US" dirty="0"/>
              <a:t> were recalibrated using GATK. Both the raw and recalibrated </a:t>
            </a:r>
            <a:r>
              <a:rPr lang="en-US" dirty="0" err="1"/>
              <a:t>bams</a:t>
            </a:r>
            <a:r>
              <a:rPr lang="en-US" dirty="0"/>
              <a:t> can be found in this</a:t>
            </a:r>
          </a:p>
          <a:p>
            <a:pPr marL="0" indent="0">
              <a:buNone/>
            </a:pPr>
            <a:r>
              <a:rPr lang="en-US" dirty="0"/>
              <a:t>directory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fasta</a:t>
            </a:r>
            <a:r>
              <a:rPr lang="en-US" dirty="0"/>
              <a:t> file they are aligned is also in this directory.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CG bam was aligned by CG.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</a:t>
            </a:r>
            <a:r>
              <a:rPr lang="en-US" dirty="0" err="1"/>
              <a:t>vcf</a:t>
            </a:r>
            <a:r>
              <a:rPr lang="en-US" dirty="0"/>
              <a:t> files for </a:t>
            </a:r>
            <a:r>
              <a:rPr lang="en-US" dirty="0" err="1"/>
              <a:t>snps</a:t>
            </a:r>
            <a:r>
              <a:rPr lang="en-US" dirty="0"/>
              <a:t> and indels.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</a:t>
            </a:r>
            <a:r>
              <a:rPr lang="en-US" dirty="0" err="1"/>
              <a:t>snps</a:t>
            </a:r>
            <a:r>
              <a:rPr lang="en-US" dirty="0"/>
              <a:t> from </a:t>
            </a:r>
            <a:r>
              <a:rPr lang="en-US" dirty="0" err="1"/>
              <a:t>Hiseq</a:t>
            </a:r>
            <a:r>
              <a:rPr lang="en-US" dirty="0"/>
              <a:t> WGS and GA2 Exome data. These were called and filtered by GATK using current Broad</a:t>
            </a:r>
          </a:p>
          <a:p>
            <a:pPr marL="0" indent="0">
              <a:buNone/>
            </a:pPr>
            <a:r>
              <a:rPr lang="en-US" dirty="0"/>
              <a:t>best practice.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</a:t>
            </a:r>
            <a:r>
              <a:rPr lang="en-US" dirty="0" err="1"/>
              <a:t>snps</a:t>
            </a:r>
            <a:r>
              <a:rPr lang="en-US" dirty="0"/>
              <a:t> and indels from CG data called by CG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look in the </a:t>
            </a:r>
            <a:r>
              <a:rPr lang="en-US" dirty="0" err="1"/>
              <a:t>current.tree</a:t>
            </a:r>
            <a:r>
              <a:rPr lang="en-US" dirty="0"/>
              <a:t> file at the root of the ftp site for md5sums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5BE62-38A6-E841-AFBF-013EBD63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08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CC8A-E01E-D941-BBF3-5E6B1B0F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 7, 2019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A7D5-D881-4A4A-AF6E-5C08F61C5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587068"/>
            <a:ext cx="8099714" cy="4872904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Next meeting: Aug 13 Tuesday 10 am </a:t>
            </a:r>
          </a:p>
          <a:p>
            <a:r>
              <a:rPr lang="en-US" b="1" dirty="0"/>
              <a:t>Update Key files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Answer: Done.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* See </a:t>
            </a:r>
            <a:r>
              <a:rPr lang="en-US" dirty="0" err="1">
                <a:solidFill>
                  <a:srgbClr val="1F0DFF"/>
                </a:solidFill>
              </a:rPr>
              <a:t>key_files</a:t>
            </a:r>
            <a:r>
              <a:rPr lang="en-US" dirty="0">
                <a:solidFill>
                  <a:srgbClr val="1F0DFF"/>
                </a:solidFill>
              </a:rPr>
              <a:t> folder</a:t>
            </a:r>
          </a:p>
          <a:p>
            <a:r>
              <a:rPr lang="en-US" b="1" dirty="0"/>
              <a:t>Download</a:t>
            </a:r>
            <a:r>
              <a:rPr lang="en-US" dirty="0"/>
              <a:t>: </a:t>
            </a:r>
            <a:r>
              <a:rPr lang="en-US" dirty="0" err="1"/>
              <a:t>fastdump</a:t>
            </a:r>
            <a:r>
              <a:rPr lang="en-US" dirty="0"/>
              <a:t> for child and mother (a few runs, login.1 and login.2 or run at different times)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Answer: successfully downloaded NA12892.mother, still getting persisting error message for NA12878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F0DFF"/>
                </a:solidFill>
              </a:rPr>
              <a:t>* See </a:t>
            </a:r>
            <a:r>
              <a:rPr lang="en-US" dirty="0" err="1">
                <a:solidFill>
                  <a:srgbClr val="1F0DFF"/>
                </a:solidFill>
              </a:rPr>
              <a:t>download_and_comparison</a:t>
            </a:r>
            <a:r>
              <a:rPr lang="en-US" dirty="0">
                <a:solidFill>
                  <a:srgbClr val="1F0DFF"/>
                </a:solidFill>
              </a:rPr>
              <a:t> folder</a:t>
            </a:r>
          </a:p>
          <a:p>
            <a:r>
              <a:rPr lang="en-US" b="1" dirty="0"/>
              <a:t>Alignments</a:t>
            </a:r>
            <a:r>
              <a:rPr lang="en-US" dirty="0"/>
              <a:t>: change time –t, -p </a:t>
            </a:r>
            <a:r>
              <a:rPr lang="en-US" dirty="0" err="1"/>
              <a:t>himem</a:t>
            </a:r>
            <a:r>
              <a:rPr lang="en-US" dirty="0"/>
              <a:t>, -mem=200GB for </a:t>
            </a:r>
            <a:r>
              <a:rPr lang="en-US" dirty="0" err="1"/>
              <a:t>himem</a:t>
            </a:r>
            <a:r>
              <a:rPr lang="en-US" dirty="0"/>
              <a:t> (not for shared) </a:t>
            </a:r>
          </a:p>
          <a:p>
            <a:pPr marL="457200" lvl="1" indent="0">
              <a:buNone/>
            </a:pPr>
            <a:r>
              <a:rPr lang="en-US" dirty="0"/>
              <a:t>Answer: Aligned NA12891.father &amp; NA12892.mother (10 million reads)</a:t>
            </a:r>
          </a:p>
          <a:p>
            <a:pPr marL="457200" lvl="1" indent="0">
              <a:buNone/>
            </a:pPr>
            <a:r>
              <a:rPr lang="en-US" dirty="0"/>
              <a:t>*see Alignment folder</a:t>
            </a:r>
          </a:p>
          <a:p>
            <a:r>
              <a:rPr lang="en-US" dirty="0">
                <a:solidFill>
                  <a:srgbClr val="1F0DFF"/>
                </a:solidFill>
              </a:rPr>
              <a:t>Software Package: Ran NA12891.father &amp; NA12892.mother (</a:t>
            </a:r>
            <a:r>
              <a:rPr lang="en-US" dirty="0" err="1">
                <a:solidFill>
                  <a:srgbClr val="1F0DFF"/>
                </a:solidFill>
              </a:rPr>
              <a:t>wget</a:t>
            </a:r>
            <a:r>
              <a:rPr lang="en-US" dirty="0">
                <a:solidFill>
                  <a:srgbClr val="1F0DFF"/>
                </a:solidFill>
              </a:rPr>
              <a:t> &amp; </a:t>
            </a:r>
            <a:r>
              <a:rPr lang="en-US" dirty="0" err="1">
                <a:solidFill>
                  <a:srgbClr val="1F0DFF"/>
                </a:solidFill>
              </a:rPr>
              <a:t>fastqdump</a:t>
            </a:r>
            <a:r>
              <a:rPr lang="en-US" dirty="0">
                <a:solidFill>
                  <a:srgbClr val="1F0DFF"/>
                </a:solidFill>
              </a:rPr>
              <a:t> 10million read chr10 aligned datasets) on </a:t>
            </a:r>
            <a:r>
              <a:rPr lang="en-US" dirty="0" err="1">
                <a:solidFill>
                  <a:srgbClr val="1F0DFF"/>
                </a:solidFill>
              </a:rPr>
              <a:t>HapCompass</a:t>
            </a:r>
            <a:r>
              <a:rPr lang="en-US" dirty="0">
                <a:solidFill>
                  <a:srgbClr val="1F0DFF"/>
                </a:solidFill>
              </a:rPr>
              <a:t> &amp; HapCUT2</a:t>
            </a:r>
          </a:p>
          <a:p>
            <a:r>
              <a:rPr lang="en-US" b="1" dirty="0"/>
              <a:t>Notes: </a:t>
            </a:r>
          </a:p>
          <a:p>
            <a:r>
              <a:rPr lang="en-US" dirty="0"/>
              <a:t>(1) did not </a:t>
            </a:r>
            <a:r>
              <a:rPr lang="en-US" dirty="0" err="1"/>
              <a:t>discusus</a:t>
            </a:r>
            <a:r>
              <a:rPr lang="en-US" dirty="0"/>
              <a:t> simulation data(next </a:t>
            </a:r>
            <a:r>
              <a:rPr lang="en-US" dirty="0" err="1"/>
              <a:t>tiem</a:t>
            </a:r>
            <a:r>
              <a:rPr lang="en-US" dirty="0"/>
              <a:t>) </a:t>
            </a:r>
          </a:p>
          <a:p>
            <a:r>
              <a:rPr lang="en-US" dirty="0"/>
              <a:t>(2) May do some cleaning in the LEAP server after the download step is complete </a:t>
            </a:r>
          </a:p>
          <a:p>
            <a:r>
              <a:rPr lang="en-US" dirty="0"/>
              <a:t>(3) About downloading data notes, see file “Aug7.2019.txt” and the folder “Aug7.2019.NA12878.VCF”, this folder is saved in the Shared folder at tag212853 (SS MAC desktop) /Users/Shared/SS.file.for.abj15/Aug7.2019.NA12878.VCF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B56B0-6BA1-2141-B388-81BEF656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7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B7BC-F334-274E-BC76-5D9B27AE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0" y="134667"/>
            <a:ext cx="8574823" cy="4972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June 27, 2019 Meeting To-Do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FEC17-7DC9-3C4D-B919-199E063F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17" y="877228"/>
            <a:ext cx="8757424" cy="58948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0. </a:t>
            </a:r>
            <a:r>
              <a:rPr lang="en-US" sz="2900" dirty="0"/>
              <a:t>Checking “</a:t>
            </a:r>
            <a:r>
              <a:rPr lang="en-US" sz="2900" dirty="0" err="1"/>
              <a:t>extractHAIRS</a:t>
            </a:r>
            <a:r>
              <a:rPr lang="en-US" sz="2900" dirty="0"/>
              <a:t>” output (fragment file), see “June27.2019.extracthairs.docx “</a:t>
            </a:r>
          </a:p>
          <a:p>
            <a:pPr marL="0" indent="0">
              <a:buNone/>
            </a:pPr>
            <a:r>
              <a:rPr lang="en-US" sz="2900" dirty="0" err="1"/>
              <a:t>Mannual</a:t>
            </a:r>
            <a:r>
              <a:rPr lang="en-US" sz="2900" dirty="0"/>
              <a:t> website, issue 40: </a:t>
            </a:r>
            <a:r>
              <a:rPr lang="en-US" sz="3200" dirty="0">
                <a:hlinkClick r:id="rId2"/>
              </a:rPr>
              <a:t>https://github.com/vibansal/HapCUT2/issues/40</a:t>
            </a:r>
            <a:endParaRPr lang="en-US" sz="2900" dirty="0"/>
          </a:p>
          <a:p>
            <a:pPr marL="0" indent="0">
              <a:buNone/>
            </a:pPr>
            <a:r>
              <a:rPr lang="en-US" sz="2900" dirty="0">
                <a:solidFill>
                  <a:srgbClr val="1F0DFF"/>
                </a:solidFill>
              </a:rPr>
              <a:t>Answer: Done. </a:t>
            </a:r>
          </a:p>
          <a:p>
            <a:pPr marL="0" indent="0">
              <a:buNone/>
            </a:pPr>
            <a:r>
              <a:rPr lang="en-US" sz="2900" dirty="0"/>
              <a:t>*see slide 4 for details</a:t>
            </a:r>
          </a:p>
          <a:p>
            <a:pPr marL="0" indent="0">
              <a:buNone/>
            </a:pPr>
            <a:r>
              <a:rPr lang="en-US" sz="2900" dirty="0"/>
              <a:t>1. Use a PPT file to summarize each to-do task 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>
                <a:solidFill>
                  <a:srgbClr val="1F0DFF"/>
                </a:solidFill>
              </a:rPr>
              <a:t>Answer: Done. We start to to provide a work report, see “June27.2019.work.report.pptx”. </a:t>
            </a:r>
          </a:p>
          <a:p>
            <a:pPr marL="0" indent="0">
              <a:buNone/>
            </a:pPr>
            <a:r>
              <a:rPr lang="en-US" sz="2900" dirty="0"/>
              <a:t>2. Summarize the </a:t>
            </a:r>
            <a:r>
              <a:rPr lang="en-US" sz="2900" dirty="0" err="1"/>
              <a:t>Althap</a:t>
            </a:r>
            <a:r>
              <a:rPr lang="en-US" sz="2900" dirty="0"/>
              <a:t> input regarding put the number of reads and number of columns 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1F0DFF"/>
                </a:solidFill>
              </a:rPr>
              <a:t>Answer: Done.  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3. For 826T sample, only 1 mate (not using the pair-end data). Extract one chromosome (e.g., chr10) from a </a:t>
            </a:r>
            <a:r>
              <a:rPr lang="en-US" sz="2900" dirty="0" err="1"/>
              <a:t>sam</a:t>
            </a:r>
            <a:r>
              <a:rPr lang="en-US" sz="2900" dirty="0"/>
              <a:t> file, then convert to bam, see this web page:</a:t>
            </a:r>
          </a:p>
          <a:p>
            <a:pPr marL="0" indent="0">
              <a:buNone/>
            </a:pPr>
            <a:r>
              <a:rPr lang="en-US" sz="2900" dirty="0">
                <a:hlinkClick r:id="rId3"/>
              </a:rPr>
              <a:t>https://carleshf87.wordpress.com/2013/10/28/extracting-reads-for-a-single-chromosome-from-bamsam-file-with-samtools/</a:t>
            </a:r>
            <a:endParaRPr lang="en-US" sz="2900" dirty="0"/>
          </a:p>
          <a:p>
            <a:pPr marL="0" indent="0">
              <a:buNone/>
            </a:pPr>
            <a:r>
              <a:rPr lang="en-US" sz="2900" dirty="0">
                <a:solidFill>
                  <a:srgbClr val="1F0DFF"/>
                </a:solidFill>
              </a:rPr>
              <a:t>Chr10.fa file: /group/hon/hon3398o/0.course.files/Data/Reference/hg38/</a:t>
            </a:r>
            <a:r>
              <a:rPr lang="en-US" sz="2900" dirty="0" err="1">
                <a:solidFill>
                  <a:srgbClr val="1F0DFF"/>
                </a:solidFill>
              </a:rPr>
              <a:t>chroms</a:t>
            </a:r>
            <a:r>
              <a:rPr lang="en-US" sz="2900" dirty="0">
                <a:solidFill>
                  <a:srgbClr val="1F0DFF"/>
                </a:solidFill>
              </a:rPr>
              <a:t>/chr10.fa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1F0DFF"/>
                </a:solidFill>
              </a:rPr>
              <a:t>Previous alignment script file: Datasets.june9.2019.txt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1F0DFF"/>
                </a:solidFill>
              </a:rPr>
              <a:t>Answer: Done.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1F0DFF"/>
                </a:solidFill>
              </a:rPr>
              <a:t>Alignment script: 826T_1_sequence.chr10.Alignment.July1.2019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1F0DFF"/>
                </a:solidFill>
              </a:rPr>
              <a:t>*see slide 5 for description</a:t>
            </a:r>
          </a:p>
          <a:p>
            <a:pPr marL="0" indent="0">
              <a:buNone/>
            </a:pPr>
            <a:r>
              <a:rPr lang="en-US" sz="2900" dirty="0"/>
              <a:t>4. For the previous software that works for the real data, go back to run just on one chromosome (chr10) </a:t>
            </a:r>
          </a:p>
          <a:p>
            <a:pPr marL="0" indent="0">
              <a:buNone/>
            </a:pPr>
            <a:r>
              <a:rPr lang="en-US" sz="2900" dirty="0"/>
              <a:t>    </a:t>
            </a:r>
            <a:r>
              <a:rPr lang="en-US" sz="2900" dirty="0" err="1"/>
              <a:t>HapCompass</a:t>
            </a:r>
            <a:r>
              <a:rPr lang="en-US" sz="2900" dirty="0"/>
              <a:t>, </a:t>
            </a:r>
            <a:r>
              <a:rPr lang="en-US" sz="2900" dirty="0" err="1"/>
              <a:t>HapCUT</a:t>
            </a:r>
            <a:r>
              <a:rPr lang="en-US" sz="2900" dirty="0"/>
              <a:t>, HapCUT2, </a:t>
            </a:r>
            <a:r>
              <a:rPr lang="en-US" sz="2900" b="1" dirty="0" err="1"/>
              <a:t>AltHap</a:t>
            </a:r>
            <a:r>
              <a:rPr lang="en-US" sz="2900" dirty="0"/>
              <a:t>, MixSIH 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1F0DFF"/>
                </a:solidFill>
              </a:rPr>
              <a:t>Answer:  Done:  </a:t>
            </a:r>
            <a:r>
              <a:rPr lang="en-US" sz="2900" dirty="0" err="1">
                <a:solidFill>
                  <a:srgbClr val="1F0DFF"/>
                </a:solidFill>
              </a:rPr>
              <a:t>HapCompass</a:t>
            </a:r>
            <a:r>
              <a:rPr lang="en-US" sz="2900" dirty="0">
                <a:solidFill>
                  <a:srgbClr val="1F0DFF"/>
                </a:solidFill>
              </a:rPr>
              <a:t>, </a:t>
            </a:r>
            <a:r>
              <a:rPr lang="en-US" sz="2900" dirty="0" err="1">
                <a:solidFill>
                  <a:srgbClr val="1F0DFF"/>
                </a:solidFill>
              </a:rPr>
              <a:t>HapCUT</a:t>
            </a:r>
            <a:r>
              <a:rPr lang="en-US" sz="2900" dirty="0">
                <a:solidFill>
                  <a:srgbClr val="1F0DFF"/>
                </a:solidFill>
              </a:rPr>
              <a:t>, HapCUT2, MixSIH &amp; </a:t>
            </a:r>
            <a:r>
              <a:rPr lang="en-US" sz="2900" dirty="0" err="1">
                <a:solidFill>
                  <a:srgbClr val="1F0DFF"/>
                </a:solidFill>
              </a:rPr>
              <a:t>AltHap</a:t>
            </a:r>
            <a:endParaRPr lang="en-US" sz="2900" dirty="0">
              <a:solidFill>
                <a:srgbClr val="1F0DFF"/>
              </a:solidFill>
            </a:endParaRPr>
          </a:p>
          <a:p>
            <a:pPr marL="0" indent="0">
              <a:buNone/>
            </a:pPr>
            <a:r>
              <a:rPr lang="en-US" sz="2900" dirty="0"/>
              <a:t>*See slide 6 for details</a:t>
            </a:r>
          </a:p>
          <a:p>
            <a:pPr marL="0" indent="0">
              <a:buNone/>
            </a:pPr>
            <a:r>
              <a:rPr lang="en-US" sz="2900" dirty="0"/>
              <a:t>5. </a:t>
            </a:r>
            <a:r>
              <a:rPr lang="en-US" sz="2900" dirty="0" err="1"/>
              <a:t>Althap</a:t>
            </a:r>
            <a:r>
              <a:rPr lang="en-US" sz="2900" dirty="0"/>
              <a:t>: Only extract the reads on chr10 in this region:   125737910  +/-  500  or 1000 or 2000 bases </a:t>
            </a:r>
          </a:p>
          <a:p>
            <a:pPr marL="0" indent="0">
              <a:buNone/>
            </a:pPr>
            <a:r>
              <a:rPr lang="en-US" sz="2900" dirty="0"/>
              <a:t>Extract reads for a specific chromosome region: </a:t>
            </a:r>
            <a:r>
              <a:rPr lang="en-US" sz="29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https://www.biostars.org/p/48719/</a:t>
            </a:r>
            <a:endParaRPr lang="en-US" sz="2900" dirty="0"/>
          </a:p>
          <a:p>
            <a:pPr marL="0" indent="0">
              <a:buNone/>
            </a:pPr>
            <a:r>
              <a:rPr lang="en-US" sz="2900" dirty="0">
                <a:solidFill>
                  <a:srgbClr val="1F0DFF"/>
                </a:solidFill>
              </a:rPr>
              <a:t>Answer: Done, see 826T_1_sequence.chr10.Alignment.July1.2019 &amp; AltHap.Input.826T_1_chr10.July1.2019</a:t>
            </a:r>
            <a:endParaRPr lang="en-US" sz="2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1F0DFF"/>
                </a:solidFill>
              </a:rPr>
              <a:t>*see slide 7 for details</a:t>
            </a:r>
          </a:p>
          <a:p>
            <a:pPr marL="0" indent="0">
              <a:buNone/>
            </a:pPr>
            <a:r>
              <a:rPr lang="en-US" sz="2900" dirty="0"/>
              <a:t>6. MixSIH &amp; CSP:  </a:t>
            </a:r>
            <a:r>
              <a:rPr lang="en-US" dirty="0"/>
              <a:t>what we have done, what to do next, why did we stop our discussion on Thursday 6/27/2019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1F0DFF"/>
                </a:solidFill>
              </a:rPr>
              <a:t>Answer: Done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1F0DFF"/>
                </a:solidFill>
              </a:rPr>
              <a:t>*see slide 8  for details</a:t>
            </a:r>
          </a:p>
          <a:p>
            <a:pPr marL="0" indent="0">
              <a:buNone/>
            </a:pPr>
            <a:r>
              <a:rPr lang="en-US" sz="2900" dirty="0"/>
              <a:t>7. List of </a:t>
            </a:r>
            <a:r>
              <a:rPr lang="en-US" dirty="0"/>
              <a:t>software packages that infer haplotypes for more than 1 sample.</a:t>
            </a:r>
          </a:p>
          <a:p>
            <a:pPr marL="0" indent="0">
              <a:buNone/>
            </a:pPr>
            <a:r>
              <a:rPr lang="en-US" dirty="0">
                <a:solidFill>
                  <a:srgbClr val="1F0DFF"/>
                </a:solidFill>
              </a:rPr>
              <a:t>Answer:  DBM, HapSeq2</a:t>
            </a:r>
          </a:p>
          <a:p>
            <a:pPr marL="0" indent="0">
              <a:buNone/>
            </a:pPr>
            <a:r>
              <a:rPr lang="en-US" dirty="0">
                <a:solidFill>
                  <a:srgbClr val="1F0DFF"/>
                </a:solidFill>
              </a:rPr>
              <a:t>*see slide 9 for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A5F58-753B-41D9-B74E-C173C193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3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6478-5DCB-4A8D-BCD8-8C678D22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Checking “</a:t>
            </a:r>
            <a:r>
              <a:rPr lang="en-US" dirty="0" err="1"/>
              <a:t>extractHAIRS</a:t>
            </a:r>
            <a:r>
              <a:rPr lang="en-US" dirty="0"/>
              <a:t>” output (fragment file)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0B65-1D89-4523-847A-F28BF161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2500" u="sng" dirty="0" err="1"/>
              <a:t>HapCUT</a:t>
            </a:r>
            <a:r>
              <a:rPr lang="en-US" sz="2500" u="sng" dirty="0"/>
              <a:t>:</a:t>
            </a:r>
            <a:r>
              <a:rPr lang="en-US" sz="2500" dirty="0"/>
              <a:t> No description of fragment file format created by the </a:t>
            </a:r>
            <a:r>
              <a:rPr lang="en-US" sz="2500" dirty="0" err="1"/>
              <a:t>extractHAIRS</a:t>
            </a:r>
            <a:r>
              <a:rPr lang="en-US" sz="2500" dirty="0"/>
              <a:t> command</a:t>
            </a:r>
            <a:endParaRPr lang="en-US" sz="2500" u="sng" dirty="0"/>
          </a:p>
          <a:p>
            <a:r>
              <a:rPr lang="en-US" sz="2500" u="sng" dirty="0"/>
              <a:t>HapCUT2: </a:t>
            </a:r>
            <a:r>
              <a:rPr lang="en-US" sz="2500" dirty="0"/>
              <a:t> Author’s description for fragment file format</a:t>
            </a:r>
            <a:endParaRPr lang="en-US" sz="2500" u="sng" dirty="0"/>
          </a:p>
          <a:p>
            <a:pPr lvl="1">
              <a:lnSpc>
                <a:spcPct val="70000"/>
              </a:lnSpc>
            </a:pPr>
            <a:r>
              <a:rPr lang="en-US" sz="2500" dirty="0" err="1"/>
              <a:t>Mannual</a:t>
            </a:r>
            <a:r>
              <a:rPr lang="en-US" sz="2500" dirty="0"/>
              <a:t> website: </a:t>
            </a:r>
            <a:r>
              <a:rPr lang="en-US" sz="2500" dirty="0">
                <a:hlinkClick r:id="rId2"/>
              </a:rPr>
              <a:t>https://github.com/vibansal/HapCUT2/issues/40</a:t>
            </a:r>
            <a:endParaRPr lang="en-US" sz="2500" u="sng" dirty="0"/>
          </a:p>
          <a:p>
            <a:pPr lvl="1">
              <a:lnSpc>
                <a:spcPct val="70000"/>
              </a:lnSpc>
            </a:pPr>
            <a:r>
              <a:rPr lang="en-US" sz="2500" dirty="0"/>
              <a:t>In the </a:t>
            </a:r>
            <a:r>
              <a:rPr lang="en-US" sz="2500" dirty="0" err="1"/>
              <a:t>hapcut</a:t>
            </a:r>
            <a:r>
              <a:rPr lang="en-US" sz="2500" dirty="0"/>
              <a:t> input file, each line has haplotype information from a single fragment. For each variant covered by the fragment, information about the variant-id and allele is recorded as follows:</a:t>
            </a:r>
          </a:p>
          <a:p>
            <a:pPr lvl="1">
              <a:lnSpc>
                <a:spcPct val="70000"/>
              </a:lnSpc>
            </a:pPr>
            <a:r>
              <a:rPr lang="en-US" sz="2500" dirty="0"/>
              <a:t>Column 1 is the number of blocks (consecutive set of variants covered by the fragment).</a:t>
            </a:r>
            <a:br>
              <a:rPr lang="en-US" sz="2500" dirty="0"/>
            </a:br>
            <a:r>
              <a:rPr lang="en-US" sz="2500" dirty="0"/>
              <a:t>Column 2 is the fragment id.</a:t>
            </a:r>
            <a:br>
              <a:rPr lang="en-US" sz="2500" dirty="0"/>
            </a:br>
            <a:r>
              <a:rPr lang="en-US" sz="2500" dirty="0"/>
              <a:t>Column 3 is the offset of the first block of variants covered by the fragment followed by the alleles at the variants in this block.</a:t>
            </a:r>
            <a:br>
              <a:rPr lang="en-US" sz="2500" dirty="0"/>
            </a:br>
            <a:r>
              <a:rPr lang="en-US" sz="2500" dirty="0"/>
              <a:t>Column 5 is the offset of the second block of variants covered by the fragment followed by the alleles at the variants in this block.</a:t>
            </a:r>
            <a:br>
              <a:rPr lang="en-US" sz="2500" dirty="0"/>
            </a:br>
            <a:r>
              <a:rPr lang="en-US" sz="2500" dirty="0"/>
              <a:t>...</a:t>
            </a:r>
          </a:p>
          <a:p>
            <a:pPr lvl="1">
              <a:lnSpc>
                <a:spcPct val="70000"/>
              </a:lnSpc>
            </a:pPr>
            <a:r>
              <a:rPr lang="en-US" sz="2500" dirty="0"/>
              <a:t>The last column is a string with the quality values (Sanger </a:t>
            </a:r>
            <a:r>
              <a:rPr lang="en-US" sz="2500" dirty="0" err="1"/>
              <a:t>fastq</a:t>
            </a:r>
            <a:r>
              <a:rPr lang="en-US" sz="2500" dirty="0"/>
              <a:t> format) for all the alleles covered by the fragment (concatenated for all blocks).</a:t>
            </a:r>
          </a:p>
          <a:p>
            <a:pPr lvl="1">
              <a:lnSpc>
                <a:spcPct val="70000"/>
              </a:lnSpc>
            </a:pPr>
            <a:r>
              <a:rPr lang="en-US" sz="2500" dirty="0"/>
              <a:t>For example, if a read/fragment covers SNPs 2,3 and 5 with the alleles 0, 1 and 0 respectively, then the fragment will be:</a:t>
            </a:r>
          </a:p>
          <a:p>
            <a:pPr lvl="1">
              <a:lnSpc>
                <a:spcPct val="70000"/>
              </a:lnSpc>
            </a:pPr>
            <a:r>
              <a:rPr lang="en-US" sz="2500" dirty="0"/>
              <a:t>2 </a:t>
            </a:r>
            <a:r>
              <a:rPr lang="en-US" sz="2500" dirty="0" err="1"/>
              <a:t>read_id</a:t>
            </a:r>
            <a:r>
              <a:rPr lang="en-US" sz="2500" dirty="0"/>
              <a:t> 2 01 5 0 AAC</a:t>
            </a:r>
            <a:endParaRPr lang="en-US" sz="2500" u="sng" dirty="0"/>
          </a:p>
          <a:p>
            <a:r>
              <a:rPr lang="en-US" sz="2500" u="sng" dirty="0"/>
              <a:t>MixSIH: </a:t>
            </a:r>
            <a:r>
              <a:rPr lang="en-US" sz="2500" dirty="0"/>
              <a:t>Use fragment file created from HapCUT2’s </a:t>
            </a:r>
            <a:r>
              <a:rPr lang="en-US" sz="2500" dirty="0" err="1"/>
              <a:t>extractHAIRS</a:t>
            </a:r>
            <a:r>
              <a:rPr lang="en-US" sz="2500" dirty="0"/>
              <a:t> command to generate needed input file.</a:t>
            </a:r>
          </a:p>
          <a:p>
            <a:pPr lvl="1">
              <a:lnSpc>
                <a:spcPct val="70000"/>
              </a:lnSpc>
            </a:pPr>
            <a:r>
              <a:rPr lang="en-US" sz="2500" dirty="0" err="1"/>
              <a:t>Mannual</a:t>
            </a:r>
            <a:r>
              <a:rPr lang="en-US" sz="2500" dirty="0"/>
              <a:t> </a:t>
            </a:r>
            <a:r>
              <a:rPr lang="en-US" sz="2500" dirty="0" err="1"/>
              <a:t>websit</a:t>
            </a:r>
            <a:r>
              <a:rPr lang="en-US" sz="2500" dirty="0"/>
              <a:t>: </a:t>
            </a:r>
            <a:r>
              <a:rPr lang="en-US" sz="2500" dirty="0">
                <a:hlinkClick r:id="rId3"/>
              </a:rPr>
              <a:t>https://github.com/hmatsu1226/MixSIH</a:t>
            </a:r>
            <a:endParaRPr lang="en-US" sz="2500" dirty="0"/>
          </a:p>
          <a:p>
            <a:pPr lvl="1">
              <a:lnSpc>
                <a:spcPct val="70000"/>
              </a:lnSpc>
            </a:pPr>
            <a:r>
              <a:rPr lang="en-US" sz="2500" b="1" dirty="0"/>
              <a:t>Format of </a:t>
            </a:r>
            <a:r>
              <a:rPr lang="en-US" sz="2500" b="1" dirty="0" err="1"/>
              <a:t>Input_file</a:t>
            </a:r>
            <a:endParaRPr lang="en-US" sz="2500" b="1" dirty="0"/>
          </a:p>
          <a:p>
            <a:pPr lvl="2">
              <a:lnSpc>
                <a:spcPct val="70000"/>
              </a:lnSpc>
            </a:pPr>
            <a:r>
              <a:rPr lang="en-US" sz="2500" dirty="0"/>
              <a:t>First line : Describes the number of lines of </a:t>
            </a:r>
            <a:r>
              <a:rPr lang="en-US" sz="2500" dirty="0" err="1"/>
              <a:t>Input_file</a:t>
            </a:r>
            <a:r>
              <a:rPr lang="en-US" sz="2500" dirty="0"/>
              <a:t> (which corresponds to the number of SNP fragments - 1).</a:t>
            </a:r>
          </a:p>
          <a:p>
            <a:pPr lvl="2">
              <a:lnSpc>
                <a:spcPct val="70000"/>
              </a:lnSpc>
            </a:pPr>
            <a:r>
              <a:rPr lang="en-US" sz="2500" dirty="0"/>
              <a:t>After first line : Each line describes a SNP fragment as below.</a:t>
            </a:r>
          </a:p>
          <a:p>
            <a:pPr lvl="3">
              <a:lnSpc>
                <a:spcPct val="70000"/>
              </a:lnSpc>
            </a:pPr>
            <a:r>
              <a:rPr lang="en-US" sz="2500" dirty="0"/>
              <a:t>\</a:t>
            </a:r>
            <a:r>
              <a:rPr lang="en-US" sz="2500" dirty="0" err="1"/>
              <a:t>segment_num</a:t>
            </a:r>
            <a:r>
              <a:rPr lang="en-US" sz="2500" dirty="0"/>
              <a:t> \</a:t>
            </a:r>
            <a:r>
              <a:rPr lang="en-US" sz="2500" dirty="0" err="1"/>
              <a:t>fragment_name</a:t>
            </a:r>
            <a:r>
              <a:rPr lang="en-US" sz="2500" dirty="0"/>
              <a:t> \start_site1 \sequence1 \start_site2 \sequence2.....</a:t>
            </a:r>
          </a:p>
          <a:p>
            <a:pPr lvl="3">
              <a:lnSpc>
                <a:spcPct val="70000"/>
              </a:lnSpc>
            </a:pPr>
            <a:r>
              <a:rPr lang="en-US" sz="2500" dirty="0"/>
              <a:t>\</a:t>
            </a:r>
            <a:r>
              <a:rPr lang="en-US" sz="2500" dirty="0" err="1"/>
              <a:t>segment_num</a:t>
            </a:r>
            <a:r>
              <a:rPr lang="en-US" sz="2500" dirty="0"/>
              <a:t> : The number of the segments which don't have gaps in the segments.</a:t>
            </a:r>
          </a:p>
          <a:p>
            <a:pPr lvl="3">
              <a:lnSpc>
                <a:spcPct val="70000"/>
              </a:lnSpc>
            </a:pPr>
            <a:r>
              <a:rPr lang="en-US" sz="2500" dirty="0"/>
              <a:t>\</a:t>
            </a:r>
            <a:r>
              <a:rPr lang="en-US" sz="2500" dirty="0" err="1"/>
              <a:t>fragment_name</a:t>
            </a:r>
            <a:r>
              <a:rPr lang="en-US" sz="2500" dirty="0"/>
              <a:t> : The name of the fragment.</a:t>
            </a:r>
          </a:p>
          <a:p>
            <a:pPr lvl="3">
              <a:lnSpc>
                <a:spcPct val="70000"/>
              </a:lnSpc>
            </a:pPr>
            <a:r>
              <a:rPr lang="en-US" sz="2500" dirty="0"/>
              <a:t>\</a:t>
            </a:r>
            <a:r>
              <a:rPr lang="en-US" sz="2500" dirty="0" err="1"/>
              <a:t>start_allele'i</a:t>
            </a:r>
            <a:r>
              <a:rPr lang="en-US" sz="2500" dirty="0"/>
              <a:t>' : The first site's position of </a:t>
            </a:r>
            <a:r>
              <a:rPr lang="en-US" sz="2500" dirty="0" err="1"/>
              <a:t>i-th</a:t>
            </a:r>
            <a:r>
              <a:rPr lang="en-US" sz="2500" dirty="0"/>
              <a:t> segment (1-origin).</a:t>
            </a:r>
          </a:p>
          <a:p>
            <a:pPr lvl="3">
              <a:lnSpc>
                <a:spcPct val="70000"/>
              </a:lnSpc>
            </a:pPr>
            <a:r>
              <a:rPr lang="en-US" sz="2500" dirty="0"/>
              <a:t>\</a:t>
            </a:r>
            <a:r>
              <a:rPr lang="en-US" sz="2500" dirty="0" err="1"/>
              <a:t>sequence'i</a:t>
            </a:r>
            <a:r>
              <a:rPr lang="en-US" sz="2500" dirty="0"/>
              <a:t>' : The sequence of </a:t>
            </a:r>
            <a:r>
              <a:rPr lang="en-US" sz="2500" dirty="0" err="1"/>
              <a:t>i-th</a:t>
            </a:r>
            <a:r>
              <a:rPr lang="en-US" sz="2500" dirty="0"/>
              <a:t> segment.</a:t>
            </a:r>
          </a:p>
          <a:p>
            <a:pPr lvl="2">
              <a:lnSpc>
                <a:spcPct val="70000"/>
              </a:lnSpc>
            </a:pPr>
            <a:r>
              <a:rPr lang="en-US" sz="2500" dirty="0"/>
              <a:t>The fragments must be sorted by the value of the third column and these can be sorted as follows: sort -n -k 3 frag.txt &gt; frag_sorted.txt</a:t>
            </a:r>
            <a:endParaRPr lang="en-US" sz="2500" u="sng" dirty="0"/>
          </a:p>
          <a:p>
            <a:r>
              <a:rPr lang="en-US" sz="2500" u="sng" dirty="0" err="1"/>
              <a:t>AltHap</a:t>
            </a:r>
            <a:r>
              <a:rPr lang="en-US" sz="2500" u="sng" dirty="0"/>
              <a:t>:</a:t>
            </a:r>
            <a:r>
              <a:rPr lang="en-US" sz="2500" dirty="0"/>
              <a:t> Use </a:t>
            </a:r>
            <a:r>
              <a:rPr lang="en-US" sz="2500" dirty="0" err="1"/>
              <a:t>extractHAIRS</a:t>
            </a:r>
            <a:r>
              <a:rPr lang="en-US" sz="2500" dirty="0"/>
              <a:t> to generate main component of input fragment file</a:t>
            </a:r>
          </a:p>
          <a:p>
            <a:pPr lvl="1">
              <a:lnSpc>
                <a:spcPct val="70000"/>
              </a:lnSpc>
            </a:pPr>
            <a:r>
              <a:rPr lang="en-US" sz="2500" dirty="0" err="1"/>
              <a:t>Mannual</a:t>
            </a:r>
            <a:r>
              <a:rPr lang="en-US" sz="2500" dirty="0"/>
              <a:t> website: </a:t>
            </a:r>
            <a:r>
              <a:rPr lang="en-US" sz="2500" dirty="0">
                <a:hlinkClick r:id="rId4"/>
              </a:rPr>
              <a:t>https://github.com/realabolfazl/AltHap</a:t>
            </a:r>
            <a:r>
              <a:rPr lang="en-US" sz="2500" dirty="0"/>
              <a:t> </a:t>
            </a:r>
          </a:p>
          <a:p>
            <a:pPr lvl="2">
              <a:lnSpc>
                <a:spcPct val="70000"/>
              </a:lnSpc>
            </a:pPr>
            <a:r>
              <a:rPr lang="en-US" sz="2500" dirty="0"/>
              <a:t>The input file format is as follows</a:t>
            </a:r>
          </a:p>
          <a:p>
            <a:pPr lvl="2">
              <a:lnSpc>
                <a:spcPct val="70000"/>
              </a:lnSpc>
            </a:pPr>
            <a:r>
              <a:rPr lang="en-US" sz="2500" dirty="0"/>
              <a:t>Number of reads </a:t>
            </a:r>
            <a:br>
              <a:rPr lang="en-US" sz="2500" dirty="0"/>
            </a:br>
            <a:r>
              <a:rPr lang="en-US" sz="2500" dirty="0"/>
              <a:t>Number of columns </a:t>
            </a:r>
            <a:br>
              <a:rPr lang="en-US" sz="2500" dirty="0"/>
            </a:br>
            <a:r>
              <a:rPr lang="en-US" sz="2500" dirty="0" err="1"/>
              <a:t>Number_of_contiguos_segments</a:t>
            </a:r>
            <a:r>
              <a:rPr lang="en-US" sz="2500" dirty="0"/>
              <a:t> </a:t>
            </a:r>
            <a:r>
              <a:rPr lang="en-US" sz="2500" dirty="0" err="1"/>
              <a:t>Read_identifier</a:t>
            </a:r>
            <a:r>
              <a:rPr lang="en-US" sz="2500" dirty="0"/>
              <a:t> </a:t>
            </a:r>
            <a:r>
              <a:rPr lang="en-US" sz="2500" dirty="0" err="1"/>
              <a:t>Position_of_first_SNP_segment</a:t>
            </a:r>
            <a:r>
              <a:rPr lang="en-US" sz="2500" dirty="0"/>
              <a:t> </a:t>
            </a:r>
            <a:r>
              <a:rPr lang="en-US" sz="2500" dirty="0" err="1"/>
              <a:t>Continuous_bases_in_read</a:t>
            </a:r>
            <a:r>
              <a:rPr lang="en-US" sz="2500" dirty="0"/>
              <a:t> </a:t>
            </a:r>
            <a:r>
              <a:rPr lang="en-US" sz="2500" dirty="0" err="1"/>
              <a:t>Position_of_next_SNP_segment</a:t>
            </a:r>
            <a:r>
              <a:rPr lang="en-US" sz="2500" dirty="0"/>
              <a:t> </a:t>
            </a:r>
            <a:r>
              <a:rPr lang="en-US" sz="2500" dirty="0" err="1"/>
              <a:t>Continuous_bases_in_read</a:t>
            </a:r>
            <a:r>
              <a:rPr lang="en-US" sz="2500" dirty="0"/>
              <a:t> ..... </a:t>
            </a:r>
            <a:r>
              <a:rPr lang="en-US" sz="2500" dirty="0" err="1"/>
              <a:t>Quality_scores</a:t>
            </a:r>
            <a:r>
              <a:rPr lang="en-US" sz="2500" dirty="0"/>
              <a:t> (in </a:t>
            </a:r>
            <a:r>
              <a:rPr lang="en-US" sz="2500" dirty="0" err="1"/>
              <a:t>fastq</a:t>
            </a:r>
            <a:r>
              <a:rPr lang="en-US" sz="2500" dirty="0"/>
              <a:t> format)</a:t>
            </a:r>
          </a:p>
          <a:p>
            <a:pPr lvl="2">
              <a:lnSpc>
                <a:spcPct val="70000"/>
              </a:lnSpc>
            </a:pPr>
            <a:r>
              <a:rPr lang="en-US" sz="2500" dirty="0"/>
              <a:t>Example for Biallelic:</a:t>
            </a:r>
          </a:p>
          <a:p>
            <a:pPr lvl="2">
              <a:lnSpc>
                <a:spcPct val="70000"/>
              </a:lnSpc>
            </a:pPr>
            <a:r>
              <a:rPr lang="en-US" sz="2500" dirty="0"/>
              <a:t>5568 </a:t>
            </a:r>
            <a:br>
              <a:rPr lang="en-US" sz="2500" dirty="0"/>
            </a:br>
            <a:r>
              <a:rPr lang="en-US" sz="2500" dirty="0"/>
              <a:t>22801 </a:t>
            </a:r>
            <a:br>
              <a:rPr lang="en-US" sz="2500" dirty="0"/>
            </a:br>
            <a:r>
              <a:rPr lang="en-US" sz="2500" dirty="0"/>
              <a:t>2 chr22_SPA9_8733 2 0 5 0 == </a:t>
            </a:r>
            <a:br>
              <a:rPr lang="en-US" sz="2500" dirty="0"/>
            </a:br>
            <a:r>
              <a:rPr lang="en-US" sz="2500" dirty="0"/>
              <a:t>1 chr22_SPH2_1940 3 100 C==</a:t>
            </a:r>
            <a:r>
              <a:rPr lang="en-US" dirty="0"/>
              <a:t> </a:t>
            </a:r>
          </a:p>
          <a:p>
            <a:pPr lvl="1"/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1CD7D3-642E-46B6-9137-8C4568B40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sort -n -k 3 frag.txt &gt; frag_sorted.txt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1F1A2-578E-4A77-BB34-9C751424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7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4F53-1DF1-AD40-B439-2E3789E0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 For 826T sample, only 1 mate (not using the pair-end data). Extract one chromosome (e.g., chr10) from a </a:t>
            </a:r>
            <a:r>
              <a:rPr lang="en-US" sz="2800" dirty="0" err="1"/>
              <a:t>sam</a:t>
            </a:r>
            <a:r>
              <a:rPr lang="en-US" sz="2800" dirty="0"/>
              <a:t> file, then convert to bam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0C65-23A7-8949-8FDA-80A7B315F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Alignment script: </a:t>
            </a:r>
            <a:r>
              <a:rPr lang="en-US" dirty="0">
                <a:solidFill>
                  <a:srgbClr val="1F0DFF"/>
                </a:solidFill>
              </a:rPr>
              <a:t>826T_1_sequence.chr10.Alignment.July1.2019: </a:t>
            </a:r>
          </a:p>
          <a:p>
            <a:r>
              <a:rPr lang="en-US" dirty="0"/>
              <a:t>Contains the alignment scripts for aligning the mate end dataset 826T_1. </a:t>
            </a:r>
          </a:p>
          <a:p>
            <a:r>
              <a:rPr lang="en-US" dirty="0"/>
              <a:t>This full dataset was aligned via bwa, converted into a .</a:t>
            </a:r>
            <a:r>
              <a:rPr lang="en-US" dirty="0" err="1"/>
              <a:t>sam</a:t>
            </a:r>
            <a:r>
              <a:rPr lang="en-US" dirty="0"/>
              <a:t> file, .bam file &amp; indexed .bai file via </a:t>
            </a:r>
            <a:r>
              <a:rPr lang="en-US" dirty="0" err="1"/>
              <a:t>samtools</a:t>
            </a:r>
            <a:r>
              <a:rPr lang="en-US" dirty="0"/>
              <a:t>. </a:t>
            </a:r>
            <a:r>
              <a:rPr lang="en-US" dirty="0" err="1"/>
              <a:t>Samtools</a:t>
            </a:r>
            <a:r>
              <a:rPr lang="en-US" dirty="0"/>
              <a:t> was used to extract chr10 only from the 826T_1 dataset. </a:t>
            </a:r>
          </a:p>
          <a:p>
            <a:r>
              <a:rPr lang="en-US" dirty="0"/>
              <a:t>Then </a:t>
            </a:r>
            <a:r>
              <a:rPr lang="en-US" dirty="0" err="1"/>
              <a:t>bcftools</a:t>
            </a:r>
            <a:r>
              <a:rPr lang="en-US" dirty="0"/>
              <a:t> was used to convert the sorted .bam file to a .</a:t>
            </a:r>
            <a:r>
              <a:rPr lang="en-US" dirty="0" err="1"/>
              <a:t>bcf</a:t>
            </a:r>
            <a:r>
              <a:rPr lang="en-US" dirty="0"/>
              <a:t> file and then ultimately a .</a:t>
            </a:r>
            <a:r>
              <a:rPr lang="en-US" dirty="0" err="1"/>
              <a:t>vcf</a:t>
            </a:r>
            <a:r>
              <a:rPr lang="en-US" dirty="0"/>
              <a:t> file. </a:t>
            </a:r>
          </a:p>
          <a:p>
            <a:r>
              <a:rPr lang="en-US" dirty="0"/>
              <a:t>Lastly, bam and </a:t>
            </a:r>
            <a:r>
              <a:rPr lang="en-US" dirty="0" err="1"/>
              <a:t>vcf</a:t>
            </a:r>
            <a:r>
              <a:rPr lang="en-US" dirty="0"/>
              <a:t> files were created for chromosome positions centered around position “125737910” ( the position possible correlated to position “480” in </a:t>
            </a:r>
            <a:r>
              <a:rPr lang="en-US" dirty="0" err="1"/>
              <a:t>extracHAIRS</a:t>
            </a:r>
            <a:r>
              <a:rPr lang="en-US" dirty="0"/>
              <a:t>), varying plus and minus 500, 1000 &amp; 2000 bases. </a:t>
            </a:r>
            <a:endParaRPr lang="en-US" dirty="0">
              <a:solidFill>
                <a:srgbClr val="1F0D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8A175-241C-4CA7-9647-B295D13F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0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EE7C-ED48-5142-9385-F893A55E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5. For the previous software that works for the real data, go back to run just on one chromosome (chr10)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5DE9-4D8D-D14A-B06C-C7B8624C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Files: </a:t>
            </a:r>
          </a:p>
          <a:p>
            <a:pPr lvl="1"/>
            <a:r>
              <a:rPr lang="en-US" dirty="0"/>
              <a:t>AltHap.Input.826T_1_chr10.July1.2019</a:t>
            </a:r>
          </a:p>
          <a:p>
            <a:pPr lvl="1"/>
            <a:r>
              <a:rPr lang="en-US" dirty="0"/>
              <a:t>HapCompass.826T_1_chr10.July1.2019</a:t>
            </a:r>
          </a:p>
          <a:p>
            <a:pPr lvl="1"/>
            <a:r>
              <a:rPr lang="en-US" dirty="0"/>
              <a:t>HapCUT.826T_1_chr10.July1.2019</a:t>
            </a:r>
          </a:p>
          <a:p>
            <a:pPr lvl="1"/>
            <a:r>
              <a:rPr lang="en-US" dirty="0"/>
              <a:t>HapCUT2.826T_1_chr10.July1.2019</a:t>
            </a:r>
          </a:p>
          <a:p>
            <a:pPr lvl="1"/>
            <a:r>
              <a:rPr lang="en-US" dirty="0"/>
              <a:t>MixSIH.826T_1_chr10.July1.2019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95DCD-A31E-4B38-B2E8-0FF7ABD5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1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138D-9A94-BC4C-8E4C-F3AD8CD2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6. </a:t>
            </a:r>
            <a:r>
              <a:rPr lang="en-US" sz="3100" dirty="0" err="1"/>
              <a:t>Althap</a:t>
            </a:r>
            <a:r>
              <a:rPr lang="en-US" sz="3100" dirty="0"/>
              <a:t>: Only extract the reads on chr10 in this region:   125737910  +/-  500  or 1000 or 2000 bases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5C5C-8DD1-5447-8186-99CAC21C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AltHap.Input.826T_1_chr10.July1.2019</a:t>
            </a:r>
          </a:p>
          <a:p>
            <a:pPr lvl="1"/>
            <a:r>
              <a:rPr lang="en-US" dirty="0"/>
              <a:t>The first step before running </a:t>
            </a:r>
            <a:r>
              <a:rPr lang="en-US" dirty="0" err="1"/>
              <a:t>AltHap</a:t>
            </a:r>
            <a:r>
              <a:rPr lang="en-US" dirty="0"/>
              <a:t> on the 3 datasets for 826T_1_chr10 with ranges of 1000, 2000 &amp; 4000 bases center around chromosome position “125737910” is to run HapCUT2’s </a:t>
            </a:r>
            <a:r>
              <a:rPr lang="en-US" dirty="0" err="1"/>
              <a:t>extractHAIRS</a:t>
            </a:r>
            <a:r>
              <a:rPr lang="en-US" dirty="0"/>
              <a:t> command on each pair of bam &amp; </a:t>
            </a:r>
            <a:r>
              <a:rPr lang="en-US" dirty="0" err="1"/>
              <a:t>vcf</a:t>
            </a:r>
            <a:r>
              <a:rPr lang="en-US" dirty="0"/>
              <a:t> files. </a:t>
            </a:r>
          </a:p>
          <a:p>
            <a:pPr lvl="1"/>
            <a:r>
              <a:rPr lang="en-US" dirty="0" err="1"/>
              <a:t>extractHAIRS</a:t>
            </a:r>
            <a:r>
              <a:rPr lang="en-US" dirty="0"/>
              <a:t> generated fragment files for each range set that had no content.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67F4-A9EB-4029-A739-85CA643A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9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13F8-1F29-EB44-A9EB-B738E81C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MixSIH &amp; CSP: Update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8CE5-8BFF-F346-BF24-8AD6554C0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MixSIH</a:t>
            </a:r>
            <a:r>
              <a:rPr lang="en-US" dirty="0"/>
              <a:t>: success fully ran on real data, see file MixSIH.826TRealData.June16.2019 &amp; MixSIH.826T_1_chr10.July1.2019</a:t>
            </a:r>
          </a:p>
          <a:p>
            <a:r>
              <a:rPr lang="en-US" u="sng" dirty="0"/>
              <a:t>CSP</a:t>
            </a:r>
            <a:r>
              <a:rPr lang="en-US" dirty="0"/>
              <a:t>: Success running example script, however output for real data is empty. </a:t>
            </a:r>
          </a:p>
          <a:p>
            <a:pPr lvl="1"/>
            <a:r>
              <a:rPr lang="en-US" u="sng" dirty="0"/>
              <a:t>See: </a:t>
            </a:r>
            <a:r>
              <a:rPr lang="en-US" dirty="0"/>
              <a:t>CSP.826TRealData.June19.2019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416D8-BCA8-457D-9D1D-FF839378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8522-B5A5-4312-B1F0-ADD5DE54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Packages that infer haplotypes for more than one sample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1B985-7EFE-469F-81E7-CFFA5433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DBM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HapSeq2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DCFF6-62B1-41DD-AB09-CA513983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0BAA-089B-F446-9CF3-DE954596BE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9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37432</TotalTime>
  <Words>2893</Words>
  <Application>Microsoft Office PowerPoint</Application>
  <PresentationFormat>Letter Paper (8.5x11 in)</PresentationFormat>
  <Paragraphs>359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SFMono-Regular</vt:lpstr>
      <vt:lpstr>Times New Roman</vt:lpstr>
      <vt:lpstr>Office Theme</vt:lpstr>
      <vt:lpstr>NGS-Hap Project Work Report   Start from June 27, 2019 </vt:lpstr>
      <vt:lpstr>Key files or work summary </vt:lpstr>
      <vt:lpstr>June 27, 2019 Meeting To-Do </vt:lpstr>
      <vt:lpstr>Checking “extractHAIRS” output (fragment file)</vt:lpstr>
      <vt:lpstr>4. For 826T sample, only 1 mate (not using the pair-end data). Extract one chromosome (e.g., chr10) from a sam file, then convert to bam</vt:lpstr>
      <vt:lpstr>5. For the previous software that works for the real data, go back to run just on one chromosome (chr10)  </vt:lpstr>
      <vt:lpstr>6. Althap: Only extract the reads on chr10 in this region:   125737910  +/-  500  or 1000 or 2000 bases  </vt:lpstr>
      <vt:lpstr>MixSIH &amp; CSP: Update </vt:lpstr>
      <vt:lpstr>Software Packages that infer haplotypes for more than one sample </vt:lpstr>
      <vt:lpstr>July 2, 2019 Meeting To-Do </vt:lpstr>
      <vt:lpstr>HA software Packages: Real &amp; Simulated Datasets</vt:lpstr>
      <vt:lpstr>HA software Packages: Real &amp; Simulated Datasets</vt:lpstr>
      <vt:lpstr>NA12878: HapMap trio child </vt:lpstr>
      <vt:lpstr>July 9, 2019 Meeting To-Do </vt:lpstr>
      <vt:lpstr>NA12878 dataset</vt:lpstr>
      <vt:lpstr>NA12878 dataset</vt:lpstr>
      <vt:lpstr>July 16, 2019 summary of comparing a few software packages </vt:lpstr>
      <vt:lpstr>PowerPoint Presentation</vt:lpstr>
      <vt:lpstr>July23, 2019 Meeting To Do</vt:lpstr>
      <vt:lpstr>July 31, 2019 to –do </vt:lpstr>
      <vt:lpstr>Aug 7, 2019 Notes by SS regarding NA12878 VCF download  </vt:lpstr>
      <vt:lpstr>Aug 7, 2019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June 27, 2019 Meeting To-Do</dc:title>
  <dc:creator>Microsoft Office User</dc:creator>
  <cp:lastModifiedBy>Allison Johnson</cp:lastModifiedBy>
  <cp:revision>116</cp:revision>
  <dcterms:created xsi:type="dcterms:W3CDTF">2019-06-27T19:02:55Z</dcterms:created>
  <dcterms:modified xsi:type="dcterms:W3CDTF">2019-08-13T13:31:29Z</dcterms:modified>
</cp:coreProperties>
</file>