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2" r:id="rId4"/>
    <p:sldId id="291" r:id="rId5"/>
    <p:sldId id="296" r:id="rId6"/>
    <p:sldId id="295" r:id="rId7"/>
    <p:sldId id="303" r:id="rId8"/>
    <p:sldId id="302" r:id="rId9"/>
    <p:sldId id="298" r:id="rId10"/>
    <p:sldId id="267" r:id="rId11"/>
    <p:sldId id="288" r:id="rId12"/>
  </p:sldIdLst>
  <p:sldSz cx="9144000" cy="6858000" type="letter"/>
  <p:notesSz cx="9144000" cy="6858000"/>
  <p:defaultTextStyle>
    <a:defPPr>
      <a:defRPr lang="en-US"/>
    </a:defPPr>
    <a:lvl1pPr marL="0" algn="l" defTabSz="914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0" algn="l" defTabSz="914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1" algn="l" defTabSz="914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71" algn="l" defTabSz="914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62" algn="l" defTabSz="914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52" algn="l" defTabSz="914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43" algn="l" defTabSz="914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33" algn="l" defTabSz="914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23" algn="l" defTabSz="914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40" autoAdjust="0"/>
    <p:restoredTop sz="94660"/>
  </p:normalViewPr>
  <p:slideViewPr>
    <p:cSldViewPr snapToGrid="0">
      <p:cViewPr>
        <p:scale>
          <a:sx n="80" d="100"/>
          <a:sy n="80" d="100"/>
        </p:scale>
        <p:origin x="5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FE6A82-CD9B-594F-AF6C-C51469382D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746D6-AEC4-8948-9726-840E23236F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4C76B-DA6C-3D41-85F5-3599354FF381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7D1B9-CFDC-6842-925D-CD11B6C653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6658B-8A61-7F42-B4D9-61C104D46A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00ED0-B161-7A46-8389-4173C0E3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43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F3A03-D079-4010-A5FA-B1DEB046E1F9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69737-EFD6-4154-9084-A0BB2B680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0" algn="l" defTabSz="914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81" algn="l" defTabSz="914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71" algn="l" defTabSz="914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62" algn="l" defTabSz="914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52" algn="l" defTabSz="914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43" algn="l" defTabSz="914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33" algn="l" defTabSz="914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23" algn="l" defTabSz="914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C428-A8FD-443F-A4D7-AB176AE1C0FE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E0D4-05DB-4BAD-8D2F-2F1B702E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5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9DED-5944-4F9E-BEF2-DDC935C8D71C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E0D4-05DB-4BAD-8D2F-2F1B702E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0A21-5FEE-4518-96A1-1D1BB67AB26B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E0D4-05DB-4BAD-8D2F-2F1B702E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D9A5-883B-4AEF-94D4-5650735A35FC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E0D4-05DB-4BAD-8D2F-2F1B702E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2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C13F-48ED-4D17-B0D2-3BD1EB3F9332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E0D4-05DB-4BAD-8D2F-2F1B702E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7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9F2E-0FEC-4D9B-93A7-9E1506C12F26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E0D4-05DB-4BAD-8D2F-2F1B702E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0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D682-3730-4B9B-9C0F-65CB09B02DA3}" type="datetime1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E0D4-05DB-4BAD-8D2F-2F1B702E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1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E235-2567-44DF-BD4A-31A24D2DBFE5}" type="datetime1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E0D4-05DB-4BAD-8D2F-2F1B702E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9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AA95-D5B8-44B5-AE4A-4CC171224F4D}" type="datetime1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E0D4-05DB-4BAD-8D2F-2F1B702E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40D0-C5C4-44BA-A47C-3836E887BC12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E0D4-05DB-4BAD-8D2F-2F1B702E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8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C2AE-8707-46D5-9168-ACA3827DA9BF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3E0D4-05DB-4BAD-8D2F-2F1B702E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5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BD23-3E9F-4417-BF84-9BB2AB866582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3E0D4-05DB-4BAD-8D2F-2F1B702EC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3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2287865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78AA-890B-44F7-B868-DD81260C6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938" y="2137145"/>
            <a:ext cx="8104119" cy="60441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Performance of multiple individual haplotype assembly algorithms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68F11-04B7-4169-A86C-117613A2B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308" y="3479653"/>
            <a:ext cx="7871381" cy="1655762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Shuying Sun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dirty="0"/>
              <a:t>Sherwin </a:t>
            </a:r>
            <a:r>
              <a:rPr lang="en-US" dirty="0" err="1"/>
              <a:t>Massoudian</a:t>
            </a:r>
            <a:endParaRPr lang="en-US" dirty="0"/>
          </a:p>
          <a:p>
            <a:r>
              <a:rPr lang="en-US" dirty="0"/>
              <a:t>Department of Mathematics, Texas State University, San Marcos, TX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749E2-6E70-469D-81B1-B1B25204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9343E0D4-05DB-4BAD-8D2F-2F1B702ECF3A}" type="slidenum">
              <a:rPr lang="en-US" sz="2400"/>
              <a:t>0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038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DEA7-20C2-4A2C-9DA6-A1253C5E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93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Conclusion &amp;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4D35-CB17-4CEB-BA9D-2BA360174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723234"/>
            <a:ext cx="86233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It is vital to compare currently available algorithms.</a:t>
            </a:r>
          </a:p>
          <a:p>
            <a:r>
              <a:rPr lang="en-US" sz="2400" dirty="0"/>
              <a:t>The 3 MIHA algorithms have a low agreement rate.</a:t>
            </a:r>
          </a:p>
          <a:p>
            <a:r>
              <a:rPr lang="en-US" sz="2400" dirty="0"/>
              <a:t>One challenge of the comparison analysis is to find suitable real datasets with known haplotypes. </a:t>
            </a:r>
          </a:p>
          <a:p>
            <a:r>
              <a:rPr lang="en-US" sz="2400" dirty="0"/>
              <a:t>It is also challenging to compare a large number of algorithms. </a:t>
            </a:r>
          </a:p>
          <a:p>
            <a:r>
              <a:rPr lang="en-US" sz="2400" dirty="0"/>
              <a:t>With some preliminary comparison results, we aim to provide new perspectives on haplotype assembly, which will be helpful for developing more accurate and efficient algorithms.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2729-991B-488A-8B02-9AB04BA4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/>
              <a:t>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B0480-8EE5-40FA-A67A-774D284D40CD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07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04ED-0B1E-469E-AA50-414BA8B1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References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C291-1015-4D03-A9B8-A4BEE1470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4" y="970060"/>
            <a:ext cx="8598091" cy="5310092"/>
          </a:xfrm>
        </p:spPr>
        <p:txBody>
          <a:bodyPr>
            <a:noAutofit/>
          </a:bodyPr>
          <a:lstStyle/>
          <a:p>
            <a:pPr marL="514350" lvl="0" indent="-514350">
              <a:buFont typeface="+mj-lt"/>
              <a:buAutoNum type="arabicParenR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Adams, M. D.,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Veigl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L., Wang, Z., Molyneux, N., Sun, S.,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Yu, X., Markowitz, S. D., &amp; Willis, J. (2012). Global mutational profiling of formalin-fixed human colon cancers from a pathology archive. Modern pathology : an official journal of the United States and Canadian Academy of Pathology, Inc, 25(12), 1599–1608. https://doi.org/10.1038/modpathol.2012.121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Bonizzoni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W.,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Pirola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Pisanti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N., &amp;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Zaccaria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(2016). On the Minimum Error Correction Problem for Haplotype Assembly in Diploid and Polyploid Genomes. Journal of computational biology : a journal of computational molecular cell biology, 23(9), 718–736. https://doi.org/10.1089/cmb.2015.0220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H., &amp; Durbin, R. (2009). Fast and accurate short read alignment with Burrows-Wheeler transform. Bioinformatics (Oxford, England), 25(14), 1754–1760. https://doi.org/10.1093/bioinformatics/btp324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 H. (2011). A statistical framework for SNP calling, mutation discovery, association mapping and population genetical parameter estimation from sequencing data. Bioinformatics (Oxford, England), 27(21), 2987–2993. https://doi.org/10.1093/bioinformatics/btr509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Patterson, M.,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Marschall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Pisanti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N., Van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Iersel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Stougie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W., &amp;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Schönhuth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(2015). WhatsHap: weighted haplotype assembly for future-generation sequencing reads. Journal of Computational Biology, 22(6), 498-509.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Zhang, K., &amp;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(2013). Joint haplotype phasing and genotype calling of multiple individuals using haplotype informative reads. Bioinformatics (Oxford, England), 29(19), 2427–2434. https://doi.org/10.1093/bioinformatics/btt418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 Y. (2013). A dynamic Bayesian Markov model for phasing and characterizing haplotypes in next-generation sequencing. Bioinformatics (Oxford, England), 29(7), 878–885. https://doi.org/10.1093/bioinformatics/btt065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C66D2-F185-49F6-996A-5477C290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/>
              <a:t>15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FB3EB-4788-4800-AC0D-E496817B18BB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1DE99-77D2-0242-B2EB-8093FB5DC0DE}"/>
              </a:ext>
            </a:extLst>
          </p:cNvPr>
          <p:cNvSpPr txBox="1"/>
          <p:nvPr/>
        </p:nvSpPr>
        <p:spPr>
          <a:xfrm>
            <a:off x="380987" y="6094741"/>
            <a:ext cx="7105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Contact Information</a:t>
            </a:r>
            <a:r>
              <a:rPr lang="en-US" sz="2800" dirty="0"/>
              <a:t>: Dr. Sun  </a:t>
            </a:r>
            <a:r>
              <a:rPr lang="en-US" sz="2800" dirty="0" err="1"/>
              <a:t>ssun@txstate.edu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703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8DB9-87A9-412D-A65F-B7A96EEE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Haplotype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C3BF-93AD-4463-AE5A-7A569AE2C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270" y="1576831"/>
            <a:ext cx="3147679" cy="4385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Humans are </a:t>
            </a:r>
            <a:r>
              <a:rPr lang="en-US" sz="2400" dirty="0">
                <a:solidFill>
                  <a:srgbClr val="FF0000"/>
                </a:solidFill>
              </a:rPr>
              <a:t>diploid organisms</a:t>
            </a:r>
            <a:r>
              <a:rPr lang="en-US" sz="2400" dirty="0"/>
              <a:t>, having pairs of chromosomes, inheriting one from each parent.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SNP:</a:t>
            </a:r>
            <a:r>
              <a:rPr lang="en-US" sz="2400" dirty="0"/>
              <a:t> Single Nucleotide Polymorphism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Haplotype</a:t>
            </a:r>
            <a:r>
              <a:rPr lang="en-US" sz="2400" dirty="0"/>
              <a:t> is a set of DNA variants (e.g., SNP) inherited together from one parent (or one chromosome)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A7D4C-F8D9-41EE-95E6-E8F8E032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37E821-5A97-4597-90E7-1D4A0DECF968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CCA5FA-C02B-4709-A061-935DB01E8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349" y="1815027"/>
            <a:ext cx="5199499" cy="3938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65E8B7-2FED-4F3C-8FCB-2B9108AE261B}"/>
              </a:ext>
            </a:extLst>
          </p:cNvPr>
          <p:cNvSpPr txBox="1"/>
          <p:nvPr/>
        </p:nvSpPr>
        <p:spPr>
          <a:xfrm>
            <a:off x="4956101" y="1293297"/>
            <a:ext cx="300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Haplotype Reconstruction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31018-DFB6-484A-88DB-9492A5A9C997}"/>
              </a:ext>
            </a:extLst>
          </p:cNvPr>
          <p:cNvSpPr txBox="1"/>
          <p:nvPr/>
        </p:nvSpPr>
        <p:spPr>
          <a:xfrm>
            <a:off x="3870251" y="5875236"/>
            <a:ext cx="4848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Figure 1 of Schirmer 2014:  https://www.ncbi.nlm.nih.gov/pubmed/23257116</a:t>
            </a:r>
          </a:p>
        </p:txBody>
      </p:sp>
    </p:spTree>
    <p:extLst>
      <p:ext uri="{BB962C8B-B14F-4D97-AF65-F5344CB8AC3E}">
        <p14:creationId xmlns:p14="http://schemas.microsoft.com/office/powerpoint/2010/main" val="317463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9703-66B2-4B68-B9C9-05DCF1F4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7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71972-B0AF-474E-9909-E5F8C806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3607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It is challenging to conduct haplotype assembly because DNA sequencing datasets are often very large and have complex genetic and technological features.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Haplotype assembly </a:t>
            </a:r>
            <a:r>
              <a:rPr lang="en-US" sz="2400" dirty="0"/>
              <a:t>can be used for inheritance analysis, evolutionary selection, study of gene function, medication intervention, </a:t>
            </a:r>
            <a:r>
              <a:rPr lang="en-US" sz="2400" dirty="0" err="1"/>
              <a:t>ect</a:t>
            </a:r>
            <a:r>
              <a:rPr lang="en-US" sz="2400" dirty="0"/>
              <a:t>.</a:t>
            </a:r>
          </a:p>
          <a:p>
            <a:r>
              <a:rPr lang="en-US" sz="2400" dirty="0"/>
              <a:t>There are about 50 leading Haplotype Assembly Software Packages spanning from 2008 to 2019. </a:t>
            </a:r>
          </a:p>
          <a:p>
            <a:r>
              <a:rPr lang="en-US" sz="2400" dirty="0"/>
              <a:t>Our main interest is to review the key features used within each algorithm and for comparative purposes. </a:t>
            </a:r>
          </a:p>
          <a:p>
            <a:r>
              <a:rPr lang="en-US" sz="2400" dirty="0"/>
              <a:t>We’ll show some preliminary comparison results.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7131-75B0-46AC-9DB9-104EF217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/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687440-8585-404B-B918-7A31D22F1C15}"/>
              </a:ext>
            </a:extLst>
          </p:cNvPr>
          <p:cNvSpPr/>
          <p:nvPr/>
        </p:nvSpPr>
        <p:spPr>
          <a:xfrm>
            <a:off x="152400" y="157716"/>
            <a:ext cx="8839200" cy="65532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3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12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DC9B-6256-40C2-AB46-89F1F840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Software Packages</a:t>
            </a:r>
            <a:r>
              <a:rPr lang="zh-CN" altLang="en-US" sz="3600" b="1" dirty="0">
                <a:solidFill>
                  <a:srgbClr val="0000FF"/>
                </a:solidFill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</a:rPr>
              <a:t>and</a:t>
            </a:r>
            <a:r>
              <a:rPr lang="zh-CN" altLang="en-US" sz="3600" b="1" dirty="0">
                <a:solidFill>
                  <a:srgbClr val="0000FF"/>
                </a:solidFill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</a:rPr>
              <a:t>Data</a:t>
            </a:r>
            <a:r>
              <a:rPr lang="zh-CN" altLang="en-US" sz="3600" b="1" dirty="0">
                <a:solidFill>
                  <a:srgbClr val="0000FF"/>
                </a:solidFill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</a:rPr>
              <a:t>Sets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EED96-81D8-4B6F-98B8-A04105DBF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991272"/>
            <a:ext cx="8635999" cy="5714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MIHA: Multiple Individual Haplotype Assembly</a:t>
            </a:r>
          </a:p>
          <a:p>
            <a:pPr lvl="1"/>
            <a:r>
              <a:rPr lang="en-US" u="sng" dirty="0">
                <a:solidFill>
                  <a:srgbClr val="0000FF"/>
                </a:solidFill>
              </a:rPr>
              <a:t>DBM, 2013: </a:t>
            </a:r>
            <a:r>
              <a:rPr lang="en-US" dirty="0"/>
              <a:t>A Bayesian Markov model for Phasing and Population Structure Analysis on NGS Data.</a:t>
            </a:r>
          </a:p>
          <a:p>
            <a:pPr lvl="1"/>
            <a:r>
              <a:rPr lang="en-US" u="sng" dirty="0">
                <a:solidFill>
                  <a:srgbClr val="0000FF"/>
                </a:solidFill>
              </a:rPr>
              <a:t>HapSeq2, 2013:</a:t>
            </a:r>
            <a:r>
              <a:rPr lang="en-US" dirty="0"/>
              <a:t> A HMM based method for both genotype calling and haplotype phasing. </a:t>
            </a:r>
          </a:p>
          <a:p>
            <a:pPr lvl="1"/>
            <a:r>
              <a:rPr lang="en-US" altLang="zh-CN" u="sng" dirty="0" err="1">
                <a:solidFill>
                  <a:srgbClr val="0000FF"/>
                </a:solidFill>
              </a:rPr>
              <a:t>Whatshap</a:t>
            </a:r>
            <a:r>
              <a:rPr lang="en-US" altLang="zh-CN" u="sng" dirty="0">
                <a:solidFill>
                  <a:srgbClr val="0000FF"/>
                </a:solidFill>
              </a:rPr>
              <a:t>,</a:t>
            </a:r>
            <a:r>
              <a:rPr lang="zh-CN" altLang="en-US" u="sng" dirty="0">
                <a:solidFill>
                  <a:srgbClr val="0000FF"/>
                </a:solidFill>
              </a:rPr>
              <a:t> </a:t>
            </a:r>
            <a:r>
              <a:rPr lang="en-US" altLang="zh-CN" u="sng" dirty="0">
                <a:solidFill>
                  <a:srgbClr val="0000FF"/>
                </a:solidFill>
              </a:rPr>
              <a:t>2015:</a:t>
            </a:r>
            <a:r>
              <a:rPr lang="en-US" dirty="0"/>
              <a:t> A read-based phasing or haplotype assembly software that is especially suitable for long reads.</a:t>
            </a:r>
            <a:endParaRPr lang="en-US" u="sng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u="sng" dirty="0">
                <a:solidFill>
                  <a:srgbClr val="FF0000"/>
                </a:solidFill>
              </a:rPr>
              <a:t>Datasets</a:t>
            </a:r>
            <a:r>
              <a:rPr lang="zh-CN" altLang="en-US" u="sng" dirty="0">
                <a:solidFill>
                  <a:srgbClr val="FF0000"/>
                </a:solidFill>
              </a:rPr>
              <a:t> </a:t>
            </a:r>
            <a:endParaRPr lang="en-US" u="sng" dirty="0">
              <a:solidFill>
                <a:srgbClr val="FF0000"/>
              </a:solidFill>
            </a:endParaRPr>
          </a:p>
          <a:p>
            <a:pPr lvl="1"/>
            <a:r>
              <a:rPr lang="en-US" u="sng" dirty="0">
                <a:solidFill>
                  <a:srgbClr val="0000FF"/>
                </a:solidFill>
              </a:rPr>
              <a:t>5 samples: </a:t>
            </a:r>
            <a:r>
              <a:rPr lang="en-US" altLang="zh-CN" u="sng" dirty="0">
                <a:solidFill>
                  <a:srgbClr val="0000FF"/>
                </a:solidFill>
              </a:rPr>
              <a:t>826,</a:t>
            </a:r>
            <a:r>
              <a:rPr lang="zh-CN" altLang="en-US" u="sng" dirty="0">
                <a:solidFill>
                  <a:srgbClr val="0000FF"/>
                </a:solidFill>
              </a:rPr>
              <a:t> </a:t>
            </a:r>
            <a:r>
              <a:rPr lang="en-US" altLang="zh-CN" u="sng" dirty="0">
                <a:solidFill>
                  <a:srgbClr val="0000FF"/>
                </a:solidFill>
              </a:rPr>
              <a:t>827,</a:t>
            </a:r>
            <a:r>
              <a:rPr lang="zh-CN" altLang="en-US" u="sng" dirty="0">
                <a:solidFill>
                  <a:srgbClr val="0000FF"/>
                </a:solidFill>
              </a:rPr>
              <a:t> </a:t>
            </a:r>
            <a:r>
              <a:rPr lang="en-US" altLang="zh-CN" u="sng" dirty="0">
                <a:solidFill>
                  <a:srgbClr val="0000FF"/>
                </a:solidFill>
              </a:rPr>
              <a:t>832,</a:t>
            </a:r>
            <a:r>
              <a:rPr lang="zh-CN" altLang="en-US" u="sng" dirty="0">
                <a:solidFill>
                  <a:srgbClr val="0000FF"/>
                </a:solidFill>
              </a:rPr>
              <a:t> </a:t>
            </a:r>
            <a:r>
              <a:rPr lang="en-US" altLang="zh-CN" u="sng" dirty="0">
                <a:solidFill>
                  <a:srgbClr val="0000FF"/>
                </a:solidFill>
              </a:rPr>
              <a:t>847,</a:t>
            </a:r>
            <a:r>
              <a:rPr lang="zh-CN" altLang="en-US" u="sng" dirty="0">
                <a:solidFill>
                  <a:srgbClr val="0000FF"/>
                </a:solidFill>
              </a:rPr>
              <a:t> </a:t>
            </a:r>
            <a:r>
              <a:rPr lang="en-US" altLang="zh-CN" u="sng" dirty="0">
                <a:solidFill>
                  <a:srgbClr val="0000FF"/>
                </a:solidFill>
              </a:rPr>
              <a:t>850</a:t>
            </a:r>
            <a:r>
              <a:rPr lang="en-US" u="sng" dirty="0">
                <a:solidFill>
                  <a:srgbClr val="0000FF"/>
                </a:solidFill>
              </a:rPr>
              <a:t>:</a:t>
            </a:r>
          </a:p>
          <a:p>
            <a:pPr lvl="2"/>
            <a:r>
              <a:rPr lang="en-US" sz="2400" dirty="0"/>
              <a:t>Illumina Genome Analyzer </a:t>
            </a:r>
            <a:r>
              <a:rPr lang="en-US" sz="2400" dirty="0" err="1"/>
              <a:t>IIx</a:t>
            </a:r>
            <a:r>
              <a:rPr lang="en-US" sz="2400" dirty="0"/>
              <a:t> [GA2x] paired-end sequencing.</a:t>
            </a:r>
          </a:p>
          <a:p>
            <a:pPr lvl="2"/>
            <a:r>
              <a:rPr lang="en-US" sz="2400" dirty="0"/>
              <a:t>5 samples are unrelated colon cancer patients, designated cancer 1 to 5 in the paper from the link below: </a:t>
            </a:r>
            <a:r>
              <a:rPr lang="en-US" sz="2400" dirty="0">
                <a:hlinkClick r:id="rId2"/>
              </a:rPr>
              <a:t>https://www.ncbi.nlm.nih.gov/pubmed/22878650</a:t>
            </a:r>
            <a:r>
              <a:rPr lang="en-US" sz="2400" dirty="0"/>
              <a:t> </a:t>
            </a:r>
            <a:endParaRPr lang="en-US" sz="2400" u="sng" dirty="0"/>
          </a:p>
          <a:p>
            <a:pPr marL="0" indent="0">
              <a:buNone/>
            </a:pPr>
            <a:endParaRPr lang="en-US" u="sng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4BF72-2A20-4BE9-87C2-2EFFD661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8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AC716-C3D0-4AFF-B24B-600DDEB63A1B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27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2729-991B-488A-8B02-9AB04BA4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B0480-8EE5-40FA-A67A-774D284D40CD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7281D6B-3C60-45F6-8F5C-239990A0DA47}"/>
              </a:ext>
            </a:extLst>
          </p:cNvPr>
          <p:cNvSpPr/>
          <p:nvPr/>
        </p:nvSpPr>
        <p:spPr>
          <a:xfrm>
            <a:off x="3089863" y="424702"/>
            <a:ext cx="2964270" cy="61434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Software: BWA</a:t>
            </a:r>
          </a:p>
          <a:p>
            <a:pPr algn="ctr"/>
            <a:r>
              <a:rPr lang="en-US" sz="1400" dirty="0"/>
              <a:t>Input: FASTA reads</a:t>
            </a:r>
          </a:p>
          <a:p>
            <a:pPr algn="ctr"/>
            <a:r>
              <a:rPr lang="en-US" sz="1400" dirty="0"/>
              <a:t>Output: SAM format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845AE1E-F12C-4B60-A365-9C527EDA8B48}"/>
              </a:ext>
            </a:extLst>
          </p:cNvPr>
          <p:cNvSpPr/>
          <p:nvPr/>
        </p:nvSpPr>
        <p:spPr>
          <a:xfrm>
            <a:off x="3089864" y="1203955"/>
            <a:ext cx="2964270" cy="60907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Software: Samtools 1.9</a:t>
            </a:r>
          </a:p>
          <a:p>
            <a:pPr algn="ctr"/>
            <a:r>
              <a:rPr lang="en-US" sz="1400" dirty="0"/>
              <a:t>Input: SAM format</a:t>
            </a:r>
          </a:p>
          <a:p>
            <a:pPr algn="ctr"/>
            <a:r>
              <a:rPr lang="en-US" sz="1400" dirty="0"/>
              <a:t>Output: BAM format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4E7872B-D9F2-4327-8C55-36A4B9FB37F0}"/>
              </a:ext>
            </a:extLst>
          </p:cNvPr>
          <p:cNvSpPr/>
          <p:nvPr/>
        </p:nvSpPr>
        <p:spPr>
          <a:xfrm>
            <a:off x="3089863" y="1939915"/>
            <a:ext cx="2964270" cy="60907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Software: Bcftools 1.9</a:t>
            </a:r>
          </a:p>
          <a:p>
            <a:pPr algn="ctr"/>
            <a:r>
              <a:rPr lang="en-US" sz="1400" dirty="0"/>
              <a:t>Input: BAM format</a:t>
            </a:r>
          </a:p>
          <a:p>
            <a:pPr algn="ctr"/>
            <a:r>
              <a:rPr lang="en-US" sz="1400" dirty="0"/>
              <a:t>Output: VCF file with SNPs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5D6B859-87E4-4FEC-ACB6-77AEE2D8694C}"/>
              </a:ext>
            </a:extLst>
          </p:cNvPr>
          <p:cNvSpPr/>
          <p:nvPr/>
        </p:nvSpPr>
        <p:spPr>
          <a:xfrm>
            <a:off x="4183660" y="3327387"/>
            <a:ext cx="2390543" cy="7627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Software: grep, awk, sed</a:t>
            </a:r>
          </a:p>
          <a:p>
            <a:pPr algn="ctr"/>
            <a:r>
              <a:rPr lang="en-US" sz="1400" dirty="0"/>
              <a:t>Input: VCF file with SNPs</a:t>
            </a:r>
          </a:p>
          <a:p>
            <a:pPr algn="ctr"/>
            <a:r>
              <a:rPr lang="en-US" sz="1400" dirty="0"/>
              <a:t>Output: sample.snps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156A4E6-B467-4DC0-B37B-F54742B4B859}"/>
              </a:ext>
            </a:extLst>
          </p:cNvPr>
          <p:cNvSpPr/>
          <p:nvPr/>
        </p:nvSpPr>
        <p:spPr>
          <a:xfrm>
            <a:off x="5683514" y="4698242"/>
            <a:ext cx="2657656" cy="77449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Software: DBM &amp;HapSeq2</a:t>
            </a:r>
          </a:p>
          <a:p>
            <a:pPr algn="ctr"/>
            <a:r>
              <a:rPr lang="en-US" sz="1400" dirty="0"/>
              <a:t>Input: SNP file and counts file</a:t>
            </a:r>
          </a:p>
          <a:p>
            <a:pPr algn="ctr"/>
            <a:r>
              <a:rPr lang="en-US" sz="1400" dirty="0"/>
              <a:t>Output: sample.g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87E5496E-57E8-4D8D-A934-1EC029261AAF}"/>
              </a:ext>
            </a:extLst>
          </p:cNvPr>
          <p:cNvSpPr/>
          <p:nvPr/>
        </p:nvSpPr>
        <p:spPr>
          <a:xfrm>
            <a:off x="6735728" y="3327386"/>
            <a:ext cx="2170812" cy="7627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Software: grep, awk, sed</a:t>
            </a:r>
          </a:p>
          <a:p>
            <a:pPr algn="ctr"/>
            <a:r>
              <a:rPr lang="en-US" sz="1400" dirty="0"/>
              <a:t>Input: SNP file and VCF file</a:t>
            </a:r>
          </a:p>
          <a:p>
            <a:pPr algn="ctr"/>
            <a:r>
              <a:rPr lang="en-US" sz="1400" dirty="0"/>
              <a:t>Output: sample.counts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9C614F-5C71-4BFB-8FAF-06DDD5B361A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571998" y="1039051"/>
            <a:ext cx="1" cy="16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A6310B-062B-41C3-9BFD-01501D02588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571998" y="1813031"/>
            <a:ext cx="1" cy="12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2BAAD65-AA23-4F6D-88C6-8804F026708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591865" y="2949288"/>
            <a:ext cx="3229269" cy="378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7167F2-E7CB-4CDF-96B9-783B6FD7FF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25200" y="2673655"/>
            <a:ext cx="751602" cy="555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F96729-12F7-4DF7-8204-CD080CE3DB4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5891586" y="3577485"/>
            <a:ext cx="608103" cy="1633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E98A80D-4611-46EE-96CA-1FD310FC5851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rot="5400000">
            <a:off x="7112686" y="3989794"/>
            <a:ext cx="608104" cy="8087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C111881A-47F2-42E5-85E5-9D7DF2F04B69}"/>
              </a:ext>
            </a:extLst>
          </p:cNvPr>
          <p:cNvSpPr/>
          <p:nvPr/>
        </p:nvSpPr>
        <p:spPr>
          <a:xfrm>
            <a:off x="457805" y="3311511"/>
            <a:ext cx="2657656" cy="77449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Software: WhatsHap</a:t>
            </a:r>
          </a:p>
          <a:p>
            <a:pPr algn="ctr"/>
            <a:r>
              <a:rPr lang="en-US" sz="1400" dirty="0"/>
              <a:t>Input: VCF file with SNPs</a:t>
            </a:r>
          </a:p>
          <a:p>
            <a:pPr algn="ctr"/>
            <a:r>
              <a:rPr lang="en-US" sz="1400" dirty="0"/>
              <a:t>Output: VCF file with haplotype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C52D92D-6EB9-42FB-9775-D4F26B5510F7}"/>
              </a:ext>
            </a:extLst>
          </p:cNvPr>
          <p:cNvCxnSpPr>
            <a:cxnSpLocks/>
            <a:endCxn id="22" idx="0"/>
          </p:cNvCxnSpPr>
          <p:nvPr/>
        </p:nvCxnSpPr>
        <p:spPr>
          <a:xfrm rot="10800000" flipV="1">
            <a:off x="1786634" y="2949287"/>
            <a:ext cx="3036437" cy="362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83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DEA7-20C2-4A2C-9DA6-A1253C5E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solidFill>
                  <a:srgbClr val="0000FF"/>
                </a:solidFill>
              </a:rPr>
              <a:t>MI</a:t>
            </a:r>
            <a:r>
              <a:rPr lang="en-US" sz="3600" b="1" dirty="0">
                <a:solidFill>
                  <a:srgbClr val="0000FF"/>
                </a:solidFill>
              </a:rPr>
              <a:t>HA </a:t>
            </a:r>
            <a:r>
              <a:rPr lang="en-US" altLang="zh-CN" sz="3600" b="1" dirty="0">
                <a:solidFill>
                  <a:srgbClr val="0000FF"/>
                </a:solidFill>
              </a:rPr>
              <a:t>Running</a:t>
            </a:r>
            <a:r>
              <a:rPr lang="zh-CN" altLang="en-US" sz="3600" b="1" dirty="0">
                <a:solidFill>
                  <a:srgbClr val="0000FF"/>
                </a:solidFill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</a:rPr>
              <a:t>Time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2729-991B-488A-8B02-9AB04BA4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B0480-8EE5-40FA-A67A-774D284D40CD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8D0472-882C-4022-8463-C45FABCEA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59" y="1325281"/>
            <a:ext cx="8272790" cy="1488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4C6422-8BD8-4B3F-8CC3-4582C879B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59" y="3516464"/>
            <a:ext cx="5048038" cy="160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1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2729-991B-488A-8B02-9AB04BA4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B0480-8EE5-40FA-A67A-774D284D40CD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84702-B08A-4453-9DDD-40F29B08DCB4}"/>
              </a:ext>
            </a:extLst>
          </p:cNvPr>
          <p:cNvSpPr txBox="1"/>
          <p:nvPr/>
        </p:nvSpPr>
        <p:spPr>
          <a:xfrm>
            <a:off x="355600" y="5460785"/>
            <a:ext cx="843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628 total positions - phased &gt;= 20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Script: PhasingWhatshapHapseqDBM.2020.July.1.txt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WhatsHap and HapSeq2 agree with each other more based on both block and SNV comparisons.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47DA5-2A43-4F59-878E-A779C6E5E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62" y="224596"/>
            <a:ext cx="7093475" cy="53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1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2729-991B-488A-8B02-9AB04BA4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B0480-8EE5-40FA-A67A-774D284D40CD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84702-B08A-4453-9DDD-40F29B08DCB4}"/>
              </a:ext>
            </a:extLst>
          </p:cNvPr>
          <p:cNvSpPr txBox="1"/>
          <p:nvPr/>
        </p:nvSpPr>
        <p:spPr>
          <a:xfrm>
            <a:off x="355600" y="5412470"/>
            <a:ext cx="843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120 total positions on &gt;= 3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Script: Pick3PhasingWhatshapHapseqDBM.2020.July.10.txt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WhatsHap and HapSeq2 agree with each other more based on both block and SNV comparisons.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A54B2-0001-49E3-95C9-5CDACCA81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36" y="245041"/>
            <a:ext cx="7014327" cy="528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DEA7-20C2-4A2C-9DA6-A1253C5E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MIHA Comparison: DBM &amp; Hapseq2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4D35-CB17-4CEB-BA9D-2BA360174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4183142"/>
            <a:ext cx="8407400" cy="1816026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sz="2400" dirty="0"/>
              <a:t>120 SNVs  are with ≥ 2X coverage and are present in ≥3 of the 5 samples. </a:t>
            </a:r>
          </a:p>
          <a:p>
            <a:pPr marL="285750" indent="-285750"/>
            <a:r>
              <a:rPr lang="en-US" sz="2400" dirty="0"/>
              <a:t>DBM and Hapseq2 are run to obtain the haplotypes of these 120 SNVs </a:t>
            </a:r>
          </a:p>
          <a:p>
            <a:pPr marL="285750" indent="-285750"/>
            <a:r>
              <a:rPr lang="en-US" sz="2400" dirty="0"/>
              <a:t>In the above table, each cell is the count out of the total 120 SNVs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32729-991B-488A-8B02-9AB04BA4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B0480-8EE5-40FA-A67A-774D284D40CD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D10995-36E9-4A55-9375-FC8D801B3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35069"/>
              </p:ext>
            </p:extLst>
          </p:nvPr>
        </p:nvGraphicFramePr>
        <p:xfrm>
          <a:off x="603253" y="1216628"/>
          <a:ext cx="7912097" cy="2282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7199">
                  <a:extLst>
                    <a:ext uri="{9D8B030D-6E8A-4147-A177-3AD203B41FA5}">
                      <a16:colId xmlns:a16="http://schemas.microsoft.com/office/drawing/2014/main" val="278717423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0890938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26073006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1160609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502624407"/>
                    </a:ext>
                  </a:extLst>
                </a:gridCol>
                <a:gridCol w="711198">
                  <a:extLst>
                    <a:ext uri="{9D8B030D-6E8A-4147-A177-3AD203B41FA5}">
                      <a16:colId xmlns:a16="http://schemas.microsoft.com/office/drawing/2014/main" val="3617398782"/>
                    </a:ext>
                  </a:extLst>
                </a:gridCol>
              </a:tblGrid>
              <a:tr h="337791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Samples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826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827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832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847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850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4074399"/>
                  </a:ext>
                </a:extLst>
              </a:tr>
              <a:tr h="59239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Genotype Agreement (Strict)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49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48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60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45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62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7790789"/>
                  </a:ext>
                </a:extLst>
              </a:tr>
              <a:tr h="679599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Allele agreement (non-strict)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83.5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81.5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88.5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78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87.5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6786484"/>
                  </a:ext>
                </a:extLst>
              </a:tr>
              <a:tr h="66534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Haplotype  agreement 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76.5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71.5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75.5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70.5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76.5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1661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5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935</TotalTime>
  <Words>1069</Words>
  <Application>Microsoft Office PowerPoint</Application>
  <PresentationFormat>Letter Paper (8.5x11 in)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Performance of multiple individual haplotype assembly algorithms</vt:lpstr>
      <vt:lpstr>Haplotype assembly</vt:lpstr>
      <vt:lpstr>Importance</vt:lpstr>
      <vt:lpstr>Software Packages and Data Sets</vt:lpstr>
      <vt:lpstr>PowerPoint Presentation</vt:lpstr>
      <vt:lpstr>MIHA Running Time</vt:lpstr>
      <vt:lpstr>PowerPoint Presentation</vt:lpstr>
      <vt:lpstr>PowerPoint Presentation</vt:lpstr>
      <vt:lpstr>MIHA Comparison: DBM &amp; Hapseq2</vt:lpstr>
      <vt:lpstr>Conclusion &amp; Discussion </vt:lpstr>
      <vt:lpstr>References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of recent statistical and computational approaches for haplotype assembly with DNA sequencing data</dc:title>
  <dc:creator>Allison Johnson</dc:creator>
  <cp:lastModifiedBy>Verified ✔</cp:lastModifiedBy>
  <cp:revision>81</cp:revision>
  <cp:lastPrinted>2019-10-07T22:48:44Z</cp:lastPrinted>
  <dcterms:created xsi:type="dcterms:W3CDTF">2019-02-22T17:26:16Z</dcterms:created>
  <dcterms:modified xsi:type="dcterms:W3CDTF">2020-10-19T02:52:29Z</dcterms:modified>
</cp:coreProperties>
</file>