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8"/>
  </p:notesMasterIdLst>
  <p:handoutMasterIdLst>
    <p:handoutMasterId r:id="rId9"/>
  </p:handoutMasterIdLst>
  <p:sldIdLst>
    <p:sldId id="327" r:id="rId2"/>
    <p:sldId id="332" r:id="rId3"/>
    <p:sldId id="328" r:id="rId4"/>
    <p:sldId id="330" r:id="rId5"/>
    <p:sldId id="331" r:id="rId6"/>
    <p:sldId id="329" r:id="rId7"/>
  </p:sldIdLst>
  <p:sldSz cx="9144000" cy="6858000" type="letter"/>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1F0D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573" autoAdjust="0"/>
    <p:restoredTop sz="94695"/>
  </p:normalViewPr>
  <p:slideViewPr>
    <p:cSldViewPr snapToGrid="0" snapToObjects="1">
      <p:cViewPr varScale="1">
        <p:scale>
          <a:sx n="210" d="100"/>
          <a:sy n="210" d="100"/>
        </p:scale>
        <p:origin x="584"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09DB207-5499-CB41-BD73-FFB1FAD44958}"/>
              </a:ext>
            </a:extLst>
          </p:cNvPr>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171611CE-C879-7842-AB55-7074D2ADD877}"/>
              </a:ext>
            </a:extLst>
          </p:cNvPr>
          <p:cNvSpPr>
            <a:spLocks noGrp="1"/>
          </p:cNvSpPr>
          <p:nvPr>
            <p:ph type="dt" sz="quarter" idx="1"/>
          </p:nvPr>
        </p:nvSpPr>
        <p:spPr>
          <a:xfrm>
            <a:off x="5179484" y="0"/>
            <a:ext cx="3962400" cy="344091"/>
          </a:xfrm>
          <a:prstGeom prst="rect">
            <a:avLst/>
          </a:prstGeom>
        </p:spPr>
        <p:txBody>
          <a:bodyPr vert="horz" lIns="91440" tIns="45720" rIns="91440" bIns="45720" rtlCol="0"/>
          <a:lstStyle>
            <a:lvl1pPr algn="r">
              <a:defRPr sz="1200"/>
            </a:lvl1pPr>
          </a:lstStyle>
          <a:p>
            <a:fld id="{ECA6D5B2-60A4-0F4F-BB52-8A78FD85759C}" type="datetimeFigureOut">
              <a:rPr lang="en-US" smtClean="0"/>
              <a:t>10/31/19</a:t>
            </a:fld>
            <a:endParaRPr lang="en-US"/>
          </a:p>
        </p:txBody>
      </p:sp>
      <p:sp>
        <p:nvSpPr>
          <p:cNvPr id="4" name="Footer Placeholder 3">
            <a:extLst>
              <a:ext uri="{FF2B5EF4-FFF2-40B4-BE49-F238E27FC236}">
                <a16:creationId xmlns:a16="http://schemas.microsoft.com/office/drawing/2014/main" id="{9B2F3EF1-FD64-194E-93E9-1084D15035F0}"/>
              </a:ext>
            </a:extLst>
          </p:cNvPr>
          <p:cNvSpPr>
            <a:spLocks noGrp="1"/>
          </p:cNvSpPr>
          <p:nvPr>
            <p:ph type="ftr" sz="quarter" idx="2"/>
          </p:nvPr>
        </p:nvSpPr>
        <p:spPr>
          <a:xfrm>
            <a:off x="0" y="6513910"/>
            <a:ext cx="3962400" cy="34409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04F9FDC0-4CD1-3A45-93B2-509DA6BB1A0A}"/>
              </a:ext>
            </a:extLst>
          </p:cNvPr>
          <p:cNvSpPr>
            <a:spLocks noGrp="1"/>
          </p:cNvSpPr>
          <p:nvPr>
            <p:ph type="sldNum" sz="quarter" idx="3"/>
          </p:nvPr>
        </p:nvSpPr>
        <p:spPr>
          <a:xfrm>
            <a:off x="5179484" y="6513910"/>
            <a:ext cx="3962400" cy="344090"/>
          </a:xfrm>
          <a:prstGeom prst="rect">
            <a:avLst/>
          </a:prstGeom>
        </p:spPr>
        <p:txBody>
          <a:bodyPr vert="horz" lIns="91440" tIns="45720" rIns="91440" bIns="45720" rtlCol="0" anchor="b"/>
          <a:lstStyle>
            <a:lvl1pPr algn="r">
              <a:defRPr sz="1200"/>
            </a:lvl1pPr>
          </a:lstStyle>
          <a:p>
            <a:fld id="{559AAEDF-8DC6-B842-A7FE-C18C02728BE7}" type="slidenum">
              <a:rPr lang="en-US" smtClean="0"/>
              <a:t>‹#›</a:t>
            </a:fld>
            <a:endParaRPr lang="en-US"/>
          </a:p>
        </p:txBody>
      </p:sp>
    </p:spTree>
    <p:extLst>
      <p:ext uri="{BB962C8B-B14F-4D97-AF65-F5344CB8AC3E}">
        <p14:creationId xmlns:p14="http://schemas.microsoft.com/office/powerpoint/2010/main" val="51880399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79484" y="0"/>
            <a:ext cx="3962400" cy="344091"/>
          </a:xfrm>
          <a:prstGeom prst="rect">
            <a:avLst/>
          </a:prstGeom>
        </p:spPr>
        <p:txBody>
          <a:bodyPr vert="horz" lIns="91440" tIns="45720" rIns="91440" bIns="45720" rtlCol="0"/>
          <a:lstStyle>
            <a:lvl1pPr algn="r">
              <a:defRPr sz="1200"/>
            </a:lvl1pPr>
          </a:lstStyle>
          <a:p>
            <a:fld id="{6EC1E508-1B94-4E22-9C1C-BD60A1D63382}" type="datetimeFigureOut">
              <a:rPr lang="en-US" smtClean="0"/>
              <a:t>10/31/19</a:t>
            </a:fld>
            <a:endParaRPr lang="en-US"/>
          </a:p>
        </p:txBody>
      </p:sp>
      <p:sp>
        <p:nvSpPr>
          <p:cNvPr id="4" name="Slide Image Placeholder 3"/>
          <p:cNvSpPr>
            <a:spLocks noGrp="1" noRot="1" noChangeAspect="1"/>
          </p:cNvSpPr>
          <p:nvPr>
            <p:ph type="sldImg" idx="2"/>
          </p:nvPr>
        </p:nvSpPr>
        <p:spPr>
          <a:xfrm>
            <a:off x="3028950" y="857250"/>
            <a:ext cx="30861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300412"/>
            <a:ext cx="7315200" cy="2700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910"/>
            <a:ext cx="3962400" cy="34409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79484" y="6513910"/>
            <a:ext cx="3962400" cy="344090"/>
          </a:xfrm>
          <a:prstGeom prst="rect">
            <a:avLst/>
          </a:prstGeom>
        </p:spPr>
        <p:txBody>
          <a:bodyPr vert="horz" lIns="91440" tIns="45720" rIns="91440" bIns="45720" rtlCol="0" anchor="b"/>
          <a:lstStyle>
            <a:lvl1pPr algn="r">
              <a:defRPr sz="1200"/>
            </a:lvl1pPr>
          </a:lstStyle>
          <a:p>
            <a:fld id="{C8D48EC8-AF42-4E4C-851A-AFD560711D80}" type="slidenum">
              <a:rPr lang="en-US" smtClean="0"/>
              <a:t>‹#›</a:t>
            </a:fld>
            <a:endParaRPr lang="en-US"/>
          </a:p>
        </p:txBody>
      </p:sp>
    </p:spTree>
    <p:extLst>
      <p:ext uri="{BB962C8B-B14F-4D97-AF65-F5344CB8AC3E}">
        <p14:creationId xmlns:p14="http://schemas.microsoft.com/office/powerpoint/2010/main" val="15626715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502C775-8374-464C-8D0B-C03439CB06E2}" type="datetime1">
              <a:rPr lang="en-US" smtClean="0"/>
              <a:t>10/31/19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EB0BAA-089B-F446-9CF3-DE954596BEEC}" type="slidenum">
              <a:rPr lang="en-US" smtClean="0"/>
              <a:t>‹#›</a:t>
            </a:fld>
            <a:endParaRPr lang="en-US"/>
          </a:p>
        </p:txBody>
      </p:sp>
    </p:spTree>
    <p:extLst>
      <p:ext uri="{BB962C8B-B14F-4D97-AF65-F5344CB8AC3E}">
        <p14:creationId xmlns:p14="http://schemas.microsoft.com/office/powerpoint/2010/main" val="27687630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086D89-7A92-48A8-A07B-A0BCDD78B588}" type="datetime1">
              <a:rPr lang="en-US" smtClean="0"/>
              <a:t>10/31/19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EB0BAA-089B-F446-9CF3-DE954596BEEC}" type="slidenum">
              <a:rPr lang="en-US" smtClean="0"/>
              <a:t>‹#›</a:t>
            </a:fld>
            <a:endParaRPr lang="en-US"/>
          </a:p>
        </p:txBody>
      </p:sp>
    </p:spTree>
    <p:extLst>
      <p:ext uri="{BB962C8B-B14F-4D97-AF65-F5344CB8AC3E}">
        <p14:creationId xmlns:p14="http://schemas.microsoft.com/office/powerpoint/2010/main" val="16993833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CF48310-1402-49E8-AEEE-C0EAD8696A9C}" type="datetime1">
              <a:rPr lang="en-US" smtClean="0"/>
              <a:t>10/31/19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EB0BAA-089B-F446-9CF3-DE954596BEEC}" type="slidenum">
              <a:rPr lang="en-US" smtClean="0"/>
              <a:t>‹#›</a:t>
            </a:fld>
            <a:endParaRPr lang="en-US"/>
          </a:p>
        </p:txBody>
      </p:sp>
    </p:spTree>
    <p:extLst>
      <p:ext uri="{BB962C8B-B14F-4D97-AF65-F5344CB8AC3E}">
        <p14:creationId xmlns:p14="http://schemas.microsoft.com/office/powerpoint/2010/main" val="17673200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C2F1525-63D6-4308-9912-B3296E53D1C1}" type="datetime1">
              <a:rPr lang="en-US" smtClean="0"/>
              <a:t>10/31/19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EB0BAA-089B-F446-9CF3-DE954596BEEC}" type="slidenum">
              <a:rPr lang="en-US" smtClean="0"/>
              <a:t>‹#›</a:t>
            </a:fld>
            <a:endParaRPr lang="en-US"/>
          </a:p>
        </p:txBody>
      </p:sp>
    </p:spTree>
    <p:extLst>
      <p:ext uri="{BB962C8B-B14F-4D97-AF65-F5344CB8AC3E}">
        <p14:creationId xmlns:p14="http://schemas.microsoft.com/office/powerpoint/2010/main" val="40613611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4E0A22B-7BC4-4705-AA65-C0F7071DDE42}" type="datetime1">
              <a:rPr lang="en-US" smtClean="0"/>
              <a:t>10/31/19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EB0BAA-089B-F446-9CF3-DE954596BEEC}" type="slidenum">
              <a:rPr lang="en-US" smtClean="0"/>
              <a:t>‹#›</a:t>
            </a:fld>
            <a:endParaRPr lang="en-US"/>
          </a:p>
        </p:txBody>
      </p:sp>
    </p:spTree>
    <p:extLst>
      <p:ext uri="{BB962C8B-B14F-4D97-AF65-F5344CB8AC3E}">
        <p14:creationId xmlns:p14="http://schemas.microsoft.com/office/powerpoint/2010/main" val="8892516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8AAA733-2F9D-44D0-931C-760C244B97B1}" type="datetime1">
              <a:rPr lang="en-US" smtClean="0"/>
              <a:t>10/31/19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EB0BAA-089B-F446-9CF3-DE954596BEEC}" type="slidenum">
              <a:rPr lang="en-US" smtClean="0"/>
              <a:t>‹#›</a:t>
            </a:fld>
            <a:endParaRPr lang="en-US"/>
          </a:p>
        </p:txBody>
      </p:sp>
    </p:spTree>
    <p:extLst>
      <p:ext uri="{BB962C8B-B14F-4D97-AF65-F5344CB8AC3E}">
        <p14:creationId xmlns:p14="http://schemas.microsoft.com/office/powerpoint/2010/main" val="20806770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7B256BE-088F-4515-80F3-10B198EBBF05}" type="datetime1">
              <a:rPr lang="en-US" smtClean="0"/>
              <a:t>10/31/19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9EB0BAA-089B-F446-9CF3-DE954596BEEC}" type="slidenum">
              <a:rPr lang="en-US" smtClean="0"/>
              <a:t>‹#›</a:t>
            </a:fld>
            <a:endParaRPr lang="en-US"/>
          </a:p>
        </p:txBody>
      </p:sp>
    </p:spTree>
    <p:extLst>
      <p:ext uri="{BB962C8B-B14F-4D97-AF65-F5344CB8AC3E}">
        <p14:creationId xmlns:p14="http://schemas.microsoft.com/office/powerpoint/2010/main" val="34191147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A7ED9FE-808D-465D-A42B-EE61241616F1}" type="datetime1">
              <a:rPr lang="en-US" smtClean="0"/>
              <a:t>10/31/19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9EB0BAA-089B-F446-9CF3-DE954596BEEC}" type="slidenum">
              <a:rPr lang="en-US" smtClean="0"/>
              <a:t>‹#›</a:t>
            </a:fld>
            <a:endParaRPr lang="en-US"/>
          </a:p>
        </p:txBody>
      </p:sp>
    </p:spTree>
    <p:extLst>
      <p:ext uri="{BB962C8B-B14F-4D97-AF65-F5344CB8AC3E}">
        <p14:creationId xmlns:p14="http://schemas.microsoft.com/office/powerpoint/2010/main" val="41862551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B0CA25-E45E-439E-9897-7C567B59B81C}" type="datetime1">
              <a:rPr lang="en-US" smtClean="0"/>
              <a:t>10/31/19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9EB0BAA-089B-F446-9CF3-DE954596BEEC}" type="slidenum">
              <a:rPr lang="en-US" smtClean="0"/>
              <a:t>‹#›</a:t>
            </a:fld>
            <a:endParaRPr lang="en-US"/>
          </a:p>
        </p:txBody>
      </p:sp>
    </p:spTree>
    <p:extLst>
      <p:ext uri="{BB962C8B-B14F-4D97-AF65-F5344CB8AC3E}">
        <p14:creationId xmlns:p14="http://schemas.microsoft.com/office/powerpoint/2010/main" val="24605356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E10445E-E483-47D8-8EE4-A440111B8E56}" type="datetime1">
              <a:rPr lang="en-US" smtClean="0"/>
              <a:t>10/31/19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EB0BAA-089B-F446-9CF3-DE954596BEEC}" type="slidenum">
              <a:rPr lang="en-US" smtClean="0"/>
              <a:t>‹#›</a:t>
            </a:fld>
            <a:endParaRPr lang="en-US"/>
          </a:p>
        </p:txBody>
      </p:sp>
    </p:spTree>
    <p:extLst>
      <p:ext uri="{BB962C8B-B14F-4D97-AF65-F5344CB8AC3E}">
        <p14:creationId xmlns:p14="http://schemas.microsoft.com/office/powerpoint/2010/main" val="14370814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05EA4EF-8B92-46BB-BC29-D7941E46EE04}" type="datetime1">
              <a:rPr lang="en-US" smtClean="0"/>
              <a:t>10/31/19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EB0BAA-089B-F446-9CF3-DE954596BEEC}" type="slidenum">
              <a:rPr lang="en-US" smtClean="0"/>
              <a:t>‹#›</a:t>
            </a:fld>
            <a:endParaRPr lang="en-US"/>
          </a:p>
        </p:txBody>
      </p:sp>
    </p:spTree>
    <p:extLst>
      <p:ext uri="{BB962C8B-B14F-4D97-AF65-F5344CB8AC3E}">
        <p14:creationId xmlns:p14="http://schemas.microsoft.com/office/powerpoint/2010/main" val="2585115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01FC143-B586-4097-ACC8-9754114339A6}" type="datetime1">
              <a:rPr lang="en-US" smtClean="0"/>
              <a:t>10/31/19</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9EB0BAA-089B-F446-9CF3-DE954596BEEC}" type="slidenum">
              <a:rPr lang="en-US" smtClean="0"/>
              <a:t>‹#›</a:t>
            </a:fld>
            <a:endParaRPr lang="en-US"/>
          </a:p>
        </p:txBody>
      </p:sp>
    </p:spTree>
    <p:extLst>
      <p:ext uri="{BB962C8B-B14F-4D97-AF65-F5344CB8AC3E}">
        <p14:creationId xmlns:p14="http://schemas.microsoft.com/office/powerpoint/2010/main" val="107604833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hyperlink" Target="http://www.nist.gov/" TargetMode="External"/><Relationship Id="rId3" Type="http://schemas.openxmlformats.org/officeDocument/2006/relationships/hyperlink" Target="https://pgp.med.harvard.edu/data" TargetMode="External"/><Relationship Id="rId7" Type="http://schemas.openxmlformats.org/officeDocument/2006/relationships/hyperlink" Target="http://www.genomeinabottle.org/" TargetMode="External"/><Relationship Id="rId2" Type="http://schemas.openxmlformats.org/officeDocument/2006/relationships/hyperlink" Target="https://pgp.med.harvard.edu/" TargetMode="External"/><Relationship Id="rId1" Type="http://schemas.openxmlformats.org/officeDocument/2006/relationships/slideLayout" Target="../slideLayouts/slideLayout2.xml"/><Relationship Id="rId6" Type="http://schemas.openxmlformats.org/officeDocument/2006/relationships/hyperlink" Target="https://github.com/genome-in-a-bottle/giab_latest_release" TargetMode="External"/><Relationship Id="rId11" Type="http://schemas.openxmlformats.org/officeDocument/2006/relationships/hyperlink" Target="https://rdcu.be/bue67" TargetMode="External"/><Relationship Id="rId5" Type="http://schemas.openxmlformats.org/officeDocument/2006/relationships/hyperlink" Target="http://pgp.med.harvard.edu/participate/#consentdocs" TargetMode="External"/><Relationship Id="rId10" Type="http://schemas.openxmlformats.org/officeDocument/2006/relationships/hyperlink" Target="http://www.nature.com/nbt/journal/v32/n3/full/nbt.2835.html" TargetMode="External"/><Relationship Id="rId4" Type="http://schemas.openxmlformats.org/officeDocument/2006/relationships/hyperlink" Target="https://my.pgp-hms.org/public_genetic_data" TargetMode="External"/><Relationship Id="rId9" Type="http://schemas.openxmlformats.org/officeDocument/2006/relationships/hyperlink" Target="https://www-s.nist.gov/srmors/view_detail.cfm?srm=8398"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ncbi.nlm.nih.gov/pmc/articles/PMC2265661/pdf/AJHGv81p1084.pdf"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csg.sph.umich.edu/abecasis/MACH/" TargetMode="External"/><Relationship Id="rId2" Type="http://schemas.openxmlformats.org/officeDocument/2006/relationships/hyperlink" Target="https://www.ncbi.nlm.nih.gov/pmc/articles/PMC3175618/pdf/nihms314089.pdf"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csg.sph.umich.edu/abecasis/MACH/tour/"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code.google.com/archive/p/hapi-ur/" TargetMode="External"/><Relationship Id="rId2" Type="http://schemas.openxmlformats.org/officeDocument/2006/relationships/hyperlink" Target="https://www.ncbi.nlm.nih.gov/pmc/articles/PMC3415548/pdf/main.p" TargetMode="External"/><Relationship Id="rId1" Type="http://schemas.openxmlformats.org/officeDocument/2006/relationships/slideLayout" Target="../slideLayouts/slideLayout2.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36D344-2F3B-4CA1-911F-6DA5215A0093}"/>
              </a:ext>
            </a:extLst>
          </p:cNvPr>
          <p:cNvSpPr>
            <a:spLocks noGrp="1"/>
          </p:cNvSpPr>
          <p:nvPr>
            <p:ph type="title"/>
          </p:nvPr>
        </p:nvSpPr>
        <p:spPr/>
        <p:txBody>
          <a:bodyPr/>
          <a:lstStyle/>
          <a:p>
            <a:r>
              <a:rPr lang="en-US" dirty="0"/>
              <a:t>ASHG 2019 Conference </a:t>
            </a:r>
          </a:p>
        </p:txBody>
      </p:sp>
      <p:sp>
        <p:nvSpPr>
          <p:cNvPr id="3" name="Content Placeholder 2">
            <a:extLst>
              <a:ext uri="{FF2B5EF4-FFF2-40B4-BE49-F238E27FC236}">
                <a16:creationId xmlns:a16="http://schemas.microsoft.com/office/drawing/2014/main" id="{1E13D7BF-2BD0-42CB-B689-E1579C1DC133}"/>
              </a:ext>
            </a:extLst>
          </p:cNvPr>
          <p:cNvSpPr>
            <a:spLocks noGrp="1"/>
          </p:cNvSpPr>
          <p:nvPr>
            <p:ph idx="1"/>
          </p:nvPr>
        </p:nvSpPr>
        <p:spPr/>
        <p:txBody>
          <a:bodyPr/>
          <a:lstStyle/>
          <a:p>
            <a:r>
              <a:rPr lang="en-US" dirty="0" err="1"/>
              <a:t>ShapeIT</a:t>
            </a:r>
            <a:r>
              <a:rPr lang="en-US" dirty="0"/>
              <a:t>(1-4), not a Haplotype Assembly software package </a:t>
            </a:r>
          </a:p>
          <a:p>
            <a:r>
              <a:rPr lang="en-US" dirty="0"/>
              <a:t>Princess: Detects and phases SNPs and SVs</a:t>
            </a:r>
          </a:p>
          <a:p>
            <a:pPr lvl="1"/>
            <a:r>
              <a:rPr lang="en-US" u="sng" dirty="0"/>
              <a:t>Alignment:</a:t>
            </a:r>
            <a:r>
              <a:rPr lang="en-US" dirty="0"/>
              <a:t> NGMLR &amp; minimap2</a:t>
            </a:r>
          </a:p>
          <a:p>
            <a:pPr lvl="1"/>
            <a:r>
              <a:rPr lang="en-US" u="sng" dirty="0"/>
              <a:t>Phasing:</a:t>
            </a:r>
            <a:r>
              <a:rPr lang="en-US" dirty="0"/>
              <a:t> </a:t>
            </a:r>
            <a:r>
              <a:rPr lang="en-US" b="1" dirty="0" err="1"/>
              <a:t>WhatsHap</a:t>
            </a:r>
            <a:r>
              <a:rPr lang="en-US" dirty="0"/>
              <a:t> </a:t>
            </a:r>
            <a:endParaRPr lang="en-US" u="sng" dirty="0"/>
          </a:p>
          <a:p>
            <a:pPr lvl="1"/>
            <a:r>
              <a:rPr lang="en-US" u="sng" dirty="0"/>
              <a:t>Converts SNVs to SVs: </a:t>
            </a:r>
            <a:r>
              <a:rPr lang="en-US" dirty="0" err="1"/>
              <a:t>CrossStitch</a:t>
            </a:r>
            <a:endParaRPr lang="en-US" dirty="0"/>
          </a:p>
          <a:p>
            <a:pPr lvl="1"/>
            <a:r>
              <a:rPr lang="en-US" u="sng" dirty="0"/>
              <a:t>Methylation</a:t>
            </a:r>
          </a:p>
          <a:p>
            <a:pPr lvl="1"/>
            <a:r>
              <a:rPr lang="en-US" dirty="0"/>
              <a:t>4 in 1 software package</a:t>
            </a:r>
          </a:p>
          <a:p>
            <a:r>
              <a:rPr lang="en-US" u="sng" dirty="0"/>
              <a:t>Common Data sets used: </a:t>
            </a:r>
            <a:r>
              <a:rPr lang="en-US" dirty="0"/>
              <a:t>HG002, NA12878, PGP-1</a:t>
            </a:r>
          </a:p>
        </p:txBody>
      </p:sp>
      <p:sp>
        <p:nvSpPr>
          <p:cNvPr id="4" name="Slide Number Placeholder 3">
            <a:extLst>
              <a:ext uri="{FF2B5EF4-FFF2-40B4-BE49-F238E27FC236}">
                <a16:creationId xmlns:a16="http://schemas.microsoft.com/office/drawing/2014/main" id="{885BAF59-F372-44D0-BA89-9528304C5CA9}"/>
              </a:ext>
            </a:extLst>
          </p:cNvPr>
          <p:cNvSpPr>
            <a:spLocks noGrp="1"/>
          </p:cNvSpPr>
          <p:nvPr>
            <p:ph type="sldNum" sz="quarter" idx="12"/>
          </p:nvPr>
        </p:nvSpPr>
        <p:spPr/>
        <p:txBody>
          <a:bodyPr/>
          <a:lstStyle/>
          <a:p>
            <a:fld id="{79EB0BAA-089B-F446-9CF3-DE954596BEEC}" type="slidenum">
              <a:rPr lang="en-US" smtClean="0"/>
              <a:t>1</a:t>
            </a:fld>
            <a:endParaRPr lang="en-US"/>
          </a:p>
        </p:txBody>
      </p:sp>
    </p:spTree>
    <p:extLst>
      <p:ext uri="{BB962C8B-B14F-4D97-AF65-F5344CB8AC3E}">
        <p14:creationId xmlns:p14="http://schemas.microsoft.com/office/powerpoint/2010/main" val="40253527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35B2E0-3191-4472-9817-9CD446A2A4BB}"/>
              </a:ext>
            </a:extLst>
          </p:cNvPr>
          <p:cNvSpPr>
            <a:spLocks noGrp="1"/>
          </p:cNvSpPr>
          <p:nvPr>
            <p:ph type="title"/>
          </p:nvPr>
        </p:nvSpPr>
        <p:spPr/>
        <p:txBody>
          <a:bodyPr/>
          <a:lstStyle/>
          <a:p>
            <a:r>
              <a:rPr lang="en-US" dirty="0"/>
              <a:t>Data sets</a:t>
            </a:r>
          </a:p>
        </p:txBody>
      </p:sp>
      <p:sp>
        <p:nvSpPr>
          <p:cNvPr id="3" name="Content Placeholder 2">
            <a:extLst>
              <a:ext uri="{FF2B5EF4-FFF2-40B4-BE49-F238E27FC236}">
                <a16:creationId xmlns:a16="http://schemas.microsoft.com/office/drawing/2014/main" id="{2587C265-5E31-440A-80C8-18285F1412B6}"/>
              </a:ext>
            </a:extLst>
          </p:cNvPr>
          <p:cNvSpPr>
            <a:spLocks noGrp="1"/>
          </p:cNvSpPr>
          <p:nvPr>
            <p:ph idx="1"/>
          </p:nvPr>
        </p:nvSpPr>
        <p:spPr/>
        <p:txBody>
          <a:bodyPr>
            <a:normAutofit fontScale="55000" lnSpcReduction="20000"/>
          </a:bodyPr>
          <a:lstStyle/>
          <a:p>
            <a:r>
              <a:rPr lang="en-US" dirty="0"/>
              <a:t>PGP-1: </a:t>
            </a:r>
            <a:r>
              <a:rPr lang="en-US" dirty="0">
                <a:hlinkClick r:id="rId2"/>
              </a:rPr>
              <a:t>https://pgp.med.harvard.edu/</a:t>
            </a:r>
            <a:endParaRPr lang="en-US" dirty="0"/>
          </a:p>
          <a:p>
            <a:pPr lvl="1"/>
            <a:r>
              <a:rPr lang="en-US" dirty="0"/>
              <a:t>Data set access: </a:t>
            </a:r>
            <a:r>
              <a:rPr lang="en-US" dirty="0">
                <a:hlinkClick r:id="rId3"/>
              </a:rPr>
              <a:t>https://pgp.med.harvard.edu/data</a:t>
            </a:r>
            <a:r>
              <a:rPr lang="en-US" dirty="0"/>
              <a:t> &amp; </a:t>
            </a:r>
            <a:r>
              <a:rPr lang="en-US" dirty="0">
                <a:hlinkClick r:id="rId4"/>
              </a:rPr>
              <a:t>https://my.pgp-hms.org/public_genetic_data</a:t>
            </a:r>
            <a:endParaRPr lang="en-US" dirty="0"/>
          </a:p>
          <a:p>
            <a:pPr lvl="1"/>
            <a:r>
              <a:rPr lang="en-US" b="1" cap="all" dirty="0"/>
              <a:t>THE PGP IS NOT A TRADITIONAL RESEARCH STUDY:</a:t>
            </a:r>
          </a:p>
          <a:p>
            <a:pPr lvl="1" fontAlgn="base"/>
            <a:r>
              <a:rPr lang="en-US" dirty="0"/>
              <a:t>Starting in 2005 as a pilot experiment with 10 individuals, the Harvard Personal Genome Project (Harvard PGP) pioneered a new form of genomics research. The main goal of the project is to allow scientists to connect human genetic information (human DNA sequence, gene expression, associated microbial sequence data, </a:t>
            </a:r>
            <a:r>
              <a:rPr lang="en-US" dirty="0" err="1"/>
              <a:t>etc</a:t>
            </a:r>
            <a:r>
              <a:rPr lang="en-US" dirty="0"/>
              <a:t>) with human trait information (medical information, biospecimens and physical traits) and environmental exposures.</a:t>
            </a:r>
          </a:p>
          <a:p>
            <a:pPr lvl="1" fontAlgn="base"/>
            <a:r>
              <a:rPr lang="en-US" dirty="0"/>
              <a:t>Project participants </a:t>
            </a:r>
            <a:r>
              <a:rPr lang="en-US" u="sng" dirty="0">
                <a:hlinkClick r:id="rId5"/>
              </a:rPr>
              <a:t>consent</a:t>
            </a:r>
            <a:r>
              <a:rPr lang="en-US" dirty="0"/>
              <a:t> to provide biological samples from themselves in order to perform whole genome sequencing, and use of these materials for biological research. The project now has over 5,000 participants.</a:t>
            </a:r>
          </a:p>
          <a:p>
            <a:r>
              <a:rPr lang="en-US" dirty="0"/>
              <a:t>GIAB: HG001, HG002, …, HG007: </a:t>
            </a:r>
          </a:p>
          <a:p>
            <a:pPr lvl="1"/>
            <a:r>
              <a:rPr lang="en-US" dirty="0"/>
              <a:t>Access: </a:t>
            </a:r>
            <a:r>
              <a:rPr lang="en-US" dirty="0">
                <a:hlinkClick r:id="rId6"/>
              </a:rPr>
              <a:t>https://github.com/genome-in-a-bottle/giab_latest_release</a:t>
            </a:r>
            <a:endParaRPr lang="en-US" dirty="0"/>
          </a:p>
          <a:p>
            <a:pPr lvl="1"/>
            <a:r>
              <a:rPr lang="en-US" dirty="0"/>
              <a:t>The</a:t>
            </a:r>
            <a:r>
              <a:rPr lang="en-US" dirty="0">
                <a:hlinkClick r:id="rId7"/>
              </a:rPr>
              <a:t> Genome in a Bottle (GIAB) Consortium</a:t>
            </a:r>
            <a:r>
              <a:rPr lang="en-US" dirty="0"/>
              <a:t> is a public-private-academic consortium hosted by </a:t>
            </a:r>
            <a:r>
              <a:rPr lang="en-US" dirty="0">
                <a:hlinkClick r:id="rId8"/>
              </a:rPr>
              <a:t>NIST</a:t>
            </a:r>
            <a:r>
              <a:rPr lang="en-US" dirty="0"/>
              <a:t> to develop the technical infrastructure (reference standards, reference methods, and reference data) to enable translation of whole human genome sequencing to clinical practice. The priority of GIAB is authoritative characterization of human genomes for use in analytical validation and technology development, optimization, and demonstration. In 2015, NIST released the </a:t>
            </a:r>
            <a:r>
              <a:rPr lang="en-US" dirty="0">
                <a:hlinkClick r:id="rId9"/>
              </a:rPr>
              <a:t>pilot genome Reference Material 8398</a:t>
            </a:r>
            <a:r>
              <a:rPr lang="en-US" dirty="0"/>
              <a:t>, which is genomic DNA (NA12878) derived from a large batch of the </a:t>
            </a:r>
            <a:r>
              <a:rPr lang="en-US" dirty="0" err="1"/>
              <a:t>Coriell</a:t>
            </a:r>
            <a:r>
              <a:rPr lang="en-US" dirty="0"/>
              <a:t> cell line GM12878, characterized for high-confidence SNPs, indel, and homozygous reference regions (</a:t>
            </a:r>
            <a:r>
              <a:rPr lang="en-US" dirty="0">
                <a:hlinkClick r:id="rId10"/>
              </a:rPr>
              <a:t>Zook, et al., Nature Biotechnology 2014</a:t>
            </a:r>
            <a:r>
              <a:rPr lang="en-US" dirty="0"/>
              <a:t> and </a:t>
            </a:r>
            <a:r>
              <a:rPr lang="en-US" dirty="0">
                <a:hlinkClick r:id="rId11"/>
              </a:rPr>
              <a:t>Zook, et al., Nature Biotechnology 2019</a:t>
            </a:r>
            <a:r>
              <a:rPr lang="en-US" dirty="0"/>
              <a:t>).</a:t>
            </a:r>
          </a:p>
          <a:p>
            <a:pPr lvl="1"/>
            <a:r>
              <a:rPr lang="en-US" dirty="0"/>
              <a:t>HG002-HG004: Son, Father &amp; Mother trio set (</a:t>
            </a:r>
            <a:r>
              <a:rPr lang="en-US" dirty="0" err="1"/>
              <a:t>AshkenazimTrio</a:t>
            </a:r>
            <a:r>
              <a:rPr lang="en-US" dirty="0"/>
              <a:t>)</a:t>
            </a:r>
          </a:p>
          <a:p>
            <a:pPr lvl="1"/>
            <a:r>
              <a:rPr lang="en-US" dirty="0"/>
              <a:t>HG005-HG007: Son, Father &amp; Mother trio set (</a:t>
            </a:r>
            <a:r>
              <a:rPr lang="en-US" dirty="0" err="1"/>
              <a:t>ChineseTrio</a:t>
            </a:r>
            <a:r>
              <a:rPr lang="en-US" dirty="0"/>
              <a:t>)</a:t>
            </a:r>
          </a:p>
          <a:p>
            <a:pPr lvl="1"/>
            <a:endParaRPr lang="en-US" dirty="0"/>
          </a:p>
        </p:txBody>
      </p:sp>
      <p:sp>
        <p:nvSpPr>
          <p:cNvPr id="4" name="Slide Number Placeholder 3">
            <a:extLst>
              <a:ext uri="{FF2B5EF4-FFF2-40B4-BE49-F238E27FC236}">
                <a16:creationId xmlns:a16="http://schemas.microsoft.com/office/drawing/2014/main" id="{A12C22DF-6545-48D8-9A23-E26B14BBFF70}"/>
              </a:ext>
            </a:extLst>
          </p:cNvPr>
          <p:cNvSpPr>
            <a:spLocks noGrp="1"/>
          </p:cNvSpPr>
          <p:nvPr>
            <p:ph type="sldNum" sz="quarter" idx="12"/>
          </p:nvPr>
        </p:nvSpPr>
        <p:spPr/>
        <p:txBody>
          <a:bodyPr/>
          <a:lstStyle/>
          <a:p>
            <a:fld id="{79EB0BAA-089B-F446-9CF3-DE954596BEEC}" type="slidenum">
              <a:rPr lang="en-US" smtClean="0"/>
              <a:t>2</a:t>
            </a:fld>
            <a:endParaRPr lang="en-US"/>
          </a:p>
        </p:txBody>
      </p:sp>
    </p:spTree>
    <p:extLst>
      <p:ext uri="{BB962C8B-B14F-4D97-AF65-F5344CB8AC3E}">
        <p14:creationId xmlns:p14="http://schemas.microsoft.com/office/powerpoint/2010/main" val="31859612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6FD138-D608-45D3-BF20-6159AA07B87E}"/>
              </a:ext>
            </a:extLst>
          </p:cNvPr>
          <p:cNvSpPr>
            <a:spLocks noGrp="1"/>
          </p:cNvSpPr>
          <p:nvPr>
            <p:ph type="title"/>
          </p:nvPr>
        </p:nvSpPr>
        <p:spPr/>
        <p:txBody>
          <a:bodyPr/>
          <a:lstStyle/>
          <a:p>
            <a:r>
              <a:rPr lang="en-US" dirty="0"/>
              <a:t>MIHA Software Package</a:t>
            </a:r>
          </a:p>
        </p:txBody>
      </p:sp>
      <p:sp>
        <p:nvSpPr>
          <p:cNvPr id="3" name="Content Placeholder 2">
            <a:extLst>
              <a:ext uri="{FF2B5EF4-FFF2-40B4-BE49-F238E27FC236}">
                <a16:creationId xmlns:a16="http://schemas.microsoft.com/office/drawing/2014/main" id="{0C20B555-C2CB-458E-A71C-6CE5E010E318}"/>
              </a:ext>
            </a:extLst>
          </p:cNvPr>
          <p:cNvSpPr>
            <a:spLocks noGrp="1"/>
          </p:cNvSpPr>
          <p:nvPr>
            <p:ph idx="1"/>
          </p:nvPr>
        </p:nvSpPr>
        <p:spPr/>
        <p:txBody>
          <a:bodyPr>
            <a:normAutofit/>
          </a:bodyPr>
          <a:lstStyle/>
          <a:p>
            <a:r>
              <a:rPr lang="en-US" sz="2000" b="1" u="sng" dirty="0"/>
              <a:t>BEAGLE, 2007: </a:t>
            </a:r>
            <a:r>
              <a:rPr lang="en-US" sz="2000" dirty="0"/>
              <a:t>Rapid and Accurate Haplotype Phasing and Missing-Data Inference for Whole-Genome Association Studies By Use of Localized Haplotype Clustering</a:t>
            </a:r>
          </a:p>
          <a:p>
            <a:r>
              <a:rPr lang="en-US" sz="2000" dirty="0">
                <a:hlinkClick r:id="rId2"/>
              </a:rPr>
              <a:t>https://www.ncbi.nlm.nih.gov/pmc/articles/PMC2265661/pdf/AJHGv81p1084.pdf</a:t>
            </a:r>
            <a:endParaRPr lang="en-US" sz="2000" dirty="0"/>
          </a:p>
          <a:p>
            <a:endParaRPr lang="en-US" dirty="0"/>
          </a:p>
        </p:txBody>
      </p:sp>
      <p:sp>
        <p:nvSpPr>
          <p:cNvPr id="4" name="Slide Number Placeholder 3">
            <a:extLst>
              <a:ext uri="{FF2B5EF4-FFF2-40B4-BE49-F238E27FC236}">
                <a16:creationId xmlns:a16="http://schemas.microsoft.com/office/drawing/2014/main" id="{F76D49B1-6DE8-4842-A631-313D2A275DE5}"/>
              </a:ext>
            </a:extLst>
          </p:cNvPr>
          <p:cNvSpPr>
            <a:spLocks noGrp="1"/>
          </p:cNvSpPr>
          <p:nvPr>
            <p:ph type="sldNum" sz="quarter" idx="12"/>
          </p:nvPr>
        </p:nvSpPr>
        <p:spPr/>
        <p:txBody>
          <a:bodyPr/>
          <a:lstStyle/>
          <a:p>
            <a:fld id="{79EB0BAA-089B-F446-9CF3-DE954596BEEC}" type="slidenum">
              <a:rPr lang="en-US" smtClean="0"/>
              <a:t>3</a:t>
            </a:fld>
            <a:endParaRPr lang="en-US"/>
          </a:p>
        </p:txBody>
      </p:sp>
      <p:pic>
        <p:nvPicPr>
          <p:cNvPr id="5" name="Picture 4">
            <a:extLst>
              <a:ext uri="{FF2B5EF4-FFF2-40B4-BE49-F238E27FC236}">
                <a16:creationId xmlns:a16="http://schemas.microsoft.com/office/drawing/2014/main" id="{ED5E4EE7-4DD8-4537-A210-90707BED8ADF}"/>
              </a:ext>
            </a:extLst>
          </p:cNvPr>
          <p:cNvPicPr>
            <a:picLocks noChangeAspect="1"/>
          </p:cNvPicPr>
          <p:nvPr/>
        </p:nvPicPr>
        <p:blipFill>
          <a:blip r:embed="rId3"/>
          <a:stretch>
            <a:fillRect/>
          </a:stretch>
        </p:blipFill>
        <p:spPr>
          <a:xfrm>
            <a:off x="2511878" y="3363005"/>
            <a:ext cx="4381500" cy="3267075"/>
          </a:xfrm>
          <a:prstGeom prst="rect">
            <a:avLst/>
          </a:prstGeom>
        </p:spPr>
      </p:pic>
    </p:spTree>
    <p:extLst>
      <p:ext uri="{BB962C8B-B14F-4D97-AF65-F5344CB8AC3E}">
        <p14:creationId xmlns:p14="http://schemas.microsoft.com/office/powerpoint/2010/main" val="2917440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8BD62-2039-41E7-A9A3-5AD417BF3B0A}"/>
              </a:ext>
            </a:extLst>
          </p:cNvPr>
          <p:cNvSpPr>
            <a:spLocks noGrp="1"/>
          </p:cNvSpPr>
          <p:nvPr>
            <p:ph type="title"/>
          </p:nvPr>
        </p:nvSpPr>
        <p:spPr/>
        <p:txBody>
          <a:bodyPr/>
          <a:lstStyle/>
          <a:p>
            <a:r>
              <a:rPr lang="en-US" dirty="0"/>
              <a:t>MIHA Software Package</a:t>
            </a:r>
          </a:p>
        </p:txBody>
      </p:sp>
      <p:sp>
        <p:nvSpPr>
          <p:cNvPr id="3" name="Content Placeholder 2">
            <a:extLst>
              <a:ext uri="{FF2B5EF4-FFF2-40B4-BE49-F238E27FC236}">
                <a16:creationId xmlns:a16="http://schemas.microsoft.com/office/drawing/2014/main" id="{DA08B17E-A4EC-4231-B485-690D496BF84E}"/>
              </a:ext>
            </a:extLst>
          </p:cNvPr>
          <p:cNvSpPr>
            <a:spLocks noGrp="1"/>
          </p:cNvSpPr>
          <p:nvPr>
            <p:ph idx="1"/>
          </p:nvPr>
        </p:nvSpPr>
        <p:spPr/>
        <p:txBody>
          <a:bodyPr>
            <a:normAutofit/>
          </a:bodyPr>
          <a:lstStyle/>
          <a:p>
            <a:r>
              <a:rPr lang="en-US" sz="2000" b="1" u="sng" dirty="0"/>
              <a:t>MaCH (2010): </a:t>
            </a:r>
            <a:r>
              <a:rPr lang="en-US" sz="2000" dirty="0"/>
              <a:t>Using Sequence and Genotype Data to Estimate Haplotypes and Unobserved Genotypes</a:t>
            </a:r>
          </a:p>
          <a:p>
            <a:r>
              <a:rPr lang="en-US" sz="2000" dirty="0" err="1"/>
              <a:t>Paper:</a:t>
            </a:r>
            <a:r>
              <a:rPr lang="en-US" sz="2000" dirty="0" err="1">
                <a:hlinkClick r:id="rId2"/>
              </a:rPr>
              <a:t>https</a:t>
            </a:r>
            <a:r>
              <a:rPr lang="en-US" sz="2000" dirty="0">
                <a:hlinkClick r:id="rId2"/>
              </a:rPr>
              <a:t>://www.ncbi.nlm.nih.gov/pmc/articles/PMC3175618/pdf/nihms314089.pdf</a:t>
            </a:r>
            <a:endParaRPr lang="en-US" sz="2000" dirty="0"/>
          </a:p>
          <a:p>
            <a:r>
              <a:rPr lang="en-US" sz="2000" dirty="0"/>
              <a:t>Access: </a:t>
            </a:r>
            <a:r>
              <a:rPr lang="en-US" sz="2000" dirty="0">
                <a:hlinkClick r:id="rId3"/>
              </a:rPr>
              <a:t>http://csg.sph.umich.edu/abecasis/MACH/</a:t>
            </a:r>
            <a:endParaRPr lang="en-US" sz="2000" dirty="0"/>
          </a:p>
          <a:p>
            <a:r>
              <a:rPr lang="en-US" sz="2000" dirty="0"/>
              <a:t>See next page for haplotyping description </a:t>
            </a:r>
          </a:p>
          <a:p>
            <a:endParaRPr lang="en-US" sz="2000" dirty="0"/>
          </a:p>
        </p:txBody>
      </p:sp>
      <p:sp>
        <p:nvSpPr>
          <p:cNvPr id="4" name="Slide Number Placeholder 3">
            <a:extLst>
              <a:ext uri="{FF2B5EF4-FFF2-40B4-BE49-F238E27FC236}">
                <a16:creationId xmlns:a16="http://schemas.microsoft.com/office/drawing/2014/main" id="{461374F5-9AF3-4A7C-8056-C6E5825CABFF}"/>
              </a:ext>
            </a:extLst>
          </p:cNvPr>
          <p:cNvSpPr>
            <a:spLocks noGrp="1"/>
          </p:cNvSpPr>
          <p:nvPr>
            <p:ph type="sldNum" sz="quarter" idx="12"/>
          </p:nvPr>
        </p:nvSpPr>
        <p:spPr/>
        <p:txBody>
          <a:bodyPr/>
          <a:lstStyle/>
          <a:p>
            <a:fld id="{79EB0BAA-089B-F446-9CF3-DE954596BEEC}" type="slidenum">
              <a:rPr lang="en-US" smtClean="0"/>
              <a:t>4</a:t>
            </a:fld>
            <a:endParaRPr lang="en-US"/>
          </a:p>
        </p:txBody>
      </p:sp>
    </p:spTree>
    <p:extLst>
      <p:ext uri="{BB962C8B-B14F-4D97-AF65-F5344CB8AC3E}">
        <p14:creationId xmlns:p14="http://schemas.microsoft.com/office/powerpoint/2010/main" val="41720476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BE8F8F-3341-4A04-82B6-39F432A5D9AE}"/>
              </a:ext>
            </a:extLst>
          </p:cNvPr>
          <p:cNvSpPr>
            <a:spLocks noGrp="1"/>
          </p:cNvSpPr>
          <p:nvPr>
            <p:ph type="title"/>
          </p:nvPr>
        </p:nvSpPr>
        <p:spPr/>
        <p:txBody>
          <a:bodyPr>
            <a:normAutofit/>
          </a:bodyPr>
          <a:lstStyle/>
          <a:p>
            <a:r>
              <a:rPr lang="en-US" sz="2200" dirty="0"/>
              <a:t>MaCH, 2010: </a:t>
            </a:r>
            <a:br>
              <a:rPr lang="en-US" sz="2200" dirty="0"/>
            </a:br>
            <a:r>
              <a:rPr lang="en-US" sz="2200" dirty="0"/>
              <a:t>obtained from: </a:t>
            </a:r>
            <a:r>
              <a:rPr lang="en-US" sz="2200" dirty="0">
                <a:hlinkClick r:id="rId2"/>
              </a:rPr>
              <a:t>http://csg.sph.umich.edu/abecasis/MACH</a:t>
            </a:r>
            <a:r>
              <a:rPr lang="en-US" dirty="0">
                <a:hlinkClick r:id="rId2"/>
              </a:rPr>
              <a:t>/tour/</a:t>
            </a:r>
            <a:endParaRPr lang="en-US" dirty="0"/>
          </a:p>
        </p:txBody>
      </p:sp>
      <p:pic>
        <p:nvPicPr>
          <p:cNvPr id="5" name="Content Placeholder 4">
            <a:extLst>
              <a:ext uri="{FF2B5EF4-FFF2-40B4-BE49-F238E27FC236}">
                <a16:creationId xmlns:a16="http://schemas.microsoft.com/office/drawing/2014/main" id="{63DE6B76-CEAC-4C26-8128-8BEB6AA71B1A}"/>
              </a:ext>
            </a:extLst>
          </p:cNvPr>
          <p:cNvPicPr>
            <a:picLocks noGrp="1" noChangeAspect="1"/>
          </p:cNvPicPr>
          <p:nvPr>
            <p:ph idx="1"/>
          </p:nvPr>
        </p:nvPicPr>
        <p:blipFill>
          <a:blip r:embed="rId3"/>
          <a:stretch>
            <a:fillRect/>
          </a:stretch>
        </p:blipFill>
        <p:spPr>
          <a:xfrm>
            <a:off x="734787" y="1640567"/>
            <a:ext cx="4960646" cy="5131703"/>
          </a:xfrm>
          <a:prstGeom prst="rect">
            <a:avLst/>
          </a:prstGeom>
        </p:spPr>
      </p:pic>
      <p:sp>
        <p:nvSpPr>
          <p:cNvPr id="4" name="Slide Number Placeholder 3">
            <a:extLst>
              <a:ext uri="{FF2B5EF4-FFF2-40B4-BE49-F238E27FC236}">
                <a16:creationId xmlns:a16="http://schemas.microsoft.com/office/drawing/2014/main" id="{AB6B331F-3653-479A-B2F0-034E5B819487}"/>
              </a:ext>
            </a:extLst>
          </p:cNvPr>
          <p:cNvSpPr>
            <a:spLocks noGrp="1"/>
          </p:cNvSpPr>
          <p:nvPr>
            <p:ph type="sldNum" sz="quarter" idx="12"/>
          </p:nvPr>
        </p:nvSpPr>
        <p:spPr/>
        <p:txBody>
          <a:bodyPr/>
          <a:lstStyle/>
          <a:p>
            <a:fld id="{79EB0BAA-089B-F446-9CF3-DE954596BEEC}" type="slidenum">
              <a:rPr lang="en-US" smtClean="0"/>
              <a:t>5</a:t>
            </a:fld>
            <a:endParaRPr lang="en-US"/>
          </a:p>
        </p:txBody>
      </p:sp>
    </p:spTree>
    <p:extLst>
      <p:ext uri="{BB962C8B-B14F-4D97-AF65-F5344CB8AC3E}">
        <p14:creationId xmlns:p14="http://schemas.microsoft.com/office/powerpoint/2010/main" val="6197756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5237D8-0044-44EA-B6A1-38DA5C69BD51}"/>
              </a:ext>
            </a:extLst>
          </p:cNvPr>
          <p:cNvSpPr>
            <a:spLocks noGrp="1"/>
          </p:cNvSpPr>
          <p:nvPr>
            <p:ph type="title"/>
          </p:nvPr>
        </p:nvSpPr>
        <p:spPr/>
        <p:txBody>
          <a:bodyPr/>
          <a:lstStyle/>
          <a:p>
            <a:r>
              <a:rPr lang="en-US" dirty="0"/>
              <a:t>MIHA Software Package</a:t>
            </a:r>
          </a:p>
        </p:txBody>
      </p:sp>
      <p:sp>
        <p:nvSpPr>
          <p:cNvPr id="3" name="Content Placeholder 2">
            <a:extLst>
              <a:ext uri="{FF2B5EF4-FFF2-40B4-BE49-F238E27FC236}">
                <a16:creationId xmlns:a16="http://schemas.microsoft.com/office/drawing/2014/main" id="{6EEED0EA-9CE7-4CE5-850E-63E27F60F696}"/>
              </a:ext>
            </a:extLst>
          </p:cNvPr>
          <p:cNvSpPr>
            <a:spLocks noGrp="1"/>
          </p:cNvSpPr>
          <p:nvPr>
            <p:ph idx="1"/>
          </p:nvPr>
        </p:nvSpPr>
        <p:spPr/>
        <p:txBody>
          <a:bodyPr>
            <a:normAutofit/>
          </a:bodyPr>
          <a:lstStyle/>
          <a:p>
            <a:r>
              <a:rPr lang="en-US" sz="2000" b="1" u="sng" dirty="0"/>
              <a:t>HAPI-UR, 2012:</a:t>
            </a:r>
            <a:r>
              <a:rPr lang="en-US" sz="2000" dirty="0"/>
              <a:t> Phasing of Many Thousands of Genotyped Samples</a:t>
            </a:r>
          </a:p>
          <a:p>
            <a:r>
              <a:rPr lang="en-US" sz="2000" dirty="0">
                <a:hlinkClick r:id="rId2"/>
              </a:rPr>
              <a:t>https://www.ncbi.nlm.nih.gov/pmc/articles/PMC3415548/pdf/main.p</a:t>
            </a:r>
            <a:endParaRPr lang="en-US" sz="2000" dirty="0"/>
          </a:p>
          <a:p>
            <a:r>
              <a:rPr lang="en-US" sz="2000" dirty="0"/>
              <a:t>Access: </a:t>
            </a:r>
            <a:r>
              <a:rPr lang="en-US" sz="2000" dirty="0">
                <a:hlinkClick r:id="rId3"/>
              </a:rPr>
              <a:t>https://code.google.com/archive/p/hapi-ur/</a:t>
            </a:r>
            <a:r>
              <a:rPr lang="en-US" sz="2000" dirty="0"/>
              <a:t> </a:t>
            </a:r>
          </a:p>
          <a:p>
            <a:pPr lvl="1"/>
            <a:r>
              <a:rPr lang="en-US" sz="1200" dirty="0"/>
              <a:t>Method for </a:t>
            </a:r>
            <a:r>
              <a:rPr lang="en-US" sz="1200" dirty="0">
                <a:highlight>
                  <a:srgbClr val="00FFFF"/>
                </a:highlight>
              </a:rPr>
              <a:t>inferring haplotype phase from genotypes for very large datasets</a:t>
            </a:r>
            <a:r>
              <a:rPr lang="en-US" sz="1200" dirty="0"/>
              <a:t> of between 1,000 to 200,000 genotyped individuals</a:t>
            </a:r>
          </a:p>
          <a:p>
            <a:endParaRPr lang="en-US" sz="2000" dirty="0"/>
          </a:p>
        </p:txBody>
      </p:sp>
      <p:sp>
        <p:nvSpPr>
          <p:cNvPr id="4" name="Slide Number Placeholder 3">
            <a:extLst>
              <a:ext uri="{FF2B5EF4-FFF2-40B4-BE49-F238E27FC236}">
                <a16:creationId xmlns:a16="http://schemas.microsoft.com/office/drawing/2014/main" id="{010F704C-FE04-43A3-975B-B0B4F69FDB2E}"/>
              </a:ext>
            </a:extLst>
          </p:cNvPr>
          <p:cNvSpPr>
            <a:spLocks noGrp="1"/>
          </p:cNvSpPr>
          <p:nvPr>
            <p:ph type="sldNum" sz="quarter" idx="12"/>
          </p:nvPr>
        </p:nvSpPr>
        <p:spPr/>
        <p:txBody>
          <a:bodyPr/>
          <a:lstStyle/>
          <a:p>
            <a:fld id="{79EB0BAA-089B-F446-9CF3-DE954596BEEC}" type="slidenum">
              <a:rPr lang="en-US" smtClean="0"/>
              <a:t>6</a:t>
            </a:fld>
            <a:endParaRPr lang="en-US"/>
          </a:p>
        </p:txBody>
      </p:sp>
      <p:pic>
        <p:nvPicPr>
          <p:cNvPr id="6" name="Picture 5">
            <a:extLst>
              <a:ext uri="{FF2B5EF4-FFF2-40B4-BE49-F238E27FC236}">
                <a16:creationId xmlns:a16="http://schemas.microsoft.com/office/drawing/2014/main" id="{C671369D-82F9-4036-BE92-C6D597B0B9E8}"/>
              </a:ext>
            </a:extLst>
          </p:cNvPr>
          <p:cNvPicPr>
            <a:picLocks noChangeAspect="1"/>
          </p:cNvPicPr>
          <p:nvPr/>
        </p:nvPicPr>
        <p:blipFill>
          <a:blip r:embed="rId4"/>
          <a:stretch>
            <a:fillRect/>
          </a:stretch>
        </p:blipFill>
        <p:spPr>
          <a:xfrm>
            <a:off x="1477736" y="3477080"/>
            <a:ext cx="6188528" cy="3322950"/>
          </a:xfrm>
          <a:prstGeom prst="rect">
            <a:avLst/>
          </a:prstGeom>
        </p:spPr>
      </p:pic>
    </p:spTree>
    <p:extLst>
      <p:ext uri="{BB962C8B-B14F-4D97-AF65-F5344CB8AC3E}">
        <p14:creationId xmlns:p14="http://schemas.microsoft.com/office/powerpoint/2010/main" val="390013955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53816</TotalTime>
  <Words>318</Words>
  <Application>Microsoft Macintosh PowerPoint</Application>
  <PresentationFormat>Letter Paper (8.5x11 in)</PresentationFormat>
  <Paragraphs>40</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ASHG 2019 Conference </vt:lpstr>
      <vt:lpstr>Data sets</vt:lpstr>
      <vt:lpstr>MIHA Software Package</vt:lpstr>
      <vt:lpstr>MIHA Software Package</vt:lpstr>
      <vt:lpstr>MaCH, 2010:  obtained from: http://csg.sph.umich.edu/abecasis/MACH/tour/</vt:lpstr>
      <vt:lpstr>MIHA Software Package</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June 27, 2019 Meeting To-Do</dc:title>
  <dc:creator>Microsoft Office User</dc:creator>
  <cp:lastModifiedBy>Microsoft Office User</cp:lastModifiedBy>
  <cp:revision>222</cp:revision>
  <cp:lastPrinted>2019-08-29T17:51:29Z</cp:lastPrinted>
  <dcterms:created xsi:type="dcterms:W3CDTF">2019-06-27T19:02:55Z</dcterms:created>
  <dcterms:modified xsi:type="dcterms:W3CDTF">2019-10-31T20:04:52Z</dcterms:modified>
</cp:coreProperties>
</file>