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2" r:id="rId4"/>
    <p:sldId id="291" r:id="rId5"/>
    <p:sldId id="296" r:id="rId6"/>
    <p:sldId id="295" r:id="rId7"/>
    <p:sldId id="304" r:id="rId8"/>
    <p:sldId id="305" r:id="rId9"/>
    <p:sldId id="267" r:id="rId10"/>
    <p:sldId id="288" r:id="rId11"/>
  </p:sldIdLst>
  <p:sldSz cx="9144000" cy="6858000" type="letter"/>
  <p:notesSz cx="9144000" cy="6858000"/>
  <p:defaultTextStyle>
    <a:defPPr>
      <a:defRPr lang="en-US"/>
    </a:defPPr>
    <a:lvl1pPr marL="0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1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1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62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52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43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33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23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7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FE6A82-CD9B-594F-AF6C-C51469382D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746D6-AEC4-8948-9726-840E23236F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C76B-DA6C-3D41-85F5-3599354FF38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7D1B9-CFDC-6842-925D-CD11B6C653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6658B-8A61-7F42-B4D9-61C104D46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00ED0-B161-7A46-8389-4173C0E3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F3A03-D079-4010-A5FA-B1DEB046E1F9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9737-EFD6-4154-9084-A0BB2B68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1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1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62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52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43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33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23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C428-A8FD-443F-A4D7-AB176AE1C0FE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9DED-5944-4F9E-BEF2-DDC935C8D71C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0A21-5FEE-4518-96A1-1D1BB67AB26B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9A5-883B-4AEF-94D4-5650735A35FC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C13F-48ED-4D17-B0D2-3BD1EB3F9332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9F2E-0FEC-4D9B-93A7-9E1506C12F26}" type="datetime1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682-3730-4B9B-9C0F-65CB09B02DA3}" type="datetime1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235-2567-44DF-BD4A-31A24D2DBFE5}" type="datetime1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A95-D5B8-44B5-AE4A-4CC171224F4D}" type="datetime1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40D0-C5C4-44BA-A47C-3836E887BC12}" type="datetime1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C2AE-8707-46D5-9168-ACA3827DA9BF}" type="datetime1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23-3E9F-4417-BF84-9BB2AB866582}" type="datetime1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28786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78AA-890B-44F7-B868-DD81260C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938" y="2137145"/>
            <a:ext cx="8104119" cy="6044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Performance of multiple individual haplotype assembly algorithms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68F11-04B7-4169-A86C-117613A2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08" y="3479653"/>
            <a:ext cx="7871381" cy="1655762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Shuying Sun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Sherwin </a:t>
            </a:r>
            <a:r>
              <a:rPr lang="en-US" dirty="0" err="1"/>
              <a:t>Massoudian</a:t>
            </a:r>
            <a:endParaRPr lang="en-US" dirty="0"/>
          </a:p>
          <a:p>
            <a:r>
              <a:rPr lang="en-US" dirty="0"/>
              <a:t>Department of Mathematics, Texas State University, San Marcos, TX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749E2-6E70-469D-81B1-B1B25204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9343E0D4-05DB-4BAD-8D2F-2F1B702ECF3A}" type="slidenum">
              <a:rPr lang="en-US" sz="2400"/>
              <a:t>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38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04ED-0B1E-469E-AA50-414BA8B1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References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C291-1015-4D03-A9B8-A4BEE147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4" y="970060"/>
            <a:ext cx="8598091" cy="5124681"/>
          </a:xfrm>
        </p:spPr>
        <p:txBody>
          <a:bodyPr>
            <a:noAutofit/>
          </a:bodyPr>
          <a:lstStyle/>
          <a:p>
            <a:r>
              <a:rPr lang="en-US" sz="2200" dirty="0"/>
              <a:t>Patterson, M., </a:t>
            </a:r>
            <a:r>
              <a:rPr lang="en-US" sz="2200" dirty="0" err="1"/>
              <a:t>Marschall</a:t>
            </a:r>
            <a:r>
              <a:rPr lang="en-US" sz="2200" dirty="0"/>
              <a:t>, T., </a:t>
            </a:r>
            <a:r>
              <a:rPr lang="en-US" sz="2200" dirty="0" err="1"/>
              <a:t>Pisanti</a:t>
            </a:r>
            <a:r>
              <a:rPr lang="en-US" sz="2200" dirty="0"/>
              <a:t>, N., Van </a:t>
            </a:r>
            <a:r>
              <a:rPr lang="en-US" sz="2200" dirty="0" err="1"/>
              <a:t>Iersel</a:t>
            </a:r>
            <a:r>
              <a:rPr lang="en-US" sz="2200" dirty="0"/>
              <a:t>, L., </a:t>
            </a:r>
            <a:r>
              <a:rPr lang="en-US" sz="2200" dirty="0" err="1"/>
              <a:t>Stougie</a:t>
            </a:r>
            <a:r>
              <a:rPr lang="en-US" sz="2200" dirty="0"/>
              <a:t>, L., </a:t>
            </a:r>
            <a:r>
              <a:rPr lang="en-US" sz="2200" dirty="0" err="1"/>
              <a:t>Klau</a:t>
            </a:r>
            <a:r>
              <a:rPr lang="en-US" sz="2200" dirty="0"/>
              <a:t>, G. W., &amp; </a:t>
            </a:r>
            <a:r>
              <a:rPr lang="en-US" sz="2200" dirty="0" err="1"/>
              <a:t>Schönhuth</a:t>
            </a:r>
            <a:r>
              <a:rPr lang="en-US" sz="2200" dirty="0"/>
              <a:t>, A. (2015). </a:t>
            </a:r>
            <a:r>
              <a:rPr lang="en-US" sz="2200" dirty="0" err="1"/>
              <a:t>WhatsHap</a:t>
            </a:r>
            <a:r>
              <a:rPr lang="en-US" sz="2200" dirty="0"/>
              <a:t>: weighted haplotype assembly for future-generation sequencing reads. </a:t>
            </a:r>
            <a:r>
              <a:rPr lang="en-US" sz="2200" i="1" dirty="0"/>
              <a:t>Journal of Computational Biology</a:t>
            </a:r>
            <a:r>
              <a:rPr lang="en-US" sz="2200" dirty="0"/>
              <a:t>, </a:t>
            </a:r>
            <a:r>
              <a:rPr lang="en-US" sz="2200" i="1" dirty="0"/>
              <a:t>22</a:t>
            </a:r>
            <a:r>
              <a:rPr lang="en-US" sz="2200" dirty="0"/>
              <a:t>(6), 498-509.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Zhang, K., &amp; </a:t>
            </a:r>
            <a:r>
              <a:rPr lang="en-US" sz="2200" dirty="0" err="1"/>
              <a:t>Zhi</a:t>
            </a:r>
            <a:r>
              <a:rPr lang="en-US" sz="2200" dirty="0"/>
              <a:t>, D. (2013). Joint haplotype phasing and genotype calling of multiple individuals using haplotype informative reads. </a:t>
            </a:r>
            <a:r>
              <a:rPr lang="en-US" sz="2200" i="1" dirty="0"/>
              <a:t>Bioinformatics (Oxford, England)</a:t>
            </a:r>
            <a:r>
              <a:rPr lang="en-US" sz="2200" dirty="0"/>
              <a:t>, </a:t>
            </a:r>
            <a:r>
              <a:rPr lang="en-US" sz="2200" i="1" dirty="0"/>
              <a:t>29</a:t>
            </a:r>
            <a:r>
              <a:rPr lang="en-US" sz="2200" dirty="0"/>
              <a:t>(19), 2427–2434. https://</a:t>
            </a:r>
            <a:r>
              <a:rPr lang="en-US" sz="2200" dirty="0" err="1"/>
              <a:t>doi.org</a:t>
            </a:r>
            <a:r>
              <a:rPr lang="en-US" sz="2200" dirty="0"/>
              <a:t>/10.1093/bioinformatics/btt418</a:t>
            </a:r>
          </a:p>
          <a:p>
            <a:r>
              <a:rPr lang="en-US" sz="2200" dirty="0"/>
              <a:t> </a:t>
            </a:r>
          </a:p>
          <a:p>
            <a:r>
              <a:rPr lang="en-US" sz="2200" dirty="0"/>
              <a:t>Zhang Y. (2013). A dynamic Bayesian Markov model for phasing and characterizing haplotypes in next-generation sequencing. </a:t>
            </a:r>
            <a:r>
              <a:rPr lang="en-US" sz="2200" i="1" dirty="0"/>
              <a:t>Bioinformatics (Oxford, England)</a:t>
            </a:r>
            <a:r>
              <a:rPr lang="en-US" sz="2200" dirty="0"/>
              <a:t>, </a:t>
            </a:r>
            <a:r>
              <a:rPr lang="en-US" sz="2200" i="1" dirty="0"/>
              <a:t>29</a:t>
            </a:r>
            <a:r>
              <a:rPr lang="en-US" sz="2200" dirty="0"/>
              <a:t>(7), 878–885. https://</a:t>
            </a:r>
            <a:r>
              <a:rPr lang="en-US" sz="2200" dirty="0" err="1"/>
              <a:t>doi.org</a:t>
            </a:r>
            <a:r>
              <a:rPr lang="en-US" sz="2200" dirty="0"/>
              <a:t>/10.1093/bioinformatics/btt065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C66D2-F185-49F6-996A-5477C29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9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FB3EB-4788-4800-AC0D-E496817B18BB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1DE99-77D2-0242-B2EB-8093FB5DC0DE}"/>
              </a:ext>
            </a:extLst>
          </p:cNvPr>
          <p:cNvSpPr txBox="1"/>
          <p:nvPr/>
        </p:nvSpPr>
        <p:spPr>
          <a:xfrm>
            <a:off x="380987" y="6094741"/>
            <a:ext cx="7105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Contact Information</a:t>
            </a:r>
            <a:r>
              <a:rPr lang="en-US" sz="2800" dirty="0"/>
              <a:t>: Dr. Sun  </a:t>
            </a:r>
            <a:r>
              <a:rPr lang="en-US" sz="2800" dirty="0" err="1"/>
              <a:t>ssun@txstate.edu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03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8DB9-87A9-412D-A65F-B7A96EEE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8660993" cy="9713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Haplotype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C3BF-93AD-4463-AE5A-7A569AE2C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07" y="1050826"/>
            <a:ext cx="3170850" cy="496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SNP (SNV):</a:t>
            </a:r>
            <a:r>
              <a:rPr lang="en-US" sz="2400" dirty="0"/>
              <a:t> Single Nucleotide Polymorphism (Variant)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Haplotype: </a:t>
            </a:r>
            <a:r>
              <a:rPr lang="en-US" sz="2400" dirty="0"/>
              <a:t>a set of DNA variants (e.g., SNP) inherited together from one parent (or one chromosome)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Haplotype Assembly:  </a:t>
            </a:r>
            <a:r>
              <a:rPr lang="en-US" sz="2400" dirty="0"/>
              <a:t>Infer haplotypes using DNA sequencing reads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7D4C-F8D9-41EE-95E6-E8F8E0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7E821-5A97-4597-90E7-1D4A0DECF968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CA5FA-C02B-4709-A061-935DB01E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857" y="2998021"/>
            <a:ext cx="5142991" cy="321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5E8B7-2FED-4F3C-8FCB-2B9108AE261B}"/>
              </a:ext>
            </a:extLst>
          </p:cNvPr>
          <p:cNvSpPr txBox="1"/>
          <p:nvPr/>
        </p:nvSpPr>
        <p:spPr>
          <a:xfrm>
            <a:off x="5657296" y="2531105"/>
            <a:ext cx="300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Haplotype Reconstruction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31018-DFB6-484A-88DB-9492A5A9C997}"/>
              </a:ext>
            </a:extLst>
          </p:cNvPr>
          <p:cNvSpPr txBox="1"/>
          <p:nvPr/>
        </p:nvSpPr>
        <p:spPr>
          <a:xfrm>
            <a:off x="437323" y="6227459"/>
            <a:ext cx="835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Ref: Figure 1 of Schirmer 2014:  https://www.ncbi.nlm.nih.gov/pubmed/23257116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FB32-CF0B-074E-8D76-741FFBB74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586" y="893038"/>
            <a:ext cx="1589981" cy="20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9703-66B2-4B68-B9C9-05DCF1F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Challenge and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1972-B0AF-474E-9909-E5F8C806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3607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FF0000"/>
                </a:solidFill>
              </a:rPr>
              <a:t>challenging</a:t>
            </a:r>
            <a:r>
              <a:rPr lang="en-US" sz="2400" dirty="0"/>
              <a:t> to conduct haplotype assembly because DNA sequencing datasets are often very large and have complex genetic and technological features.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Haplotype assembly </a:t>
            </a:r>
            <a:r>
              <a:rPr lang="en-US" sz="2400" dirty="0"/>
              <a:t>can be used for inheritance analysis, evolutionary selection, study of gene function, medication intervention, </a:t>
            </a:r>
            <a:r>
              <a:rPr lang="en-US" sz="2400" dirty="0" err="1"/>
              <a:t>ect</a:t>
            </a:r>
            <a:r>
              <a:rPr lang="en-US" sz="2400" dirty="0"/>
              <a:t>.</a:t>
            </a:r>
          </a:p>
          <a:p>
            <a:r>
              <a:rPr lang="en-US" sz="2400" dirty="0"/>
              <a:t>There are about </a:t>
            </a:r>
            <a:r>
              <a:rPr lang="en-US" sz="2400" dirty="0">
                <a:solidFill>
                  <a:srgbClr val="FF0000"/>
                </a:solidFill>
              </a:rPr>
              <a:t>60 Haplotype Assembly Software Packages </a:t>
            </a:r>
            <a:r>
              <a:rPr lang="en-US" sz="2400" dirty="0"/>
              <a:t>spanning from 2008 to 2020.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Our main goal </a:t>
            </a:r>
            <a:r>
              <a:rPr lang="en-US" sz="2400" dirty="0"/>
              <a:t>is to compare three algorithms that can infer haplotypes for multiple individuals together.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7131-75B0-46AC-9DB9-104EF2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87440-8585-404B-B918-7A31D22F1C15}"/>
              </a:ext>
            </a:extLst>
          </p:cNvPr>
          <p:cNvSpPr/>
          <p:nvPr/>
        </p:nvSpPr>
        <p:spPr>
          <a:xfrm>
            <a:off x="152400" y="157716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DC9B-6256-40C2-AB46-89F1F840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Software Packages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and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Data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Sets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ED96-81D8-4B6F-98B8-A04105DB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1272"/>
            <a:ext cx="8635999" cy="571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MIHA: Multiple Individual Haplotype Assembly</a:t>
            </a: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DBM, 2013: </a:t>
            </a:r>
            <a:r>
              <a:rPr lang="en-US" dirty="0"/>
              <a:t>A Bayesian Markov model for Phasing and Population Structure Analysis on sequencing Data.</a:t>
            </a: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HapSeq2, 2013:</a:t>
            </a:r>
            <a:r>
              <a:rPr lang="en-US" dirty="0"/>
              <a:t> A HMM based method for both genotype calling and haplotype phasing. </a:t>
            </a:r>
          </a:p>
          <a:p>
            <a:pPr lvl="1"/>
            <a:r>
              <a:rPr lang="en-US" altLang="zh-CN" u="sng" dirty="0" err="1">
                <a:solidFill>
                  <a:srgbClr val="0000FF"/>
                </a:solidFill>
              </a:rPr>
              <a:t>Whatshap</a:t>
            </a:r>
            <a:r>
              <a:rPr lang="en-US" altLang="zh-CN" u="sng" dirty="0">
                <a:solidFill>
                  <a:srgbClr val="0000FF"/>
                </a:solidFill>
              </a:rPr>
              <a:t>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2015:</a:t>
            </a:r>
            <a:r>
              <a:rPr lang="en-US" dirty="0"/>
              <a:t> A read-based phasing or haplotype assembly software that is especially suitable for long reads.</a:t>
            </a:r>
            <a:endParaRPr lang="en-US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Datasets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5 samples: </a:t>
            </a:r>
            <a:r>
              <a:rPr lang="en-US" altLang="zh-CN" u="sng" dirty="0">
                <a:solidFill>
                  <a:srgbClr val="0000FF"/>
                </a:solidFill>
              </a:rPr>
              <a:t>826,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827,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832,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847,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850</a:t>
            </a:r>
            <a:endParaRPr lang="en-US" u="sng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Illumina Genome Analyzer </a:t>
            </a:r>
            <a:r>
              <a:rPr lang="en-US" dirty="0" err="1"/>
              <a:t>IIx</a:t>
            </a:r>
            <a:r>
              <a:rPr lang="en-US" dirty="0"/>
              <a:t> [GA2x] paired-end sequencing.</a:t>
            </a:r>
          </a:p>
          <a:p>
            <a:pPr lvl="1"/>
            <a:r>
              <a:rPr lang="en-US" dirty="0"/>
              <a:t>5 samples are unrelated colon cancer patients, designated cancer 1 to 5 in the paper from the link below: </a:t>
            </a:r>
            <a:r>
              <a:rPr lang="en-US" dirty="0">
                <a:hlinkClick r:id="rId2"/>
              </a:rPr>
              <a:t>https://www.ncbi.nlm.nih.gov/pubmed/22878650</a:t>
            </a:r>
            <a:r>
              <a:rPr lang="en-US" dirty="0"/>
              <a:t> </a:t>
            </a:r>
            <a:endParaRPr lang="en-US" u="sng" dirty="0"/>
          </a:p>
          <a:p>
            <a:pPr marL="0" indent="0">
              <a:buNone/>
            </a:pP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BF72-2A20-4BE9-87C2-2EFFD661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AC716-C3D0-4AFF-B24B-600DDEB63A1B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27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7281D6B-3C60-45F6-8F5C-239990A0DA47}"/>
              </a:ext>
            </a:extLst>
          </p:cNvPr>
          <p:cNvSpPr/>
          <p:nvPr/>
        </p:nvSpPr>
        <p:spPr>
          <a:xfrm>
            <a:off x="3089865" y="1097802"/>
            <a:ext cx="2964270" cy="6143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BWA</a:t>
            </a:r>
          </a:p>
          <a:p>
            <a:pPr algn="ctr"/>
            <a:r>
              <a:rPr lang="en-US" sz="1400" dirty="0"/>
              <a:t>Input: FASTA reads</a:t>
            </a:r>
          </a:p>
          <a:p>
            <a:pPr algn="ctr"/>
            <a:r>
              <a:rPr lang="en-US" sz="1400" dirty="0"/>
              <a:t>Output: SAM format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845AE1E-F12C-4B60-A365-9C527EDA8B48}"/>
              </a:ext>
            </a:extLst>
          </p:cNvPr>
          <p:cNvSpPr/>
          <p:nvPr/>
        </p:nvSpPr>
        <p:spPr>
          <a:xfrm>
            <a:off x="3089866" y="1877055"/>
            <a:ext cx="2964270" cy="6090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Samtools 1.9</a:t>
            </a:r>
          </a:p>
          <a:p>
            <a:pPr algn="ctr"/>
            <a:r>
              <a:rPr lang="en-US" sz="1400" dirty="0"/>
              <a:t>Input: SAM format</a:t>
            </a:r>
          </a:p>
          <a:p>
            <a:pPr algn="ctr"/>
            <a:r>
              <a:rPr lang="en-US" sz="1400" dirty="0"/>
              <a:t>Output: BAM format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4E7872B-D9F2-4327-8C55-36A4B9FB37F0}"/>
              </a:ext>
            </a:extLst>
          </p:cNvPr>
          <p:cNvSpPr/>
          <p:nvPr/>
        </p:nvSpPr>
        <p:spPr>
          <a:xfrm>
            <a:off x="3089865" y="2613015"/>
            <a:ext cx="2964270" cy="6090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Bcftools 1.9</a:t>
            </a:r>
          </a:p>
          <a:p>
            <a:pPr algn="ctr"/>
            <a:r>
              <a:rPr lang="en-US" sz="1400" dirty="0"/>
              <a:t>Input: BAM format</a:t>
            </a:r>
          </a:p>
          <a:p>
            <a:pPr algn="ctr"/>
            <a:r>
              <a:rPr lang="en-US" sz="1400" dirty="0"/>
              <a:t>Output: VCF file with SNPs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5D6B859-87E4-4FEC-ACB6-77AEE2D8694C}"/>
              </a:ext>
            </a:extLst>
          </p:cNvPr>
          <p:cNvSpPr/>
          <p:nvPr/>
        </p:nvSpPr>
        <p:spPr>
          <a:xfrm>
            <a:off x="3856808" y="4014315"/>
            <a:ext cx="2390543" cy="7627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grep, awk, sed</a:t>
            </a:r>
          </a:p>
          <a:p>
            <a:pPr algn="ctr"/>
            <a:r>
              <a:rPr lang="en-US" sz="1400" dirty="0"/>
              <a:t>Input: VCF file with SNPs</a:t>
            </a:r>
          </a:p>
          <a:p>
            <a:pPr algn="ctr"/>
            <a:r>
              <a:rPr lang="en-US" sz="1400" dirty="0"/>
              <a:t>Output: sample.snps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156A4E6-B467-4DC0-B37B-F54742B4B859}"/>
              </a:ext>
            </a:extLst>
          </p:cNvPr>
          <p:cNvSpPr/>
          <p:nvPr/>
        </p:nvSpPr>
        <p:spPr>
          <a:xfrm>
            <a:off x="4876219" y="5372949"/>
            <a:ext cx="2657656" cy="7744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DBM &amp;HapSeq2</a:t>
            </a:r>
          </a:p>
          <a:p>
            <a:pPr algn="ctr"/>
            <a:r>
              <a:rPr lang="en-US" sz="1400" dirty="0"/>
              <a:t>Input: SNP file and counts file</a:t>
            </a:r>
          </a:p>
          <a:p>
            <a:pPr algn="ctr"/>
            <a:r>
              <a:rPr lang="en-US" sz="1400" dirty="0"/>
              <a:t>Output: sample.g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7E5496E-57E8-4D8D-A934-1EC029261AAF}"/>
              </a:ext>
            </a:extLst>
          </p:cNvPr>
          <p:cNvSpPr/>
          <p:nvPr/>
        </p:nvSpPr>
        <p:spPr>
          <a:xfrm>
            <a:off x="6457307" y="3998439"/>
            <a:ext cx="2390543" cy="7627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grep, awk, sed</a:t>
            </a:r>
          </a:p>
          <a:p>
            <a:pPr algn="ctr"/>
            <a:r>
              <a:rPr lang="en-US" sz="1400" dirty="0"/>
              <a:t>Input: SNP file and VCF file</a:t>
            </a:r>
          </a:p>
          <a:p>
            <a:pPr algn="ctr"/>
            <a:r>
              <a:rPr lang="en-US" sz="1400" dirty="0"/>
              <a:t>Output: sample.counts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9C614F-5C71-4BFB-8FAF-06DDD5B361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572000" y="1712151"/>
            <a:ext cx="1" cy="1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A6310B-062B-41C3-9BFD-01501D0258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572000" y="2486131"/>
            <a:ext cx="1" cy="1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BAAD65-AA23-4F6D-88C6-8804F026708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313445" y="3620341"/>
            <a:ext cx="3339134" cy="378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167F2-E7CB-4CDF-96B9-783B6FD7FF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5202" y="3346755"/>
            <a:ext cx="751602" cy="555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F96729-12F7-4DF7-8204-CD080CE3DB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5330622" y="4498524"/>
            <a:ext cx="595882" cy="1152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98A80D-4611-46EE-96CA-1FD310FC585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6622934" y="4343304"/>
            <a:ext cx="611758" cy="1447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111881A-47F2-42E5-85E5-9D7DF2F04B69}"/>
              </a:ext>
            </a:extLst>
          </p:cNvPr>
          <p:cNvSpPr/>
          <p:nvPr/>
        </p:nvSpPr>
        <p:spPr>
          <a:xfrm>
            <a:off x="457807" y="3984611"/>
            <a:ext cx="2657656" cy="7744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WhatsHap</a:t>
            </a:r>
          </a:p>
          <a:p>
            <a:pPr algn="ctr"/>
            <a:r>
              <a:rPr lang="en-US" sz="1400" dirty="0"/>
              <a:t>Input: VCF file with SNPs</a:t>
            </a:r>
          </a:p>
          <a:p>
            <a:pPr algn="ctr"/>
            <a:r>
              <a:rPr lang="en-US" sz="1400" dirty="0"/>
              <a:t>Output: VCF file with haplotype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C52D92D-6EB9-42FB-9775-D4F26B5510F7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1786636" y="3622387"/>
            <a:ext cx="3036437" cy="362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795012D-7BDB-694D-9FB0-1CCC6C9F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895"/>
            <a:ext cx="9144000" cy="60700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58183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EA7-20C2-4A2C-9DA6-A1253C5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MI</a:t>
            </a:r>
            <a:r>
              <a:rPr lang="en-US" sz="3600" b="1" dirty="0">
                <a:solidFill>
                  <a:srgbClr val="0000FF"/>
                </a:solidFill>
              </a:rPr>
              <a:t>HA </a:t>
            </a:r>
            <a:r>
              <a:rPr lang="en-US" altLang="zh-CN" sz="3600" b="1" dirty="0">
                <a:solidFill>
                  <a:srgbClr val="0000FF"/>
                </a:solidFill>
              </a:rPr>
              <a:t>Running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Time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D0472-882C-4022-8463-C45FABCE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9" y="1325281"/>
            <a:ext cx="8272790" cy="2191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C6422-8BD8-4B3F-8CC3-4582C879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1" y="4015440"/>
            <a:ext cx="5048038" cy="21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1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36742-9F23-BC4F-A988-F8122230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6" y="596348"/>
            <a:ext cx="7183507" cy="50490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40E5D0-9B8F-2A44-957C-2A4E626D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"/>
            <a:ext cx="9144000" cy="77525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Pairwise Comparison for 120 SNV data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26F09-D780-DE4B-AD5A-99C990ECD09E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362A7-74D2-D942-B39D-476FFFB450CA}"/>
              </a:ext>
            </a:extLst>
          </p:cNvPr>
          <p:cNvSpPr txBox="1"/>
          <p:nvPr/>
        </p:nvSpPr>
        <p:spPr>
          <a:xfrm>
            <a:off x="355599" y="5817701"/>
            <a:ext cx="701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120 total positions on &gt;= 3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Script: Pick3PhasingWhatshapHapseqDBM.2020.July.10.txt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78A1E91-2E04-8442-93EA-022118A4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34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082D2-4B21-5648-80C7-C9D91370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46" y="835921"/>
            <a:ext cx="7608404" cy="48698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F4B149-69C9-3C40-9090-1C78152B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54" y="167377"/>
            <a:ext cx="7886700" cy="668544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Pairwise Comparison for 628 SNV data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975F1-75D1-9C4A-8075-4DA2D7CF813C}"/>
              </a:ext>
            </a:extLst>
          </p:cNvPr>
          <p:cNvSpPr txBox="1"/>
          <p:nvPr/>
        </p:nvSpPr>
        <p:spPr>
          <a:xfrm>
            <a:off x="631136" y="5831027"/>
            <a:ext cx="6843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628 total positions - phased &gt;= 20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Script: PhasingWhatshapHapseqDBM.2020.July.1.txt 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33F72D2-6D48-1748-9BC2-B4E24A2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E2A47-0283-4845-B7EF-F4ECD9FAB36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02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EA7-20C2-4A2C-9DA6-A1253C5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93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Conclusion &amp;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4D35-CB17-4CEB-BA9D-2BA36017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441456"/>
            <a:ext cx="8318500" cy="4633116"/>
          </a:xfrm>
        </p:spPr>
        <p:txBody>
          <a:bodyPr>
            <a:normAutofit/>
          </a:bodyPr>
          <a:lstStyle/>
          <a:p>
            <a:r>
              <a:rPr lang="en-US" dirty="0"/>
              <a:t>It is vital to compare currently available algorithms.</a:t>
            </a:r>
          </a:p>
          <a:p>
            <a:r>
              <a:rPr lang="en-US" dirty="0"/>
              <a:t>The 3 MIHA algorithms do not have a high agreement rate. </a:t>
            </a:r>
          </a:p>
          <a:p>
            <a:r>
              <a:rPr lang="en-US" dirty="0"/>
              <a:t>HapSeq2 and </a:t>
            </a:r>
            <a:r>
              <a:rPr lang="en-US" dirty="0" err="1"/>
              <a:t>Whatshap</a:t>
            </a:r>
            <a:r>
              <a:rPr lang="en-US" dirty="0"/>
              <a:t> agree with each other well. But DBM does not agree with these two well. </a:t>
            </a:r>
          </a:p>
          <a:p>
            <a:r>
              <a:rPr lang="en-US" dirty="0"/>
              <a:t>One challenge of the comparison analysis is to find suitable real datasets with known haplotypes. </a:t>
            </a:r>
          </a:p>
          <a:p>
            <a:r>
              <a:rPr lang="en-US" dirty="0"/>
              <a:t>It is also challenging to compare a large number of algorithms.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8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692</Words>
  <Application>Microsoft Macintosh PowerPoint</Application>
  <PresentationFormat>Letter Paper (8.5x11 in)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Performance of multiple individual haplotype assembly algorithms</vt:lpstr>
      <vt:lpstr>Haplotype assembly</vt:lpstr>
      <vt:lpstr>Challenge and Importance</vt:lpstr>
      <vt:lpstr>Software Packages and Data Sets</vt:lpstr>
      <vt:lpstr>Workflow</vt:lpstr>
      <vt:lpstr>MIHA Running Time</vt:lpstr>
      <vt:lpstr>Pairwise Comparison for 120 SNV data</vt:lpstr>
      <vt:lpstr>Pairwise Comparison for 628 SNV data</vt:lpstr>
      <vt:lpstr>Conclusion &amp; Discussion </vt:lpstr>
      <vt:lpstr>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recent statistical and computational approaches for haplotype assembly with DNA sequencing data</dc:title>
  <dc:creator>Allison Johnson</dc:creator>
  <cp:lastModifiedBy>Sun, Shuying</cp:lastModifiedBy>
  <cp:revision>87</cp:revision>
  <cp:lastPrinted>2020-10-26T02:04:02Z</cp:lastPrinted>
  <dcterms:created xsi:type="dcterms:W3CDTF">2019-02-22T17:26:16Z</dcterms:created>
  <dcterms:modified xsi:type="dcterms:W3CDTF">2020-10-26T02:04:07Z</dcterms:modified>
</cp:coreProperties>
</file>