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4.xml" ContentType="application/vnd.openxmlformats-officedocument.presentationml.slide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tableStyles.xml" ContentType="application/vnd.openxmlformats-officedocument.presentationml.tableStyles+xml"/>
  <Override PartName="/ppt/slides/slide2.xml" ContentType="application/vnd.openxmlformats-officedocument.presentationml.slide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autoCompressPictures="0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14630400" cy="8229600"/>
  <p:notesSz cx="14630400" cy="8229600"/>
  <p:defaultTextStyle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>
        <p:guide pos="4608"/>
        <p:guide pos="2592" orient="horz"/>
      </p:guideLst>
    </p:cSldViewPr>
  </p:slideViewPr>
  <p:gridSpacing cx="76200" cy="76200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presProps" Target="presProps.xml" /><Relationship Id="rId10" Type="http://schemas.openxmlformats.org/officeDocument/2006/relationships/tableStyles" Target="tableStyles.xml" /><Relationship Id="rId11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userDrawn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dt="0" ftr="0" hdr="0" sldNum="0"/>
  <p:txStyles>
    <p:titleStyle>
      <a:lvl1pPr algn="ctr" defTabSz="914400"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>
        <a:spcBef>
          <a:spcPts val="0"/>
        </a:spcBef>
        <a:buFont typeface="Arial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>
        <a:spcBef>
          <a:spcPts val="0"/>
        </a:spcBef>
        <a:buFont typeface="Arial"/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spcBef>
          <a:spcPts val="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spcBef>
          <a:spcPts val="0"/>
        </a:spcBef>
        <a:buFont typeface="Arial"/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spcBef>
          <a:spcPts val="0"/>
        </a:spcBef>
        <a:buFont typeface="Arial"/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hyperlink" Target="https://gamma.app" TargetMode="External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hyperlink" Target="https://gamma.app" TargetMode="External"/><Relationship Id="rId4" Type="http://schemas.openxmlformats.org/officeDocument/2006/relationships/image" Target="../media/image5.png"/><Relationship Id="rId5" Type="http://schemas.openxmlformats.org/officeDocument/2006/relationships/image" Target="../media/image6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Slide 1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 bwMode="auto"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3" name="Shape 1"/>
          <p:cNvSpPr/>
          <p:nvPr/>
        </p:nvSpPr>
        <p:spPr bwMode="auto"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915162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 bwMode="auto">
          <a:xfrm>
            <a:off x="833199" y="664131"/>
            <a:ext cx="7477601" cy="479107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7545"/>
              </a:lnSpc>
              <a:buNone/>
              <a:defRPr/>
            </a:pPr>
            <a:r>
              <a:rPr lang="en-US" sz="6050" b="1">
                <a:solidFill>
                  <a:srgbClr val="60A9FF"/>
                </a:solidFill>
                <a:latin typeface="Barlow"/>
                <a:ea typeface="Barlow"/>
                <a:cs typeface="Barlow"/>
              </a:rPr>
              <a:t>Введение в создание телеграм бота для просмотра видео на ютуб</a:t>
            </a:r>
            <a:endParaRPr lang="en-US" sz="6050"/>
          </a:p>
        </p:txBody>
      </p:sp>
      <p:sp>
        <p:nvSpPr>
          <p:cNvPr id="6" name="Text 3"/>
          <p:cNvSpPr/>
          <p:nvPr/>
        </p:nvSpPr>
        <p:spPr bwMode="auto">
          <a:xfrm>
            <a:off x="833199" y="5788462"/>
            <a:ext cx="7477601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  <a:defRPr/>
            </a:pPr>
            <a:r>
              <a:rPr lang="en-US" sz="1750">
                <a:solidFill>
                  <a:srgbClr val="EEEFF5"/>
                </a:solidFill>
                <a:latin typeface="Montserrat"/>
                <a:ea typeface="Montserrat"/>
                <a:cs typeface="Montserrat"/>
              </a:rPr>
              <a:t> Телеграм-бот для просмотра Youtube-видео - это интерактивное приложение, позволяющее пользователям легко находить и смотреть любимые видео в Telegram. Этот бот упрощает доступ к Youtube контенту и делает процесс просмотра более удобным.</a:t>
            </a:r>
            <a:endParaRPr lang="en-US" sz="1750"/>
          </a:p>
        </p:txBody>
      </p:sp>
      <p:pic>
        <p:nvPicPr>
          <p:cNvPr id="7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12242153" y="7589520"/>
            <a:ext cx="2296807" cy="548640"/>
          </a:xfrm>
          <a:prstGeom prst="rect">
            <a:avLst/>
          </a:prstGeom>
        </p:spPr>
      </p:pic>
      <p:pic>
        <p:nvPicPr>
          <p:cNvPr id="245882311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 flipH="0" flipV="0">
            <a:off x="9066249" y="0"/>
            <a:ext cx="5778500" cy="8229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Slide 2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 bwMode="auto"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3" name="Shape 1"/>
          <p:cNvSpPr/>
          <p:nvPr/>
        </p:nvSpPr>
        <p:spPr bwMode="auto"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4" name="Text 2"/>
          <p:cNvSpPr/>
          <p:nvPr/>
        </p:nvSpPr>
        <p:spPr bwMode="auto">
          <a:xfrm>
            <a:off x="1760220" y="2043113"/>
            <a:ext cx="5725597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  <a:defRPr/>
            </a:pPr>
            <a:r>
              <a:rPr lang="en-US" sz="4350" b="1">
                <a:solidFill>
                  <a:srgbClr val="60A9FF"/>
                </a:solidFill>
                <a:latin typeface="Barlow"/>
                <a:ea typeface="Barlow"/>
                <a:cs typeface="Barlow"/>
              </a:rPr>
              <a:t>Целевая аудитория</a:t>
            </a:r>
            <a:endParaRPr lang="en-US" sz="4350"/>
          </a:p>
        </p:txBody>
      </p:sp>
      <p:sp>
        <p:nvSpPr>
          <p:cNvPr id="5" name="Text 3"/>
          <p:cNvSpPr/>
          <p:nvPr/>
        </p:nvSpPr>
        <p:spPr bwMode="auto">
          <a:xfrm>
            <a:off x="1760220" y="3292912"/>
            <a:ext cx="3341608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  <a:defRPr/>
            </a:pPr>
            <a:r>
              <a:rPr lang="en-US" sz="2200" b="1">
                <a:solidFill>
                  <a:srgbClr val="60A9FF"/>
                </a:solidFill>
                <a:latin typeface="Barlow"/>
                <a:ea typeface="Barlow"/>
                <a:cs typeface="Barlow"/>
              </a:rPr>
              <a:t>Активные пользователи Telegram</a:t>
            </a:r>
            <a:endParaRPr lang="en-US" sz="2200"/>
          </a:p>
        </p:txBody>
      </p:sp>
      <p:sp>
        <p:nvSpPr>
          <p:cNvPr id="6" name="Text 4"/>
          <p:cNvSpPr/>
          <p:nvPr/>
        </p:nvSpPr>
        <p:spPr bwMode="auto">
          <a:xfrm>
            <a:off x="1760220" y="4209455"/>
            <a:ext cx="3341608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  <a:defRPr/>
            </a:pPr>
            <a:r>
              <a:rPr lang="en-US" sz="1750">
                <a:solidFill>
                  <a:srgbClr val="EEEFF5"/>
                </a:solidFill>
                <a:latin typeface="Montserrat"/>
                <a:ea typeface="Montserrat"/>
                <a:cs typeface="Montserrat"/>
              </a:rPr>
              <a:t>Люди, которые часто используют мессенджер Telegram и ищут способы быстрого доступа к видео контенту.</a:t>
            </a:r>
            <a:endParaRPr lang="en-US" sz="1750"/>
          </a:p>
        </p:txBody>
      </p:sp>
      <p:sp>
        <p:nvSpPr>
          <p:cNvPr id="7" name="Text 5"/>
          <p:cNvSpPr/>
          <p:nvPr/>
        </p:nvSpPr>
        <p:spPr bwMode="auto">
          <a:xfrm>
            <a:off x="5651421" y="3292912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  <a:defRPr/>
            </a:pPr>
            <a:r>
              <a:rPr lang="en-US" sz="2200" b="1">
                <a:solidFill>
                  <a:srgbClr val="60A9FF"/>
                </a:solidFill>
                <a:latin typeface="Barlow"/>
                <a:ea typeface="Barlow"/>
                <a:cs typeface="Barlow"/>
              </a:rPr>
              <a:t>Любители YouTube</a:t>
            </a:r>
            <a:endParaRPr lang="en-US" sz="2200"/>
          </a:p>
        </p:txBody>
      </p:sp>
      <p:sp>
        <p:nvSpPr>
          <p:cNvPr id="8" name="Text 6"/>
          <p:cNvSpPr/>
          <p:nvPr/>
        </p:nvSpPr>
        <p:spPr bwMode="auto">
          <a:xfrm>
            <a:off x="5651421" y="3862268"/>
            <a:ext cx="3341608" cy="14216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  <a:defRPr/>
            </a:pPr>
            <a:r>
              <a:rPr lang="en-US" sz="1750">
                <a:solidFill>
                  <a:srgbClr val="EEEFF5"/>
                </a:solidFill>
                <a:latin typeface="Montserrat"/>
                <a:ea typeface="Montserrat"/>
                <a:cs typeface="Montserrat"/>
              </a:rPr>
              <a:t>Те, кто регулярно смотрят ролики на YouTube и хотели бы иметь к ним более удобный доступ.</a:t>
            </a:r>
            <a:endParaRPr lang="en-US" sz="1750"/>
          </a:p>
        </p:txBody>
      </p:sp>
      <p:sp>
        <p:nvSpPr>
          <p:cNvPr id="9" name="Text 7"/>
          <p:cNvSpPr/>
          <p:nvPr/>
        </p:nvSpPr>
        <p:spPr bwMode="auto">
          <a:xfrm>
            <a:off x="9542621" y="3292912"/>
            <a:ext cx="3341608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  <a:defRPr/>
            </a:pPr>
            <a:r>
              <a:rPr lang="en-US" sz="2200" b="1">
                <a:solidFill>
                  <a:srgbClr val="60A9FF"/>
                </a:solidFill>
                <a:latin typeface="Barlow"/>
                <a:ea typeface="Barlow"/>
                <a:cs typeface="Barlow"/>
              </a:rPr>
              <a:t>Мобильные пользователи</a:t>
            </a:r>
            <a:endParaRPr lang="en-US" sz="2200"/>
          </a:p>
        </p:txBody>
      </p:sp>
      <p:sp>
        <p:nvSpPr>
          <p:cNvPr id="10" name="Text 8"/>
          <p:cNvSpPr/>
          <p:nvPr/>
        </p:nvSpPr>
        <p:spPr bwMode="auto">
          <a:xfrm>
            <a:off x="9542621" y="4209455"/>
            <a:ext cx="3341608" cy="14216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  <a:defRPr/>
            </a:pPr>
            <a:r>
              <a:rPr lang="en-US" sz="1750">
                <a:solidFill>
                  <a:srgbClr val="EEEFF5"/>
                </a:solidFill>
                <a:latin typeface="Montserrat"/>
                <a:ea typeface="Montserrat"/>
                <a:cs typeface="Montserrat"/>
              </a:rPr>
              <a:t>Аудитория, предпочитающая смотреть видео на своих смартфонах и планшетах.</a:t>
            </a:r>
            <a:endParaRPr lang="en-US" sz="175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Slide 3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 bwMode="auto"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3" name="Shape 1"/>
          <p:cNvSpPr/>
          <p:nvPr/>
        </p:nvSpPr>
        <p:spPr bwMode="auto"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1098042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 bwMode="auto">
          <a:xfrm>
            <a:off x="833199" y="1519714"/>
            <a:ext cx="5679043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  <a:defRPr/>
            </a:pPr>
            <a:r>
              <a:rPr lang="en-US" sz="4350" b="1">
                <a:solidFill>
                  <a:srgbClr val="60A9FF"/>
                </a:solidFill>
                <a:latin typeface="Barlow"/>
                <a:ea typeface="Barlow"/>
                <a:cs typeface="Barlow"/>
              </a:rPr>
              <a:t>Функциональность</a:t>
            </a:r>
            <a:endParaRPr lang="en-US" sz="4350"/>
          </a:p>
        </p:txBody>
      </p:sp>
      <p:sp>
        <p:nvSpPr>
          <p:cNvPr id="6" name="Shape 3"/>
          <p:cNvSpPr/>
          <p:nvPr/>
        </p:nvSpPr>
        <p:spPr bwMode="auto">
          <a:xfrm>
            <a:off x="833199" y="2720935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282C32"/>
          </a:solidFill>
          <a:ln/>
        </p:spPr>
      </p:sp>
      <p:sp>
        <p:nvSpPr>
          <p:cNvPr id="7" name="Text 4"/>
          <p:cNvSpPr/>
          <p:nvPr/>
        </p:nvSpPr>
        <p:spPr bwMode="auto">
          <a:xfrm>
            <a:off x="1024176" y="2762607"/>
            <a:ext cx="117991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  <a:defRPr/>
            </a:pPr>
            <a:r>
              <a:rPr lang="en-US" sz="2600" b="1">
                <a:solidFill>
                  <a:srgbClr val="60A9FF"/>
                </a:solidFill>
                <a:latin typeface="Barlow"/>
                <a:ea typeface="Barlow"/>
                <a:cs typeface="Barlow"/>
              </a:rPr>
              <a:t>1</a:t>
            </a:r>
            <a:endParaRPr lang="en-US" sz="2600"/>
          </a:p>
        </p:txBody>
      </p:sp>
      <p:sp>
        <p:nvSpPr>
          <p:cNvPr id="8" name="Text 5"/>
          <p:cNvSpPr/>
          <p:nvPr/>
        </p:nvSpPr>
        <p:spPr bwMode="auto">
          <a:xfrm flipH="0" flipV="0">
            <a:off x="1555312" y="2419350"/>
            <a:ext cx="4292143" cy="7312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  <a:defRPr/>
            </a:pPr>
            <a:r>
              <a:rPr lang="en-US" sz="2200" b="1">
                <a:solidFill>
                  <a:srgbClr val="60A9FF"/>
                </a:solidFill>
                <a:latin typeface="Barlow"/>
                <a:ea typeface="Barlow"/>
                <a:cs typeface="Barlow"/>
              </a:rPr>
              <a:t>Добавление ссылоки просмотр видео</a:t>
            </a:r>
            <a:endParaRPr lang="en-US" sz="2200"/>
          </a:p>
        </p:txBody>
      </p:sp>
      <p:sp>
        <p:nvSpPr>
          <p:cNvPr id="9" name="Text 6"/>
          <p:cNvSpPr/>
          <p:nvPr/>
        </p:nvSpPr>
        <p:spPr bwMode="auto">
          <a:xfrm>
            <a:off x="1555313" y="3277672"/>
            <a:ext cx="382000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  <a:defRPr/>
            </a:pPr>
            <a:r>
              <a:rPr lang="en-US" sz="1750">
                <a:solidFill>
                  <a:srgbClr val="EEEFF5"/>
                </a:solidFill>
                <a:latin typeface="Montserrat"/>
                <a:ea typeface="Montserrat"/>
                <a:cs typeface="Montserrat"/>
              </a:rPr>
              <a:t>Пользователи могут добавить и смотреть ролики на YouTube прямо в Telegram-приложении.</a:t>
            </a:r>
            <a:endParaRPr lang="en-US" sz="1750"/>
          </a:p>
        </p:txBody>
      </p:sp>
      <p:sp>
        <p:nvSpPr>
          <p:cNvPr id="10" name="Shape 7"/>
          <p:cNvSpPr/>
          <p:nvPr/>
        </p:nvSpPr>
        <p:spPr bwMode="auto">
          <a:xfrm>
            <a:off x="5597485" y="2720935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282C32"/>
          </a:solidFill>
          <a:ln/>
        </p:spPr>
      </p:sp>
      <p:sp>
        <p:nvSpPr>
          <p:cNvPr id="11" name="Text 8"/>
          <p:cNvSpPr/>
          <p:nvPr/>
        </p:nvSpPr>
        <p:spPr bwMode="auto">
          <a:xfrm>
            <a:off x="5754053" y="2762607"/>
            <a:ext cx="18669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  <a:defRPr/>
            </a:pPr>
            <a:r>
              <a:rPr lang="en-US" sz="2600" b="1">
                <a:solidFill>
                  <a:srgbClr val="60A9FF"/>
                </a:solidFill>
                <a:latin typeface="Barlow"/>
                <a:ea typeface="Barlow"/>
                <a:cs typeface="Barlow"/>
              </a:rPr>
              <a:t>2</a:t>
            </a:r>
            <a:endParaRPr lang="en-US" sz="2600"/>
          </a:p>
        </p:txBody>
      </p:sp>
      <p:sp>
        <p:nvSpPr>
          <p:cNvPr id="12" name="Text 9"/>
          <p:cNvSpPr/>
          <p:nvPr/>
        </p:nvSpPr>
        <p:spPr bwMode="auto">
          <a:xfrm>
            <a:off x="6319599" y="2797254"/>
            <a:ext cx="3820001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  <a:defRPr/>
            </a:pPr>
            <a:r>
              <a:rPr lang="en-US" sz="2200" b="1">
                <a:solidFill>
                  <a:srgbClr val="60A9FF"/>
                </a:solidFill>
                <a:latin typeface="Barlow"/>
                <a:ea typeface="Barlow"/>
                <a:cs typeface="Barlow"/>
              </a:rPr>
              <a:t>Добавление комментариев</a:t>
            </a:r>
            <a:endParaRPr lang="en-US" sz="2200"/>
          </a:p>
        </p:txBody>
      </p:sp>
      <p:sp>
        <p:nvSpPr>
          <p:cNvPr id="13" name="Text 10"/>
          <p:cNvSpPr/>
          <p:nvPr/>
        </p:nvSpPr>
        <p:spPr bwMode="auto">
          <a:xfrm>
            <a:off x="6319599" y="3624858"/>
            <a:ext cx="3820001" cy="14216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  <a:defRPr/>
            </a:pPr>
            <a:r>
              <a:rPr lang="en-US" sz="1750">
                <a:solidFill>
                  <a:srgbClr val="EEEFF5"/>
                </a:solidFill>
                <a:latin typeface="Montserrat"/>
                <a:ea typeface="Montserrat"/>
                <a:cs typeface="Montserrat"/>
              </a:rPr>
              <a:t>Пользователь может добавить комментарий к видео</a:t>
            </a:r>
            <a:endParaRPr lang="en-US" sz="1750"/>
          </a:p>
        </p:txBody>
      </p:sp>
      <p:sp>
        <p:nvSpPr>
          <p:cNvPr id="14" name="Shape 11"/>
          <p:cNvSpPr/>
          <p:nvPr/>
        </p:nvSpPr>
        <p:spPr bwMode="auto">
          <a:xfrm>
            <a:off x="833199" y="5442228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282C32"/>
          </a:solidFill>
          <a:ln/>
        </p:spPr>
      </p:sp>
      <p:sp>
        <p:nvSpPr>
          <p:cNvPr id="15" name="Text 12"/>
          <p:cNvSpPr/>
          <p:nvPr/>
        </p:nvSpPr>
        <p:spPr bwMode="auto">
          <a:xfrm>
            <a:off x="993100" y="5483900"/>
            <a:ext cx="180023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  <a:defRPr/>
            </a:pPr>
            <a:r>
              <a:rPr lang="en-US" sz="2600" b="1">
                <a:solidFill>
                  <a:srgbClr val="60A9FF"/>
                </a:solidFill>
                <a:latin typeface="Barlow"/>
                <a:ea typeface="Barlow"/>
                <a:cs typeface="Barlow"/>
              </a:rPr>
              <a:t>3</a:t>
            </a:r>
            <a:endParaRPr lang="en-US" sz="2600"/>
          </a:p>
        </p:txBody>
      </p:sp>
      <p:sp>
        <p:nvSpPr>
          <p:cNvPr id="16" name="Text 13"/>
          <p:cNvSpPr/>
          <p:nvPr/>
        </p:nvSpPr>
        <p:spPr bwMode="auto">
          <a:xfrm>
            <a:off x="1555313" y="5518547"/>
            <a:ext cx="5213444" cy="36122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  <a:defRPr/>
            </a:pPr>
            <a:r>
              <a:rPr lang="en-US" sz="2200" b="1">
                <a:solidFill>
                  <a:srgbClr val="60A9FF"/>
                </a:solidFill>
                <a:latin typeface="Barlow"/>
                <a:ea typeface="Barlow"/>
                <a:cs typeface="Barlow"/>
              </a:rPr>
              <a:t>Запись всех данных в базы данных</a:t>
            </a:r>
            <a:endParaRPr lang="en-US" sz="2200"/>
          </a:p>
        </p:txBody>
      </p:sp>
      <p:sp>
        <p:nvSpPr>
          <p:cNvPr id="17" name="Text 14"/>
          <p:cNvSpPr/>
          <p:nvPr/>
        </p:nvSpPr>
        <p:spPr bwMode="auto">
          <a:xfrm>
            <a:off x="1555312" y="5998964"/>
            <a:ext cx="8584287" cy="71080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  <a:defRPr/>
            </a:pPr>
            <a:r>
              <a:rPr lang="en-US" sz="1750">
                <a:solidFill>
                  <a:srgbClr val="EEEFF5"/>
                </a:solidFill>
                <a:latin typeface="Montserrat"/>
                <a:ea typeface="Montserrat"/>
                <a:cs typeface="Montserrat"/>
              </a:rPr>
              <a:t>Все данные сохраняются в базы данных </a:t>
            </a:r>
            <a:endParaRPr lang="en-US" sz="1750"/>
          </a:p>
        </p:txBody>
      </p:sp>
      <p:pic>
        <p:nvPicPr>
          <p:cNvPr id="18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12242153" y="7589520"/>
            <a:ext cx="2296807" cy="548640"/>
          </a:xfrm>
          <a:prstGeom prst="rect">
            <a:avLst/>
          </a:prstGeom>
        </p:spPr>
      </p:pic>
      <p:pic>
        <p:nvPicPr>
          <p:cNvPr id="58189696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 flipH="0" flipV="0">
            <a:off x="10980420" y="0"/>
            <a:ext cx="3657600" cy="8229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Slide 4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 bwMode="auto"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3" name="Shape 1"/>
          <p:cNvSpPr/>
          <p:nvPr/>
        </p:nvSpPr>
        <p:spPr bwMode="auto"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4" name="Text 2"/>
          <p:cNvSpPr/>
          <p:nvPr/>
        </p:nvSpPr>
        <p:spPr bwMode="auto">
          <a:xfrm>
            <a:off x="1760220" y="1443395"/>
            <a:ext cx="9067086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  <a:defRPr/>
            </a:pPr>
            <a:r>
              <a:rPr lang="en-US" sz="4350" b="1">
                <a:solidFill>
                  <a:srgbClr val="60A9FF"/>
                </a:solidFill>
                <a:latin typeface="Barlow"/>
                <a:ea typeface="Barlow"/>
                <a:cs typeface="Barlow"/>
              </a:rPr>
              <a:t>Преимущества использования</a:t>
            </a:r>
            <a:endParaRPr lang="en-US" sz="4350"/>
          </a:p>
        </p:txBody>
      </p:sp>
      <p:sp>
        <p:nvSpPr>
          <p:cNvPr id="5" name="Shape 3"/>
          <p:cNvSpPr/>
          <p:nvPr/>
        </p:nvSpPr>
        <p:spPr bwMode="auto">
          <a:xfrm>
            <a:off x="1760220" y="2582108"/>
            <a:ext cx="5443895" cy="1990963"/>
          </a:xfrm>
          <a:prstGeom prst="roundRect">
            <a:avLst>
              <a:gd name="adj" fmla="val 6696"/>
            </a:avLst>
          </a:prstGeom>
          <a:solidFill>
            <a:srgbClr val="282C32"/>
          </a:solidFill>
          <a:ln/>
        </p:spPr>
      </p:sp>
      <p:sp>
        <p:nvSpPr>
          <p:cNvPr id="6" name="Text 4"/>
          <p:cNvSpPr/>
          <p:nvPr/>
        </p:nvSpPr>
        <p:spPr bwMode="auto">
          <a:xfrm>
            <a:off x="1982391" y="2804279"/>
            <a:ext cx="282523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  <a:defRPr/>
            </a:pPr>
            <a:r>
              <a:rPr lang="en-US" sz="2200" b="1">
                <a:solidFill>
                  <a:srgbClr val="60A9FF"/>
                </a:solidFill>
                <a:latin typeface="Barlow"/>
                <a:ea typeface="Barlow"/>
                <a:cs typeface="Barlow"/>
              </a:rPr>
              <a:t>Единый интерфейс</a:t>
            </a:r>
            <a:endParaRPr lang="en-US" sz="2200"/>
          </a:p>
        </p:txBody>
      </p:sp>
      <p:sp>
        <p:nvSpPr>
          <p:cNvPr id="7" name="Text 5"/>
          <p:cNvSpPr/>
          <p:nvPr/>
        </p:nvSpPr>
        <p:spPr bwMode="auto">
          <a:xfrm>
            <a:off x="1982391" y="3284696"/>
            <a:ext cx="4999553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  <a:defRPr/>
            </a:pPr>
            <a:r>
              <a:rPr lang="en-US" sz="1750">
                <a:solidFill>
                  <a:srgbClr val="EEEFF5"/>
                </a:solidFill>
                <a:latin typeface="Montserrat"/>
                <a:ea typeface="Montserrat"/>
                <a:cs typeface="Montserrat"/>
              </a:rPr>
              <a:t>Все инструменты для ввода ссылок и просмотра видео доступны в одном месте - в Telegram.</a:t>
            </a:r>
            <a:endParaRPr lang="en-US" sz="1750"/>
          </a:p>
        </p:txBody>
      </p:sp>
      <p:sp>
        <p:nvSpPr>
          <p:cNvPr id="8" name="Shape 6"/>
          <p:cNvSpPr/>
          <p:nvPr/>
        </p:nvSpPr>
        <p:spPr bwMode="auto">
          <a:xfrm>
            <a:off x="7426284" y="2582108"/>
            <a:ext cx="5443895" cy="1990963"/>
          </a:xfrm>
          <a:prstGeom prst="roundRect">
            <a:avLst>
              <a:gd name="adj" fmla="val 6696"/>
            </a:avLst>
          </a:prstGeom>
          <a:solidFill>
            <a:srgbClr val="282C32"/>
          </a:solidFill>
          <a:ln/>
        </p:spPr>
      </p:sp>
      <p:sp>
        <p:nvSpPr>
          <p:cNvPr id="9" name="Text 7"/>
          <p:cNvSpPr/>
          <p:nvPr/>
        </p:nvSpPr>
        <p:spPr bwMode="auto">
          <a:xfrm>
            <a:off x="7648456" y="2804279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  <a:defRPr/>
            </a:pPr>
            <a:r>
              <a:rPr lang="en-US" sz="2200" b="1">
                <a:solidFill>
                  <a:srgbClr val="60A9FF"/>
                </a:solidFill>
                <a:latin typeface="Barlow"/>
                <a:ea typeface="Barlow"/>
                <a:cs typeface="Barlow"/>
              </a:rPr>
              <a:t>Мобильность</a:t>
            </a:r>
            <a:endParaRPr lang="en-US" sz="2200"/>
          </a:p>
        </p:txBody>
      </p:sp>
      <p:sp>
        <p:nvSpPr>
          <p:cNvPr id="10" name="Text 8"/>
          <p:cNvSpPr/>
          <p:nvPr/>
        </p:nvSpPr>
        <p:spPr bwMode="auto">
          <a:xfrm>
            <a:off x="7648456" y="3284696"/>
            <a:ext cx="4999553" cy="71080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  <a:defRPr/>
            </a:pPr>
            <a:r>
              <a:rPr lang="en-US" sz="1750">
                <a:solidFill>
                  <a:srgbClr val="EEEFF5"/>
                </a:solidFill>
                <a:latin typeface="Montserrat"/>
                <a:ea typeface="Montserrat"/>
                <a:cs typeface="Montserrat"/>
              </a:rPr>
              <a:t>Бот позволяет смотреть видео на любом устройстве где есть Telegram.</a:t>
            </a:r>
            <a:endParaRPr lang="en-US" sz="1750"/>
          </a:p>
        </p:txBody>
      </p:sp>
      <p:sp>
        <p:nvSpPr>
          <p:cNvPr id="11" name="Shape 9"/>
          <p:cNvSpPr/>
          <p:nvPr/>
        </p:nvSpPr>
        <p:spPr bwMode="auto">
          <a:xfrm>
            <a:off x="1760220" y="4795242"/>
            <a:ext cx="5443895" cy="1990963"/>
          </a:xfrm>
          <a:prstGeom prst="roundRect">
            <a:avLst>
              <a:gd name="adj" fmla="val 6696"/>
            </a:avLst>
          </a:prstGeom>
          <a:solidFill>
            <a:srgbClr val="282C32"/>
          </a:solidFill>
          <a:ln/>
        </p:spPr>
      </p:sp>
      <p:sp>
        <p:nvSpPr>
          <p:cNvPr id="12" name="Text 10"/>
          <p:cNvSpPr/>
          <p:nvPr/>
        </p:nvSpPr>
        <p:spPr bwMode="auto">
          <a:xfrm>
            <a:off x="1982391" y="5017413"/>
            <a:ext cx="2834878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  <a:defRPr/>
            </a:pPr>
            <a:r>
              <a:rPr lang="en-US" sz="2200" b="1">
                <a:solidFill>
                  <a:srgbClr val="60A9FF"/>
                </a:solidFill>
                <a:latin typeface="Barlow"/>
                <a:ea typeface="Barlow"/>
                <a:cs typeface="Barlow"/>
              </a:rPr>
              <a:t>Экономия времени</a:t>
            </a:r>
            <a:endParaRPr lang="en-US" sz="2200"/>
          </a:p>
        </p:txBody>
      </p:sp>
      <p:sp>
        <p:nvSpPr>
          <p:cNvPr id="13" name="Text 11"/>
          <p:cNvSpPr/>
          <p:nvPr/>
        </p:nvSpPr>
        <p:spPr bwMode="auto">
          <a:xfrm>
            <a:off x="1982391" y="5497830"/>
            <a:ext cx="4999553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  <a:defRPr/>
            </a:pPr>
            <a:r>
              <a:rPr lang="en-US" sz="1750">
                <a:solidFill>
                  <a:srgbClr val="EEEFF5"/>
                </a:solidFill>
                <a:latin typeface="Montserrat"/>
                <a:ea typeface="Montserrat"/>
                <a:cs typeface="Montserrat"/>
              </a:rPr>
              <a:t>Пользователи могут быстро находить и смотреть контент, не переключаясь между приложениями.</a:t>
            </a:r>
            <a:endParaRPr lang="en-US" sz="1750"/>
          </a:p>
        </p:txBody>
      </p:sp>
      <p:sp>
        <p:nvSpPr>
          <p:cNvPr id="14" name="Shape 12"/>
          <p:cNvSpPr/>
          <p:nvPr/>
        </p:nvSpPr>
        <p:spPr bwMode="auto">
          <a:xfrm>
            <a:off x="7426284" y="4795242"/>
            <a:ext cx="5443895" cy="1990963"/>
          </a:xfrm>
          <a:prstGeom prst="roundRect">
            <a:avLst>
              <a:gd name="adj" fmla="val 6696"/>
            </a:avLst>
          </a:prstGeom>
          <a:solidFill>
            <a:srgbClr val="282C32"/>
          </a:solidFill>
          <a:ln/>
        </p:spPr>
      </p:sp>
      <p:sp>
        <p:nvSpPr>
          <p:cNvPr id="15" name="Text 13"/>
          <p:cNvSpPr/>
          <p:nvPr/>
        </p:nvSpPr>
        <p:spPr bwMode="auto">
          <a:xfrm>
            <a:off x="7648456" y="501741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  <a:defRPr/>
            </a:pPr>
            <a:r>
              <a:rPr lang="en-US" sz="2200" b="1">
                <a:solidFill>
                  <a:srgbClr val="60A9FF"/>
                </a:solidFill>
                <a:latin typeface="Barlow"/>
                <a:ea typeface="Barlow"/>
                <a:cs typeface="Barlow"/>
              </a:rPr>
              <a:t>Синхронизация</a:t>
            </a:r>
            <a:endParaRPr lang="en-US" sz="2200"/>
          </a:p>
        </p:txBody>
      </p:sp>
      <p:sp>
        <p:nvSpPr>
          <p:cNvPr id="16" name="Text 14"/>
          <p:cNvSpPr/>
          <p:nvPr/>
        </p:nvSpPr>
        <p:spPr bwMode="auto">
          <a:xfrm>
            <a:off x="7648456" y="5497830"/>
            <a:ext cx="4999553" cy="71080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  <a:defRPr/>
            </a:pPr>
            <a:r>
              <a:rPr lang="en-US" sz="1750">
                <a:solidFill>
                  <a:srgbClr val="EEEFF5"/>
                </a:solidFill>
                <a:latin typeface="Montserrat"/>
                <a:ea typeface="Montserrat"/>
                <a:cs typeface="Montserrat"/>
              </a:rPr>
              <a:t>Все действия пользователя синхронизируются между устройствами.</a:t>
            </a:r>
            <a:endParaRPr lang="en-US" sz="175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Slide 5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 bwMode="auto"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3" name="Shape 1"/>
          <p:cNvSpPr/>
          <p:nvPr/>
        </p:nvSpPr>
        <p:spPr bwMode="auto"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-762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 bwMode="auto">
          <a:xfrm>
            <a:off x="4490799" y="934760"/>
            <a:ext cx="6834307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  <a:defRPr/>
            </a:pPr>
            <a:r>
              <a:rPr lang="en-US" sz="4350" b="1">
                <a:solidFill>
                  <a:srgbClr val="60A9FF"/>
                </a:solidFill>
                <a:latin typeface="Barlow"/>
                <a:ea typeface="Barlow"/>
                <a:cs typeface="Barlow"/>
              </a:rPr>
              <a:t>Перспективы развития</a:t>
            </a:r>
            <a:endParaRPr lang="en-US" sz="435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4490799" y="1962388"/>
            <a:ext cx="1110972" cy="1777484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 bwMode="auto">
          <a:xfrm>
            <a:off x="5935028" y="2184559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  <a:defRPr/>
            </a:pPr>
            <a:r>
              <a:rPr lang="en-US" sz="2200" b="1">
                <a:solidFill>
                  <a:srgbClr val="60A9FF"/>
                </a:solidFill>
                <a:latin typeface="Barlow"/>
                <a:ea typeface="Barlow"/>
                <a:cs typeface="Barlow"/>
              </a:rPr>
              <a:t>Интеграция</a:t>
            </a:r>
            <a:endParaRPr lang="en-US" sz="2200"/>
          </a:p>
        </p:txBody>
      </p:sp>
      <p:sp>
        <p:nvSpPr>
          <p:cNvPr id="8" name="Text 4"/>
          <p:cNvSpPr/>
          <p:nvPr/>
        </p:nvSpPr>
        <p:spPr bwMode="auto">
          <a:xfrm>
            <a:off x="5935028" y="2664976"/>
            <a:ext cx="7862173" cy="71080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  <a:defRPr/>
            </a:pPr>
            <a:r>
              <a:rPr lang="en-US" sz="1750">
                <a:solidFill>
                  <a:srgbClr val="EEEFF5"/>
                </a:solidFill>
                <a:latin typeface="Montserrat"/>
                <a:ea typeface="Montserrat"/>
                <a:cs typeface="Montserrat"/>
              </a:rPr>
              <a:t>Бот может быть интегрирован с другими сервисами и платформами.</a:t>
            </a:r>
            <a:endParaRPr lang="en-US" sz="175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4490799" y="3739872"/>
            <a:ext cx="1110972" cy="1777484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 bwMode="auto">
          <a:xfrm>
            <a:off x="5935028" y="396204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  <a:defRPr/>
            </a:pPr>
            <a:r>
              <a:rPr lang="en-US" sz="2200" b="1">
                <a:solidFill>
                  <a:srgbClr val="60A9FF"/>
                </a:solidFill>
                <a:latin typeface="Barlow"/>
                <a:ea typeface="Barlow"/>
                <a:cs typeface="Barlow"/>
              </a:rPr>
              <a:t>Монетизация</a:t>
            </a:r>
            <a:endParaRPr lang="en-US" sz="2200"/>
          </a:p>
        </p:txBody>
      </p:sp>
      <p:sp>
        <p:nvSpPr>
          <p:cNvPr id="11" name="Text 6"/>
          <p:cNvSpPr/>
          <p:nvPr/>
        </p:nvSpPr>
        <p:spPr bwMode="auto">
          <a:xfrm>
            <a:off x="5935028" y="4442460"/>
            <a:ext cx="7862173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99"/>
              </a:lnSpc>
              <a:buNone/>
              <a:defRPr/>
            </a:pPr>
            <a:r>
              <a:rPr lang="en-US" sz="1750">
                <a:solidFill>
                  <a:srgbClr val="EEEFF5"/>
                </a:solidFill>
                <a:latin typeface="Montserrat"/>
                <a:ea typeface="Montserrat"/>
                <a:cs typeface="Montserrat"/>
              </a:rPr>
              <a:t>Добавление функций премиум-подписки и рекламы.</a:t>
            </a:r>
            <a:endParaRPr lang="en-US" sz="1750"/>
          </a:p>
        </p:txBody>
      </p:sp>
      <p:pic>
        <p:nvPicPr>
          <p:cNvPr id="12" name="Image 3" descr="preencoded.png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>
            <a:off x="4490799" y="5517356"/>
            <a:ext cx="1110972" cy="1777484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 bwMode="auto">
          <a:xfrm>
            <a:off x="5935028" y="5739527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  <a:defRPr/>
            </a:pPr>
            <a:r>
              <a:rPr lang="en-US" sz="2200" b="1">
                <a:solidFill>
                  <a:srgbClr val="60A9FF"/>
                </a:solidFill>
                <a:latin typeface="Barlow"/>
                <a:ea typeface="Barlow"/>
                <a:cs typeface="Barlow"/>
              </a:rPr>
              <a:t>Персонализация</a:t>
            </a:r>
            <a:endParaRPr lang="en-US" sz="2200"/>
          </a:p>
        </p:txBody>
      </p:sp>
      <p:sp>
        <p:nvSpPr>
          <p:cNvPr id="14" name="Text 8"/>
          <p:cNvSpPr/>
          <p:nvPr/>
        </p:nvSpPr>
        <p:spPr bwMode="auto">
          <a:xfrm>
            <a:off x="5935028" y="6219944"/>
            <a:ext cx="7862173" cy="71080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  <a:defRPr/>
            </a:pPr>
            <a:r>
              <a:rPr lang="en-US" sz="1750">
                <a:solidFill>
                  <a:srgbClr val="EEEFF5"/>
                </a:solidFill>
                <a:latin typeface="Montserrat"/>
                <a:ea typeface="Montserrat"/>
                <a:cs typeface="Montserrat"/>
              </a:rPr>
              <a:t>Более глубокая кастомизация под предпочтения каждого пользователя.</a:t>
            </a:r>
            <a:endParaRPr lang="en-US" sz="175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Slide 6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 bwMode="auto"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3" name="Shape 1"/>
          <p:cNvSpPr/>
          <p:nvPr/>
        </p:nvSpPr>
        <p:spPr bwMode="auto"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4" name="Text 2"/>
          <p:cNvSpPr/>
          <p:nvPr/>
        </p:nvSpPr>
        <p:spPr bwMode="auto">
          <a:xfrm>
            <a:off x="1760220" y="2383274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  <a:defRPr/>
            </a:pPr>
            <a:r>
              <a:rPr lang="en-US" sz="4350" b="1">
                <a:solidFill>
                  <a:srgbClr val="60A9FF"/>
                </a:solidFill>
                <a:latin typeface="Barlow"/>
                <a:ea typeface="Barlow"/>
                <a:cs typeface="Barlow"/>
              </a:rPr>
              <a:t>Заключение</a:t>
            </a:r>
            <a:endParaRPr lang="en-US" sz="435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1760220" y="3521988"/>
            <a:ext cx="555427" cy="555427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 bwMode="auto">
          <a:xfrm>
            <a:off x="1760220" y="4299585"/>
            <a:ext cx="3262789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  <a:defRPr/>
            </a:pPr>
            <a:r>
              <a:rPr lang="en-US" sz="2200" b="1">
                <a:solidFill>
                  <a:srgbClr val="60A9FF"/>
                </a:solidFill>
                <a:latin typeface="Barlow"/>
                <a:ea typeface="Barlow"/>
                <a:cs typeface="Barlow"/>
              </a:rPr>
              <a:t>Популярность Telegram</a:t>
            </a:r>
            <a:endParaRPr lang="en-US" sz="2200"/>
          </a:p>
        </p:txBody>
      </p:sp>
      <p:sp>
        <p:nvSpPr>
          <p:cNvPr id="7" name="Text 4"/>
          <p:cNvSpPr/>
          <p:nvPr/>
        </p:nvSpPr>
        <p:spPr bwMode="auto">
          <a:xfrm>
            <a:off x="1760220" y="4780001"/>
            <a:ext cx="3481149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  <a:defRPr/>
            </a:pPr>
            <a:r>
              <a:rPr lang="en-US" sz="1750">
                <a:solidFill>
                  <a:srgbClr val="EEEFF5"/>
                </a:solidFill>
                <a:latin typeface="Montserrat"/>
                <a:ea typeface="Montserrat"/>
                <a:cs typeface="Montserrat"/>
              </a:rPr>
              <a:t>Большое и растущее количество активных пользователей мессенджера.</a:t>
            </a:r>
            <a:endParaRPr lang="en-US" sz="175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5574625" y="3521988"/>
            <a:ext cx="555427" cy="555427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 bwMode="auto">
          <a:xfrm>
            <a:off x="5574625" y="4299585"/>
            <a:ext cx="3258026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  <a:defRPr/>
            </a:pPr>
            <a:r>
              <a:rPr lang="en-US" sz="2200" b="1">
                <a:solidFill>
                  <a:srgbClr val="60A9FF"/>
                </a:solidFill>
                <a:latin typeface="Barlow"/>
                <a:ea typeface="Barlow"/>
                <a:cs typeface="Barlow"/>
              </a:rPr>
              <a:t>Тяга к видео-контенту</a:t>
            </a:r>
            <a:endParaRPr lang="en-US" sz="2200"/>
          </a:p>
        </p:txBody>
      </p:sp>
      <p:sp>
        <p:nvSpPr>
          <p:cNvPr id="10" name="Text 6"/>
          <p:cNvSpPr/>
          <p:nvPr/>
        </p:nvSpPr>
        <p:spPr bwMode="auto">
          <a:xfrm>
            <a:off x="5574625" y="4780001"/>
            <a:ext cx="3481149" cy="71080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  <a:defRPr/>
            </a:pPr>
            <a:r>
              <a:rPr lang="en-US" sz="1750">
                <a:solidFill>
                  <a:srgbClr val="EEEFF5"/>
                </a:solidFill>
                <a:latin typeface="Montserrat"/>
                <a:ea typeface="Montserrat"/>
                <a:cs typeface="Montserrat"/>
              </a:rPr>
              <a:t>Высокий спрос на простой и удобный доступ к видео.</a:t>
            </a:r>
            <a:endParaRPr lang="en-US" sz="1750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9389031" y="3521988"/>
            <a:ext cx="555427" cy="555427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 bwMode="auto">
          <a:xfrm>
            <a:off x="9389031" y="4299585"/>
            <a:ext cx="2987397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  <a:defRPr/>
            </a:pPr>
            <a:r>
              <a:rPr lang="en-US" sz="2200" b="1">
                <a:solidFill>
                  <a:srgbClr val="60A9FF"/>
                </a:solidFill>
                <a:latin typeface="Barlow"/>
                <a:ea typeface="Barlow"/>
                <a:cs typeface="Barlow"/>
              </a:rPr>
              <a:t>Большой потенциал</a:t>
            </a:r>
            <a:endParaRPr lang="en-US" sz="2200"/>
          </a:p>
        </p:txBody>
      </p:sp>
      <p:sp>
        <p:nvSpPr>
          <p:cNvPr id="13" name="Text 8"/>
          <p:cNvSpPr/>
          <p:nvPr/>
        </p:nvSpPr>
        <p:spPr bwMode="auto">
          <a:xfrm>
            <a:off x="9389031" y="4780001"/>
            <a:ext cx="3481149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  <a:defRPr/>
            </a:pPr>
            <a:r>
              <a:rPr lang="en-US" sz="1750">
                <a:solidFill>
                  <a:srgbClr val="EEEFF5"/>
                </a:solidFill>
                <a:latin typeface="Montserrat"/>
                <a:ea typeface="Montserrat"/>
                <a:cs typeface="Montserrat"/>
              </a:rPr>
              <a:t>Возможности для дальнейшего развития и усовершенствования бота.</a:t>
            </a:r>
            <a:endParaRPr lang="en-US" sz="175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R7-Office/7.4.0.112</Application>
  <DocSecurity>0</DocSecurity>
  <PresentationFormat>On-screen Show (16:9)</PresentationFormat>
  <Paragraphs>0</Paragraphs>
  <Slides>6</Slides>
  <Notes>6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Theme 1</vt:lpstr>
      <vt:lpstr>Slide 1</vt:lpstr>
      <vt:lpstr>Slide 2</vt:lpstr>
      <vt:lpstr>Slide 3</vt:lpstr>
      <vt:lpstr>Slide 4</vt:lpstr>
      <vt:lpstr>Slide 5</vt:lpstr>
      <vt:lpstr>Slide 6</vt:lpstr>
    </vt:vector>
  </TitlesOfParts>
  <Manager/>
  <Company>PptxGenJS</Company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keywords/>
  <dc:description/>
  <dc:identifier/>
  <dc:language/>
  <cp:lastModifiedBy>Богдан Яблоков</cp:lastModifiedBy>
  <cp:revision>2</cp:revision>
  <dcterms:created xsi:type="dcterms:W3CDTF">2024-04-28T18:12:47Z</dcterms:created>
  <dcterms:modified xsi:type="dcterms:W3CDTF">2024-04-28T18:30:43Z</dcterms:modified>
  <cp:category/>
  <cp:contentStatus/>
  <cp:version/>
</cp:coreProperties>
</file>