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74" r:id="rId4"/>
    <p:sldId id="258" r:id="rId5"/>
    <p:sldId id="269" r:id="rId6"/>
    <p:sldId id="260" r:id="rId7"/>
    <p:sldId id="268" r:id="rId8"/>
    <p:sldId id="262" r:id="rId9"/>
    <p:sldId id="273" r:id="rId10"/>
    <p:sldId id="270" r:id="rId11"/>
    <p:sldId id="263" r:id="rId12"/>
    <p:sldId id="275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C3D5"/>
    <a:srgbClr val="69BE6E"/>
    <a:srgbClr val="FAC858"/>
    <a:srgbClr val="032C5B"/>
    <a:srgbClr val="777877"/>
    <a:srgbClr val="4A7EBB"/>
    <a:srgbClr val="EF7B3D"/>
    <a:srgbClr val="4D4D4C"/>
    <a:srgbClr val="343433"/>
    <a:srgbClr val="0BA4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5791"/>
    <p:restoredTop sz="86401"/>
  </p:normalViewPr>
  <p:slideViewPr>
    <p:cSldViewPr snapToGrid="0" snapToObjects="1">
      <p:cViewPr>
        <p:scale>
          <a:sx n="105" d="100"/>
          <a:sy n="105" d="100"/>
        </p:scale>
        <p:origin x="584" y="82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F093E1-2BFE-914B-BC0A-7A52E69E5431}" type="datetimeFigureOut">
              <a:rPr lang="en-US" smtClean="0"/>
              <a:t>9/10/18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FEF5A6-3B62-B541-896B-EED9DA921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827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FEF5A6-3B62-B541-896B-EED9DA92109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3130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FEF5A6-3B62-B541-896B-EED9DA92109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1083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FEF5A6-3B62-B541-896B-EED9DA92109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3926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FEF5A6-3B62-B541-896B-EED9DA92109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0793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FEF5A6-3B62-B541-896B-EED9DA92109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1597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FEF5A6-3B62-B541-896B-EED9DA92109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8924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FEF5A6-3B62-B541-896B-EED9DA92109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473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FEF5A6-3B62-B541-896B-EED9DA92109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3287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FEF5A6-3B62-B541-896B-EED9DA92109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0612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FEF5A6-3B62-B541-896B-EED9DA92109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6710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FEF5A6-3B62-B541-896B-EED9DA92109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3889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FEF5A6-3B62-B541-896B-EED9DA92109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56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2937" y="1424646"/>
            <a:ext cx="4773565" cy="204098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aseline="0">
                <a:solidFill>
                  <a:schemeClr val="bg1"/>
                </a:solidFill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43163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2945" y="1864163"/>
            <a:ext cx="5208543" cy="20611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1870"/>
            <a:ext cx="6888312" cy="621387"/>
          </a:xfrm>
          <a:prstGeom prst="rect">
            <a:avLst/>
          </a:prstGeom>
        </p:spPr>
        <p:txBody>
          <a:bodyPr/>
          <a:lstStyle>
            <a:lvl1pPr>
              <a:defRPr sz="2000" baseline="0">
                <a:solidFill>
                  <a:schemeClr val="bg1"/>
                </a:solidFill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8966"/>
            <a:ext cx="8229600" cy="3315096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49BBC6"/>
              </a:buClr>
              <a:buFont typeface="Arial"/>
              <a:buChar char="•"/>
              <a:defRPr sz="24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defRPr>
            </a:lvl1pPr>
            <a:lvl2pPr marL="742950" indent="-285750">
              <a:buClr>
                <a:srgbClr val="49BBC6"/>
              </a:buClr>
              <a:buFont typeface="Arial"/>
              <a:buChar char="•"/>
              <a:defRPr sz="20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defRPr>
            </a:lvl2pPr>
            <a:lvl3pPr marL="1143000" indent="-228600">
              <a:buClr>
                <a:srgbClr val="49BBC6"/>
              </a:buClr>
              <a:buFont typeface="Arial"/>
              <a:buChar char="•"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defRPr>
            </a:lvl3pPr>
            <a:lvl4pPr marL="1600200" indent="-228600">
              <a:buClr>
                <a:srgbClr val="49BBC6"/>
              </a:buClr>
              <a:buFont typeface="Arial"/>
              <a:buChar char="•"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defRPr>
            </a:lvl4pPr>
            <a:lvl5pPr marL="2057400" indent="-228600">
              <a:buClr>
                <a:srgbClr val="49BBC6"/>
              </a:buClr>
              <a:buFont typeface="Arial"/>
              <a:buChar char="•"/>
              <a:defRPr sz="14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61014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1932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6" r:id="rId2"/>
    <p:sldLayoutId id="2147483663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4" Type="http://schemas.openxmlformats.org/officeDocument/2006/relationships/image" Target="../media/image5.jp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4" Type="http://schemas.openxmlformats.org/officeDocument/2006/relationships/image" Target="../media/image5.jp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4" Type="http://schemas.openxmlformats.org/officeDocument/2006/relationships/image" Target="../media/image5.jp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4" Type="http://schemas.openxmlformats.org/officeDocument/2006/relationships/image" Target="../media/image5.jp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4" Type="http://schemas.openxmlformats.org/officeDocument/2006/relationships/image" Target="../media/image5.jp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4" Type="http://schemas.openxmlformats.org/officeDocument/2006/relationships/image" Target="../media/image5.jp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4" Type="http://schemas.openxmlformats.org/officeDocument/2006/relationships/image" Target="../media/image5.jp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4" Type="http://schemas.openxmlformats.org/officeDocument/2006/relationships/image" Target="../media/image5.jp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4" Type="http://schemas.openxmlformats.org/officeDocument/2006/relationships/image" Target="../media/image5.jp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4" Type="http://schemas.openxmlformats.org/officeDocument/2006/relationships/image" Target="../media/image5.jp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tiff"/><Relationship Id="rId3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84201" y="1143000"/>
            <a:ext cx="4279900" cy="2590800"/>
          </a:xfrm>
          <a:prstGeom prst="rect">
            <a:avLst/>
          </a:prstGeom>
          <a:solidFill>
            <a:srgbClr val="48C3D5">
              <a:alpha val="73000"/>
            </a:srgbClr>
          </a:solidFill>
          <a:ln w="63500">
            <a:solidFill>
              <a:srgbClr val="69BE6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2937" y="1241760"/>
            <a:ext cx="4773565" cy="204098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DSI Project 3:</a:t>
            </a:r>
            <a:br>
              <a:rPr lang="en-US" dirty="0" smtClean="0"/>
            </a:br>
            <a:r>
              <a:rPr lang="en-US" dirty="0" smtClean="0"/>
              <a:t>Web Scraping and Natural Language Processing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565900" y="4495800"/>
            <a:ext cx="596900" cy="369332"/>
          </a:xfrm>
          <a:prstGeom prst="rect">
            <a:avLst/>
          </a:prstGeom>
          <a:solidFill>
            <a:srgbClr val="032C5B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17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</a:t>
            </a:r>
            <a:r>
              <a:rPr lang="mr-IN" dirty="0" smtClean="0"/>
              <a:t>–</a:t>
            </a:r>
            <a:r>
              <a:rPr lang="en-US" dirty="0" smtClean="0"/>
              <a:t> final 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Hyper-parameter tuning resulted in 2% - 3% gain in model fit.  </a:t>
            </a:r>
            <a:r>
              <a:rPr lang="en-US" dirty="0" err="1" smtClean="0"/>
              <a:t>Ngrams</a:t>
            </a:r>
            <a:r>
              <a:rPr lang="en-US" dirty="0" smtClean="0"/>
              <a:t> had biggest impact on best model.</a:t>
            </a:r>
          </a:p>
          <a:p>
            <a:r>
              <a:rPr lang="en-US" dirty="0" smtClean="0"/>
              <a:t>Sentiment analysis, word count, and average word length all decreased fit of the best model.</a:t>
            </a:r>
          </a:p>
          <a:p>
            <a:r>
              <a:rPr lang="en-US" dirty="0" smtClean="0"/>
              <a:t>Model assessment was based on accuracy since there was no difference to my uses between Type I and Type II errors</a:t>
            </a:r>
          </a:p>
          <a:p>
            <a:r>
              <a:rPr lang="en-US" dirty="0" smtClean="0"/>
              <a:t>Many of the models had a bias toward Type II errors but NB was almost equal between Type I &amp; II.</a:t>
            </a:r>
          </a:p>
        </p:txBody>
      </p:sp>
      <p:sp>
        <p:nvSpPr>
          <p:cNvPr id="5" name="Rectangle 4"/>
          <p:cNvSpPr/>
          <p:nvPr/>
        </p:nvSpPr>
        <p:spPr>
          <a:xfrm>
            <a:off x="8016240" y="767697"/>
            <a:ext cx="304800" cy="95903"/>
          </a:xfrm>
          <a:prstGeom prst="rect">
            <a:avLst/>
          </a:prstGeom>
          <a:solidFill>
            <a:srgbClr val="032C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1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scrapped a third </a:t>
            </a:r>
            <a:r>
              <a:rPr lang="en-US" dirty="0" err="1" smtClean="0"/>
              <a:t>subreddit</a:t>
            </a:r>
            <a:r>
              <a:rPr lang="en-US" dirty="0" smtClean="0"/>
              <a:t>, a discussion on the Netflix series The Crown.</a:t>
            </a:r>
          </a:p>
          <a:p>
            <a:r>
              <a:rPr lang="en-US" dirty="0" smtClean="0"/>
              <a:t>Before hyper-parameter tuning, the 60% of the posts were more similar to the </a:t>
            </a:r>
            <a:r>
              <a:rPr lang="en-US" dirty="0" err="1" smtClean="0"/>
              <a:t>Rupaul</a:t>
            </a:r>
            <a:r>
              <a:rPr lang="en-US" dirty="0" smtClean="0"/>
              <a:t> </a:t>
            </a:r>
            <a:r>
              <a:rPr lang="en-US" dirty="0" err="1" smtClean="0"/>
              <a:t>subreddit</a:t>
            </a:r>
            <a:r>
              <a:rPr lang="en-US" dirty="0" smtClean="0"/>
              <a:t>.</a:t>
            </a:r>
          </a:p>
          <a:p>
            <a:r>
              <a:rPr lang="en-US" dirty="0" smtClean="0"/>
              <a:t>After final tuning, they were only 55% similar.</a:t>
            </a:r>
          </a:p>
        </p:txBody>
      </p:sp>
      <p:sp>
        <p:nvSpPr>
          <p:cNvPr id="5" name="Rectangle 4"/>
          <p:cNvSpPr/>
          <p:nvPr/>
        </p:nvSpPr>
        <p:spPr>
          <a:xfrm>
            <a:off x="8016240" y="767697"/>
            <a:ext cx="304800" cy="95903"/>
          </a:xfrm>
          <a:prstGeom prst="rect">
            <a:avLst/>
          </a:prstGeom>
          <a:solidFill>
            <a:srgbClr val="032C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</a:t>
            </a:r>
            <a:r>
              <a:rPr lang="en-US" dirty="0" err="1" smtClean="0"/>
              <a:t>subreddit</a:t>
            </a:r>
            <a:r>
              <a:rPr lang="en-US" dirty="0" smtClean="0"/>
              <a:t> does the model predict for the following phrases?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6809"/>
          <a:stretch/>
        </p:blipFill>
        <p:spPr>
          <a:xfrm>
            <a:off x="5876328" y="1618145"/>
            <a:ext cx="2731393" cy="252205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98559" y="2527300"/>
            <a:ext cx="2777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ym typeface="Wingdings"/>
              </a:rPr>
              <a:t> Queen? 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34998" y="4140200"/>
            <a:ext cx="2814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77877"/>
                </a:solidFill>
              </a:rPr>
              <a:t>r/monarchist</a:t>
            </a:r>
            <a:endParaRPr lang="en-US" dirty="0">
              <a:solidFill>
                <a:srgbClr val="777877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908373" y="4152899"/>
            <a:ext cx="17800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777877"/>
                </a:solidFill>
              </a:rPr>
              <a:t>r/</a:t>
            </a:r>
            <a:r>
              <a:rPr lang="en-US" dirty="0" err="1" smtClean="0">
                <a:solidFill>
                  <a:srgbClr val="777877"/>
                </a:solidFill>
              </a:rPr>
              <a:t>rupauldragrace</a:t>
            </a:r>
            <a:endParaRPr lang="en-US" dirty="0">
              <a:solidFill>
                <a:srgbClr val="777877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24" t="18354" r="13589" b="29608"/>
          <a:stretch/>
        </p:blipFill>
        <p:spPr>
          <a:xfrm>
            <a:off x="634998" y="1618145"/>
            <a:ext cx="2463562" cy="252205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8016240" y="767697"/>
            <a:ext cx="304800" cy="95903"/>
          </a:xfrm>
          <a:prstGeom prst="rect">
            <a:avLst/>
          </a:prstGeom>
          <a:solidFill>
            <a:srgbClr val="032C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9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</a:t>
            </a:r>
            <a:r>
              <a:rPr lang="en-US" dirty="0" err="1" smtClean="0"/>
              <a:t>subreddit</a:t>
            </a:r>
            <a:r>
              <a:rPr lang="en-US" dirty="0" smtClean="0"/>
              <a:t> does the model predict for the following phrases?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6809"/>
          <a:stretch/>
        </p:blipFill>
        <p:spPr>
          <a:xfrm>
            <a:off x="5876328" y="1618145"/>
            <a:ext cx="2731393" cy="252205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98559" y="2527300"/>
            <a:ext cx="2777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ym typeface="Wingdings"/>
              </a:rPr>
              <a:t> Queen? 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34998" y="4140200"/>
            <a:ext cx="2814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77877"/>
                </a:solidFill>
              </a:rPr>
              <a:t>r/monarchist</a:t>
            </a:r>
            <a:endParaRPr lang="en-US" dirty="0">
              <a:solidFill>
                <a:srgbClr val="777877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908373" y="4152899"/>
            <a:ext cx="17800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777877"/>
                </a:solidFill>
              </a:rPr>
              <a:t>r/</a:t>
            </a:r>
            <a:r>
              <a:rPr lang="en-US" dirty="0" err="1" smtClean="0">
                <a:solidFill>
                  <a:srgbClr val="777877"/>
                </a:solidFill>
              </a:rPr>
              <a:t>rupauldragrace</a:t>
            </a:r>
            <a:endParaRPr lang="en-US" dirty="0">
              <a:solidFill>
                <a:srgbClr val="777877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24" t="18354" r="13589" b="29608"/>
          <a:stretch/>
        </p:blipFill>
        <p:spPr>
          <a:xfrm>
            <a:off x="634998" y="1618145"/>
            <a:ext cx="2463562" cy="252205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448300" y="1282700"/>
            <a:ext cx="3530600" cy="3416300"/>
          </a:xfrm>
          <a:prstGeom prst="rect">
            <a:avLst/>
          </a:prstGeom>
          <a:noFill/>
          <a:ln w="50800">
            <a:solidFill>
              <a:srgbClr val="69BE6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016240" y="767697"/>
            <a:ext cx="304800" cy="95903"/>
          </a:xfrm>
          <a:prstGeom prst="rect">
            <a:avLst/>
          </a:prstGeom>
          <a:solidFill>
            <a:srgbClr val="032C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508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</a:t>
            </a:r>
            <a:r>
              <a:rPr lang="en-US" dirty="0" err="1" smtClean="0"/>
              <a:t>subreddit</a:t>
            </a:r>
            <a:r>
              <a:rPr lang="en-US" dirty="0" smtClean="0"/>
              <a:t> does the model predict for the following phrases?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6809"/>
          <a:stretch/>
        </p:blipFill>
        <p:spPr>
          <a:xfrm>
            <a:off x="5876328" y="1618145"/>
            <a:ext cx="2731393" cy="252205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98559" y="2527300"/>
            <a:ext cx="2777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ym typeface="Wingdings"/>
              </a:rPr>
              <a:t> William? 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34998" y="4140200"/>
            <a:ext cx="2814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77877"/>
                </a:solidFill>
              </a:rPr>
              <a:t>r/monarchist</a:t>
            </a:r>
            <a:endParaRPr lang="en-US" dirty="0">
              <a:solidFill>
                <a:srgbClr val="777877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908373" y="4152899"/>
            <a:ext cx="17800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777877"/>
                </a:solidFill>
              </a:rPr>
              <a:t>r/</a:t>
            </a:r>
            <a:r>
              <a:rPr lang="en-US" dirty="0" err="1" smtClean="0">
                <a:solidFill>
                  <a:srgbClr val="777877"/>
                </a:solidFill>
              </a:rPr>
              <a:t>rupauldragrace</a:t>
            </a:r>
            <a:endParaRPr lang="en-US" dirty="0">
              <a:solidFill>
                <a:srgbClr val="777877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24" t="18354" r="13589" b="29608"/>
          <a:stretch/>
        </p:blipFill>
        <p:spPr>
          <a:xfrm>
            <a:off x="634998" y="1618145"/>
            <a:ext cx="2463562" cy="252205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016240" y="767697"/>
            <a:ext cx="304800" cy="95903"/>
          </a:xfrm>
          <a:prstGeom prst="rect">
            <a:avLst/>
          </a:prstGeom>
          <a:solidFill>
            <a:srgbClr val="032C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583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</a:t>
            </a:r>
            <a:r>
              <a:rPr lang="en-US" dirty="0" err="1" smtClean="0"/>
              <a:t>subreddit</a:t>
            </a:r>
            <a:r>
              <a:rPr lang="en-US" dirty="0" smtClean="0"/>
              <a:t> does the model predict for the following phrases?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6809"/>
          <a:stretch/>
        </p:blipFill>
        <p:spPr>
          <a:xfrm>
            <a:off x="5876328" y="1618145"/>
            <a:ext cx="2731393" cy="252205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98559" y="2527300"/>
            <a:ext cx="2777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ym typeface="Wingdings"/>
              </a:rPr>
              <a:t> William? 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34998" y="4140200"/>
            <a:ext cx="2814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77877"/>
                </a:solidFill>
              </a:rPr>
              <a:t>r/monarchist</a:t>
            </a:r>
            <a:endParaRPr lang="en-US" dirty="0">
              <a:solidFill>
                <a:srgbClr val="777877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908373" y="4152899"/>
            <a:ext cx="17800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777877"/>
                </a:solidFill>
              </a:rPr>
              <a:t>r/</a:t>
            </a:r>
            <a:r>
              <a:rPr lang="en-US" dirty="0" err="1" smtClean="0">
                <a:solidFill>
                  <a:srgbClr val="777877"/>
                </a:solidFill>
              </a:rPr>
              <a:t>rupauldragrace</a:t>
            </a:r>
            <a:endParaRPr lang="en-US" dirty="0">
              <a:solidFill>
                <a:srgbClr val="777877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24" t="18354" r="13589" b="29608"/>
          <a:stretch/>
        </p:blipFill>
        <p:spPr>
          <a:xfrm>
            <a:off x="634998" y="1618145"/>
            <a:ext cx="2463562" cy="252205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03200" y="1282700"/>
            <a:ext cx="3352800" cy="3416300"/>
          </a:xfrm>
          <a:prstGeom prst="rect">
            <a:avLst/>
          </a:prstGeom>
          <a:noFill/>
          <a:ln w="50800">
            <a:solidFill>
              <a:srgbClr val="69BE6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016240" y="767697"/>
            <a:ext cx="304800" cy="95903"/>
          </a:xfrm>
          <a:prstGeom prst="rect">
            <a:avLst/>
          </a:prstGeom>
          <a:solidFill>
            <a:srgbClr val="032C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1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</a:t>
            </a:r>
            <a:r>
              <a:rPr lang="en-US" dirty="0" err="1" smtClean="0"/>
              <a:t>subreddit</a:t>
            </a:r>
            <a:r>
              <a:rPr lang="en-US" dirty="0" smtClean="0"/>
              <a:t> does the model predict for the following phrases?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6809"/>
          <a:stretch/>
        </p:blipFill>
        <p:spPr>
          <a:xfrm>
            <a:off x="5876328" y="1618145"/>
            <a:ext cx="2731393" cy="252205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98559" y="2527300"/>
            <a:ext cx="2777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ym typeface="Wingdings"/>
              </a:rPr>
              <a:t> </a:t>
            </a:r>
            <a:r>
              <a:rPr lang="en-US" sz="2400" dirty="0" err="1" smtClean="0">
                <a:sym typeface="Wingdings"/>
              </a:rPr>
              <a:t>Willam</a:t>
            </a:r>
            <a:r>
              <a:rPr lang="en-US" sz="2400" dirty="0" smtClean="0">
                <a:sym typeface="Wingdings"/>
              </a:rPr>
              <a:t>? 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34998" y="4140200"/>
            <a:ext cx="2814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77877"/>
                </a:solidFill>
              </a:rPr>
              <a:t>r/monarchist</a:t>
            </a:r>
            <a:endParaRPr lang="en-US" dirty="0">
              <a:solidFill>
                <a:srgbClr val="777877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908373" y="4152899"/>
            <a:ext cx="17800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777877"/>
                </a:solidFill>
              </a:rPr>
              <a:t>r/</a:t>
            </a:r>
            <a:r>
              <a:rPr lang="en-US" dirty="0" err="1" smtClean="0">
                <a:solidFill>
                  <a:srgbClr val="777877"/>
                </a:solidFill>
              </a:rPr>
              <a:t>rupauldragrace</a:t>
            </a:r>
            <a:endParaRPr lang="en-US" dirty="0">
              <a:solidFill>
                <a:srgbClr val="777877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24" t="18354" r="13589" b="29608"/>
          <a:stretch/>
        </p:blipFill>
        <p:spPr>
          <a:xfrm>
            <a:off x="634998" y="1618145"/>
            <a:ext cx="2463562" cy="252205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8016240" y="767697"/>
            <a:ext cx="304800" cy="95903"/>
          </a:xfrm>
          <a:prstGeom prst="rect">
            <a:avLst/>
          </a:prstGeom>
          <a:solidFill>
            <a:srgbClr val="032C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48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</a:t>
            </a:r>
            <a:r>
              <a:rPr lang="en-US" dirty="0" err="1" smtClean="0"/>
              <a:t>subreddit</a:t>
            </a:r>
            <a:r>
              <a:rPr lang="en-US" dirty="0" smtClean="0"/>
              <a:t> does the model predict for the following phrases?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6809"/>
          <a:stretch/>
        </p:blipFill>
        <p:spPr>
          <a:xfrm>
            <a:off x="5876328" y="1618145"/>
            <a:ext cx="2731393" cy="252205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98559" y="2527300"/>
            <a:ext cx="2777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ym typeface="Wingdings"/>
              </a:rPr>
              <a:t> </a:t>
            </a:r>
            <a:r>
              <a:rPr lang="en-US" sz="2400" dirty="0" err="1" smtClean="0">
                <a:sym typeface="Wingdings"/>
              </a:rPr>
              <a:t>Willam</a:t>
            </a:r>
            <a:r>
              <a:rPr lang="en-US" sz="2400" dirty="0" smtClean="0">
                <a:sym typeface="Wingdings"/>
              </a:rPr>
              <a:t>? 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34998" y="4140200"/>
            <a:ext cx="2814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77877"/>
                </a:solidFill>
              </a:rPr>
              <a:t>r/monarchist</a:t>
            </a:r>
            <a:endParaRPr lang="en-US" dirty="0">
              <a:solidFill>
                <a:srgbClr val="777877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908373" y="4152899"/>
            <a:ext cx="17800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777877"/>
                </a:solidFill>
              </a:rPr>
              <a:t>r/</a:t>
            </a:r>
            <a:r>
              <a:rPr lang="en-US" dirty="0" err="1" smtClean="0">
                <a:solidFill>
                  <a:srgbClr val="777877"/>
                </a:solidFill>
              </a:rPr>
              <a:t>rupauldragrace</a:t>
            </a:r>
            <a:endParaRPr lang="en-US" dirty="0">
              <a:solidFill>
                <a:srgbClr val="777877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24" t="18354" r="13589" b="29608"/>
          <a:stretch/>
        </p:blipFill>
        <p:spPr>
          <a:xfrm>
            <a:off x="634998" y="1618145"/>
            <a:ext cx="2463562" cy="252205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448300" y="1282700"/>
            <a:ext cx="3530600" cy="3416300"/>
          </a:xfrm>
          <a:prstGeom prst="rect">
            <a:avLst/>
          </a:prstGeom>
          <a:noFill/>
          <a:ln w="50800">
            <a:solidFill>
              <a:srgbClr val="69BE6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016240" y="767697"/>
            <a:ext cx="304800" cy="95903"/>
          </a:xfrm>
          <a:prstGeom prst="rect">
            <a:avLst/>
          </a:prstGeom>
          <a:solidFill>
            <a:srgbClr val="032C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42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</a:t>
            </a:r>
            <a:r>
              <a:rPr lang="en-US" dirty="0" err="1" smtClean="0"/>
              <a:t>subreddit</a:t>
            </a:r>
            <a:r>
              <a:rPr lang="en-US" dirty="0" smtClean="0"/>
              <a:t> does the model predict for the following phrases?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6809"/>
          <a:stretch/>
        </p:blipFill>
        <p:spPr>
          <a:xfrm>
            <a:off x="5876328" y="1618145"/>
            <a:ext cx="2731393" cy="252205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98559" y="2527300"/>
            <a:ext cx="2777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ym typeface="Wingdings"/>
              </a:rPr>
              <a:t> Jujube? 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34998" y="4140200"/>
            <a:ext cx="2814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77877"/>
                </a:solidFill>
              </a:rPr>
              <a:t>r/monarchist</a:t>
            </a:r>
            <a:endParaRPr lang="en-US" dirty="0">
              <a:solidFill>
                <a:srgbClr val="777877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908373" y="4152899"/>
            <a:ext cx="17800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777877"/>
                </a:solidFill>
              </a:rPr>
              <a:t>r/</a:t>
            </a:r>
            <a:r>
              <a:rPr lang="en-US" dirty="0" err="1" smtClean="0">
                <a:solidFill>
                  <a:srgbClr val="777877"/>
                </a:solidFill>
              </a:rPr>
              <a:t>rupauldragrace</a:t>
            </a:r>
            <a:endParaRPr lang="en-US" dirty="0">
              <a:solidFill>
                <a:srgbClr val="777877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24" t="18354" r="13589" b="29608"/>
          <a:stretch/>
        </p:blipFill>
        <p:spPr>
          <a:xfrm>
            <a:off x="634998" y="1618145"/>
            <a:ext cx="2463562" cy="252205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8016240" y="767697"/>
            <a:ext cx="304800" cy="95903"/>
          </a:xfrm>
          <a:prstGeom prst="rect">
            <a:avLst/>
          </a:prstGeom>
          <a:solidFill>
            <a:srgbClr val="032C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8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</a:t>
            </a:r>
            <a:r>
              <a:rPr lang="en-US" dirty="0" err="1" smtClean="0"/>
              <a:t>subreddit</a:t>
            </a:r>
            <a:r>
              <a:rPr lang="en-US" dirty="0" smtClean="0"/>
              <a:t> does the model predict for the following phrases?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6809"/>
          <a:stretch/>
        </p:blipFill>
        <p:spPr>
          <a:xfrm>
            <a:off x="5876328" y="1618145"/>
            <a:ext cx="2731393" cy="252205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98559" y="2527300"/>
            <a:ext cx="2777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ym typeface="Wingdings"/>
              </a:rPr>
              <a:t> Jujube? 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34998" y="4140200"/>
            <a:ext cx="2814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77877"/>
                </a:solidFill>
              </a:rPr>
              <a:t>r/monarchist</a:t>
            </a:r>
            <a:endParaRPr lang="en-US" dirty="0">
              <a:solidFill>
                <a:srgbClr val="777877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908373" y="4152899"/>
            <a:ext cx="17800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777877"/>
                </a:solidFill>
              </a:rPr>
              <a:t>r/</a:t>
            </a:r>
            <a:r>
              <a:rPr lang="en-US" dirty="0" err="1" smtClean="0">
                <a:solidFill>
                  <a:srgbClr val="777877"/>
                </a:solidFill>
              </a:rPr>
              <a:t>rupauldragrace</a:t>
            </a:r>
            <a:endParaRPr lang="en-US" dirty="0">
              <a:solidFill>
                <a:srgbClr val="777877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24" t="18354" r="13589" b="29608"/>
          <a:stretch/>
        </p:blipFill>
        <p:spPr>
          <a:xfrm>
            <a:off x="634998" y="1618145"/>
            <a:ext cx="2463562" cy="252205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448300" y="1282700"/>
            <a:ext cx="3530600" cy="3416300"/>
          </a:xfrm>
          <a:prstGeom prst="rect">
            <a:avLst/>
          </a:prstGeom>
          <a:noFill/>
          <a:ln w="50800">
            <a:solidFill>
              <a:srgbClr val="69BE6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016240" y="767697"/>
            <a:ext cx="304800" cy="95903"/>
          </a:xfrm>
          <a:prstGeom prst="rect">
            <a:avLst/>
          </a:prstGeom>
          <a:solidFill>
            <a:srgbClr val="032C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772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of 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are asked access </a:t>
            </a:r>
            <a:r>
              <a:rPr lang="en-US" dirty="0" err="1" smtClean="0"/>
              <a:t>reddit</a:t>
            </a:r>
            <a:r>
              <a:rPr lang="en-US" dirty="0" smtClean="0"/>
              <a:t> to scrape posts from two </a:t>
            </a:r>
            <a:r>
              <a:rPr lang="en-US" dirty="0" err="1" smtClean="0"/>
              <a:t>subreddits</a:t>
            </a:r>
            <a:r>
              <a:rPr lang="en-US" dirty="0"/>
              <a:t> </a:t>
            </a:r>
            <a:r>
              <a:rPr lang="en-US" dirty="0" smtClean="0"/>
              <a:t>using the </a:t>
            </a:r>
            <a:r>
              <a:rPr lang="en-US" dirty="0" err="1" smtClean="0"/>
              <a:t>reddit</a:t>
            </a:r>
            <a:r>
              <a:rPr lang="en-US" dirty="0" smtClean="0"/>
              <a:t> API.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Using Natural Language Processing routines, build a model that reads a post and then predicts from which </a:t>
            </a:r>
            <a:r>
              <a:rPr lang="en-US" dirty="0" err="1" smtClean="0"/>
              <a:t>subreddit</a:t>
            </a:r>
            <a:r>
              <a:rPr lang="en-US" dirty="0" smtClean="0"/>
              <a:t> it originated.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016240" y="767697"/>
            <a:ext cx="304800" cy="95903"/>
          </a:xfrm>
          <a:prstGeom prst="rect">
            <a:avLst/>
          </a:prstGeom>
          <a:solidFill>
            <a:srgbClr val="032C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259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</a:t>
            </a:r>
            <a:r>
              <a:rPr lang="en-US" dirty="0" err="1" smtClean="0"/>
              <a:t>subreddit</a:t>
            </a:r>
            <a:r>
              <a:rPr lang="en-US" dirty="0" smtClean="0"/>
              <a:t> does the model predict for the following phrases?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6809"/>
          <a:stretch/>
        </p:blipFill>
        <p:spPr>
          <a:xfrm>
            <a:off x="5876328" y="1618145"/>
            <a:ext cx="2731393" cy="252205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98559" y="2527300"/>
            <a:ext cx="2777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ym typeface="Wingdings"/>
              </a:rPr>
              <a:t> Jubilee? 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34998" y="4140200"/>
            <a:ext cx="2814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77877"/>
                </a:solidFill>
              </a:rPr>
              <a:t>r/monarchist</a:t>
            </a:r>
            <a:endParaRPr lang="en-US" dirty="0">
              <a:solidFill>
                <a:srgbClr val="777877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908373" y="4152899"/>
            <a:ext cx="17800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777877"/>
                </a:solidFill>
              </a:rPr>
              <a:t>r/</a:t>
            </a:r>
            <a:r>
              <a:rPr lang="en-US" dirty="0" err="1" smtClean="0">
                <a:solidFill>
                  <a:srgbClr val="777877"/>
                </a:solidFill>
              </a:rPr>
              <a:t>rupauldragrace</a:t>
            </a:r>
            <a:endParaRPr lang="en-US" dirty="0">
              <a:solidFill>
                <a:srgbClr val="777877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24" t="18354" r="13589" b="29608"/>
          <a:stretch/>
        </p:blipFill>
        <p:spPr>
          <a:xfrm>
            <a:off x="634998" y="1618145"/>
            <a:ext cx="2463562" cy="252205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8016240" y="767697"/>
            <a:ext cx="304800" cy="95903"/>
          </a:xfrm>
          <a:prstGeom prst="rect">
            <a:avLst/>
          </a:prstGeom>
          <a:solidFill>
            <a:srgbClr val="032C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1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</a:t>
            </a:r>
            <a:r>
              <a:rPr lang="en-US" dirty="0" err="1" smtClean="0"/>
              <a:t>subreddit</a:t>
            </a:r>
            <a:r>
              <a:rPr lang="en-US" dirty="0" smtClean="0"/>
              <a:t> does the model predict for the following phrases?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6809"/>
          <a:stretch/>
        </p:blipFill>
        <p:spPr>
          <a:xfrm>
            <a:off x="5876328" y="1618145"/>
            <a:ext cx="2731393" cy="252205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98559" y="2527300"/>
            <a:ext cx="2777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ym typeface="Wingdings"/>
              </a:rPr>
              <a:t> Jubilee? 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34998" y="4140200"/>
            <a:ext cx="2814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77877"/>
                </a:solidFill>
              </a:rPr>
              <a:t>r/monarchist</a:t>
            </a:r>
            <a:endParaRPr lang="en-US" dirty="0">
              <a:solidFill>
                <a:srgbClr val="777877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908373" y="4152899"/>
            <a:ext cx="17800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777877"/>
                </a:solidFill>
              </a:rPr>
              <a:t>r/</a:t>
            </a:r>
            <a:r>
              <a:rPr lang="en-US" dirty="0" err="1" smtClean="0">
                <a:solidFill>
                  <a:srgbClr val="777877"/>
                </a:solidFill>
              </a:rPr>
              <a:t>rupauldragrace</a:t>
            </a:r>
            <a:endParaRPr lang="en-US" dirty="0">
              <a:solidFill>
                <a:srgbClr val="777877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24" t="18354" r="13589" b="29608"/>
          <a:stretch/>
        </p:blipFill>
        <p:spPr>
          <a:xfrm>
            <a:off x="634998" y="1618145"/>
            <a:ext cx="2463562" cy="252205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03200" y="1282700"/>
            <a:ext cx="3352800" cy="3416300"/>
          </a:xfrm>
          <a:prstGeom prst="rect">
            <a:avLst/>
          </a:prstGeom>
          <a:noFill/>
          <a:ln w="50800">
            <a:solidFill>
              <a:srgbClr val="69BE6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016240" y="767697"/>
            <a:ext cx="304800" cy="95903"/>
          </a:xfrm>
          <a:prstGeom prst="rect">
            <a:avLst/>
          </a:prstGeom>
          <a:solidFill>
            <a:srgbClr val="032C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8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/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 smtClean="0"/>
              <a:t>Thank you for your attention</a:t>
            </a:r>
          </a:p>
          <a:p>
            <a:pPr marL="0" indent="0" algn="ctr"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8016240" y="767697"/>
            <a:ext cx="304800" cy="95903"/>
          </a:xfrm>
          <a:prstGeom prst="rect">
            <a:avLst/>
          </a:prstGeom>
          <a:solidFill>
            <a:srgbClr val="032C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889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</a:t>
            </a:r>
            <a:r>
              <a:rPr lang="en-US" dirty="0" err="1" smtClean="0"/>
              <a:t>subreddit</a:t>
            </a:r>
            <a:r>
              <a:rPr lang="en-US" dirty="0" smtClean="0"/>
              <a:t> owns the word ‘Queen’?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6809"/>
          <a:stretch/>
        </p:blipFill>
        <p:spPr>
          <a:xfrm>
            <a:off x="5825528" y="1618145"/>
            <a:ext cx="2731393" cy="252205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47759" y="2527300"/>
            <a:ext cx="2777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ym typeface="Wingdings"/>
              </a:rPr>
              <a:t> Queen? 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84198" y="4140200"/>
            <a:ext cx="2814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77877"/>
                </a:solidFill>
              </a:rPr>
              <a:t>r/monarchist</a:t>
            </a:r>
            <a:endParaRPr lang="en-US" dirty="0">
              <a:solidFill>
                <a:srgbClr val="777877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857573" y="4152899"/>
            <a:ext cx="17800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777877"/>
                </a:solidFill>
              </a:rPr>
              <a:t>r/</a:t>
            </a:r>
            <a:r>
              <a:rPr lang="en-US" dirty="0" err="1" smtClean="0">
                <a:solidFill>
                  <a:srgbClr val="777877"/>
                </a:solidFill>
              </a:rPr>
              <a:t>rupauldragrace</a:t>
            </a:r>
            <a:endParaRPr lang="en-US" dirty="0">
              <a:solidFill>
                <a:srgbClr val="777877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24" t="18354" r="13589" b="29608"/>
          <a:stretch/>
        </p:blipFill>
        <p:spPr>
          <a:xfrm>
            <a:off x="584198" y="1618145"/>
            <a:ext cx="2463562" cy="252205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708400" y="4737100"/>
            <a:ext cx="5435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Photos obtained through subscription from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ShutterStock.com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016240" y="767697"/>
            <a:ext cx="304800" cy="95903"/>
          </a:xfrm>
          <a:prstGeom prst="rect">
            <a:avLst/>
          </a:prstGeom>
          <a:solidFill>
            <a:srgbClr val="032C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9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/>
              <a:t>s</a:t>
            </a:r>
            <a:r>
              <a:rPr lang="en-US" dirty="0" smtClean="0"/>
              <a:t>ources </a:t>
            </a:r>
            <a:r>
              <a:rPr lang="mr-IN" dirty="0" smtClean="0"/>
              <a:t>–</a:t>
            </a:r>
            <a:r>
              <a:rPr lang="en-US" dirty="0" smtClean="0"/>
              <a:t> scraping </a:t>
            </a:r>
            <a:r>
              <a:rPr lang="en-US" dirty="0"/>
              <a:t>c</a:t>
            </a:r>
            <a:r>
              <a:rPr lang="en-US" dirty="0" smtClean="0"/>
              <a:t>ode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500" y="1125487"/>
            <a:ext cx="8255000" cy="3797300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8016240" y="767697"/>
            <a:ext cx="304800" cy="95903"/>
          </a:xfrm>
          <a:prstGeom prst="rect">
            <a:avLst/>
          </a:prstGeom>
          <a:solidFill>
            <a:srgbClr val="032C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07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on data / availability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reddit</a:t>
            </a:r>
            <a:r>
              <a:rPr lang="en-US" dirty="0" smtClean="0"/>
              <a:t> API limits access to the most recent 1,000 posts.</a:t>
            </a:r>
          </a:p>
          <a:p>
            <a:r>
              <a:rPr lang="en-US" dirty="0" smtClean="0"/>
              <a:t>I used the routine multiple times over two weeks to increase the amount of data I gathered</a:t>
            </a:r>
          </a:p>
          <a:p>
            <a:r>
              <a:rPr lang="en-US" dirty="0" smtClean="0"/>
              <a:t>The resulting combined data sets had multiple entries with the same data, so I had to eliminate duplicates using the “.</a:t>
            </a:r>
            <a:r>
              <a:rPr lang="en-US" dirty="0" err="1" smtClean="0"/>
              <a:t>drop_duplicates</a:t>
            </a:r>
            <a:r>
              <a:rPr lang="en-US" dirty="0" smtClean="0"/>
              <a:t>” method on </a:t>
            </a:r>
            <a:r>
              <a:rPr lang="en-US" dirty="0" err="1" smtClean="0"/>
              <a:t>dataframes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 also had to reset the indices of the combined data using the “.</a:t>
            </a:r>
            <a:r>
              <a:rPr lang="en-US" dirty="0" err="1" smtClean="0"/>
              <a:t>reset_index</a:t>
            </a:r>
            <a:r>
              <a:rPr lang="en-US" dirty="0" smtClean="0"/>
              <a:t>” method.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016240" y="767697"/>
            <a:ext cx="304800" cy="95903"/>
          </a:xfrm>
          <a:prstGeom prst="rect">
            <a:avLst/>
          </a:prstGeom>
          <a:solidFill>
            <a:srgbClr val="032C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92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EDA </a:t>
            </a:r>
            <a:r>
              <a:rPr lang="mr-IN" dirty="0" smtClean="0"/>
              <a:t>–</a:t>
            </a:r>
            <a:r>
              <a:rPr lang="en-US" dirty="0" smtClean="0"/>
              <a:t> word </a:t>
            </a:r>
            <a:r>
              <a:rPr lang="en-US" dirty="0"/>
              <a:t>f</a:t>
            </a:r>
            <a:r>
              <a:rPr lang="en-US" dirty="0" smtClean="0"/>
              <a:t>requency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5691" y="1967168"/>
            <a:ext cx="2950142" cy="1973179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/>
              <a:t>Because I had more posts from one </a:t>
            </a:r>
            <a:r>
              <a:rPr lang="en-US" sz="2000" dirty="0" err="1" smtClean="0"/>
              <a:t>subreddit</a:t>
            </a:r>
            <a:r>
              <a:rPr lang="en-US" sz="2000" dirty="0" smtClean="0"/>
              <a:t>, I converted word count to the ratio of word count to total posts for that </a:t>
            </a:r>
            <a:r>
              <a:rPr lang="en-US" sz="2000" dirty="0" err="1" smtClean="0"/>
              <a:t>subreddit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502" y="1110513"/>
            <a:ext cx="4574723" cy="401373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8016240" y="767697"/>
            <a:ext cx="304800" cy="95903"/>
          </a:xfrm>
          <a:prstGeom prst="rect">
            <a:avLst/>
          </a:prstGeom>
          <a:solidFill>
            <a:srgbClr val="032C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64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EDA </a:t>
            </a:r>
            <a:r>
              <a:rPr lang="mr-IN" dirty="0" smtClean="0"/>
              <a:t>–</a:t>
            </a:r>
            <a:r>
              <a:rPr lang="en-US" dirty="0" smtClean="0"/>
              <a:t> Data Prep for NLP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54" y="1183643"/>
            <a:ext cx="8835992" cy="233345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0258" y="3830855"/>
            <a:ext cx="86627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 used a variation on the manual data prep routine that was included in one of the NLP labs.  It was easier to make sure I understood what was going on with the data.  Also, it only needed to be run once on the data rather than each time a model was run.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016240" y="767697"/>
            <a:ext cx="304800" cy="95903"/>
          </a:xfrm>
          <a:prstGeom prst="rect">
            <a:avLst/>
          </a:prstGeom>
          <a:solidFill>
            <a:srgbClr val="032C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2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 - Overview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used many classification models to attempt the best fit on the training data and the best predicative power on the test data set.</a:t>
            </a:r>
          </a:p>
          <a:p>
            <a:r>
              <a:rPr lang="en-US" dirty="0" smtClean="0"/>
              <a:t>The model combination that worked best was a Naïve Bayes Multinomial model with a Count </a:t>
            </a:r>
            <a:r>
              <a:rPr lang="en-US" dirty="0" err="1" smtClean="0"/>
              <a:t>Vectorizer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Final attempts at using sentiment analysis, word count per post, and average length of word per post did not improve results.</a:t>
            </a:r>
          </a:p>
          <a:p>
            <a:r>
              <a:rPr lang="en-US" dirty="0" smtClean="0"/>
              <a:t>Additional data after inital1,000 posts improved model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016240" y="767697"/>
            <a:ext cx="304800" cy="95903"/>
          </a:xfrm>
          <a:prstGeom prst="rect">
            <a:avLst/>
          </a:prstGeom>
          <a:solidFill>
            <a:srgbClr val="032C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6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 </a:t>
            </a:r>
            <a:r>
              <a:rPr lang="mr-IN" dirty="0" smtClean="0"/>
              <a:t>–</a:t>
            </a:r>
            <a:r>
              <a:rPr lang="en-US" dirty="0" smtClean="0"/>
              <a:t> results of fitting and hyper-parameter tuning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650" y="1282700"/>
            <a:ext cx="8394700" cy="33655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016240" y="767697"/>
            <a:ext cx="304800" cy="95903"/>
          </a:xfrm>
          <a:prstGeom prst="rect">
            <a:avLst/>
          </a:prstGeom>
          <a:solidFill>
            <a:srgbClr val="032C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21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x_ppt_template_w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rx_ppt_template_03" id="{5FA69A66-529A-EC4B-83F0-428BE4B8C75B}" vid="{0AB6C971-FBE5-264A-A358-95183FA728B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crx_ppt_template_04</Template>
  <TotalTime>4439</TotalTime>
  <Words>651</Words>
  <Application>Microsoft Macintosh PowerPoint</Application>
  <PresentationFormat>On-screen Show (16:9)</PresentationFormat>
  <Paragraphs>89</Paragraphs>
  <Slides>22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Calibri</vt:lpstr>
      <vt:lpstr>Mangal</vt:lpstr>
      <vt:lpstr>Wingdings</vt:lpstr>
      <vt:lpstr>Arial</vt:lpstr>
      <vt:lpstr>crx_ppt_template_wide</vt:lpstr>
      <vt:lpstr>DSI Project 3: Web Scraping and Natural Language Processing</vt:lpstr>
      <vt:lpstr>Goals of the project</vt:lpstr>
      <vt:lpstr>Which subreddit owns the word ‘Queen’?</vt:lpstr>
      <vt:lpstr>Data sources – scraping code</vt:lpstr>
      <vt:lpstr>Limitations on data / availability</vt:lpstr>
      <vt:lpstr>EDA – word frequency</vt:lpstr>
      <vt:lpstr>EDA – Data Prep for NLP</vt:lpstr>
      <vt:lpstr>Models - Overview</vt:lpstr>
      <vt:lpstr>Models – results of fitting and hyper-parameter tuning</vt:lpstr>
      <vt:lpstr>Modeling – final observations</vt:lpstr>
      <vt:lpstr>Model use</vt:lpstr>
      <vt:lpstr>Which subreddit does the model predict for the following phrases? </vt:lpstr>
      <vt:lpstr>Which subreddit does the model predict for the following phrases? </vt:lpstr>
      <vt:lpstr>Which subreddit does the model predict for the following phrases? </vt:lpstr>
      <vt:lpstr>Which subreddit does the model predict for the following phrases? </vt:lpstr>
      <vt:lpstr>Which subreddit does the model predict for the following phrases? </vt:lpstr>
      <vt:lpstr>Which subreddit does the model predict for the following phrases? </vt:lpstr>
      <vt:lpstr>Which subreddit does the model predict for the following phrases? </vt:lpstr>
      <vt:lpstr>Which subreddit does the model predict for the following phrases? </vt:lpstr>
      <vt:lpstr>Which subreddit does the model predict for the following phrases? </vt:lpstr>
      <vt:lpstr>Which subreddit does the model predict for the following phrases? </vt:lpstr>
      <vt:lpstr>Questions / Discussion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Marcelo Galvao</dc:creator>
  <cp:lastModifiedBy>Leon, Juan</cp:lastModifiedBy>
  <cp:revision>59</cp:revision>
  <dcterms:created xsi:type="dcterms:W3CDTF">2017-12-07T00:55:55Z</dcterms:created>
  <dcterms:modified xsi:type="dcterms:W3CDTF">2018-09-10T15:56:57Z</dcterms:modified>
</cp:coreProperties>
</file>