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6" r:id="rId2"/>
    <p:sldId id="328" r:id="rId3"/>
    <p:sldId id="275" r:id="rId4"/>
    <p:sldId id="320" r:id="rId5"/>
    <p:sldId id="362" r:id="rId6"/>
    <p:sldId id="344" r:id="rId7"/>
    <p:sldId id="360" r:id="rId8"/>
    <p:sldId id="370" r:id="rId9"/>
    <p:sldId id="325" r:id="rId10"/>
    <p:sldId id="371" r:id="rId11"/>
    <p:sldId id="361" r:id="rId12"/>
    <p:sldId id="326" r:id="rId13"/>
    <p:sldId id="329" r:id="rId14"/>
    <p:sldId id="346" r:id="rId15"/>
    <p:sldId id="363" r:id="rId16"/>
    <p:sldId id="365" r:id="rId17"/>
    <p:sldId id="366" r:id="rId18"/>
    <p:sldId id="368" r:id="rId19"/>
    <p:sldId id="341" r:id="rId20"/>
    <p:sldId id="369" r:id="rId21"/>
    <p:sldId id="353" r:id="rId22"/>
    <p:sldId id="354" r:id="rId23"/>
    <p:sldId id="350" r:id="rId24"/>
    <p:sldId id="351" r:id="rId25"/>
    <p:sldId id="352" r:id="rId26"/>
    <p:sldId id="355" r:id="rId27"/>
    <p:sldId id="356" r:id="rId28"/>
    <p:sldId id="357" r:id="rId29"/>
    <p:sldId id="274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66"/>
  </p:normalViewPr>
  <p:slideViewPr>
    <p:cSldViewPr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2E4A4-B198-429A-8873-3E8A3F864F9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597E4-33A8-4C90-AF1B-3EEF568E0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651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597E4-33A8-4C90-AF1B-3EEF568E0D0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746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597E4-33A8-4C90-AF1B-3EEF568E0D0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988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go south &lt;</a:t>
            </a:r>
            <a:r>
              <a:rPr lang="zh-CN" altLang="en-US" dirty="0"/>
              <a:t>美口</a:t>
            </a:r>
            <a:r>
              <a:rPr lang="en-US" altLang="zh-CN" dirty="0"/>
              <a:t>&gt;</a:t>
            </a:r>
            <a:r>
              <a:rPr lang="zh-CN" altLang="en-US" dirty="0"/>
              <a:t>下跌；减弱；下降；退步    </a:t>
            </a:r>
            <a:r>
              <a:rPr lang="en-US" altLang="zh-CN" dirty="0"/>
              <a:t>to have a hissy fit </a:t>
            </a:r>
            <a:r>
              <a:rPr lang="zh-CN" altLang="en-US" dirty="0"/>
              <a:t>发脾气   </a:t>
            </a:r>
            <a:r>
              <a:rPr lang="en-US" altLang="zh-CN" dirty="0"/>
              <a:t>blow off: 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refuse to take notice of, honor, or deal with : ignore; to end a relationship with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DF378-11E0-436F-858E-82572CEFCE9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1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8">
            <a:extLst>
              <a:ext uri="{FF2B5EF4-FFF2-40B4-BE49-F238E27FC236}">
                <a16:creationId xmlns="" xmlns:a16="http://schemas.microsoft.com/office/drawing/2014/main" id="{1FC6AB91-17D0-4C60-B908-FBF705449B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64" y="4064000"/>
            <a:ext cx="9135536" cy="2936875"/>
          </a:xfrm>
          <a:prstGeom prst="rect">
            <a:avLst/>
          </a:prstGeom>
          <a:solidFill>
            <a:srgbClr val="6EA0B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9" name="AutoShape 6">
            <a:extLst>
              <a:ext uri="{FF2B5EF4-FFF2-40B4-BE49-F238E27FC236}">
                <a16:creationId xmlns="" xmlns:a16="http://schemas.microsoft.com/office/drawing/2014/main" id="{365C39A2-FDE1-4CF3-B705-522A5AB5209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478626" y="456145"/>
            <a:ext cx="2083331" cy="1126078"/>
          </a:xfrm>
          <a:prstGeom prst="notchedRightArrow">
            <a:avLst>
              <a:gd name="adj1" fmla="val 50000"/>
              <a:gd name="adj2" fmla="val 54795"/>
            </a:avLst>
          </a:prstGeom>
          <a:solidFill>
            <a:srgbClr val="6EA0A7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/>
          </a:p>
        </p:txBody>
      </p:sp>
      <p:pic>
        <p:nvPicPr>
          <p:cNvPr id="10" name="Picture 12" descr="C:\Users\lenovo\Desktop\校徽.jpg">
            <a:extLst>
              <a:ext uri="{FF2B5EF4-FFF2-40B4-BE49-F238E27FC236}">
                <a16:creationId xmlns="" xmlns:a16="http://schemas.microsoft.com/office/drawing/2014/main" id="{43A032BA-BF53-4907-915E-EFF3EB03C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7914" y="625201"/>
            <a:ext cx="1172172" cy="117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1" descr="C:\Users\lenovo\Desktop\大礼堂 手绘稿.png">
            <a:extLst>
              <a:ext uri="{FF2B5EF4-FFF2-40B4-BE49-F238E27FC236}">
                <a16:creationId xmlns="" xmlns:a16="http://schemas.microsoft.com/office/drawing/2014/main" id="{8164DBE2-5964-46A2-B634-DA5FDAC0D7F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t="12760" r="1895" b="22360"/>
          <a:stretch/>
        </p:blipFill>
        <p:spPr bwMode="auto">
          <a:xfrm>
            <a:off x="3074989" y="4015999"/>
            <a:ext cx="6164262" cy="298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标题 1">
            <a:extLst>
              <a:ext uri="{FF2B5EF4-FFF2-40B4-BE49-F238E27FC236}">
                <a16:creationId xmlns="" xmlns:a16="http://schemas.microsoft.com/office/drawing/2014/main" id="{81A0CCAE-30AC-4B94-B8C2-7302643D507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85800" y="1662290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副标题 2">
            <a:extLst>
              <a:ext uri="{FF2B5EF4-FFF2-40B4-BE49-F238E27FC236}">
                <a16:creationId xmlns="" xmlns:a16="http://schemas.microsoft.com/office/drawing/2014/main" id="{35745402-1446-4D8F-860C-E12F37B84B13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371600" y="3284984"/>
            <a:ext cx="6400800" cy="731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7" name="组合 17">
            <a:extLst>
              <a:ext uri="{FF2B5EF4-FFF2-40B4-BE49-F238E27FC236}">
                <a16:creationId xmlns="" xmlns:a16="http://schemas.microsoft.com/office/drawing/2014/main" id="{16E09CBD-07B3-495A-BE86-AD22CAC77C7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4000" y="44624"/>
            <a:ext cx="8639175" cy="1171575"/>
            <a:chOff x="254000" y="179917"/>
            <a:chExt cx="8639175" cy="1171610"/>
          </a:xfrm>
        </p:grpSpPr>
        <p:cxnSp>
          <p:nvCxnSpPr>
            <p:cNvPr id="8" name="AutoShape 7">
              <a:extLst>
                <a:ext uri="{FF2B5EF4-FFF2-40B4-BE49-F238E27FC236}">
                  <a16:creationId xmlns="" xmlns:a16="http://schemas.microsoft.com/office/drawing/2014/main" id="{B7490583-BBF3-42E7-BCBA-12239285807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4000" y="1224523"/>
              <a:ext cx="8639175" cy="1587"/>
            </a:xfrm>
            <a:prstGeom prst="straightConnector1">
              <a:avLst/>
            </a:prstGeom>
            <a:noFill/>
            <a:ln w="25400">
              <a:solidFill>
                <a:srgbClr val="6EA0B0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29999"/>
                </a:srgbClr>
              </a:outerShdw>
            </a:effectLst>
          </p:spPr>
        </p:cxnSp>
        <p:pic>
          <p:nvPicPr>
            <p:cNvPr id="9" name="Picture 12" descr="C:\Users\lenovo\Desktop\校徽.jpg">
              <a:extLst>
                <a:ext uri="{FF2B5EF4-FFF2-40B4-BE49-F238E27FC236}">
                  <a16:creationId xmlns="" xmlns:a16="http://schemas.microsoft.com/office/drawing/2014/main" id="{D84C5CBD-2122-4B77-BE63-711686E0DA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8102" y="179917"/>
              <a:ext cx="1171610" cy="11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6" descr="C:\Users\lenovo\Desktop\背景.jpg">
            <a:extLst>
              <a:ext uri="{FF2B5EF4-FFF2-40B4-BE49-F238E27FC236}">
                <a16:creationId xmlns="" xmlns:a16="http://schemas.microsoft.com/office/drawing/2014/main" id="{FF054A03-4823-4142-8B1C-1AFC5EB499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735" y="1914996"/>
            <a:ext cx="8113713" cy="41783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7" name="组合 17">
            <a:extLst>
              <a:ext uri="{FF2B5EF4-FFF2-40B4-BE49-F238E27FC236}">
                <a16:creationId xmlns="" xmlns:a16="http://schemas.microsoft.com/office/drawing/2014/main" id="{7F154166-938A-4340-A20A-356D4DA8675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4000" y="44624"/>
            <a:ext cx="8639175" cy="1171575"/>
            <a:chOff x="254000" y="179917"/>
            <a:chExt cx="8639175" cy="1171610"/>
          </a:xfrm>
        </p:grpSpPr>
        <p:cxnSp>
          <p:nvCxnSpPr>
            <p:cNvPr id="8" name="AutoShape 7">
              <a:extLst>
                <a:ext uri="{FF2B5EF4-FFF2-40B4-BE49-F238E27FC236}">
                  <a16:creationId xmlns="" xmlns:a16="http://schemas.microsoft.com/office/drawing/2014/main" id="{0667961D-ED49-4E16-B4E3-BB7507A255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4000" y="1224523"/>
              <a:ext cx="8639175" cy="1587"/>
            </a:xfrm>
            <a:prstGeom prst="straightConnector1">
              <a:avLst/>
            </a:prstGeom>
            <a:noFill/>
            <a:ln w="25400">
              <a:solidFill>
                <a:srgbClr val="6EA0B0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29999"/>
                </a:srgbClr>
              </a:outerShdw>
            </a:effectLst>
          </p:spPr>
        </p:cxnSp>
        <p:pic>
          <p:nvPicPr>
            <p:cNvPr id="9" name="Picture 12" descr="C:\Users\lenovo\Desktop\校徽.jpg">
              <a:extLst>
                <a:ext uri="{FF2B5EF4-FFF2-40B4-BE49-F238E27FC236}">
                  <a16:creationId xmlns="" xmlns:a16="http://schemas.microsoft.com/office/drawing/2014/main" id="{2615929B-5AC9-4857-9661-70D1B4379B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8102" y="179917"/>
              <a:ext cx="1171610" cy="11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6" descr="C:\Users\lenovo\Desktop\背景.jpg">
            <a:extLst>
              <a:ext uri="{FF2B5EF4-FFF2-40B4-BE49-F238E27FC236}">
                <a16:creationId xmlns="" xmlns:a16="http://schemas.microsoft.com/office/drawing/2014/main" id="{8299D025-5F56-47BF-916A-3E2FF12798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735" y="1914996"/>
            <a:ext cx="8113713" cy="41783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8">
            <a:extLst>
              <a:ext uri="{FF2B5EF4-FFF2-40B4-BE49-F238E27FC236}">
                <a16:creationId xmlns="" xmlns:a16="http://schemas.microsoft.com/office/drawing/2014/main" id="{8D7EE33C-BA54-4CEA-A324-32F7DB44ABD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6680" y="3924300"/>
            <a:ext cx="9170680" cy="2936875"/>
          </a:xfrm>
          <a:prstGeom prst="rect">
            <a:avLst/>
          </a:prstGeom>
          <a:solidFill>
            <a:srgbClr val="6EA0B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8" name="AutoShape 5">
            <a:extLst>
              <a:ext uri="{FF2B5EF4-FFF2-40B4-BE49-F238E27FC236}">
                <a16:creationId xmlns="" xmlns:a16="http://schemas.microsoft.com/office/drawing/2014/main" id="{8D1D7F9C-DBF0-480C-9400-2C23FC915C9E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7681702" y="372603"/>
            <a:ext cx="1818904" cy="1125537"/>
          </a:xfrm>
          <a:prstGeom prst="notchedRightArrow">
            <a:avLst>
              <a:gd name="adj1" fmla="val 50000"/>
              <a:gd name="adj2" fmla="val 54796"/>
            </a:avLst>
          </a:prstGeom>
          <a:solidFill>
            <a:srgbClr val="6EA0A7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/>
          </a:p>
        </p:txBody>
      </p:sp>
      <p:pic>
        <p:nvPicPr>
          <p:cNvPr id="9" name="Picture 11" descr="C:\Users\lenovo\Desktop\大礼堂 手绘稿.png">
            <a:extLst>
              <a:ext uri="{FF2B5EF4-FFF2-40B4-BE49-F238E27FC236}">
                <a16:creationId xmlns="" xmlns:a16="http://schemas.microsoft.com/office/drawing/2014/main" id="{E8622B77-17BD-4548-9795-87D412A0F0D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303" t="13897" b="22335"/>
          <a:stretch/>
        </p:blipFill>
        <p:spPr bwMode="auto">
          <a:xfrm>
            <a:off x="1404069" y="3924301"/>
            <a:ext cx="626427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" descr="C:\Users\lenovo\Desktop\校徽.jpg">
            <a:extLst>
              <a:ext uri="{FF2B5EF4-FFF2-40B4-BE49-F238E27FC236}">
                <a16:creationId xmlns="" xmlns:a16="http://schemas.microsoft.com/office/drawing/2014/main" id="{88573972-78A9-440E-ACD2-74EAC6C402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49583"/>
            <a:ext cx="11715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8">
            <a:extLst>
              <a:ext uri="{FF2B5EF4-FFF2-40B4-BE49-F238E27FC236}">
                <a16:creationId xmlns="" xmlns:a16="http://schemas.microsoft.com/office/drawing/2014/main" id="{20014994-A5D7-4CBC-A9B0-8F184F7E14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132856"/>
            <a:ext cx="9144000" cy="2936875"/>
          </a:xfrm>
          <a:prstGeom prst="rect">
            <a:avLst/>
          </a:prstGeom>
          <a:solidFill>
            <a:srgbClr val="6EA0B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9" name="AutoShape 6">
            <a:extLst>
              <a:ext uri="{FF2B5EF4-FFF2-40B4-BE49-F238E27FC236}">
                <a16:creationId xmlns="" xmlns:a16="http://schemas.microsoft.com/office/drawing/2014/main" id="{4FA55BD1-B0F4-4814-9F6E-5525A9AD300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630007" y="444341"/>
            <a:ext cx="1962920" cy="1126078"/>
          </a:xfrm>
          <a:prstGeom prst="notchedRightArrow">
            <a:avLst>
              <a:gd name="adj1" fmla="val 50000"/>
              <a:gd name="adj2" fmla="val 54795"/>
            </a:avLst>
          </a:prstGeom>
          <a:solidFill>
            <a:srgbClr val="6EA0A7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/>
          </a:p>
        </p:txBody>
      </p:sp>
      <p:pic>
        <p:nvPicPr>
          <p:cNvPr id="10" name="Picture 12" descr="C:\Users\lenovo\Desktop\校徽.jpg">
            <a:extLst>
              <a:ext uri="{FF2B5EF4-FFF2-40B4-BE49-F238E27FC236}">
                <a16:creationId xmlns="" xmlns:a16="http://schemas.microsoft.com/office/drawing/2014/main" id="{7F71B041-8A1B-42BB-A5C1-04E24CB23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236" y="574318"/>
            <a:ext cx="1172172" cy="117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1" descr="C:\Users\lenovo\Desktop\大礼堂 手绘稿.png">
            <a:extLst>
              <a:ext uri="{FF2B5EF4-FFF2-40B4-BE49-F238E27FC236}">
                <a16:creationId xmlns="" xmlns:a16="http://schemas.microsoft.com/office/drawing/2014/main" id="{1507EC48-A178-444F-8A22-1D6DDA965A4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379" t="5917" b="19591"/>
          <a:stretch/>
        </p:blipFill>
        <p:spPr bwMode="auto">
          <a:xfrm>
            <a:off x="0" y="2132856"/>
            <a:ext cx="5364088" cy="293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标题 1">
            <a:extLst>
              <a:ext uri="{FF2B5EF4-FFF2-40B4-BE49-F238E27FC236}">
                <a16:creationId xmlns="" xmlns:a16="http://schemas.microsoft.com/office/drawing/2014/main" id="{67C6C8EE-65FA-47CC-8849-724F1C48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17">
            <a:extLst>
              <a:ext uri="{FF2B5EF4-FFF2-40B4-BE49-F238E27FC236}">
                <a16:creationId xmlns="" xmlns:a16="http://schemas.microsoft.com/office/drawing/2014/main" id="{89B4258A-F002-47F3-97DE-464608C4031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4000" y="44624"/>
            <a:ext cx="8639175" cy="1171575"/>
            <a:chOff x="254000" y="179917"/>
            <a:chExt cx="8639175" cy="1171610"/>
          </a:xfrm>
        </p:grpSpPr>
        <p:cxnSp>
          <p:nvCxnSpPr>
            <p:cNvPr id="9" name="AutoShape 7">
              <a:extLst>
                <a:ext uri="{FF2B5EF4-FFF2-40B4-BE49-F238E27FC236}">
                  <a16:creationId xmlns="" xmlns:a16="http://schemas.microsoft.com/office/drawing/2014/main" id="{DCEEF224-14D6-44DC-BF0C-3632A83C5FD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4000" y="1224523"/>
              <a:ext cx="8639175" cy="1587"/>
            </a:xfrm>
            <a:prstGeom prst="straightConnector1">
              <a:avLst/>
            </a:prstGeom>
            <a:noFill/>
            <a:ln w="25400">
              <a:solidFill>
                <a:srgbClr val="6EA0B0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29999"/>
                </a:srgbClr>
              </a:outerShdw>
            </a:effectLst>
          </p:spPr>
        </p:cxnSp>
        <p:pic>
          <p:nvPicPr>
            <p:cNvPr id="10" name="Picture 12" descr="C:\Users\lenovo\Desktop\校徽.jpg">
              <a:extLst>
                <a:ext uri="{FF2B5EF4-FFF2-40B4-BE49-F238E27FC236}">
                  <a16:creationId xmlns="" xmlns:a16="http://schemas.microsoft.com/office/drawing/2014/main" id="{735403FF-1FA7-4865-80A4-722C681DFA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8102" y="179917"/>
              <a:ext cx="1171610" cy="11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6" descr="C:\Users\lenovo\Desktop\背景.jpg">
            <a:extLst>
              <a:ext uri="{FF2B5EF4-FFF2-40B4-BE49-F238E27FC236}">
                <a16:creationId xmlns="" xmlns:a16="http://schemas.microsoft.com/office/drawing/2014/main" id="{45D683CF-ABDC-4DBD-A6B8-F2D9EB42AF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735" y="1914996"/>
            <a:ext cx="8113713" cy="41783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" name="组合 17">
            <a:extLst>
              <a:ext uri="{FF2B5EF4-FFF2-40B4-BE49-F238E27FC236}">
                <a16:creationId xmlns="" xmlns:a16="http://schemas.microsoft.com/office/drawing/2014/main" id="{CEDF6742-C704-4129-B2E0-6175C9D1F88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4000" y="44624"/>
            <a:ext cx="8639175" cy="1171575"/>
            <a:chOff x="254000" y="179917"/>
            <a:chExt cx="8639175" cy="1171610"/>
          </a:xfrm>
        </p:grpSpPr>
        <p:cxnSp>
          <p:nvCxnSpPr>
            <p:cNvPr id="11" name="AutoShape 7">
              <a:extLst>
                <a:ext uri="{FF2B5EF4-FFF2-40B4-BE49-F238E27FC236}">
                  <a16:creationId xmlns="" xmlns:a16="http://schemas.microsoft.com/office/drawing/2014/main" id="{B6E07719-6464-4357-BE66-F511CBE5C33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4000" y="1224523"/>
              <a:ext cx="8639175" cy="1587"/>
            </a:xfrm>
            <a:prstGeom prst="straightConnector1">
              <a:avLst/>
            </a:prstGeom>
            <a:noFill/>
            <a:ln w="25400">
              <a:solidFill>
                <a:srgbClr val="6EA0B0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29999"/>
                </a:srgbClr>
              </a:outerShdw>
            </a:effectLst>
          </p:spPr>
        </p:cxnSp>
        <p:pic>
          <p:nvPicPr>
            <p:cNvPr id="12" name="Picture 12" descr="C:\Users\lenovo\Desktop\校徽.jpg">
              <a:extLst>
                <a:ext uri="{FF2B5EF4-FFF2-40B4-BE49-F238E27FC236}">
                  <a16:creationId xmlns="" xmlns:a16="http://schemas.microsoft.com/office/drawing/2014/main" id="{52BE8591-0A80-4542-9668-7E0798AA0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8102" y="179917"/>
              <a:ext cx="1171610" cy="11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3" name="Picture 6" descr="C:\Users\lenovo\Desktop\背景.jpg">
            <a:extLst>
              <a:ext uri="{FF2B5EF4-FFF2-40B4-BE49-F238E27FC236}">
                <a16:creationId xmlns="" xmlns:a16="http://schemas.microsoft.com/office/drawing/2014/main" id="{E624B3BE-2767-4870-BCC1-479DE91C15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735" y="1914996"/>
            <a:ext cx="8113713" cy="41783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6" name="组合 17">
            <a:extLst>
              <a:ext uri="{FF2B5EF4-FFF2-40B4-BE49-F238E27FC236}">
                <a16:creationId xmlns="" xmlns:a16="http://schemas.microsoft.com/office/drawing/2014/main" id="{9B32D012-009B-4CE7-92C3-C502A2523F7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4000" y="97185"/>
            <a:ext cx="8639175" cy="1171575"/>
            <a:chOff x="254000" y="179917"/>
            <a:chExt cx="8639175" cy="1171610"/>
          </a:xfrm>
        </p:grpSpPr>
        <p:cxnSp>
          <p:nvCxnSpPr>
            <p:cNvPr id="7" name="AutoShape 7">
              <a:extLst>
                <a:ext uri="{FF2B5EF4-FFF2-40B4-BE49-F238E27FC236}">
                  <a16:creationId xmlns="" xmlns:a16="http://schemas.microsoft.com/office/drawing/2014/main" id="{F8845FE2-205A-4F49-B2F5-6AEBF760A9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4000" y="1224523"/>
              <a:ext cx="8639175" cy="1587"/>
            </a:xfrm>
            <a:prstGeom prst="straightConnector1">
              <a:avLst/>
            </a:prstGeom>
            <a:noFill/>
            <a:ln w="25400">
              <a:solidFill>
                <a:srgbClr val="6EA0B0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29999"/>
                </a:srgbClr>
              </a:outerShdw>
            </a:effectLst>
          </p:spPr>
        </p:cxnSp>
        <p:pic>
          <p:nvPicPr>
            <p:cNvPr id="8" name="Picture 12" descr="C:\Users\lenovo\Desktop\校徽.jpg">
              <a:extLst>
                <a:ext uri="{FF2B5EF4-FFF2-40B4-BE49-F238E27FC236}">
                  <a16:creationId xmlns="" xmlns:a16="http://schemas.microsoft.com/office/drawing/2014/main" id="{23387068-39EA-48D9-9085-35A2D18A4A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8102" y="179917"/>
              <a:ext cx="1171610" cy="11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5" name="组合 17">
            <a:extLst>
              <a:ext uri="{FF2B5EF4-FFF2-40B4-BE49-F238E27FC236}">
                <a16:creationId xmlns="" xmlns:a16="http://schemas.microsoft.com/office/drawing/2014/main" id="{3CB968D9-B022-493C-AA7E-7E8BA9EA629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4000" y="44624"/>
            <a:ext cx="8639175" cy="1171575"/>
            <a:chOff x="254000" y="179917"/>
            <a:chExt cx="8639175" cy="1171610"/>
          </a:xfrm>
        </p:grpSpPr>
        <p:cxnSp>
          <p:nvCxnSpPr>
            <p:cNvPr id="6" name="AutoShape 7">
              <a:extLst>
                <a:ext uri="{FF2B5EF4-FFF2-40B4-BE49-F238E27FC236}">
                  <a16:creationId xmlns="" xmlns:a16="http://schemas.microsoft.com/office/drawing/2014/main" id="{CE014D86-B031-4311-9550-B42DE4F027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4000" y="1224523"/>
              <a:ext cx="8639175" cy="1587"/>
            </a:xfrm>
            <a:prstGeom prst="straightConnector1">
              <a:avLst/>
            </a:prstGeom>
            <a:noFill/>
            <a:ln w="25400">
              <a:solidFill>
                <a:srgbClr val="6EA0B0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29999"/>
                </a:srgbClr>
              </a:outerShdw>
            </a:effectLst>
          </p:spPr>
        </p:cxnSp>
        <p:pic>
          <p:nvPicPr>
            <p:cNvPr id="7" name="Picture 12" descr="C:\Users\lenovo\Desktop\校徽.jpg">
              <a:extLst>
                <a:ext uri="{FF2B5EF4-FFF2-40B4-BE49-F238E27FC236}">
                  <a16:creationId xmlns="" xmlns:a16="http://schemas.microsoft.com/office/drawing/2014/main" id="{2705982D-5CFB-4184-B980-70A62C332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8102" y="179917"/>
              <a:ext cx="1171610" cy="11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" name="Picture 6" descr="C:\Users\lenovo\Desktop\背景.jpg">
            <a:extLst>
              <a:ext uri="{FF2B5EF4-FFF2-40B4-BE49-F238E27FC236}">
                <a16:creationId xmlns="" xmlns:a16="http://schemas.microsoft.com/office/drawing/2014/main" id="{DC6E3351-3B54-4089-9811-E9F11CAE74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735" y="1914996"/>
            <a:ext cx="8113713" cy="41783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17">
            <a:extLst>
              <a:ext uri="{FF2B5EF4-FFF2-40B4-BE49-F238E27FC236}">
                <a16:creationId xmlns="" xmlns:a16="http://schemas.microsoft.com/office/drawing/2014/main" id="{A5551A77-8C6C-4FA7-83DE-0527EFA50A2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4000" y="44624"/>
            <a:ext cx="8639175" cy="1171575"/>
            <a:chOff x="254000" y="179917"/>
            <a:chExt cx="8639175" cy="1171610"/>
          </a:xfrm>
        </p:grpSpPr>
        <p:cxnSp>
          <p:nvCxnSpPr>
            <p:cNvPr id="9" name="AutoShape 7">
              <a:extLst>
                <a:ext uri="{FF2B5EF4-FFF2-40B4-BE49-F238E27FC236}">
                  <a16:creationId xmlns="" xmlns:a16="http://schemas.microsoft.com/office/drawing/2014/main" id="{0D631B59-91E5-4FC9-99D7-E463A98DF2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4000" y="1224523"/>
              <a:ext cx="8639175" cy="1587"/>
            </a:xfrm>
            <a:prstGeom prst="straightConnector1">
              <a:avLst/>
            </a:prstGeom>
            <a:noFill/>
            <a:ln w="25400">
              <a:solidFill>
                <a:srgbClr val="6EA0B0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29999"/>
                </a:srgbClr>
              </a:outerShdw>
            </a:effectLst>
          </p:spPr>
        </p:cxnSp>
        <p:pic>
          <p:nvPicPr>
            <p:cNvPr id="10" name="Picture 12" descr="C:\Users\lenovo\Desktop\校徽.jpg">
              <a:extLst>
                <a:ext uri="{FF2B5EF4-FFF2-40B4-BE49-F238E27FC236}">
                  <a16:creationId xmlns="" xmlns:a16="http://schemas.microsoft.com/office/drawing/2014/main" id="{21AD2F6E-199C-493A-BCE4-25D1319E7A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8102" y="179917"/>
              <a:ext cx="1171610" cy="11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6" descr="C:\Users\lenovo\Desktop\背景.jpg">
            <a:extLst>
              <a:ext uri="{FF2B5EF4-FFF2-40B4-BE49-F238E27FC236}">
                <a16:creationId xmlns="" xmlns:a16="http://schemas.microsoft.com/office/drawing/2014/main" id="{91CBCA87-24FB-4745-A6E9-91F670898C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735" y="1914996"/>
            <a:ext cx="8113713" cy="41783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17">
            <a:extLst>
              <a:ext uri="{FF2B5EF4-FFF2-40B4-BE49-F238E27FC236}">
                <a16:creationId xmlns="" xmlns:a16="http://schemas.microsoft.com/office/drawing/2014/main" id="{74E7FE1E-AF06-4ABD-84E2-6D6EC20AB9E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4000" y="44624"/>
            <a:ext cx="8639175" cy="1171575"/>
            <a:chOff x="254000" y="179917"/>
            <a:chExt cx="8639175" cy="1171610"/>
          </a:xfrm>
        </p:grpSpPr>
        <p:cxnSp>
          <p:nvCxnSpPr>
            <p:cNvPr id="9" name="AutoShape 7">
              <a:extLst>
                <a:ext uri="{FF2B5EF4-FFF2-40B4-BE49-F238E27FC236}">
                  <a16:creationId xmlns="" xmlns:a16="http://schemas.microsoft.com/office/drawing/2014/main" id="{06A77CAA-8231-4046-B253-8200436C31B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4000" y="1224523"/>
              <a:ext cx="8639175" cy="1587"/>
            </a:xfrm>
            <a:prstGeom prst="straightConnector1">
              <a:avLst/>
            </a:prstGeom>
            <a:noFill/>
            <a:ln w="25400">
              <a:solidFill>
                <a:srgbClr val="6EA0B0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29999"/>
                </a:srgbClr>
              </a:outerShdw>
            </a:effectLst>
          </p:spPr>
        </p:cxnSp>
        <p:pic>
          <p:nvPicPr>
            <p:cNvPr id="10" name="Picture 12" descr="C:\Users\lenovo\Desktop\校徽.jpg">
              <a:extLst>
                <a:ext uri="{FF2B5EF4-FFF2-40B4-BE49-F238E27FC236}">
                  <a16:creationId xmlns="" xmlns:a16="http://schemas.microsoft.com/office/drawing/2014/main" id="{4B4BDE59-941B-44C5-A124-09C74543F1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8102" y="179917"/>
              <a:ext cx="1171610" cy="11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6" descr="C:\Users\lenovo\Desktop\背景.jpg">
            <a:extLst>
              <a:ext uri="{FF2B5EF4-FFF2-40B4-BE49-F238E27FC236}">
                <a16:creationId xmlns="" xmlns:a16="http://schemas.microsoft.com/office/drawing/2014/main" id="{1073B449-B8DF-4318-ADCB-C3230F44BB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735" y="1914996"/>
            <a:ext cx="8113713" cy="41783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" Target="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gi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slide" Target="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33DE28EC-509A-4B4E-9125-87A6ADC20814}"/>
              </a:ext>
            </a:extLst>
          </p:cNvPr>
          <p:cNvSpPr txBox="1"/>
          <p:nvPr/>
        </p:nvSpPr>
        <p:spPr>
          <a:xfrm>
            <a:off x="1331640" y="1196752"/>
            <a:ext cx="6696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Brief Introduction </a:t>
            </a:r>
          </a:p>
          <a:p>
            <a:pPr algn="ctr"/>
            <a:r>
              <a:rPr lang="en-US" altLang="zh-CN" sz="4800" dirty="0"/>
              <a:t>to </a:t>
            </a:r>
          </a:p>
          <a:p>
            <a:pPr algn="ctr"/>
            <a:r>
              <a:rPr lang="en-US" altLang="zh-CN" sz="4800" dirty="0"/>
              <a:t>Technical Communication</a:t>
            </a:r>
            <a:endParaRPr lang="zh-CN" altLang="en-US" sz="4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>
            <a:extLst>
              <a:ext uri="{FF2B5EF4-FFF2-40B4-BE49-F238E27FC236}">
                <a16:creationId xmlns="" xmlns:a16="http://schemas.microsoft.com/office/drawing/2014/main" id="{9D9C7F0B-B409-440F-89F1-5EA6443AD111}"/>
              </a:ext>
            </a:extLst>
          </p:cNvPr>
          <p:cNvGrpSpPr/>
          <p:nvPr/>
        </p:nvGrpSpPr>
        <p:grpSpPr>
          <a:xfrm>
            <a:off x="236410" y="1268760"/>
            <a:ext cx="8656070" cy="4392488"/>
            <a:chOff x="323528" y="1556792"/>
            <a:chExt cx="8656070" cy="4392488"/>
          </a:xfrm>
        </p:grpSpPr>
        <p:sp>
          <p:nvSpPr>
            <p:cNvPr id="3" name="矩形: 圆角 2">
              <a:extLst>
                <a:ext uri="{FF2B5EF4-FFF2-40B4-BE49-F238E27FC236}">
                  <a16:creationId xmlns="" xmlns:a16="http://schemas.microsoft.com/office/drawing/2014/main" id="{DC2CC68C-93CF-4F3E-BDC3-C5F719FC0C8B}"/>
                </a:ext>
              </a:extLst>
            </p:cNvPr>
            <p:cNvSpPr/>
            <p:nvPr/>
          </p:nvSpPr>
          <p:spPr>
            <a:xfrm>
              <a:off x="3887924" y="1556792"/>
              <a:ext cx="1609328" cy="57606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Teacher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="" xmlns:a16="http://schemas.microsoft.com/office/drawing/2014/main" id="{0DD9BF78-723C-4A4E-914C-D076EB5ABC52}"/>
                </a:ext>
              </a:extLst>
            </p:cNvPr>
            <p:cNvSpPr/>
            <p:nvPr/>
          </p:nvSpPr>
          <p:spPr>
            <a:xfrm>
              <a:off x="1337943" y="2836107"/>
              <a:ext cx="1609328" cy="57606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monitor 1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="" xmlns:a16="http://schemas.microsoft.com/office/drawing/2014/main" id="{1B414057-48B7-4024-9FFB-BB18EFF566C5}"/>
                </a:ext>
              </a:extLst>
            </p:cNvPr>
            <p:cNvSpPr/>
            <p:nvPr/>
          </p:nvSpPr>
          <p:spPr>
            <a:xfrm>
              <a:off x="3883033" y="2780928"/>
              <a:ext cx="1609328" cy="57606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monitor 2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="" xmlns:a16="http://schemas.microsoft.com/office/drawing/2014/main" id="{9FCD7E4C-AD8A-41F1-BAAC-7246EB858DE4}"/>
                </a:ext>
              </a:extLst>
            </p:cNvPr>
            <p:cNvSpPr/>
            <p:nvPr/>
          </p:nvSpPr>
          <p:spPr>
            <a:xfrm>
              <a:off x="6444208" y="2780928"/>
              <a:ext cx="1609328" cy="57606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monitor 3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="" xmlns:a16="http://schemas.microsoft.com/office/drawing/2014/main" id="{B150DE37-6EFB-4DBC-B98A-78AF5CCC58F9}"/>
                </a:ext>
              </a:extLst>
            </p:cNvPr>
            <p:cNvSpPr/>
            <p:nvPr/>
          </p:nvSpPr>
          <p:spPr>
            <a:xfrm>
              <a:off x="323528" y="3933056"/>
              <a:ext cx="909175" cy="86409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TM leader 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="" xmlns:a16="http://schemas.microsoft.com/office/drawing/2014/main" id="{84F6B4D6-3E6D-4143-8466-479265D2BBDD}"/>
                </a:ext>
              </a:extLst>
            </p:cNvPr>
            <p:cNvSpPr/>
            <p:nvPr/>
          </p:nvSpPr>
          <p:spPr>
            <a:xfrm>
              <a:off x="1475656" y="3933056"/>
              <a:ext cx="979663" cy="86409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TM leader 2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="" xmlns:a16="http://schemas.microsoft.com/office/drawing/2014/main" id="{7302364D-1509-4F28-A4B6-3169DA71CE23}"/>
                </a:ext>
              </a:extLst>
            </p:cNvPr>
            <p:cNvSpPr/>
            <p:nvPr/>
          </p:nvSpPr>
          <p:spPr>
            <a:xfrm>
              <a:off x="2699792" y="3933056"/>
              <a:ext cx="979663" cy="86409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TM leader 3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855E5A05-B2D4-464A-B4D2-83C9FCA17BFD}"/>
                </a:ext>
              </a:extLst>
            </p:cNvPr>
            <p:cNvSpPr/>
            <p:nvPr/>
          </p:nvSpPr>
          <p:spPr>
            <a:xfrm>
              <a:off x="5535033" y="3933056"/>
              <a:ext cx="909175" cy="86409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TM leader 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="" xmlns:a16="http://schemas.microsoft.com/office/drawing/2014/main" id="{F4A082E4-5D3A-49FC-8DBA-B1A3730BBC22}"/>
                </a:ext>
              </a:extLst>
            </p:cNvPr>
            <p:cNvSpPr/>
            <p:nvPr/>
          </p:nvSpPr>
          <p:spPr>
            <a:xfrm>
              <a:off x="6732240" y="3933056"/>
              <a:ext cx="979663" cy="86409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TM leader 2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="" xmlns:a16="http://schemas.microsoft.com/office/drawing/2014/main" id="{D62CE1CF-E68B-46E8-A302-62620E02EA3E}"/>
                </a:ext>
              </a:extLst>
            </p:cNvPr>
            <p:cNvSpPr/>
            <p:nvPr/>
          </p:nvSpPr>
          <p:spPr>
            <a:xfrm>
              <a:off x="7999935" y="3938357"/>
              <a:ext cx="979663" cy="86409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TM leader 3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B6FE4631-8BD7-4236-A728-659E5DDBDDF1}"/>
                </a:ext>
              </a:extLst>
            </p:cNvPr>
            <p:cNvSpPr/>
            <p:nvPr/>
          </p:nvSpPr>
          <p:spPr>
            <a:xfrm>
              <a:off x="323528" y="5349309"/>
              <a:ext cx="909175" cy="59997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="" xmlns:a16="http://schemas.microsoft.com/office/drawing/2014/main" id="{CED87894-6F72-4807-8171-09CE1C0EA9D5}"/>
                </a:ext>
              </a:extLst>
            </p:cNvPr>
            <p:cNvSpPr/>
            <p:nvPr/>
          </p:nvSpPr>
          <p:spPr>
            <a:xfrm>
              <a:off x="1475656" y="5349309"/>
              <a:ext cx="979663" cy="59997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M2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="" xmlns:a16="http://schemas.microsoft.com/office/drawing/2014/main" id="{BEC42AE2-DE23-4BEE-A708-BDA65B893EC1}"/>
                </a:ext>
              </a:extLst>
            </p:cNvPr>
            <p:cNvSpPr/>
            <p:nvPr/>
          </p:nvSpPr>
          <p:spPr>
            <a:xfrm>
              <a:off x="2699792" y="5349310"/>
              <a:ext cx="979663" cy="59997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M3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="" xmlns:a16="http://schemas.microsoft.com/office/drawing/2014/main" id="{6DEFE881-810C-4AAC-8C5F-79019F4B890C}"/>
                </a:ext>
              </a:extLst>
            </p:cNvPr>
            <p:cNvSpPr/>
            <p:nvPr/>
          </p:nvSpPr>
          <p:spPr>
            <a:xfrm>
              <a:off x="5506728" y="5311714"/>
              <a:ext cx="909175" cy="59997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="" xmlns:a16="http://schemas.microsoft.com/office/drawing/2014/main" id="{B7A7AA4A-4459-4B49-A8CD-4BD1B490B36A}"/>
                </a:ext>
              </a:extLst>
            </p:cNvPr>
            <p:cNvSpPr/>
            <p:nvPr/>
          </p:nvSpPr>
          <p:spPr>
            <a:xfrm>
              <a:off x="6658856" y="5311714"/>
              <a:ext cx="979663" cy="59997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M2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="" xmlns:a16="http://schemas.microsoft.com/office/drawing/2014/main" id="{5BDE5C47-AA97-4F8B-8A4C-801B4727E46C}"/>
                </a:ext>
              </a:extLst>
            </p:cNvPr>
            <p:cNvSpPr/>
            <p:nvPr/>
          </p:nvSpPr>
          <p:spPr>
            <a:xfrm>
              <a:off x="7882992" y="5311715"/>
              <a:ext cx="979663" cy="59997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M3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="" xmlns:a16="http://schemas.microsoft.com/office/drawing/2014/main" id="{34754C42-07D9-4380-A470-6596837466A6}"/>
              </a:ext>
            </a:extLst>
          </p:cNvPr>
          <p:cNvGrpSpPr/>
          <p:nvPr/>
        </p:nvGrpSpPr>
        <p:grpSpPr>
          <a:xfrm>
            <a:off x="2108618" y="1844824"/>
            <a:ext cx="4988813" cy="993588"/>
            <a:chOff x="2195736" y="1844824"/>
            <a:chExt cx="4988813" cy="993588"/>
          </a:xfrm>
        </p:grpSpPr>
        <p:cxnSp>
          <p:nvCxnSpPr>
            <p:cNvPr id="22" name="直接连接符 21">
              <a:extLst>
                <a:ext uri="{FF2B5EF4-FFF2-40B4-BE49-F238E27FC236}">
                  <a16:creationId xmlns="" xmlns:a16="http://schemas.microsoft.com/office/drawing/2014/main" id="{1C980196-CF6E-4B55-AB73-E704BAF4DAB6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>
            <a:xfrm flipH="1">
              <a:off x="4744595" y="1844824"/>
              <a:ext cx="4891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="" xmlns:a16="http://schemas.microsoft.com/office/drawing/2014/main" id="{E00C5F41-934C-425E-97C2-BE1C6CDA19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5736" y="2456892"/>
              <a:ext cx="49811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="" xmlns:a16="http://schemas.microsoft.com/office/drawing/2014/main" id="{1B514E6C-20F1-40DA-A4B2-9922A4AE27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3912" y="2456892"/>
              <a:ext cx="637" cy="3033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="" xmlns:a16="http://schemas.microsoft.com/office/drawing/2014/main" id="{A5FD8D6D-F5A7-4687-A86F-876CB4A2A9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2456892"/>
              <a:ext cx="0" cy="3815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>
            <a:extLst>
              <a:ext uri="{FF2B5EF4-FFF2-40B4-BE49-F238E27FC236}">
                <a16:creationId xmlns="" xmlns:a16="http://schemas.microsoft.com/office/drawing/2014/main" id="{8D02D7CD-0BA1-4363-BF91-1050340A1398}"/>
              </a:ext>
            </a:extLst>
          </p:cNvPr>
          <p:cNvGrpSpPr/>
          <p:nvPr/>
        </p:nvGrpSpPr>
        <p:grpSpPr>
          <a:xfrm>
            <a:off x="596450" y="3140968"/>
            <a:ext cx="2516398" cy="560593"/>
            <a:chOff x="2195736" y="2053718"/>
            <a:chExt cx="4981128" cy="784694"/>
          </a:xfrm>
        </p:grpSpPr>
        <p:cxnSp>
          <p:nvCxnSpPr>
            <p:cNvPr id="44" name="直接连接符 43">
              <a:extLst>
                <a:ext uri="{FF2B5EF4-FFF2-40B4-BE49-F238E27FC236}">
                  <a16:creationId xmlns="" xmlns:a16="http://schemas.microsoft.com/office/drawing/2014/main" id="{EC7FDB3A-0755-4B88-88B9-89C24555C5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6520" y="2132856"/>
              <a:ext cx="4891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="" xmlns:a16="http://schemas.microsoft.com/office/drawing/2014/main" id="{08A730A8-8EA1-4156-AD4F-7617925850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5736" y="2456892"/>
              <a:ext cx="49811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="" xmlns:a16="http://schemas.microsoft.com/office/drawing/2014/main" id="{015E5DD6-DF91-4E4F-A231-1800CD63FAB3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6983947" y="2053718"/>
              <a:ext cx="28156" cy="38152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="" xmlns:a16="http://schemas.microsoft.com/office/drawing/2014/main" id="{3A415FA1-AACD-4BAF-807E-6D633BB65ED9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2456892"/>
              <a:ext cx="0" cy="3815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="" xmlns:a16="http://schemas.microsoft.com/office/drawing/2014/main" id="{697FCE21-F559-4E42-B91B-5DC7E882632C}"/>
              </a:ext>
            </a:extLst>
          </p:cNvPr>
          <p:cNvGrpSpPr/>
          <p:nvPr/>
        </p:nvGrpSpPr>
        <p:grpSpPr>
          <a:xfrm>
            <a:off x="5879644" y="3095235"/>
            <a:ext cx="2516398" cy="606327"/>
            <a:chOff x="2195736" y="2053716"/>
            <a:chExt cx="4981128" cy="848712"/>
          </a:xfrm>
        </p:grpSpPr>
        <p:cxnSp>
          <p:nvCxnSpPr>
            <p:cNvPr id="49" name="直接连接符 48">
              <a:extLst>
                <a:ext uri="{FF2B5EF4-FFF2-40B4-BE49-F238E27FC236}">
                  <a16:creationId xmlns="" xmlns:a16="http://schemas.microsoft.com/office/drawing/2014/main" id="{6CBD7844-5641-4C57-A1FA-51D0113A2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1411" y="2132856"/>
              <a:ext cx="2" cy="7695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="" xmlns:a16="http://schemas.microsoft.com/office/drawing/2014/main" id="{1B3E1AE0-26A2-44ED-9188-600E36BC02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5736" y="2456892"/>
              <a:ext cx="49811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="" xmlns:a16="http://schemas.microsoft.com/office/drawing/2014/main" id="{A3B5CAD5-46D6-42B0-9FA4-40630B4CBC33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7012101" y="2053716"/>
              <a:ext cx="5394" cy="4529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="" xmlns:a16="http://schemas.microsoft.com/office/drawing/2014/main" id="{368DEB6C-6DAD-41E5-A164-16A186F01D02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2456892"/>
              <a:ext cx="0" cy="3815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="" xmlns:a16="http://schemas.microsoft.com/office/drawing/2014/main" id="{F2719DE3-EB33-47EB-93EA-E39C6BC544B1}"/>
              </a:ext>
            </a:extLst>
          </p:cNvPr>
          <p:cNvGrpSpPr/>
          <p:nvPr/>
        </p:nvGrpSpPr>
        <p:grpSpPr>
          <a:xfrm>
            <a:off x="596450" y="4530094"/>
            <a:ext cx="2523005" cy="555090"/>
            <a:chOff x="2195736" y="2132856"/>
            <a:chExt cx="4994207" cy="776992"/>
          </a:xfrm>
        </p:grpSpPr>
        <p:cxnSp>
          <p:nvCxnSpPr>
            <p:cNvPr id="57" name="直接连接符 56">
              <a:extLst>
                <a:ext uri="{FF2B5EF4-FFF2-40B4-BE49-F238E27FC236}">
                  <a16:creationId xmlns="" xmlns:a16="http://schemas.microsoft.com/office/drawing/2014/main" id="{7DC09B61-C86B-4AF0-9D40-0E5D4A57DC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1411" y="2132856"/>
              <a:ext cx="2" cy="7695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="" xmlns:a16="http://schemas.microsoft.com/office/drawing/2014/main" id="{9C4AC23F-AF85-45C0-8078-F9F5EB32B6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5736" y="2456892"/>
              <a:ext cx="49811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="" xmlns:a16="http://schemas.microsoft.com/office/drawing/2014/main" id="{3F032D33-60F4-4465-96CA-70B370ABB820}"/>
                </a:ext>
              </a:extLst>
            </p:cNvPr>
            <p:cNvCxnSpPr>
              <a:cxnSpLocks/>
            </p:cNvCxnSpPr>
            <p:nvPr/>
          </p:nvCxnSpPr>
          <p:spPr>
            <a:xfrm>
              <a:off x="7184549" y="2456892"/>
              <a:ext cx="5394" cy="4529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="" xmlns:a16="http://schemas.microsoft.com/office/drawing/2014/main" id="{950D07EC-1596-4116-9B80-694B45E1C50C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2456892"/>
              <a:ext cx="0" cy="4455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>
            <a:extLst>
              <a:ext uri="{FF2B5EF4-FFF2-40B4-BE49-F238E27FC236}">
                <a16:creationId xmlns="" xmlns:a16="http://schemas.microsoft.com/office/drawing/2014/main" id="{7A057D3D-10D4-400F-9445-628774269B60}"/>
              </a:ext>
            </a:extLst>
          </p:cNvPr>
          <p:cNvGrpSpPr/>
          <p:nvPr/>
        </p:nvGrpSpPr>
        <p:grpSpPr>
          <a:xfrm>
            <a:off x="5779586" y="4509119"/>
            <a:ext cx="2523005" cy="555090"/>
            <a:chOff x="2195736" y="2132856"/>
            <a:chExt cx="4994207" cy="776992"/>
          </a:xfrm>
        </p:grpSpPr>
        <p:cxnSp>
          <p:nvCxnSpPr>
            <p:cNvPr id="63" name="直接连接符 62">
              <a:extLst>
                <a:ext uri="{FF2B5EF4-FFF2-40B4-BE49-F238E27FC236}">
                  <a16:creationId xmlns="" xmlns:a16="http://schemas.microsoft.com/office/drawing/2014/main" id="{3626CCFD-49BB-464A-BCE8-7E3964B94A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1411" y="2132856"/>
              <a:ext cx="2" cy="7695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="" xmlns:a16="http://schemas.microsoft.com/office/drawing/2014/main" id="{0DECAE4B-98EE-45CE-B0A2-CC684C2B2D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5736" y="2456892"/>
              <a:ext cx="49811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="" xmlns:a16="http://schemas.microsoft.com/office/drawing/2014/main" id="{F51B9508-4084-4AC0-8273-33224CDD7EFA}"/>
                </a:ext>
              </a:extLst>
            </p:cNvPr>
            <p:cNvCxnSpPr>
              <a:cxnSpLocks/>
            </p:cNvCxnSpPr>
            <p:nvPr/>
          </p:nvCxnSpPr>
          <p:spPr>
            <a:xfrm>
              <a:off x="7184549" y="2456892"/>
              <a:ext cx="5394" cy="4529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="" xmlns:a16="http://schemas.microsoft.com/office/drawing/2014/main" id="{1DCD5573-7792-4C7C-8270-E7677114B9DB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2456892"/>
              <a:ext cx="0" cy="3815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组合 87">
            <a:extLst>
              <a:ext uri="{FF2B5EF4-FFF2-40B4-BE49-F238E27FC236}">
                <a16:creationId xmlns="" xmlns:a16="http://schemas.microsoft.com/office/drawing/2014/main" id="{7B5E963D-88D6-47E7-976E-02C03311BC89}"/>
              </a:ext>
            </a:extLst>
          </p:cNvPr>
          <p:cNvGrpSpPr/>
          <p:nvPr/>
        </p:nvGrpSpPr>
        <p:grpSpPr>
          <a:xfrm>
            <a:off x="1973669" y="1893965"/>
            <a:ext cx="5483463" cy="3203480"/>
            <a:chOff x="2060787" y="2181997"/>
            <a:chExt cx="5483463" cy="3203480"/>
          </a:xfrm>
        </p:grpSpPr>
        <p:sp>
          <p:nvSpPr>
            <p:cNvPr id="72" name="箭头: 上下 71">
              <a:extLst>
                <a:ext uri="{FF2B5EF4-FFF2-40B4-BE49-F238E27FC236}">
                  <a16:creationId xmlns="" xmlns:a16="http://schemas.microsoft.com/office/drawing/2014/main" id="{B1D1E01C-6C51-4766-AA13-0E42EC935723}"/>
                </a:ext>
              </a:extLst>
            </p:cNvPr>
            <p:cNvSpPr/>
            <p:nvPr/>
          </p:nvSpPr>
          <p:spPr>
            <a:xfrm>
              <a:off x="4830961" y="2181997"/>
              <a:ext cx="174342" cy="549788"/>
            </a:xfrm>
            <a:prstGeom prst="upDownArrow">
              <a:avLst/>
            </a:prstGeom>
            <a:solidFill>
              <a:srgbClr val="0000FF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箭头: 上下 72">
              <a:extLst>
                <a:ext uri="{FF2B5EF4-FFF2-40B4-BE49-F238E27FC236}">
                  <a16:creationId xmlns="" xmlns:a16="http://schemas.microsoft.com/office/drawing/2014/main" id="{51D50F8B-6051-4445-AD0D-41572F581EC6}"/>
                </a:ext>
              </a:extLst>
            </p:cNvPr>
            <p:cNvSpPr/>
            <p:nvPr/>
          </p:nvSpPr>
          <p:spPr>
            <a:xfrm>
              <a:off x="2060787" y="3398491"/>
              <a:ext cx="174342" cy="549788"/>
            </a:xfrm>
            <a:prstGeom prst="upDownArrow">
              <a:avLst/>
            </a:prstGeom>
            <a:solidFill>
              <a:srgbClr val="0000FF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箭头: 上下 73">
              <a:extLst>
                <a:ext uri="{FF2B5EF4-FFF2-40B4-BE49-F238E27FC236}">
                  <a16:creationId xmlns="" xmlns:a16="http://schemas.microsoft.com/office/drawing/2014/main" id="{3BD530BB-CF42-4897-914B-BCE465E35807}"/>
                </a:ext>
              </a:extLst>
            </p:cNvPr>
            <p:cNvSpPr/>
            <p:nvPr/>
          </p:nvSpPr>
          <p:spPr>
            <a:xfrm>
              <a:off x="7369908" y="3365166"/>
              <a:ext cx="174342" cy="549788"/>
            </a:xfrm>
            <a:prstGeom prst="upDownArrow">
              <a:avLst/>
            </a:prstGeom>
            <a:solidFill>
              <a:srgbClr val="0000FF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箭头: 上下 74">
              <a:extLst>
                <a:ext uri="{FF2B5EF4-FFF2-40B4-BE49-F238E27FC236}">
                  <a16:creationId xmlns="" xmlns:a16="http://schemas.microsoft.com/office/drawing/2014/main" id="{3D7FD98A-A43A-4826-8FE7-BF468261A3D4}"/>
                </a:ext>
              </a:extLst>
            </p:cNvPr>
            <p:cNvSpPr/>
            <p:nvPr/>
          </p:nvSpPr>
          <p:spPr>
            <a:xfrm>
              <a:off x="7263034" y="4774726"/>
              <a:ext cx="174342" cy="549788"/>
            </a:xfrm>
            <a:prstGeom prst="upDownArrow">
              <a:avLst/>
            </a:prstGeom>
            <a:solidFill>
              <a:srgbClr val="0000FF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箭头: 上下 75">
              <a:extLst>
                <a:ext uri="{FF2B5EF4-FFF2-40B4-BE49-F238E27FC236}">
                  <a16:creationId xmlns="" xmlns:a16="http://schemas.microsoft.com/office/drawing/2014/main" id="{D822AAA4-4BF0-4FD6-B015-B0AB68A6C5E7}"/>
                </a:ext>
              </a:extLst>
            </p:cNvPr>
            <p:cNvSpPr/>
            <p:nvPr/>
          </p:nvSpPr>
          <p:spPr>
            <a:xfrm>
              <a:off x="2078239" y="4835689"/>
              <a:ext cx="174342" cy="549788"/>
            </a:xfrm>
            <a:prstGeom prst="upDownArrow">
              <a:avLst/>
            </a:prstGeom>
            <a:solidFill>
              <a:srgbClr val="0000FF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="" xmlns:a16="http://schemas.microsoft.com/office/drawing/2014/main" id="{FC11FB20-B5EC-4EC0-A9EB-F521BECF2F6A}"/>
              </a:ext>
            </a:extLst>
          </p:cNvPr>
          <p:cNvGrpSpPr/>
          <p:nvPr/>
        </p:nvGrpSpPr>
        <p:grpSpPr>
          <a:xfrm>
            <a:off x="992049" y="2691256"/>
            <a:ext cx="7051005" cy="2829656"/>
            <a:chOff x="1079167" y="2979288"/>
            <a:chExt cx="7051005" cy="2829656"/>
          </a:xfrm>
        </p:grpSpPr>
        <p:sp>
          <p:nvSpPr>
            <p:cNvPr id="69" name="箭头: 左右 68">
              <a:extLst>
                <a:ext uri="{FF2B5EF4-FFF2-40B4-BE49-F238E27FC236}">
                  <a16:creationId xmlns="" xmlns:a16="http://schemas.microsoft.com/office/drawing/2014/main" id="{CFA6C9E1-00B9-4E34-A3AE-174624D7BE81}"/>
                </a:ext>
              </a:extLst>
            </p:cNvPr>
            <p:cNvSpPr/>
            <p:nvPr/>
          </p:nvSpPr>
          <p:spPr>
            <a:xfrm>
              <a:off x="2963014" y="2979288"/>
              <a:ext cx="936104" cy="210284"/>
            </a:xfrm>
            <a:prstGeom prst="leftRightArrow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箭头: 左右 69">
              <a:extLst>
                <a:ext uri="{FF2B5EF4-FFF2-40B4-BE49-F238E27FC236}">
                  <a16:creationId xmlns="" xmlns:a16="http://schemas.microsoft.com/office/drawing/2014/main" id="{BC421B93-10CE-45D8-803C-3F8A89E6D981}"/>
                </a:ext>
              </a:extLst>
            </p:cNvPr>
            <p:cNvSpPr/>
            <p:nvPr/>
          </p:nvSpPr>
          <p:spPr>
            <a:xfrm>
              <a:off x="5521568" y="3015831"/>
              <a:ext cx="936104" cy="210284"/>
            </a:xfrm>
            <a:prstGeom prst="leftRightArrow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箭头: 左右 76">
              <a:extLst>
                <a:ext uri="{FF2B5EF4-FFF2-40B4-BE49-F238E27FC236}">
                  <a16:creationId xmlns="" xmlns:a16="http://schemas.microsoft.com/office/drawing/2014/main" id="{D44D5EE1-DE43-4274-8D06-24C8314C67C4}"/>
                </a:ext>
              </a:extLst>
            </p:cNvPr>
            <p:cNvSpPr/>
            <p:nvPr/>
          </p:nvSpPr>
          <p:spPr>
            <a:xfrm>
              <a:off x="1091242" y="4240663"/>
              <a:ext cx="548505" cy="250172"/>
            </a:xfrm>
            <a:prstGeom prst="leftRightArrow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箭头: 左右 77">
              <a:extLst>
                <a:ext uri="{FF2B5EF4-FFF2-40B4-BE49-F238E27FC236}">
                  <a16:creationId xmlns="" xmlns:a16="http://schemas.microsoft.com/office/drawing/2014/main" id="{9CFE190B-E3C8-40D4-8BB0-1DB2D72F87C3}"/>
                </a:ext>
              </a:extLst>
            </p:cNvPr>
            <p:cNvSpPr/>
            <p:nvPr/>
          </p:nvSpPr>
          <p:spPr>
            <a:xfrm>
              <a:off x="2325083" y="4278893"/>
              <a:ext cx="548505" cy="250172"/>
            </a:xfrm>
            <a:prstGeom prst="leftRightArrow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箭头: 左右 78">
              <a:extLst>
                <a:ext uri="{FF2B5EF4-FFF2-40B4-BE49-F238E27FC236}">
                  <a16:creationId xmlns="" xmlns:a16="http://schemas.microsoft.com/office/drawing/2014/main" id="{28F7CECC-D064-48AC-A88C-79AC1A14AD40}"/>
                </a:ext>
              </a:extLst>
            </p:cNvPr>
            <p:cNvSpPr/>
            <p:nvPr/>
          </p:nvSpPr>
          <p:spPr>
            <a:xfrm>
              <a:off x="6320815" y="4260790"/>
              <a:ext cx="548505" cy="250172"/>
            </a:xfrm>
            <a:prstGeom prst="leftRightArrow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箭头: 左右 79">
              <a:extLst>
                <a:ext uri="{FF2B5EF4-FFF2-40B4-BE49-F238E27FC236}">
                  <a16:creationId xmlns="" xmlns:a16="http://schemas.microsoft.com/office/drawing/2014/main" id="{021805AB-5AA3-4FBA-B4BF-8FC92E9CC68D}"/>
                </a:ext>
              </a:extLst>
            </p:cNvPr>
            <p:cNvSpPr/>
            <p:nvPr/>
          </p:nvSpPr>
          <p:spPr>
            <a:xfrm>
              <a:off x="7581667" y="4240663"/>
              <a:ext cx="548505" cy="250172"/>
            </a:xfrm>
            <a:prstGeom prst="leftRightArrow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箭头: 左右 80">
              <a:extLst>
                <a:ext uri="{FF2B5EF4-FFF2-40B4-BE49-F238E27FC236}">
                  <a16:creationId xmlns="" xmlns:a16="http://schemas.microsoft.com/office/drawing/2014/main" id="{C66216F7-2BA7-4E41-AC47-02601EA6A389}"/>
                </a:ext>
              </a:extLst>
            </p:cNvPr>
            <p:cNvSpPr/>
            <p:nvPr/>
          </p:nvSpPr>
          <p:spPr>
            <a:xfrm>
              <a:off x="1079167" y="5558772"/>
              <a:ext cx="548505" cy="250172"/>
            </a:xfrm>
            <a:prstGeom prst="leftRightArrow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箭头: 左右 81">
              <a:extLst>
                <a:ext uri="{FF2B5EF4-FFF2-40B4-BE49-F238E27FC236}">
                  <a16:creationId xmlns="" xmlns:a16="http://schemas.microsoft.com/office/drawing/2014/main" id="{3F7D6D92-4967-485B-B9ED-CBCB525004AF}"/>
                </a:ext>
              </a:extLst>
            </p:cNvPr>
            <p:cNvSpPr/>
            <p:nvPr/>
          </p:nvSpPr>
          <p:spPr>
            <a:xfrm>
              <a:off x="2297510" y="5547368"/>
              <a:ext cx="548505" cy="250172"/>
            </a:xfrm>
            <a:prstGeom prst="leftRightArrow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箭头: 左右 82">
              <a:extLst>
                <a:ext uri="{FF2B5EF4-FFF2-40B4-BE49-F238E27FC236}">
                  <a16:creationId xmlns="" xmlns:a16="http://schemas.microsoft.com/office/drawing/2014/main" id="{D0BCE3A2-0F43-4E44-A891-85605E87CF26}"/>
                </a:ext>
              </a:extLst>
            </p:cNvPr>
            <p:cNvSpPr/>
            <p:nvPr/>
          </p:nvSpPr>
          <p:spPr>
            <a:xfrm>
              <a:off x="6262367" y="5486613"/>
              <a:ext cx="548505" cy="250172"/>
            </a:xfrm>
            <a:prstGeom prst="leftRightArrow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箭头: 左右 83">
              <a:extLst>
                <a:ext uri="{FF2B5EF4-FFF2-40B4-BE49-F238E27FC236}">
                  <a16:creationId xmlns="" xmlns:a16="http://schemas.microsoft.com/office/drawing/2014/main" id="{3A357D5E-C038-4B0B-B775-CBDD71F6C67E}"/>
                </a:ext>
              </a:extLst>
            </p:cNvPr>
            <p:cNvSpPr/>
            <p:nvPr/>
          </p:nvSpPr>
          <p:spPr>
            <a:xfrm>
              <a:off x="7516328" y="5486613"/>
              <a:ext cx="548505" cy="250172"/>
            </a:xfrm>
            <a:prstGeom prst="leftRightArrow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="" xmlns:a16="http://schemas.microsoft.com/office/drawing/2014/main" id="{04D06B1A-DFE6-439C-8271-975673616D91}"/>
              </a:ext>
            </a:extLst>
          </p:cNvPr>
          <p:cNvGrpSpPr/>
          <p:nvPr/>
        </p:nvGrpSpPr>
        <p:grpSpPr>
          <a:xfrm>
            <a:off x="859026" y="1680550"/>
            <a:ext cx="2709826" cy="3523677"/>
            <a:chOff x="946144" y="1968582"/>
            <a:chExt cx="2709826" cy="3523677"/>
          </a:xfrm>
        </p:grpSpPr>
        <p:sp>
          <p:nvSpPr>
            <p:cNvPr id="85" name="箭头: 左右 84">
              <a:extLst>
                <a:ext uri="{FF2B5EF4-FFF2-40B4-BE49-F238E27FC236}">
                  <a16:creationId xmlns="" xmlns:a16="http://schemas.microsoft.com/office/drawing/2014/main" id="{90DEF9EA-F636-4F94-B682-AC4C2195B7C8}"/>
                </a:ext>
              </a:extLst>
            </p:cNvPr>
            <p:cNvSpPr/>
            <p:nvPr/>
          </p:nvSpPr>
          <p:spPr>
            <a:xfrm rot="17687401">
              <a:off x="2458879" y="2911923"/>
              <a:ext cx="2140432" cy="253750"/>
            </a:xfrm>
            <a:prstGeom prst="left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箭头: 左右 85">
              <a:extLst>
                <a:ext uri="{FF2B5EF4-FFF2-40B4-BE49-F238E27FC236}">
                  <a16:creationId xmlns="" xmlns:a16="http://schemas.microsoft.com/office/drawing/2014/main" id="{BEC5E78C-9104-491C-A044-48F237F87266}"/>
                </a:ext>
              </a:extLst>
            </p:cNvPr>
            <p:cNvSpPr/>
            <p:nvPr/>
          </p:nvSpPr>
          <p:spPr>
            <a:xfrm rot="17687401">
              <a:off x="2220634" y="4939660"/>
              <a:ext cx="727007" cy="224531"/>
            </a:xfrm>
            <a:prstGeom prst="left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箭头: 左右 86">
              <a:extLst>
                <a:ext uri="{FF2B5EF4-FFF2-40B4-BE49-F238E27FC236}">
                  <a16:creationId xmlns="" xmlns:a16="http://schemas.microsoft.com/office/drawing/2014/main" id="{9D7AD255-2500-47FE-AE75-B5605CF03973}"/>
                </a:ext>
              </a:extLst>
            </p:cNvPr>
            <p:cNvSpPr/>
            <p:nvPr/>
          </p:nvSpPr>
          <p:spPr>
            <a:xfrm rot="17687401">
              <a:off x="-7098" y="4305069"/>
              <a:ext cx="2140432" cy="233947"/>
            </a:xfrm>
            <a:prstGeom prst="left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1" name="文本框 90">
            <a:extLst>
              <a:ext uri="{FF2B5EF4-FFF2-40B4-BE49-F238E27FC236}">
                <a16:creationId xmlns="" xmlns:a16="http://schemas.microsoft.com/office/drawing/2014/main" id="{8F296C02-6C22-4ADF-A42A-FFC7B79660A4}"/>
              </a:ext>
            </a:extLst>
          </p:cNvPr>
          <p:cNvSpPr txBox="1"/>
          <p:nvPr/>
        </p:nvSpPr>
        <p:spPr>
          <a:xfrm>
            <a:off x="323528" y="1205137"/>
            <a:ext cx="32580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Vertical communication</a:t>
            </a:r>
          </a:p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Communication between superiors and subordinates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="" xmlns:a16="http://schemas.microsoft.com/office/drawing/2014/main" id="{A18D7945-7185-406D-8F4E-C71604CA6AD4}"/>
              </a:ext>
            </a:extLst>
          </p:cNvPr>
          <p:cNvSpPr txBox="1"/>
          <p:nvPr/>
        </p:nvSpPr>
        <p:spPr>
          <a:xfrm>
            <a:off x="5492790" y="1148437"/>
            <a:ext cx="33276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Horizontal/Lateral communication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Communication between peers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="" xmlns:a16="http://schemas.microsoft.com/office/drawing/2014/main" id="{BDAD039E-2C67-4959-ABB0-8D68BC6E5A7B}"/>
              </a:ext>
            </a:extLst>
          </p:cNvPr>
          <p:cNvSpPr txBox="1"/>
          <p:nvPr/>
        </p:nvSpPr>
        <p:spPr>
          <a:xfrm>
            <a:off x="889082" y="5754276"/>
            <a:ext cx="74200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Diagonal communication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Communication between superiors and subordinates without going through the hierarchical set-up inside the organization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="" xmlns:a16="http://schemas.microsoft.com/office/drawing/2014/main" id="{E44F5705-0D9B-4F68-9AE1-8D80A4E30D46}"/>
              </a:ext>
            </a:extLst>
          </p:cNvPr>
          <p:cNvSpPr txBox="1"/>
          <p:nvPr/>
        </p:nvSpPr>
        <p:spPr>
          <a:xfrm>
            <a:off x="2026697" y="490320"/>
            <a:ext cx="312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Think and decide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28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uild="p"/>
      <p:bldP spid="92" grpId="0" build="p"/>
      <p:bldP spid="9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7564" y="1340768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There are many serious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ethical and legal issues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related to technical communication, and all professionals need a basic understanding of them.</a:t>
            </a:r>
          </a:p>
        </p:txBody>
      </p:sp>
      <p:sp>
        <p:nvSpPr>
          <p:cNvPr id="3" name="矩形 2"/>
          <p:cNvSpPr/>
          <p:nvPr/>
        </p:nvSpPr>
        <p:spPr>
          <a:xfrm>
            <a:off x="578785" y="2996952"/>
            <a:ext cx="31683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Ethicist Manuel G. Velasquez outlines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 moral standards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that are useful in thinking about ethical dilemmas (2006):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47137" y="2636912"/>
            <a:ext cx="49685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 individuals’ basic needs and welfare.</a:t>
            </a:r>
          </a:p>
          <a:p>
            <a:pPr marL="266700" indent="-266700"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Justice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 how the costs and benefits of an action or a policy are distributed among a group. </a:t>
            </a:r>
          </a:p>
          <a:p>
            <a:pPr marL="266700" indent="-266700"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Utility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 the positive and negative effects that an action or a policy has, will have, or might have on others. </a:t>
            </a:r>
          </a:p>
          <a:p>
            <a:pPr marL="266700" indent="-266700"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 the relationships we have with other individuals.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60905" y="434487"/>
            <a:ext cx="5084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A brief introduction to ethics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2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02CBF573-9408-4D54-9F8D-7D274EB65DD6}"/>
              </a:ext>
            </a:extLst>
          </p:cNvPr>
          <p:cNvSpPr/>
          <p:nvPr/>
        </p:nvSpPr>
        <p:spPr>
          <a:xfrm>
            <a:off x="5004049" y="3068960"/>
            <a:ext cx="40324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Drafting Emails for Work</a:t>
            </a:r>
            <a:endParaRPr lang="zh-CN" altLang="en-US" sz="4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18547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87624" y="2925144"/>
            <a:ext cx="2016225" cy="1800000"/>
            <a:chOff x="1187624" y="1671750"/>
            <a:chExt cx="2016225" cy="1800000"/>
          </a:xfrm>
        </p:grpSpPr>
        <p:sp>
          <p:nvSpPr>
            <p:cNvPr id="3" name="六边形 2"/>
            <p:cNvSpPr>
              <a:spLocks/>
            </p:cNvSpPr>
            <p:nvPr/>
          </p:nvSpPr>
          <p:spPr>
            <a:xfrm>
              <a:off x="1187624" y="1671750"/>
              <a:ext cx="2016225" cy="1800000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TextBox 15"/>
            <p:cNvSpPr txBox="1"/>
            <p:nvPr/>
          </p:nvSpPr>
          <p:spPr>
            <a:xfrm>
              <a:off x="1395178" y="2125474"/>
              <a:ext cx="158417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  录</a:t>
              </a:r>
              <a:endPara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339301" y="2293309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9" name="六边形 8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337759" y="3119713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12" name="六边形 11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TextBox 24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315616" y="3939218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15" name="六边形 14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TextBox 27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TextBox 32"/>
          <p:cNvSpPr txBox="1"/>
          <p:nvPr/>
        </p:nvSpPr>
        <p:spPr>
          <a:xfrm>
            <a:off x="3976417" y="2363255"/>
            <a:ext cx="3619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Learning by doing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9" name="TextBox 33"/>
          <p:cNvSpPr txBox="1"/>
          <p:nvPr/>
        </p:nvSpPr>
        <p:spPr>
          <a:xfrm>
            <a:off x="3974875" y="3159161"/>
            <a:ext cx="3342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Elements in an email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0" name="TextBox 34"/>
          <p:cNvSpPr txBox="1"/>
          <p:nvPr/>
        </p:nvSpPr>
        <p:spPr>
          <a:xfrm>
            <a:off x="3952732" y="4009164"/>
            <a:ext cx="450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Email etiquette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315616" y="4833216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2" name="六边形 21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TextBox 27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TextBox 34"/>
          <p:cNvSpPr txBox="1"/>
          <p:nvPr/>
        </p:nvSpPr>
        <p:spPr>
          <a:xfrm>
            <a:off x="3952732" y="4903162"/>
            <a:ext cx="3755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Questions for review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370626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1640" y="2330006"/>
            <a:ext cx="5904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find out the company’s  e-mail policies </a:t>
            </a:r>
          </a:p>
        </p:txBody>
      </p:sp>
      <p:sp>
        <p:nvSpPr>
          <p:cNvPr id="3" name="矩形 2"/>
          <p:cNvSpPr/>
          <p:nvPr/>
        </p:nvSpPr>
        <p:spPr>
          <a:xfrm>
            <a:off x="899592" y="1373869"/>
            <a:ext cx="73448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should we do first when we write an email in the workplace?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5656" y="3051342"/>
            <a:ext cx="44644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circumstances under which we may and may not use e-mail</a:t>
            </a:r>
          </a:p>
          <a:p>
            <a:pPr marL="266700" indent="-266700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principles we should use in writing e-mails</a:t>
            </a:r>
          </a:p>
          <a:p>
            <a:pPr marL="266700" indent="-266700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monitoring of employee e-mail </a:t>
            </a:r>
          </a:p>
        </p:txBody>
      </p:sp>
      <p:pic>
        <p:nvPicPr>
          <p:cNvPr id="6" name="Picture 2" descr="https://timgsa.baidu.com/timg?image&amp;quality=80&amp;size=b9999_10000&amp;sec=1511188519089&amp;di=c85102c04535e24b9f5804b39b637d1b&amp;imgtype=0&amp;src=http%3A%2F%2Feasyread.ph.126.net%2FHUVmVcBO1esxIsJ-ANJ8xA%3D%3D%2F79171071430817878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447074"/>
            <a:ext cx="2516531" cy="14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27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5E3683AD-9882-40A1-A99C-B2F5BCCA1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1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74BD5020-CFD3-4619-8B68-5347EC026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595" y="27384"/>
            <a:ext cx="6268877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EA6F97B7-95E3-4E0A-9307-9F844C6B0CEE}"/>
              </a:ext>
            </a:extLst>
          </p:cNvPr>
          <p:cNvSpPr txBox="1"/>
          <p:nvPr/>
        </p:nvSpPr>
        <p:spPr>
          <a:xfrm>
            <a:off x="4423803" y="1895901"/>
            <a:ext cx="4104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CC=courtesy copy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 or BCC=blind courtesy copy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="" xmlns:a16="http://schemas.microsoft.com/office/drawing/2014/main" id="{5A041062-A6A4-476E-8CC5-D45C3AC104FB}"/>
              </a:ext>
            </a:extLst>
          </p:cNvPr>
          <p:cNvSpPr/>
          <p:nvPr/>
        </p:nvSpPr>
        <p:spPr>
          <a:xfrm>
            <a:off x="3199667" y="1872208"/>
            <a:ext cx="1008112" cy="12961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42223BC-C7FA-457D-AF45-D84E6F404A7D}"/>
              </a:ext>
            </a:extLst>
          </p:cNvPr>
          <p:cNvSpPr txBox="1"/>
          <p:nvPr/>
        </p:nvSpPr>
        <p:spPr>
          <a:xfrm>
            <a:off x="2685101" y="3384376"/>
            <a:ext cx="605285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1. Suppose the team leader writes an email to all the members who have to read the mail, in which box should the writer put the members’ address?</a:t>
            </a:r>
          </a:p>
          <a:p>
            <a:pPr marL="273050" indent="-273050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2. Suppose the team leader writes an email to the monitor, he/she wants his/her members to know this, but he doesn’t want the monitor and his/her members to know that he/she also sends the email to the teacher, in which box should the writer put the monitor, his/her members and the teacher respectively?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A8548382-E5A8-4F0C-BF09-F5AFD4B65EA4}"/>
              </a:ext>
            </a:extLst>
          </p:cNvPr>
          <p:cNvSpPr txBox="1"/>
          <p:nvPr/>
        </p:nvSpPr>
        <p:spPr>
          <a:xfrm>
            <a:off x="125462" y="3789040"/>
            <a:ext cx="234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To: All Members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CA2A1C8B-D1AD-4C56-8615-7347E418B476}"/>
              </a:ext>
            </a:extLst>
          </p:cNvPr>
          <p:cNvSpPr txBox="1"/>
          <p:nvPr/>
        </p:nvSpPr>
        <p:spPr>
          <a:xfrm>
            <a:off x="125461" y="4969425"/>
            <a:ext cx="2520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To: Monitor</a:t>
            </a:r>
          </a:p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CC: All Members</a:t>
            </a:r>
          </a:p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BCC: Teacher</a:t>
            </a:r>
          </a:p>
        </p:txBody>
      </p:sp>
    </p:spTree>
    <p:extLst>
      <p:ext uri="{BB962C8B-B14F-4D97-AF65-F5344CB8AC3E}">
        <p14:creationId xmlns:p14="http://schemas.microsoft.com/office/powerpoint/2010/main" val="184197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5" grpId="0" uiExpand="1" build="p"/>
      <p:bldP spid="9" grpId="0" build="p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72EDDCD9-9382-454C-BA11-B47CBC4F44EE}"/>
              </a:ext>
            </a:extLst>
          </p:cNvPr>
          <p:cNvSpPr/>
          <p:nvPr/>
        </p:nvSpPr>
        <p:spPr>
          <a:xfrm>
            <a:off x="132622" y="1556792"/>
            <a:ext cx="191909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messages are written in capital /uppercase letters.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difficult to read.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appears as if the writer is yelling at his/her reader(s).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BEBAFD55-88DB-4971-BE2E-1480399E7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760" y="332656"/>
            <a:ext cx="7064752" cy="648230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87E7F47-B843-4699-A704-ABCA3EB3220D}"/>
              </a:ext>
            </a:extLst>
          </p:cNvPr>
          <p:cNvSpPr/>
          <p:nvPr/>
        </p:nvSpPr>
        <p:spPr>
          <a:xfrm>
            <a:off x="2115760" y="332656"/>
            <a:ext cx="66046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 on the following email 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78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4EEF49A9-98DF-4AFB-8C1A-01917FDEE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706" y="-13379"/>
            <a:ext cx="5906891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75F3919E-CA51-45A4-BC73-F932568AC15F}"/>
              </a:ext>
            </a:extLst>
          </p:cNvPr>
          <p:cNvSpPr/>
          <p:nvPr/>
        </p:nvSpPr>
        <p:spPr>
          <a:xfrm>
            <a:off x="179512" y="1268760"/>
            <a:ext cx="280831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writer does not state his purpose in the subject line and the first paragraph.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F12ECF81-3386-4743-AE54-A43A2A2ADC56}"/>
              </a:ext>
            </a:extLst>
          </p:cNvPr>
          <p:cNvSpPr/>
          <p:nvPr/>
        </p:nvSpPr>
        <p:spPr>
          <a:xfrm>
            <a:off x="179512" y="3955703"/>
            <a:ext cx="24719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writer’s tone is hostile.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B6BBAD3D-D6B7-480F-8A20-BBC8E62F9BB8}"/>
              </a:ext>
            </a:extLst>
          </p:cNvPr>
          <p:cNvSpPr/>
          <p:nvPr/>
        </p:nvSpPr>
        <p:spPr>
          <a:xfrm>
            <a:off x="197041" y="4747791"/>
            <a:ext cx="23968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writer has not proofread it.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86A324E3-0EB3-43AC-AB81-3A71984CC025}"/>
              </a:ext>
            </a:extLst>
          </p:cNvPr>
          <p:cNvSpPr/>
          <p:nvPr/>
        </p:nvSpPr>
        <p:spPr>
          <a:xfrm>
            <a:off x="197041" y="5589240"/>
            <a:ext cx="24985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writer does not conclude politely.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B15C1050-A88C-4F75-B19A-1D9C73DA6225}"/>
              </a:ext>
            </a:extLst>
          </p:cNvPr>
          <p:cNvSpPr/>
          <p:nvPr/>
        </p:nvSpPr>
        <p:spPr>
          <a:xfrm>
            <a:off x="179512" y="3091607"/>
            <a:ext cx="24719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Salutation is not written.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49D10B63-9B44-45EE-BB6A-ADBB35A12ACB}"/>
              </a:ext>
            </a:extLst>
          </p:cNvPr>
          <p:cNvCxnSpPr>
            <a:cxnSpLocks/>
          </p:cNvCxnSpPr>
          <p:nvPr/>
        </p:nvCxnSpPr>
        <p:spPr>
          <a:xfrm>
            <a:off x="5148064" y="4324995"/>
            <a:ext cx="15121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="" xmlns:a16="http://schemas.microsoft.com/office/drawing/2014/main" id="{73C133FF-9738-469E-A4AB-064070178380}"/>
              </a:ext>
            </a:extLst>
          </p:cNvPr>
          <p:cNvSpPr/>
          <p:nvPr/>
        </p:nvSpPr>
        <p:spPr>
          <a:xfrm>
            <a:off x="7132389" y="4060130"/>
            <a:ext cx="432048" cy="3015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="" xmlns:a16="http://schemas.microsoft.com/office/drawing/2014/main" id="{240871A8-CC57-49D4-984A-02C82F0676AE}"/>
              </a:ext>
            </a:extLst>
          </p:cNvPr>
          <p:cNvSpPr/>
          <p:nvPr/>
        </p:nvSpPr>
        <p:spPr>
          <a:xfrm>
            <a:off x="8079126" y="5076890"/>
            <a:ext cx="432048" cy="3015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2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  <p:bldP spid="9" grpId="0" build="p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4237BE14-DB3F-4685-8C33-A1016D69F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41" y="27384"/>
            <a:ext cx="6268877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723A02A-862C-40D1-BBBF-E2ED0860C7B8}"/>
              </a:ext>
            </a:extLst>
          </p:cNvPr>
          <p:cNvSpPr/>
          <p:nvPr/>
        </p:nvSpPr>
        <p:spPr>
          <a:xfrm>
            <a:off x="113740" y="1521366"/>
            <a:ext cx="280831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subject line and first paragraph clearly state the writer’s purpose.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320DE8AA-502C-456B-A428-978D5B592343}"/>
              </a:ext>
            </a:extLst>
          </p:cNvPr>
          <p:cNvSpPr/>
          <p:nvPr/>
        </p:nvSpPr>
        <p:spPr>
          <a:xfrm>
            <a:off x="179512" y="3372088"/>
            <a:ext cx="268922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Double-spacing between paragraphs makes the e-mail easier to read.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AB7B129-34E4-4ACD-B289-C15B4D9F5C71}"/>
              </a:ext>
            </a:extLst>
          </p:cNvPr>
          <p:cNvSpPr/>
          <p:nvPr/>
        </p:nvSpPr>
        <p:spPr>
          <a:xfrm>
            <a:off x="224829" y="5611887"/>
            <a:ext cx="27629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writer concludes politely.</a:t>
            </a:r>
          </a:p>
        </p:txBody>
      </p:sp>
    </p:spTree>
    <p:extLst>
      <p:ext uri="{BB962C8B-B14F-4D97-AF65-F5344CB8AC3E}">
        <p14:creationId xmlns:p14="http://schemas.microsoft.com/office/powerpoint/2010/main" val="191630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23728" y="260648"/>
            <a:ext cx="45672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Topics to be dealt with</a:t>
            </a:r>
            <a:endParaRPr lang="zh-CN" altLang="en-US" sz="3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1628800"/>
            <a:ext cx="7842602" cy="2793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Introduction to Technical Communication (Week 14)</a:t>
            </a:r>
          </a:p>
          <a:p>
            <a:pPr marL="266700" indent="-2667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Emails for work (Week 14)</a:t>
            </a:r>
          </a:p>
          <a:p>
            <a:pPr marL="266700" indent="-2667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Memos (Week 15)</a:t>
            </a:r>
          </a:p>
          <a:p>
            <a:pPr marL="266700" indent="-2667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Résumés for job application (Week 16)</a:t>
            </a:r>
          </a:p>
          <a:p>
            <a:pPr marL="266700" indent="-2667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Instructions and user manuals (Week 17)</a:t>
            </a:r>
          </a:p>
        </p:txBody>
      </p:sp>
    </p:spTree>
    <p:extLst>
      <p:ext uri="{BB962C8B-B14F-4D97-AF65-F5344CB8AC3E}">
        <p14:creationId xmlns:p14="http://schemas.microsoft.com/office/powerpoint/2010/main" val="415725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3A174314-2CA8-43D2-B928-57679FDAC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09402"/>
              </p:ext>
            </p:extLst>
          </p:nvPr>
        </p:nvGraphicFramePr>
        <p:xfrm>
          <a:off x="1619672" y="1268760"/>
          <a:ext cx="4832011" cy="5495925"/>
        </p:xfrm>
        <a:graphic>
          <a:graphicData uri="http://schemas.openxmlformats.org/drawingml/2006/table">
            <a:tbl>
              <a:tblPr/>
              <a:tblGrid>
                <a:gridCol w="4832011">
                  <a:extLst>
                    <a:ext uri="{9D8B030D-6E8A-4147-A177-3AD203B41FA5}">
                      <a16:colId xmlns="" xmlns:a16="http://schemas.microsoft.com/office/drawing/2014/main" val="4154802505"/>
                    </a:ext>
                  </a:extLst>
                </a:gridCol>
              </a:tblGrid>
              <a:tr h="2687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From: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To: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Cc: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Bcc: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Sent: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Subject: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Attachment: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0491353"/>
                  </a:ext>
                </a:extLst>
              </a:tr>
              <a:tr h="28082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4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4291877"/>
                  </a:ext>
                </a:extLst>
              </a:tr>
            </a:tbl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704D87B1-07E6-4A2B-9C35-741AF8022159}"/>
              </a:ext>
            </a:extLst>
          </p:cNvPr>
          <p:cNvGrpSpPr/>
          <p:nvPr/>
        </p:nvGrpSpPr>
        <p:grpSpPr>
          <a:xfrm>
            <a:off x="1908596" y="4077072"/>
            <a:ext cx="4175572" cy="2159550"/>
            <a:chOff x="612452" y="4136107"/>
            <a:chExt cx="4175572" cy="2159550"/>
          </a:xfrm>
        </p:grpSpPr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84FBBBD2-5BE1-426B-A751-E9A79A185B48}"/>
                </a:ext>
              </a:extLst>
            </p:cNvPr>
            <p:cNvSpPr/>
            <p:nvPr/>
          </p:nvSpPr>
          <p:spPr>
            <a:xfrm>
              <a:off x="612452" y="4136107"/>
              <a:ext cx="1367259" cy="4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2000" dirty="0">
                  <a:solidFill>
                    <a:srgbClr val="FFFFFF"/>
                  </a:solidFill>
                </a:rPr>
                <a:t>salutation</a:t>
              </a: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CCA614E8-9C00-481A-A174-4BC9297A2DC3}"/>
                </a:ext>
              </a:extLst>
            </p:cNvPr>
            <p:cNvSpPr/>
            <p:nvPr/>
          </p:nvSpPr>
          <p:spPr>
            <a:xfrm>
              <a:off x="612453" y="4640163"/>
              <a:ext cx="4175571" cy="5959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2400">
                  <a:solidFill>
                    <a:srgbClr val="FFFFFF"/>
                  </a:solidFill>
                </a:rPr>
                <a:t>Body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7FBBEE85-8F79-449A-A906-58D666E10315}"/>
                </a:ext>
              </a:extLst>
            </p:cNvPr>
            <p:cNvSpPr/>
            <p:nvPr/>
          </p:nvSpPr>
          <p:spPr>
            <a:xfrm>
              <a:off x="631340" y="5331215"/>
              <a:ext cx="1216347" cy="4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2000" dirty="0">
                  <a:solidFill>
                    <a:srgbClr val="FFFFFF"/>
                  </a:solidFill>
                </a:rPr>
                <a:t>close</a:t>
              </a: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4ABEA22F-92B8-4065-8605-0AB0C3B8DCEF}"/>
                </a:ext>
              </a:extLst>
            </p:cNvPr>
            <p:cNvSpPr/>
            <p:nvPr/>
          </p:nvSpPr>
          <p:spPr>
            <a:xfrm>
              <a:off x="631340" y="5863857"/>
              <a:ext cx="1367258" cy="4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2000" dirty="0">
                  <a:solidFill>
                    <a:srgbClr val="FFFFFF"/>
                  </a:solidFill>
                </a:rPr>
                <a:t>signature</a:t>
              </a:r>
              <a:endParaRPr lang="zh-CN" altLang="en-US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左大括号 10">
            <a:extLst>
              <a:ext uri="{FF2B5EF4-FFF2-40B4-BE49-F238E27FC236}">
                <a16:creationId xmlns="" xmlns:a16="http://schemas.microsoft.com/office/drawing/2014/main" id="{22D6B7A0-2C71-4DE4-8148-2D515C98E06E}"/>
              </a:ext>
            </a:extLst>
          </p:cNvPr>
          <p:cNvSpPr/>
          <p:nvPr/>
        </p:nvSpPr>
        <p:spPr>
          <a:xfrm>
            <a:off x="1547664" y="1560600"/>
            <a:ext cx="288032" cy="215643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0716FE20-5E0A-4BE0-BA31-0EC195E3D369}"/>
              </a:ext>
            </a:extLst>
          </p:cNvPr>
          <p:cNvSpPr txBox="1"/>
          <p:nvPr/>
        </p:nvSpPr>
        <p:spPr>
          <a:xfrm>
            <a:off x="323528" y="2391271"/>
            <a:ext cx="1196161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左大括号 12">
            <a:extLst>
              <a:ext uri="{FF2B5EF4-FFF2-40B4-BE49-F238E27FC236}">
                <a16:creationId xmlns="" xmlns:a16="http://schemas.microsoft.com/office/drawing/2014/main" id="{DCA68D34-7AF7-4919-9161-3892AE59AB6E}"/>
              </a:ext>
            </a:extLst>
          </p:cNvPr>
          <p:cNvSpPr/>
          <p:nvPr/>
        </p:nvSpPr>
        <p:spPr>
          <a:xfrm>
            <a:off x="1547664" y="4221088"/>
            <a:ext cx="288032" cy="1783844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075001E4-8E01-479F-AF0D-BADA3703BC80}"/>
              </a:ext>
            </a:extLst>
          </p:cNvPr>
          <p:cNvSpPr txBox="1"/>
          <p:nvPr/>
        </p:nvSpPr>
        <p:spPr>
          <a:xfrm>
            <a:off x="107504" y="4797152"/>
            <a:ext cx="1435008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03D6DE80-E4C3-43E9-94AF-849C8477E5A7}"/>
              </a:ext>
            </a:extLst>
          </p:cNvPr>
          <p:cNvSpPr txBox="1"/>
          <p:nvPr/>
        </p:nvSpPr>
        <p:spPr>
          <a:xfrm>
            <a:off x="3453162" y="5555388"/>
            <a:ext cx="2054942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Office title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Phone number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7A6799EE-AECC-4AE7-ACC6-96EEA7C5FFDB}"/>
              </a:ext>
            </a:extLst>
          </p:cNvPr>
          <p:cNvSpPr/>
          <p:nvPr/>
        </p:nvSpPr>
        <p:spPr>
          <a:xfrm>
            <a:off x="2195736" y="350941"/>
            <a:ext cx="58304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Style, Structure, and Content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D69BB1A5-D674-4655-8399-57B8281FF685}"/>
              </a:ext>
            </a:extLst>
          </p:cNvPr>
          <p:cNvSpPr/>
          <p:nvPr/>
        </p:nvSpPr>
        <p:spPr>
          <a:xfrm>
            <a:off x="6373093" y="1227231"/>
            <a:ext cx="2663403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Email messages must be kept brief; ideally, under 200 words.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The tone, i.e. the audience and purpose of the email, should be carefully considered.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Poor spelling and grammar in email messages could lead some readers to question the writer’s competence.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C1010B57-D2B0-442D-83F4-9A2E4D5DCFC0}"/>
              </a:ext>
            </a:extLst>
          </p:cNvPr>
          <p:cNvSpPr txBox="1"/>
          <p:nvPr/>
        </p:nvSpPr>
        <p:spPr>
          <a:xfrm>
            <a:off x="3358131" y="1377350"/>
            <a:ext cx="3014069" cy="21236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 take the time to consider the effect that the tone, style, grammar, and spelling of a mail may have on the recipient.</a:t>
            </a:r>
            <a:endParaRPr lang="zh-CN" altLang="en-US" sz="2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078457" y="6289292"/>
            <a:ext cx="1065374" cy="466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标注: 线形 19">
            <a:extLst>
              <a:ext uri="{FF2B5EF4-FFF2-40B4-BE49-F238E27FC236}">
                <a16:creationId xmlns="" xmlns:a16="http://schemas.microsoft.com/office/drawing/2014/main" id="{BC82B536-C150-42EA-AB09-B548E485F3B7}"/>
              </a:ext>
            </a:extLst>
          </p:cNvPr>
          <p:cNvSpPr/>
          <p:nvPr/>
        </p:nvSpPr>
        <p:spPr>
          <a:xfrm>
            <a:off x="35496" y="6004932"/>
            <a:ext cx="1626395" cy="808444"/>
          </a:xfrm>
          <a:prstGeom prst="borderCallout1">
            <a:avLst>
              <a:gd name="adj1" fmla="val 51725"/>
              <a:gd name="adj2" fmla="val 89341"/>
              <a:gd name="adj3" fmla="val 68347"/>
              <a:gd name="adj4" fmla="val 14689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 block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96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  <p:bldP spid="18" grpId="0" build="p"/>
      <p:bldP spid="19" grpId="0" animBg="1"/>
      <p:bldP spid="2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6788" y="404314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Email etiquette</a:t>
            </a:r>
            <a:endParaRPr lang="zh-CN" altLang="en-US" sz="3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1340768"/>
            <a:ext cx="705678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Write correctly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Use appropriate formality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Use proper structure and layout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Identify yourself and the topic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Be careful with formatting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Be concise and to the point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Use proper spelling, grammar, and punctuation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Re-read the email before sending it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Do not write in CAPITALS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Avoid long sentences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Use active instead of passive voice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Keep the language gender-neutral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Maintain coherence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timgsa.baidu.com/timg?image&amp;quality=80&amp;size=b9999_10000&amp;sec=1511200918379&amp;di=b91a865fda9e4682b4419cb4b55de48f&amp;imgtype=0&amp;src=http%3A%2F%2Fwww.cuhk.edu.hk%2Fosa%2Fiss%2FTipsforIncomingSt_SubP%2FEtiquet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485115"/>
            <a:ext cx="3413427" cy="183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005064"/>
            <a:ext cx="2065501" cy="277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1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96752"/>
            <a:ext cx="79928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Answer swiftly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Answer all questions, and pre-empt further questions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Use templates for frequently used responses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Take care with abbreviations and emoticons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Be kind.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Do not flame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Do not overuse Reply All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Do not overuse the high priority option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Do not attach unnecessary files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Do not use email to discuss confidential matters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Avoid using URGENT and IMPORTANT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Do not reply to spam 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Don’t forward a message to an online discussion forum without the writer’s permission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Don’t send a message unless you have something to say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4" descr="animated gif">
            <a:hlinkClick r:id="rId3" action="ppaction://hlinksldjump"/>
            <a:extLst>
              <a:ext uri="{FF2B5EF4-FFF2-40B4-BE49-F238E27FC236}">
                <a16:creationId xmlns="" xmlns:a16="http://schemas.microsoft.com/office/drawing/2014/main" id="{91550BE8-DB1A-47BC-A686-19F0AE505C1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6467113"/>
            <a:ext cx="4762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30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95736" y="332005"/>
            <a:ext cx="35766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Level of formality</a:t>
            </a:r>
            <a:endParaRPr lang="zh-CN" altLang="en-US" sz="3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3" name="Picture 4" descr="http://ecx.images-amazon.com/images/I/51ZQ7VhaEhL._SL5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333499"/>
            <a:ext cx="292417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575049" y="1738314"/>
            <a:ext cx="3857625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</a:rPr>
              <a:t>the frozen style</a:t>
            </a:r>
          </a:p>
          <a:p>
            <a:pPr eaLnBrk="1" hangingPunct="1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</a:rPr>
              <a:t>the formal style</a:t>
            </a:r>
          </a:p>
          <a:p>
            <a:pPr eaLnBrk="1" hangingPunct="1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</a:rPr>
              <a:t>the consultative style</a:t>
            </a:r>
          </a:p>
          <a:p>
            <a:pPr eaLnBrk="1" hangingPunct="1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</a:rPr>
              <a:t>the casual style </a:t>
            </a:r>
          </a:p>
          <a:p>
            <a:pPr eaLnBrk="1" hangingPunct="1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</a:rPr>
              <a:t>the intimate style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860798" y="2166939"/>
            <a:ext cx="135255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</a:rPr>
              <a:t>庄严体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</a:rPr>
              <a:t>正式体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</a:rPr>
              <a:t>商议体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</a:rPr>
              <a:t>随意体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</a:rPr>
              <a:t>亲密体</a:t>
            </a:r>
          </a:p>
        </p:txBody>
      </p:sp>
    </p:spTree>
    <p:extLst>
      <p:ext uri="{BB962C8B-B14F-4D97-AF65-F5344CB8AC3E}">
        <p14:creationId xmlns:p14="http://schemas.microsoft.com/office/powerpoint/2010/main" val="386864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827584" y="1699573"/>
            <a:ext cx="792088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7188" indent="-357188">
              <a:defRPr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1) My dear father has just expired.  </a:t>
            </a:r>
          </a:p>
          <a:p>
            <a:pPr>
              <a:defRPr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2) My old man just kicked the bucket. </a:t>
            </a:r>
          </a:p>
          <a:p>
            <a:pPr>
              <a:defRPr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3) My dad has died. </a:t>
            </a:r>
          </a:p>
          <a:p>
            <a:pPr marL="357188" indent="-357188">
              <a:defRPr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4) My beloved parent has just passed to his heavenly reward.</a:t>
            </a:r>
          </a:p>
          <a:p>
            <a:pPr>
              <a:defRPr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5) My father has just passed away. 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--- by Martin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Joos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2255749" y="404664"/>
            <a:ext cx="5572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Read and Decide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755576" y="4503481"/>
            <a:ext cx="6872394" cy="113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Frozen   Formal   Consultative   Casual   Intimate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        )   (         )       (         )       (        )     (         )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1369" y="5010053"/>
            <a:ext cx="47000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</a:rPr>
              <a:t>4</a:t>
            </a:r>
            <a:endParaRPr lang="zh-CN" altLang="en-US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55749" y="5003559"/>
            <a:ext cx="47000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</a:rPr>
              <a:t>1</a:t>
            </a:r>
            <a:endParaRPr lang="zh-CN" altLang="en-US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42331" y="5046641"/>
            <a:ext cx="47000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</a:rPr>
              <a:t>5</a:t>
            </a:r>
            <a:endParaRPr lang="zh-CN" altLang="en-US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27583" y="5003559"/>
            <a:ext cx="47000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</a:rPr>
              <a:t>3</a:t>
            </a:r>
            <a:endParaRPr lang="zh-CN" altLang="en-US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84905" y="5003559"/>
            <a:ext cx="47000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</a:rPr>
              <a:t>2</a:t>
            </a:r>
            <a:endParaRPr lang="zh-CN" altLang="en-US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50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1328721"/>
            <a:ext cx="756084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Our meeting with United went south right away when they threw a hissy fit, saying that we blew off the deadline for the progress report. 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our meeting, the United representative expressed concern that we had missed the deadline for the progress report.</a:t>
            </a:r>
          </a:p>
          <a:p>
            <a:pPr>
              <a:buClr>
                <a:srgbClr val="FF0000"/>
              </a:buClr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It was indubitably the case that our team was successful in presenting a proposal that was characterized by quality of the highest order. My appreciation for your industriousness is herewith extended. 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think we put together an excellent proposal. Thank you very much for your hard work.</a:t>
            </a: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2195736" y="322139"/>
            <a:ext cx="5572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Read and Decide</a:t>
            </a:r>
          </a:p>
        </p:txBody>
      </p:sp>
      <p:sp>
        <p:nvSpPr>
          <p:cNvPr id="4" name="线形标注 2 3"/>
          <p:cNvSpPr/>
          <p:nvPr/>
        </p:nvSpPr>
        <p:spPr>
          <a:xfrm>
            <a:off x="7217739" y="1296725"/>
            <a:ext cx="1872208" cy="495345"/>
          </a:xfrm>
          <a:prstGeom prst="borderCallout2">
            <a:avLst>
              <a:gd name="adj1" fmla="val 64516"/>
              <a:gd name="adj2" fmla="val 2613"/>
              <a:gd name="adj3" fmla="val 77498"/>
              <a:gd name="adj4" fmla="val -687"/>
              <a:gd name="adj5" fmla="val 145711"/>
              <a:gd name="adj6" fmla="val -4794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informal</a:t>
            </a:r>
          </a:p>
        </p:txBody>
      </p:sp>
      <p:sp>
        <p:nvSpPr>
          <p:cNvPr id="5" name="线形标注 2 4"/>
          <p:cNvSpPr/>
          <p:nvPr/>
        </p:nvSpPr>
        <p:spPr>
          <a:xfrm>
            <a:off x="7294478" y="4143666"/>
            <a:ext cx="1713782" cy="495345"/>
          </a:xfrm>
          <a:prstGeom prst="borderCallout2">
            <a:avLst>
              <a:gd name="adj1" fmla="val 17293"/>
              <a:gd name="adj2" fmla="val 3749"/>
              <a:gd name="adj3" fmla="val 15249"/>
              <a:gd name="adj4" fmla="val -4662"/>
              <a:gd name="adj5" fmla="val 93142"/>
              <a:gd name="adj6" fmla="val -5463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formal</a:t>
            </a:r>
          </a:p>
        </p:txBody>
      </p:sp>
      <p:pic>
        <p:nvPicPr>
          <p:cNvPr id="6" name="Picture 18" descr="animated gif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339" y="6410725"/>
            <a:ext cx="4762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085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9542" y="1379674"/>
            <a:ext cx="84429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多用你方态度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(you-attitude)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，少用我方态度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(we/me-attitude)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23728" y="260648"/>
            <a:ext cx="60324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you attitude </a:t>
            </a:r>
            <a:r>
              <a:rPr lang="en-US" altLang="zh-CN" sz="3200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vs</a:t>
            </a:r>
            <a:r>
              <a:rPr lang="en-US" altLang="zh-CN" sz="32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we/me attitude</a:t>
            </a:r>
            <a:endParaRPr lang="zh-CN" altLang="en-US" sz="3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2126466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Correspondence must convey a courteous, positive tone. The key to accomplishing this task is using the “you attitude” — that is, looking at the situation from the reader’s point of view and adjusting the content, structure, and tone to meet his or her needs.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9765" y="4257093"/>
            <a:ext cx="64644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Put yourself in your reader’s shoes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Try to imagine what your reader will feel about what you write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Reflect and emphasize your reader’s needs, interests and concerns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Protect your reader’s ego</a:t>
            </a:r>
          </a:p>
        </p:txBody>
      </p:sp>
    </p:spTree>
    <p:extLst>
      <p:ext uri="{BB962C8B-B14F-4D97-AF65-F5344CB8AC3E}">
        <p14:creationId xmlns:p14="http://schemas.microsoft.com/office/powerpoint/2010/main" val="98832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9769" y="1514786"/>
            <a:ext cx="61926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You must have dropped the engine. The housing is badly cracked. 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badly cracked housing suggests that your engine must have fallen onto a hard surface from some height.</a:t>
            </a:r>
          </a:p>
        </p:txBody>
      </p:sp>
      <p:sp>
        <p:nvSpPr>
          <p:cNvPr id="3" name="矩形 2"/>
          <p:cNvSpPr/>
          <p:nvPr/>
        </p:nvSpPr>
        <p:spPr>
          <a:xfrm>
            <a:off x="969769" y="3817705"/>
            <a:ext cx="64865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You’ll need two months to deliver these parts? Who do you think you are, the post office?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Surely you would find a two-month delay for the delivery of parts unacceptable in your business. That’s how I feel, too.</a:t>
            </a:r>
          </a:p>
        </p:txBody>
      </p:sp>
      <p:sp>
        <p:nvSpPr>
          <p:cNvPr id="4" name="线形标注 2 3"/>
          <p:cNvSpPr/>
          <p:nvPr/>
        </p:nvSpPr>
        <p:spPr>
          <a:xfrm>
            <a:off x="7382143" y="1437958"/>
            <a:ext cx="1584176" cy="495345"/>
          </a:xfrm>
          <a:prstGeom prst="borderCallout2">
            <a:avLst>
              <a:gd name="adj1" fmla="val 17293"/>
              <a:gd name="adj2" fmla="val 3749"/>
              <a:gd name="adj3" fmla="val 15249"/>
              <a:gd name="adj4" fmla="val -4662"/>
              <a:gd name="adj5" fmla="val 74269"/>
              <a:gd name="adj6" fmla="val -769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accusing</a:t>
            </a:r>
          </a:p>
        </p:txBody>
      </p:sp>
      <p:sp>
        <p:nvSpPr>
          <p:cNvPr id="5" name="线形标注 2 4"/>
          <p:cNvSpPr/>
          <p:nvPr/>
        </p:nvSpPr>
        <p:spPr>
          <a:xfrm>
            <a:off x="7424698" y="4268288"/>
            <a:ext cx="1584176" cy="495345"/>
          </a:xfrm>
          <a:prstGeom prst="borderCallout2">
            <a:avLst>
              <a:gd name="adj1" fmla="val 17293"/>
              <a:gd name="adj2" fmla="val 3749"/>
              <a:gd name="adj3" fmla="val 15249"/>
              <a:gd name="adj4" fmla="val -4662"/>
              <a:gd name="adj5" fmla="val 33364"/>
              <a:gd name="adj6" fmla="val -8055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sarcastic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051720" y="380858"/>
            <a:ext cx="5572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Read and Decide</a:t>
            </a:r>
          </a:p>
        </p:txBody>
      </p:sp>
      <p:pic>
        <p:nvPicPr>
          <p:cNvPr id="7" name="Picture 18" descr="animated gif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069" y="5949280"/>
            <a:ext cx="4762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58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5736" y="398915"/>
            <a:ext cx="4237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Questions for review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0190" y="1351508"/>
            <a:ext cx="75836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Did you refrain from discussing nonbusiness subjects?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Did you keep the e-mail as brief as possible and send it only to appropriate people? 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Did you use appropriate formality? 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Did you write correctly? 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Did you avoid flaming? 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Did you write a specific, accurate subject line?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Did you use uppercase and lowercase letters?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Did you skip lines between paragraphs? 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Did you keep the line length under 65 characters?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Did you check with the writer before forwarding his or her message?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68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标题 1"/>
          <p:cNvSpPr txBox="1">
            <a:spLocks noChangeArrowheads="1"/>
          </p:cNvSpPr>
          <p:nvPr/>
        </p:nvSpPr>
        <p:spPr bwMode="auto">
          <a:xfrm>
            <a:off x="1331640" y="1412776"/>
            <a:ext cx="7005638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5400" dirty="0">
                <a:solidFill>
                  <a:srgbClr val="6EA0B0"/>
                </a:solidFill>
                <a:latin typeface="Bodoni MT Black" pitchFamily="18" charset="0"/>
                <a:ea typeface="微软雅黑" pitchFamily="34" charset="-122"/>
              </a:rPr>
              <a:t>Thank You for Attention</a:t>
            </a:r>
            <a:r>
              <a:rPr lang="zh-CN" altLang="en-US" sz="5400" dirty="0">
                <a:solidFill>
                  <a:srgbClr val="6EA0B0"/>
                </a:solidFill>
                <a:latin typeface="Bodoni MT Black" pitchFamily="18" charset="0"/>
                <a:ea typeface="微软雅黑" pitchFamily="34" charset="-122"/>
              </a:rPr>
              <a:t>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ldLvl="0" autoUpdateAnimBg="0"/>
      <p:bldP spid="16388" grpId="1" bldLvl="0" autoUpdateAnimBg="0"/>
      <p:bldP spid="16388" grpId="2" bldLvl="0" autoUpdateAnimBg="0"/>
      <p:bldP spid="16388" grpId="3" bldLvl="0" autoUpdateAnimBg="0"/>
      <p:bldP spid="16388" grpId="4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116761" y="2996952"/>
            <a:ext cx="2016225" cy="1800000"/>
            <a:chOff x="1188768" y="1959582"/>
            <a:chExt cx="2016225" cy="1800000"/>
          </a:xfrm>
        </p:grpSpPr>
        <p:sp>
          <p:nvSpPr>
            <p:cNvPr id="15" name="六边形 14"/>
            <p:cNvSpPr>
              <a:spLocks/>
            </p:cNvSpPr>
            <p:nvPr/>
          </p:nvSpPr>
          <p:spPr>
            <a:xfrm>
              <a:off x="1188768" y="1959582"/>
              <a:ext cx="2016225" cy="1800000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95178" y="2363174"/>
              <a:ext cx="158417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  录</a:t>
              </a:r>
              <a:endPara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279832" y="1751402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18" name="六边形 17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301447" y="3633567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1" name="六边形 20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274039" y="4623954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4" name="六边形 23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908436" y="1628800"/>
            <a:ext cx="4327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Definition of Technical Communication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38563" y="3703513"/>
            <a:ext cx="3342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Objectives of TC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11155" y="4693900"/>
            <a:ext cx="3342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Characteristics of TC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291404" y="2708920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38" name="六边形 37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TextBox 18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0" name="TextBox 31"/>
          <p:cNvSpPr txBox="1"/>
          <p:nvPr/>
        </p:nvSpPr>
        <p:spPr>
          <a:xfrm>
            <a:off x="3906315" y="2593761"/>
            <a:ext cx="4186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General communication vs.  Technical communication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6AFE4B20-2E23-4C08-AD30-44605B11340E}"/>
              </a:ext>
            </a:extLst>
          </p:cNvPr>
          <p:cNvGrpSpPr/>
          <p:nvPr/>
        </p:nvGrpSpPr>
        <p:grpSpPr>
          <a:xfrm>
            <a:off x="3275856" y="5553296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30" name="六边形 29">
              <a:extLst>
                <a:ext uri="{FF2B5EF4-FFF2-40B4-BE49-F238E27FC236}">
                  <a16:creationId xmlns="" xmlns:a16="http://schemas.microsoft.com/office/drawing/2014/main" id="{7EFC4C6F-5AA4-405B-B071-5D59FE3047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TextBox 24">
              <a:extLst>
                <a:ext uri="{FF2B5EF4-FFF2-40B4-BE49-F238E27FC236}">
                  <a16:creationId xmlns="" xmlns:a16="http://schemas.microsoft.com/office/drawing/2014/main" id="{D10BE332-346F-4827-9C14-8623D9DDD451}"/>
                </a:ext>
              </a:extLst>
            </p:cNvPr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5" name="TextBox 33">
            <a:extLst>
              <a:ext uri="{FF2B5EF4-FFF2-40B4-BE49-F238E27FC236}">
                <a16:creationId xmlns="" xmlns:a16="http://schemas.microsoft.com/office/drawing/2014/main" id="{47FB93CD-00B4-4111-85C4-93A5939B97A4}"/>
              </a:ext>
            </a:extLst>
          </p:cNvPr>
          <p:cNvSpPr txBox="1"/>
          <p:nvPr/>
        </p:nvSpPr>
        <p:spPr>
          <a:xfrm>
            <a:off x="3912972" y="5623242"/>
            <a:ext cx="4475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Brief introduction to ethics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057657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64392" y="532711"/>
            <a:ext cx="6828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Definition of Technical Communication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4790030"/>
            <a:ext cx="7992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process of making and sharing information and ideas in the workplace</a:t>
            </a:r>
          </a:p>
          <a:p>
            <a:pPr>
              <a:buClr>
                <a:srgbClr val="FF0000"/>
              </a:buClr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set of applications — the documents that are written.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11026992994&amp;di=db134659e3322c4be78e3fc67a030abc&amp;imgtype=jpg&amp;src=http%3A%2F%2Fimg2.imgtn.bdimg.com%2Fit%2Fu%3D2636896812%2C958278759%26fm%3D214%26gp%3D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2881070" cy="288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E943621C-DDDD-4B13-B587-FA0143D22F40}"/>
              </a:ext>
            </a:extLst>
          </p:cNvPr>
          <p:cNvSpPr txBox="1"/>
          <p:nvPr/>
        </p:nvSpPr>
        <p:spPr>
          <a:xfrm>
            <a:off x="639695" y="4284386"/>
            <a:ext cx="6535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meant by “Technical Communication”?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D345EF-395B-4C14-BB9A-79A4E3385122}"/>
              </a:ext>
            </a:extLst>
          </p:cNvPr>
          <p:cNvSpPr txBox="1"/>
          <p:nvPr/>
        </p:nvSpPr>
        <p:spPr>
          <a:xfrm>
            <a:off x="3203848" y="1326825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meant by “communication”?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9DC6D3EE-81A7-41A9-B13E-E2FF30C09BF6}"/>
              </a:ext>
            </a:extLst>
          </p:cNvPr>
          <p:cNvSpPr/>
          <p:nvPr/>
        </p:nvSpPr>
        <p:spPr>
          <a:xfrm>
            <a:off x="3348614" y="1898623"/>
            <a:ext cx="56158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exchange of information, ideas, and knowledge between a sender and a receiver</a:t>
            </a:r>
          </a:p>
          <a:p>
            <a:pPr>
              <a:buClr>
                <a:srgbClr val="FF0000"/>
              </a:buClr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Communication in oral or written form</a:t>
            </a:r>
          </a:p>
        </p:txBody>
      </p:sp>
    </p:spTree>
    <p:extLst>
      <p:ext uri="{BB962C8B-B14F-4D97-AF65-F5344CB8AC3E}">
        <p14:creationId xmlns:p14="http://schemas.microsoft.com/office/powerpoint/2010/main" val="291463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FABD1831-55C8-4DDA-85A4-9F649C71075C}"/>
              </a:ext>
            </a:extLst>
          </p:cNvPr>
          <p:cNvSpPr txBox="1"/>
          <p:nvPr/>
        </p:nvSpPr>
        <p:spPr>
          <a:xfrm>
            <a:off x="2233658" y="332656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GC vs. TC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7ACA9284-3094-4B3C-8C1A-5753F606F46B}"/>
              </a:ext>
            </a:extLst>
          </p:cNvPr>
          <p:cNvSpPr txBox="1"/>
          <p:nvPr/>
        </p:nvSpPr>
        <p:spPr>
          <a:xfrm>
            <a:off x="683568" y="1268760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difference between general communication and technical communication?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="" xmlns:a16="http://schemas.microsoft.com/office/drawing/2014/main" id="{F9946FB5-9E83-4661-A0BC-4481207EF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007976"/>
              </p:ext>
            </p:extLst>
          </p:nvPr>
        </p:nvGraphicFramePr>
        <p:xfrm>
          <a:off x="611560" y="2104968"/>
          <a:ext cx="4068452" cy="4636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8452">
                  <a:extLst>
                    <a:ext uri="{9D8B030D-6E8A-4147-A177-3AD203B41FA5}">
                      <a16:colId xmlns="" xmlns:a16="http://schemas.microsoft.com/office/drawing/2014/main" val="3317179838"/>
                    </a:ext>
                  </a:extLst>
                </a:gridCol>
              </a:tblGrid>
              <a:tr h="589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 communication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04057479"/>
                  </a:ext>
                </a:extLst>
              </a:tr>
              <a:tr h="589859">
                <a:tc>
                  <a:txBody>
                    <a:bodyPr/>
                    <a:lstStyle/>
                    <a:p>
                      <a:pPr marL="342900" indent="-342900" algn="l">
                        <a:buClr>
                          <a:srgbClr val="FF0000"/>
                        </a:buClr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Contains a general message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68242338"/>
                  </a:ext>
                </a:extLst>
              </a:tr>
              <a:tr h="589859">
                <a:tc>
                  <a:txBody>
                    <a:bodyPr/>
                    <a:lstStyle/>
                    <a:p>
                      <a:pPr marL="342900" indent="-342900" algn="l">
                        <a:buClr>
                          <a:srgbClr val="FF0000"/>
                        </a:buClr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Informal in style and approach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176393185"/>
                  </a:ext>
                </a:extLst>
              </a:tr>
              <a:tr h="589859">
                <a:tc>
                  <a:txBody>
                    <a:bodyPr/>
                    <a:lstStyle/>
                    <a:p>
                      <a:pPr marL="342900" indent="-342900" algn="l">
                        <a:buClr>
                          <a:srgbClr val="FF0000"/>
                        </a:buClr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set pattern of communication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54381653"/>
                  </a:ext>
                </a:extLst>
              </a:tr>
              <a:tr h="589859">
                <a:tc>
                  <a:txBody>
                    <a:bodyPr/>
                    <a:lstStyle/>
                    <a:p>
                      <a:pPr marL="342900" indent="-342900" algn="l">
                        <a:buClr>
                          <a:srgbClr val="FF0000"/>
                        </a:buClr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Mostly oral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96550063"/>
                  </a:ext>
                </a:extLst>
              </a:tr>
              <a:tr h="589859">
                <a:tc>
                  <a:txBody>
                    <a:bodyPr/>
                    <a:lstStyle/>
                    <a:p>
                      <a:pPr marL="342900" indent="-342900" algn="l">
                        <a:buClr>
                          <a:srgbClr val="FF0000"/>
                        </a:buClr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always for a specific audience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35779257"/>
                  </a:ext>
                </a:extLst>
              </a:tr>
              <a:tr h="874884">
                <a:tc>
                  <a:txBody>
                    <a:bodyPr/>
                    <a:lstStyle/>
                    <a:p>
                      <a:pPr marL="342900" indent="-342900" algn="l">
                        <a:buClr>
                          <a:srgbClr val="FF0000"/>
                        </a:buClr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involve no technical vocabulary or graphics, etc.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18566364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="" xmlns:a16="http://schemas.microsoft.com/office/drawing/2014/main" id="{F8CCDE4B-E267-4C4A-90DB-B542C291F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73266"/>
              </p:ext>
            </p:extLst>
          </p:nvPr>
        </p:nvGraphicFramePr>
        <p:xfrm>
          <a:off x="4701032" y="2092378"/>
          <a:ext cx="4068452" cy="46597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8452">
                  <a:extLst>
                    <a:ext uri="{9D8B030D-6E8A-4147-A177-3AD203B41FA5}">
                      <a16:colId xmlns="" xmlns:a16="http://schemas.microsoft.com/office/drawing/2014/main" val="3566017185"/>
                    </a:ext>
                  </a:extLst>
                </a:gridCol>
              </a:tblGrid>
              <a:tr h="589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Technical communication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04057479"/>
                  </a:ext>
                </a:extLst>
              </a:tr>
              <a:tr h="589859">
                <a:tc>
                  <a:txBody>
                    <a:bodyPr/>
                    <a:lstStyle/>
                    <a:p>
                      <a:pPr marL="342900" indent="-342900" algn="l">
                        <a:buClr>
                          <a:srgbClr val="FF0000"/>
                        </a:buClr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Contains a technical message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68242338"/>
                  </a:ext>
                </a:extLst>
              </a:tr>
              <a:tr h="589859">
                <a:tc>
                  <a:txBody>
                    <a:bodyPr/>
                    <a:lstStyle/>
                    <a:p>
                      <a:pPr marL="342900" indent="-342900" algn="l">
                        <a:buClr>
                          <a:srgbClr val="FF0000"/>
                        </a:buClr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Mostly formal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176393185"/>
                  </a:ext>
                </a:extLst>
              </a:tr>
              <a:tr h="719173">
                <a:tc>
                  <a:txBody>
                    <a:bodyPr/>
                    <a:lstStyle/>
                    <a:p>
                      <a:pPr marL="342900" indent="-342900" algn="l">
                        <a:buClr>
                          <a:srgbClr val="FF0000"/>
                        </a:buClr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Follows a set pattern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54381653"/>
                  </a:ext>
                </a:extLst>
              </a:tr>
              <a:tr h="589859">
                <a:tc>
                  <a:txBody>
                    <a:bodyPr/>
                    <a:lstStyle/>
                    <a:p>
                      <a:pPr marL="342900" indent="-342900" algn="l">
                        <a:buClr>
                          <a:srgbClr val="FF0000"/>
                        </a:buClr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Both oral and written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96550063"/>
                  </a:ext>
                </a:extLst>
              </a:tr>
              <a:tr h="706285">
                <a:tc>
                  <a:txBody>
                    <a:bodyPr/>
                    <a:lstStyle/>
                    <a:p>
                      <a:pPr marL="342900" indent="-342900" algn="l">
                        <a:buClr>
                          <a:srgbClr val="FF0000"/>
                        </a:buClr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Always for a specific audience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35779257"/>
                  </a:ext>
                </a:extLst>
              </a:tr>
              <a:tr h="874884">
                <a:tc>
                  <a:txBody>
                    <a:bodyPr/>
                    <a:lstStyle/>
                    <a:p>
                      <a:pPr marL="342900" indent="-342900" algn="l">
                        <a:buClr>
                          <a:srgbClr val="FF0000"/>
                        </a:buClr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Frequently involves jargon, graphics, etc.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185663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28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23728" y="332656"/>
            <a:ext cx="3416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Objectives of TC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0502" y="2223308"/>
            <a:ext cx="41044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 provide organized information that aids in quick decision-making</a:t>
            </a:r>
          </a:p>
          <a:p>
            <a:pPr>
              <a:buClr>
                <a:srgbClr val="FF0000"/>
              </a:buClr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 invite corporate joint ventures</a:t>
            </a:r>
          </a:p>
          <a:p>
            <a:pPr>
              <a:buClr>
                <a:srgbClr val="FF0000"/>
              </a:buClr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 disseminate knowledge in oral or written form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7" t="19665" r="7664"/>
          <a:stretch/>
        </p:blipFill>
        <p:spPr>
          <a:xfrm>
            <a:off x="5004048" y="2204864"/>
            <a:ext cx="3960440" cy="26475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6A1C256D-3B35-4F57-A646-ABAE5B1270FE}"/>
              </a:ext>
            </a:extLst>
          </p:cNvPr>
          <p:cNvSpPr txBox="1"/>
          <p:nvPr/>
        </p:nvSpPr>
        <p:spPr>
          <a:xfrm>
            <a:off x="890502" y="1484784"/>
            <a:ext cx="7444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objectives of technical communication?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53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37258" y="345685"/>
            <a:ext cx="3802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Characteristics of TC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7704" y="1804324"/>
            <a:ext cx="2664296" cy="2355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lnSpc>
                <a:spcPts val="36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  <a:p>
            <a:pPr marL="266700" indent="-266700">
              <a:lnSpc>
                <a:spcPts val="36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accurate</a:t>
            </a:r>
          </a:p>
          <a:p>
            <a:pPr marL="266700" indent="-266700">
              <a:lnSpc>
                <a:spcPts val="36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</a:p>
          <a:p>
            <a:pPr marL="266700" indent="-266700">
              <a:lnSpc>
                <a:spcPts val="36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appropriate</a:t>
            </a:r>
          </a:p>
          <a:p>
            <a:pPr marL="266700" indent="-266700">
              <a:lnSpc>
                <a:spcPts val="36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 the point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069352"/>
            <a:ext cx="2678514" cy="208924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17352" y="4358988"/>
            <a:ext cx="76727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language should be clear and easy to understand. </a:t>
            </a:r>
          </a:p>
          <a:p>
            <a:pPr marL="266700" indent="-266700"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2400" dirty="0"/>
              <a:t>The information must be brief and arranged sequentially.</a:t>
            </a:r>
            <a:endParaRPr lang="zh-CN" altLang="en-US" sz="2400" dirty="0"/>
          </a:p>
          <a:p>
            <a:pPr marL="266700" indent="-266700"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technical information provided in the manual should be accurate.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5A9467D5-3F13-45F0-8C74-D39953FF3A1E}"/>
              </a:ext>
            </a:extLst>
          </p:cNvPr>
          <p:cNvSpPr txBox="1"/>
          <p:nvPr/>
        </p:nvSpPr>
        <p:spPr>
          <a:xfrm>
            <a:off x="718014" y="1400872"/>
            <a:ext cx="797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characteristics of technical communication?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70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CD8D03EA-FB83-45EB-9E1A-E0BD9217E53B}"/>
              </a:ext>
            </a:extLst>
          </p:cNvPr>
          <p:cNvSpPr/>
          <p:nvPr/>
        </p:nvSpPr>
        <p:spPr>
          <a:xfrm>
            <a:off x="2051720" y="476672"/>
            <a:ext cx="50405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b="1" dirty="0">
                <a:latin typeface="Arial" panose="020B0604020202020204" pitchFamily="34" charset="0"/>
                <a:cs typeface="Arial" panose="020B0604020202020204" pitchFamily="34" charset="0"/>
              </a:rPr>
              <a:t>Levels of communication</a:t>
            </a:r>
            <a:endParaRPr lang="zh-CN" altLang="en-US" sz="2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59DD44F6-8517-42CC-959C-247BF4B288EB}"/>
              </a:ext>
            </a:extLst>
          </p:cNvPr>
          <p:cNvSpPr txBox="1"/>
          <p:nvPr/>
        </p:nvSpPr>
        <p:spPr>
          <a:xfrm>
            <a:off x="718014" y="1400872"/>
            <a:ext cx="6655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what levels does communication take place?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85AAF15F-496E-4C1F-ACFC-69A9105779D4}"/>
              </a:ext>
            </a:extLst>
          </p:cNvPr>
          <p:cNvSpPr/>
          <p:nvPr/>
        </p:nvSpPr>
        <p:spPr>
          <a:xfrm>
            <a:off x="899592" y="1862537"/>
            <a:ext cx="78488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Extrapersonal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communication</a:t>
            </a: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communication between human beings and non-human entities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Intrapersonal communication</a:t>
            </a: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communication within an individual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Interpersonal communication</a:t>
            </a: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communication among people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Organizational communication</a:t>
            </a: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communication in an organization at different hierarchical levels</a:t>
            </a: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internal-operational, external-operational, and personal communication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Mass communication</a:t>
            </a: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communication through mass media such as journals, books, television, newspapers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14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7222" t="14927" r="6933" b="25368"/>
          <a:stretch/>
        </p:blipFill>
        <p:spPr>
          <a:xfrm>
            <a:off x="239172" y="2793592"/>
            <a:ext cx="8665656" cy="323949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07704" y="385500"/>
            <a:ext cx="7092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b="1" dirty="0">
                <a:latin typeface="Arial" panose="020B0604020202020204" pitchFamily="34" charset="0"/>
                <a:cs typeface="Arial" panose="020B0604020202020204" pitchFamily="34" charset="0"/>
              </a:rPr>
              <a:t>Flow of communication in an organization</a:t>
            </a:r>
            <a:endParaRPr lang="zh-CN" altLang="en-US" sz="2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D6747FFE-7591-41F9-B8FA-6DC8D5CBBBD6}"/>
              </a:ext>
            </a:extLst>
          </p:cNvPr>
          <p:cNvSpPr txBox="1"/>
          <p:nvPr/>
        </p:nvSpPr>
        <p:spPr>
          <a:xfrm>
            <a:off x="611560" y="1182806"/>
            <a:ext cx="7035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communication flow in an organization?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16C07F39-6584-42CF-AD60-293967F70A4A}"/>
              </a:ext>
            </a:extLst>
          </p:cNvPr>
          <p:cNvSpPr/>
          <p:nvPr/>
        </p:nvSpPr>
        <p:spPr>
          <a:xfrm>
            <a:off x="747032" y="1768271"/>
            <a:ext cx="29248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horizontal/lateral communication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B8635070-6218-4827-9E1D-7CFD6B9B71D0}"/>
              </a:ext>
            </a:extLst>
          </p:cNvPr>
          <p:cNvSpPr/>
          <p:nvPr/>
        </p:nvSpPr>
        <p:spPr>
          <a:xfrm>
            <a:off x="3635896" y="1738880"/>
            <a:ext cx="25941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vertical communication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ABE4D0F-9D30-44E6-A15F-6DA7121993AF}"/>
              </a:ext>
            </a:extLst>
          </p:cNvPr>
          <p:cNvSpPr/>
          <p:nvPr/>
        </p:nvSpPr>
        <p:spPr>
          <a:xfrm>
            <a:off x="6228184" y="1745882"/>
            <a:ext cx="2676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diagonal communication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80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2673</TotalTime>
  <Words>1623</Words>
  <Application>Microsoft Office PowerPoint</Application>
  <PresentationFormat>全屏显示(4:3)</PresentationFormat>
  <Paragraphs>262</Paragraphs>
  <Slides>29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js</cp:lastModifiedBy>
  <cp:revision>157</cp:revision>
  <dcterms:created xsi:type="dcterms:W3CDTF">2017-11-16T11:08:01Z</dcterms:created>
  <dcterms:modified xsi:type="dcterms:W3CDTF">2018-12-07T02:35:28Z</dcterms:modified>
</cp:coreProperties>
</file>