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398" r:id="rId3"/>
    <p:sldId id="388" r:id="rId4"/>
    <p:sldId id="397" r:id="rId6"/>
    <p:sldId id="329" r:id="rId7"/>
    <p:sldId id="333" r:id="rId8"/>
    <p:sldId id="362" r:id="rId9"/>
    <p:sldId id="363" r:id="rId10"/>
    <p:sldId id="335" r:id="rId11"/>
    <p:sldId id="399" r:id="rId12"/>
    <p:sldId id="401" r:id="rId13"/>
    <p:sldId id="400" r:id="rId14"/>
    <p:sldId id="461" r:id="rId15"/>
    <p:sldId id="462" r:id="rId16"/>
    <p:sldId id="402" r:id="rId17"/>
    <p:sldId id="367" r:id="rId18"/>
    <p:sldId id="394" r:id="rId19"/>
    <p:sldId id="416" r:id="rId20"/>
    <p:sldId id="395" r:id="rId21"/>
    <p:sldId id="370" r:id="rId22"/>
    <p:sldId id="371" r:id="rId23"/>
    <p:sldId id="425" r:id="rId24"/>
    <p:sldId id="385" r:id="rId25"/>
    <p:sldId id="413" r:id="rId26"/>
    <p:sldId id="417" r:id="rId27"/>
    <p:sldId id="427" r:id="rId28"/>
    <p:sldId id="418" r:id="rId29"/>
    <p:sldId id="380" r:id="rId30"/>
    <p:sldId id="376" r:id="rId31"/>
    <p:sldId id="274"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5"/>
    <p:restoredTop sz="94666"/>
  </p:normalViewPr>
  <p:slideViewPr>
    <p:cSldViewPr>
      <p:cViewPr varScale="1">
        <p:scale>
          <a:sx n="108" d="100"/>
          <a:sy n="108" d="100"/>
        </p:scale>
        <p:origin x="1704" y="114"/>
      </p:cViewPr>
      <p:guideLst>
        <p:guide orient="horz" pos="2160"/>
        <p:guide pos="291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72E4A4-B198-429A-8873-3E8A3F864F9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1597E4-33A8-4C90-AF1B-3EEF568E0D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freedigitalphotos.net/images/view_photog.php?photogid=2664" TargetMode="External"/><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latin typeface="Arial" panose="020B0604020202020204" pitchFamily="34" charset="0"/>
                <a:cs typeface="Arial" panose="020B0604020202020204" pitchFamily="34" charset="0"/>
              </a:rPr>
              <a:t>The larger the organization and the more levels of authority it has, the more inefficient phone calls and face-to-face discussions become.</a:t>
            </a:r>
            <a:endParaRPr lang="en-US" altLang="zh-CN" sz="1200"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5"/>
          </p:nvPr>
        </p:nvSpPr>
        <p:spPr/>
        <p:txBody>
          <a:bodyPr/>
          <a:lstStyle/>
          <a:p>
            <a:fld id="{201597E4-33A8-4C90-AF1B-3EEF568E0D0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716280" indent="-180975">
              <a:lnSpc>
                <a:spcPts val="2500"/>
              </a:lnSpc>
              <a:buClr>
                <a:srgbClr val="FF0000"/>
              </a:buClr>
              <a:buFont typeface="Arial" panose="020B0604020202020204" pitchFamily="34" charset="0"/>
              <a:buChar char="•"/>
              <a:tabLst>
                <a:tab pos="715645" algn="l"/>
              </a:tabLst>
            </a:pPr>
            <a:r>
              <a:rPr lang="en-US" altLang="zh-CN" sz="1200" dirty="0">
                <a:latin typeface="Arial" panose="020B0604020202020204" pitchFamily="34" charset="0"/>
                <a:cs typeface="Arial" panose="020B0604020202020204" pitchFamily="34" charset="0"/>
              </a:rPr>
              <a:t>A memo explaining the new method of maintaining medical records of employees in an organization</a:t>
            </a:r>
            <a:endParaRPr lang="en-US" altLang="zh-CN" sz="1200" dirty="0">
              <a:latin typeface="Arial" panose="020B0604020202020204" pitchFamily="34" charset="0"/>
              <a:cs typeface="Arial" panose="020B0604020202020204" pitchFamily="34" charset="0"/>
            </a:endParaRPr>
          </a:p>
          <a:p>
            <a:pPr marL="716280" indent="-180975">
              <a:lnSpc>
                <a:spcPts val="2500"/>
              </a:lnSpc>
              <a:buClr>
                <a:srgbClr val="FF0000"/>
              </a:buClr>
              <a:buFont typeface="Arial" panose="020B0604020202020204" pitchFamily="34" charset="0"/>
              <a:buChar char="•"/>
              <a:tabLst>
                <a:tab pos="715645" algn="l"/>
              </a:tabLst>
            </a:pPr>
            <a:r>
              <a:rPr lang="en-US" altLang="zh-CN" sz="1200" dirty="0">
                <a:latin typeface="Arial" panose="020B0604020202020204" pitchFamily="34" charset="0"/>
                <a:cs typeface="Arial" panose="020B0604020202020204" pitchFamily="34" charset="0"/>
              </a:rPr>
              <a:t>A memo requesting the head of another division to provide additional manpower for shifting some huge machines</a:t>
            </a:r>
            <a:endParaRPr lang="en-US" altLang="zh-CN" sz="1200" dirty="0">
              <a:latin typeface="Arial" panose="020B0604020202020204" pitchFamily="34" charset="0"/>
              <a:cs typeface="Arial" panose="020B0604020202020204" pitchFamily="34" charset="0"/>
            </a:endParaRPr>
          </a:p>
          <a:p>
            <a:pPr marL="716280" indent="-180975">
              <a:lnSpc>
                <a:spcPts val="2500"/>
              </a:lnSpc>
              <a:buClr>
                <a:srgbClr val="FF0000"/>
              </a:buClr>
              <a:buFont typeface="Arial" panose="020B0604020202020204" pitchFamily="34" charset="0"/>
              <a:buChar char="•"/>
              <a:tabLst>
                <a:tab pos="715645" algn="l"/>
              </a:tabLst>
            </a:pPr>
            <a:r>
              <a:rPr lang="en-US" altLang="zh-CN" sz="1200" dirty="0">
                <a:latin typeface="Arial" panose="020B0604020202020204" pitchFamily="34" charset="0"/>
                <a:cs typeface="Arial" panose="020B0604020202020204" pitchFamily="34" charset="0"/>
              </a:rPr>
              <a:t>A memo providing some suggestions for improving the existing billing system</a:t>
            </a:r>
            <a:endParaRPr lang="en-US" altLang="zh-CN" sz="1200"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0"/>
          </p:nvPr>
        </p:nvSpPr>
        <p:spPr/>
        <p:txBody>
          <a:bodyPr/>
          <a:lstStyle/>
          <a:p>
            <a:fld id="{CB5DF378-11E0-436F-858E-82572CEFCE9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5DF378-11E0-436F-858E-82572CEFCE9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5DF378-11E0-436F-858E-82572CEFCE9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i="1" dirty="0">
                <a:solidFill>
                  <a:srgbClr val="111111"/>
                </a:solidFill>
                <a:latin typeface="Times New Roman" panose="02020603050405020304" pitchFamily="18" charset="0"/>
                <a:cs typeface="Times New Roman" panose="02020603050405020304" pitchFamily="18" charset="0"/>
              </a:rPr>
              <a:t>Image courtesy of </a:t>
            </a:r>
            <a:r>
              <a:rPr lang="en-US" altLang="zh-CN" sz="1200" i="1" u="sng" dirty="0">
                <a:solidFill>
                  <a:srgbClr val="1B1B69"/>
                </a:solidFill>
                <a:latin typeface="Times New Roman" panose="02020603050405020304" pitchFamily="18" charset="0"/>
                <a:cs typeface="Times New Roman" panose="02020603050405020304" pitchFamily="18" charset="0"/>
                <a:hlinkClick r:id="rId3"/>
              </a:rPr>
              <a:t>Stuart Miles</a:t>
            </a:r>
            <a:r>
              <a:rPr lang="en-US" altLang="zh-CN" sz="1200" i="1" dirty="0">
                <a:solidFill>
                  <a:srgbClr val="111111"/>
                </a:solidFill>
                <a:latin typeface="Times New Roman" panose="02020603050405020304" pitchFamily="18" charset="0"/>
                <a:cs typeface="Times New Roman" panose="02020603050405020304" pitchFamily="18" charset="0"/>
              </a:rPr>
              <a:t> at FreeDigitalPhotos.net</a:t>
            </a:r>
            <a:endParaRPr lang="en-US" altLang="zh-CN" sz="1200" dirty="0">
              <a:solidFill>
                <a:srgbClr val="111111"/>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201597E4-33A8-4C90-AF1B-3EEF568E0D0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Rectangle 8"/>
          <p:cNvSpPr>
            <a:spLocks noChangeArrowheads="1"/>
          </p:cNvSpPr>
          <p:nvPr userDrawn="1"/>
        </p:nvSpPr>
        <p:spPr bwMode="auto">
          <a:xfrm>
            <a:off x="8464" y="4064000"/>
            <a:ext cx="9135536" cy="2936875"/>
          </a:xfrm>
          <a:prstGeom prst="rect">
            <a:avLst/>
          </a:prstGeom>
          <a:solidFill>
            <a:srgbClr val="6EA0B0"/>
          </a:solidFill>
          <a:ln w="9525">
            <a:noFill/>
            <a:miter lim="800000"/>
          </a:ln>
        </p:spPr>
        <p:txBody>
          <a:bodyPr wrap="none" anchor="ctr"/>
          <a:lstStyle/>
          <a:p>
            <a:pPr eaLnBrk="1" hangingPunct="1"/>
            <a:endParaRPr lang="zh-CN" altLang="en-US"/>
          </a:p>
        </p:txBody>
      </p:sp>
      <p:sp>
        <p:nvSpPr>
          <p:cNvPr id="9" name="AutoShape 6"/>
          <p:cNvSpPr>
            <a:spLocks noChangeArrowheads="1"/>
          </p:cNvSpPr>
          <p:nvPr/>
        </p:nvSpPr>
        <p:spPr bwMode="auto">
          <a:xfrm rot="16200000">
            <a:off x="-478626" y="456145"/>
            <a:ext cx="2083331" cy="1126078"/>
          </a:xfrm>
          <a:prstGeom prst="notchedRightArrow">
            <a:avLst>
              <a:gd name="adj1" fmla="val 50000"/>
              <a:gd name="adj2" fmla="val 54795"/>
            </a:avLst>
          </a:prstGeom>
          <a:solidFill>
            <a:srgbClr val="6EA0A7"/>
          </a:solidFill>
          <a:ln w="9525">
            <a:noFill/>
            <a:miter lim="800000"/>
          </a:ln>
        </p:spPr>
        <p:txBody>
          <a:bodyPr anchor="ctr"/>
          <a:lstStyle/>
          <a:p>
            <a:pPr eaLnBrk="1" hangingPunct="1"/>
            <a:endParaRPr lang="zh-CN" altLang="en-US"/>
          </a:p>
        </p:txBody>
      </p:sp>
      <p:pic>
        <p:nvPicPr>
          <p:cNvPr id="10" name="Picture 12" descr="C:\Users\lenovo\Desktop\校徽.jpg"/>
          <p:cNvPicPr>
            <a:picLocks noChangeAspect="1" noChangeArrowheads="1"/>
          </p:cNvPicPr>
          <p:nvPr/>
        </p:nvPicPr>
        <p:blipFill>
          <a:blip r:embed="rId2" cstate="print"/>
          <a:srcRect/>
          <a:stretch>
            <a:fillRect/>
          </a:stretch>
        </p:blipFill>
        <p:spPr bwMode="auto">
          <a:xfrm>
            <a:off x="937914" y="625201"/>
            <a:ext cx="1172172" cy="1171610"/>
          </a:xfrm>
          <a:prstGeom prst="rect">
            <a:avLst/>
          </a:prstGeom>
          <a:noFill/>
          <a:ln w="9525">
            <a:noFill/>
            <a:miter lim="800000"/>
            <a:headEnd/>
            <a:tailEnd/>
          </a:ln>
        </p:spPr>
      </p:pic>
      <p:pic>
        <p:nvPicPr>
          <p:cNvPr id="11" name="Picture 11" descr="C:\Users\lenovo\Desktop\大礼堂 手绘稿.png"/>
          <p:cNvPicPr>
            <a:picLocks noChangeAspect="1" noChangeArrowheads="1"/>
          </p:cNvPicPr>
          <p:nvPr userDrawn="1"/>
        </p:nvPicPr>
        <p:blipFill rotWithShape="1">
          <a:blip r:embed="rId3" cstate="print"/>
          <a:srcRect t="12760" r="1895" b="22360"/>
          <a:stretch>
            <a:fillRect/>
          </a:stretch>
        </p:blipFill>
        <p:spPr bwMode="auto">
          <a:xfrm>
            <a:off x="3074989" y="4015999"/>
            <a:ext cx="6164262" cy="2984876"/>
          </a:xfrm>
          <a:prstGeom prst="rect">
            <a:avLst/>
          </a:prstGeom>
          <a:noFill/>
          <a:ln w="9525">
            <a:noFill/>
            <a:miter lim="800000"/>
            <a:headEnd/>
            <a:tailEnd/>
          </a:ln>
        </p:spPr>
      </p:pic>
      <p:sp>
        <p:nvSpPr>
          <p:cNvPr id="12" name="标题 1"/>
          <p:cNvSpPr>
            <a:spLocks noGrp="1"/>
          </p:cNvSpPr>
          <p:nvPr userDrawn="1">
            <p:ph type="ctrTitle"/>
          </p:nvPr>
        </p:nvSpPr>
        <p:spPr>
          <a:xfrm>
            <a:off x="685800" y="1662290"/>
            <a:ext cx="7772400" cy="1470025"/>
          </a:xfrm>
          <a:prstGeom prst="rect">
            <a:avLst/>
          </a:prstGeom>
        </p:spPr>
        <p:txBody>
          <a:bodyPr/>
          <a:lstStyle/>
          <a:p>
            <a:r>
              <a:rPr lang="zh-CN" altLang="en-US"/>
              <a:t>单击此处编辑母版标题样式</a:t>
            </a:r>
            <a:endParaRPr lang="zh-CN" altLang="en-US"/>
          </a:p>
        </p:txBody>
      </p:sp>
      <p:sp>
        <p:nvSpPr>
          <p:cNvPr id="13" name="副标题 2"/>
          <p:cNvSpPr>
            <a:spLocks noGrp="1"/>
          </p:cNvSpPr>
          <p:nvPr userDrawn="1">
            <p:ph type="subTitle" idx="1"/>
          </p:nvPr>
        </p:nvSpPr>
        <p:spPr>
          <a:xfrm>
            <a:off x="1371600" y="3284984"/>
            <a:ext cx="6400800" cy="731015"/>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grpSp>
        <p:nvGrpSpPr>
          <p:cNvPr id="7" name="组合 17"/>
          <p:cNvGrpSpPr/>
          <p:nvPr userDrawn="1"/>
        </p:nvGrpSpPr>
        <p:grpSpPr bwMode="auto">
          <a:xfrm>
            <a:off x="254000" y="44624"/>
            <a:ext cx="8639175" cy="1171575"/>
            <a:chOff x="254000" y="179917"/>
            <a:chExt cx="8639175" cy="1171610"/>
          </a:xfrm>
        </p:grpSpPr>
        <p:cxnSp>
          <p:nvCxnSpPr>
            <p:cNvPr id="8" name="AutoShape 7"/>
            <p:cNvCxnSpPr>
              <a:cxnSpLocks noChangeShapeType="1"/>
            </p:cNvCxnSpPr>
            <p:nvPr/>
          </p:nvCxnSpPr>
          <p:spPr bwMode="auto">
            <a:xfrm>
              <a:off x="254000" y="1224523"/>
              <a:ext cx="8639175" cy="1587"/>
            </a:xfrm>
            <a:prstGeom prst="straightConnector1">
              <a:avLst/>
            </a:prstGeom>
            <a:noFill/>
            <a:ln w="25400">
              <a:solidFill>
                <a:srgbClr val="6EA0B0"/>
              </a:solidFill>
              <a:round/>
            </a:ln>
            <a:effectLst>
              <a:outerShdw dist="20000" dir="5400000" algn="ctr" rotWithShape="0">
                <a:srgbClr val="000000">
                  <a:alpha val="29999"/>
                </a:srgbClr>
              </a:outerShdw>
            </a:effectLst>
          </p:spPr>
        </p:cxnSp>
        <p:pic>
          <p:nvPicPr>
            <p:cNvPr id="9" name="Picture 12" descr="C:\Users\lenovo\Desktop\校徽.jpg"/>
            <p:cNvPicPr>
              <a:picLocks noChangeAspect="1" noChangeArrowheads="1"/>
            </p:cNvPicPr>
            <p:nvPr/>
          </p:nvPicPr>
          <p:blipFill>
            <a:blip r:embed="rId2" cstate="print"/>
            <a:srcRect/>
            <a:stretch>
              <a:fillRect/>
            </a:stretch>
          </p:blipFill>
          <p:spPr bwMode="auto">
            <a:xfrm>
              <a:off x="808102" y="179917"/>
              <a:ext cx="1171610" cy="1171610"/>
            </a:xfrm>
            <a:prstGeom prst="rect">
              <a:avLst/>
            </a:prstGeom>
            <a:noFill/>
            <a:ln w="9525">
              <a:noFill/>
              <a:miter lim="800000"/>
              <a:headEnd/>
              <a:tailEnd/>
            </a:ln>
          </p:spPr>
        </p:pic>
      </p:grpSp>
      <p:pic>
        <p:nvPicPr>
          <p:cNvPr id="10" name="Picture 6" descr="C:\Users\lenovo\Desktop\背景.jpg"/>
          <p:cNvPicPr>
            <a:picLocks noChangeAspect="1" noChangeArrowheads="1"/>
          </p:cNvPicPr>
          <p:nvPr userDrawn="1"/>
        </p:nvPicPr>
        <p:blipFill>
          <a:blip r:embed="rId3" cstate="print"/>
          <a:srcRect/>
          <a:stretch>
            <a:fillRect/>
          </a:stretch>
        </p:blipFill>
        <p:spPr bwMode="auto">
          <a:xfrm>
            <a:off x="490735" y="1914996"/>
            <a:ext cx="8113713" cy="4178300"/>
          </a:xfrm>
          <a:prstGeom prst="rect">
            <a:avLst/>
          </a:prstGeom>
          <a:ln>
            <a:noFill/>
          </a:ln>
          <a:effectLst>
            <a:softEdge rad="317500"/>
          </a:effectLst>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grpSp>
        <p:nvGrpSpPr>
          <p:cNvPr id="7" name="组合 17"/>
          <p:cNvGrpSpPr/>
          <p:nvPr userDrawn="1"/>
        </p:nvGrpSpPr>
        <p:grpSpPr bwMode="auto">
          <a:xfrm>
            <a:off x="254000" y="44624"/>
            <a:ext cx="8639175" cy="1171575"/>
            <a:chOff x="254000" y="179917"/>
            <a:chExt cx="8639175" cy="1171610"/>
          </a:xfrm>
        </p:grpSpPr>
        <p:cxnSp>
          <p:nvCxnSpPr>
            <p:cNvPr id="8" name="AutoShape 7"/>
            <p:cNvCxnSpPr>
              <a:cxnSpLocks noChangeShapeType="1"/>
            </p:cNvCxnSpPr>
            <p:nvPr/>
          </p:nvCxnSpPr>
          <p:spPr bwMode="auto">
            <a:xfrm>
              <a:off x="254000" y="1224523"/>
              <a:ext cx="8639175" cy="1587"/>
            </a:xfrm>
            <a:prstGeom prst="straightConnector1">
              <a:avLst/>
            </a:prstGeom>
            <a:noFill/>
            <a:ln w="25400">
              <a:solidFill>
                <a:srgbClr val="6EA0B0"/>
              </a:solidFill>
              <a:round/>
            </a:ln>
            <a:effectLst>
              <a:outerShdw dist="20000" dir="5400000" algn="ctr" rotWithShape="0">
                <a:srgbClr val="000000">
                  <a:alpha val="29999"/>
                </a:srgbClr>
              </a:outerShdw>
            </a:effectLst>
          </p:spPr>
        </p:cxnSp>
        <p:pic>
          <p:nvPicPr>
            <p:cNvPr id="9" name="Picture 12" descr="C:\Users\lenovo\Desktop\校徽.jpg"/>
            <p:cNvPicPr>
              <a:picLocks noChangeAspect="1" noChangeArrowheads="1"/>
            </p:cNvPicPr>
            <p:nvPr/>
          </p:nvPicPr>
          <p:blipFill>
            <a:blip r:embed="rId2" cstate="print"/>
            <a:srcRect/>
            <a:stretch>
              <a:fillRect/>
            </a:stretch>
          </p:blipFill>
          <p:spPr bwMode="auto">
            <a:xfrm>
              <a:off x="808102" y="179917"/>
              <a:ext cx="1171610" cy="1171610"/>
            </a:xfrm>
            <a:prstGeom prst="rect">
              <a:avLst/>
            </a:prstGeom>
            <a:noFill/>
            <a:ln w="9525">
              <a:noFill/>
              <a:miter lim="800000"/>
              <a:headEnd/>
              <a:tailEnd/>
            </a:ln>
          </p:spPr>
        </p:pic>
      </p:grpSp>
      <p:pic>
        <p:nvPicPr>
          <p:cNvPr id="10" name="Picture 6" descr="C:\Users\lenovo\Desktop\背景.jpg"/>
          <p:cNvPicPr>
            <a:picLocks noChangeAspect="1" noChangeArrowheads="1"/>
          </p:cNvPicPr>
          <p:nvPr userDrawn="1"/>
        </p:nvPicPr>
        <p:blipFill>
          <a:blip r:embed="rId3" cstate="print"/>
          <a:srcRect/>
          <a:stretch>
            <a:fillRect/>
          </a:stretch>
        </p:blipFill>
        <p:spPr bwMode="auto">
          <a:xfrm>
            <a:off x="490735" y="1914996"/>
            <a:ext cx="8113713" cy="4178300"/>
          </a:xfrm>
          <a:prstGeom prst="rect">
            <a:avLst/>
          </a:prstGeom>
          <a:ln>
            <a:noFill/>
          </a:ln>
          <a:effectLst>
            <a:softEdge rad="317500"/>
          </a:effectLst>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9" name="梯形 8"/>
          <p:cNvSpPr/>
          <p:nvPr userDrawn="1"/>
        </p:nvSpPr>
        <p:spPr>
          <a:xfrm>
            <a:off x="3250407" y="3857625"/>
            <a:ext cx="2643188" cy="704851"/>
          </a:xfrm>
          <a:prstGeom prst="trapezoid">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userDrawn="1"/>
        </p:nvSpPr>
        <p:spPr>
          <a:xfrm>
            <a:off x="0" y="4238626"/>
            <a:ext cx="9144000" cy="2619375"/>
          </a:xfrm>
          <a:prstGeom prst="rect">
            <a:avLst/>
          </a:pr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梯形 10"/>
          <p:cNvSpPr/>
          <p:nvPr userDrawn="1"/>
        </p:nvSpPr>
        <p:spPr>
          <a:xfrm flipV="1">
            <a:off x="3377313" y="3857626"/>
            <a:ext cx="2389374" cy="819151"/>
          </a:xfrm>
          <a:prstGeom prst="trapezoid">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2" name="组合 11"/>
          <p:cNvGrpSpPr>
            <a:grpSpLocks noChangeAspect="1"/>
          </p:cNvGrpSpPr>
          <p:nvPr userDrawn="1"/>
        </p:nvGrpSpPr>
        <p:grpSpPr>
          <a:xfrm>
            <a:off x="3811838" y="1236663"/>
            <a:ext cx="1520326" cy="1404000"/>
            <a:chOff x="10507663" y="6684963"/>
            <a:chExt cx="795338" cy="550863"/>
          </a:xfrm>
          <a:solidFill>
            <a:srgbClr val="1F487C"/>
          </a:solidFill>
        </p:grpSpPr>
        <p:sp>
          <p:nvSpPr>
            <p:cNvPr id="13" name="Freeform 899"/>
            <p:cNvSpPr>
              <a:spLocks noEditPoints="1"/>
            </p:cNvSpPr>
            <p:nvPr/>
          </p:nvSpPr>
          <p:spPr bwMode="auto">
            <a:xfrm>
              <a:off x="10507663" y="6800851"/>
              <a:ext cx="795338" cy="398463"/>
            </a:xfrm>
            <a:custGeom>
              <a:avLst/>
              <a:gdLst>
                <a:gd name="T0" fmla="*/ 71 w 212"/>
                <a:gd name="T1" fmla="*/ 17 h 106"/>
                <a:gd name="T2" fmla="*/ 70 w 212"/>
                <a:gd name="T3" fmla="*/ 8 h 106"/>
                <a:gd name="T4" fmla="*/ 65 w 212"/>
                <a:gd name="T5" fmla="*/ 6 h 106"/>
                <a:gd name="T6" fmla="*/ 34 w 212"/>
                <a:gd name="T7" fmla="*/ 33 h 106"/>
                <a:gd name="T8" fmla="*/ 36 w 212"/>
                <a:gd name="T9" fmla="*/ 50 h 106"/>
                <a:gd name="T10" fmla="*/ 39 w 212"/>
                <a:gd name="T11" fmla="*/ 60 h 106"/>
                <a:gd name="T12" fmla="*/ 39 w 212"/>
                <a:gd name="T13" fmla="*/ 65 h 106"/>
                <a:gd name="T14" fmla="*/ 30 w 212"/>
                <a:gd name="T15" fmla="*/ 74 h 106"/>
                <a:gd name="T16" fmla="*/ 1 w 212"/>
                <a:gd name="T17" fmla="*/ 89 h 106"/>
                <a:gd name="T18" fmla="*/ 25 w 212"/>
                <a:gd name="T19" fmla="*/ 106 h 106"/>
                <a:gd name="T20" fmla="*/ 25 w 212"/>
                <a:gd name="T21" fmla="*/ 93 h 106"/>
                <a:gd name="T22" fmla="*/ 25 w 212"/>
                <a:gd name="T23" fmla="*/ 91 h 106"/>
                <a:gd name="T24" fmla="*/ 46 w 212"/>
                <a:gd name="T25" fmla="*/ 76 h 106"/>
                <a:gd name="T26" fmla="*/ 69 w 212"/>
                <a:gd name="T27" fmla="*/ 67 h 106"/>
                <a:gd name="T28" fmla="*/ 66 w 212"/>
                <a:gd name="T29" fmla="*/ 65 h 106"/>
                <a:gd name="T30" fmla="*/ 70 w 212"/>
                <a:gd name="T31" fmla="*/ 52 h 106"/>
                <a:gd name="T32" fmla="*/ 75 w 212"/>
                <a:gd name="T33" fmla="*/ 45 h 106"/>
                <a:gd name="T34" fmla="*/ 70 w 212"/>
                <a:gd name="T35" fmla="*/ 24 h 106"/>
                <a:gd name="T36" fmla="*/ 211 w 212"/>
                <a:gd name="T37" fmla="*/ 89 h 106"/>
                <a:gd name="T38" fmla="*/ 182 w 212"/>
                <a:gd name="T39" fmla="*/ 74 h 106"/>
                <a:gd name="T40" fmla="*/ 173 w 212"/>
                <a:gd name="T41" fmla="*/ 65 h 106"/>
                <a:gd name="T42" fmla="*/ 173 w 212"/>
                <a:gd name="T43" fmla="*/ 59 h 106"/>
                <a:gd name="T44" fmla="*/ 177 w 212"/>
                <a:gd name="T45" fmla="*/ 49 h 106"/>
                <a:gd name="T46" fmla="*/ 178 w 212"/>
                <a:gd name="T47" fmla="*/ 37 h 106"/>
                <a:gd name="T48" fmla="*/ 178 w 212"/>
                <a:gd name="T49" fmla="*/ 23 h 106"/>
                <a:gd name="T50" fmla="*/ 174 w 212"/>
                <a:gd name="T51" fmla="*/ 8 h 106"/>
                <a:gd name="T52" fmla="*/ 168 w 212"/>
                <a:gd name="T53" fmla="*/ 6 h 106"/>
                <a:gd name="T54" fmla="*/ 139 w 212"/>
                <a:gd name="T55" fmla="*/ 12 h 106"/>
                <a:gd name="T56" fmla="*/ 139 w 212"/>
                <a:gd name="T57" fmla="*/ 15 h 106"/>
                <a:gd name="T58" fmla="*/ 140 w 212"/>
                <a:gd name="T59" fmla="*/ 17 h 106"/>
                <a:gd name="T60" fmla="*/ 138 w 212"/>
                <a:gd name="T61" fmla="*/ 41 h 106"/>
                <a:gd name="T62" fmla="*/ 139 w 212"/>
                <a:gd name="T63" fmla="*/ 50 h 106"/>
                <a:gd name="T64" fmla="*/ 142 w 212"/>
                <a:gd name="T65" fmla="*/ 60 h 106"/>
                <a:gd name="T66" fmla="*/ 143 w 212"/>
                <a:gd name="T67" fmla="*/ 65 h 106"/>
                <a:gd name="T68" fmla="*/ 156 w 212"/>
                <a:gd name="T69" fmla="*/ 72 h 106"/>
                <a:gd name="T70" fmla="*/ 170 w 212"/>
                <a:gd name="T71" fmla="*/ 78 h 106"/>
                <a:gd name="T72" fmla="*/ 187 w 212"/>
                <a:gd name="T73" fmla="*/ 92 h 106"/>
                <a:gd name="T74" fmla="*/ 187 w 212"/>
                <a:gd name="T75" fmla="*/ 101 h 106"/>
                <a:gd name="T76" fmla="*/ 212 w 212"/>
                <a:gd name="T77"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2" h="106">
                  <a:moveTo>
                    <a:pt x="69" y="22"/>
                  </a:moveTo>
                  <a:cubicBezTo>
                    <a:pt x="69" y="20"/>
                    <a:pt x="70" y="18"/>
                    <a:pt x="71" y="17"/>
                  </a:cubicBezTo>
                  <a:cubicBezTo>
                    <a:pt x="71" y="16"/>
                    <a:pt x="71" y="16"/>
                    <a:pt x="71" y="16"/>
                  </a:cubicBezTo>
                  <a:cubicBezTo>
                    <a:pt x="71" y="13"/>
                    <a:pt x="70" y="11"/>
                    <a:pt x="70" y="8"/>
                  </a:cubicBezTo>
                  <a:cubicBezTo>
                    <a:pt x="67" y="8"/>
                    <a:pt x="67" y="8"/>
                    <a:pt x="67" y="8"/>
                  </a:cubicBezTo>
                  <a:cubicBezTo>
                    <a:pt x="65" y="6"/>
                    <a:pt x="65" y="6"/>
                    <a:pt x="65" y="6"/>
                  </a:cubicBezTo>
                  <a:cubicBezTo>
                    <a:pt x="56" y="0"/>
                    <a:pt x="47" y="4"/>
                    <a:pt x="42" y="6"/>
                  </a:cubicBezTo>
                  <a:cubicBezTo>
                    <a:pt x="35" y="8"/>
                    <a:pt x="30" y="18"/>
                    <a:pt x="34" y="33"/>
                  </a:cubicBezTo>
                  <a:cubicBezTo>
                    <a:pt x="34" y="36"/>
                    <a:pt x="32" y="37"/>
                    <a:pt x="32" y="38"/>
                  </a:cubicBezTo>
                  <a:cubicBezTo>
                    <a:pt x="33" y="41"/>
                    <a:pt x="33" y="49"/>
                    <a:pt x="36" y="50"/>
                  </a:cubicBezTo>
                  <a:cubicBezTo>
                    <a:pt x="36" y="51"/>
                    <a:pt x="38" y="51"/>
                    <a:pt x="38" y="51"/>
                  </a:cubicBezTo>
                  <a:cubicBezTo>
                    <a:pt x="38" y="54"/>
                    <a:pt x="38" y="57"/>
                    <a:pt x="39" y="60"/>
                  </a:cubicBezTo>
                  <a:cubicBezTo>
                    <a:pt x="39" y="62"/>
                    <a:pt x="41" y="62"/>
                    <a:pt x="42" y="65"/>
                  </a:cubicBezTo>
                  <a:cubicBezTo>
                    <a:pt x="39" y="65"/>
                    <a:pt x="39" y="65"/>
                    <a:pt x="39" y="65"/>
                  </a:cubicBezTo>
                  <a:cubicBezTo>
                    <a:pt x="38" y="67"/>
                    <a:pt x="37" y="72"/>
                    <a:pt x="35" y="73"/>
                  </a:cubicBezTo>
                  <a:cubicBezTo>
                    <a:pt x="33" y="73"/>
                    <a:pt x="32" y="74"/>
                    <a:pt x="30" y="74"/>
                  </a:cubicBezTo>
                  <a:cubicBezTo>
                    <a:pt x="25" y="76"/>
                    <a:pt x="19" y="79"/>
                    <a:pt x="13" y="81"/>
                  </a:cubicBezTo>
                  <a:cubicBezTo>
                    <a:pt x="8" y="83"/>
                    <a:pt x="2" y="84"/>
                    <a:pt x="1" y="89"/>
                  </a:cubicBezTo>
                  <a:cubicBezTo>
                    <a:pt x="1" y="93"/>
                    <a:pt x="0" y="101"/>
                    <a:pt x="0" y="106"/>
                  </a:cubicBezTo>
                  <a:cubicBezTo>
                    <a:pt x="25" y="106"/>
                    <a:pt x="25" y="106"/>
                    <a:pt x="25" y="106"/>
                  </a:cubicBezTo>
                  <a:cubicBezTo>
                    <a:pt x="25" y="104"/>
                    <a:pt x="25" y="103"/>
                    <a:pt x="25" y="101"/>
                  </a:cubicBezTo>
                  <a:cubicBezTo>
                    <a:pt x="25" y="98"/>
                    <a:pt x="25" y="95"/>
                    <a:pt x="25" y="93"/>
                  </a:cubicBezTo>
                  <a:cubicBezTo>
                    <a:pt x="25" y="92"/>
                    <a:pt x="25" y="92"/>
                    <a:pt x="25" y="92"/>
                  </a:cubicBezTo>
                  <a:cubicBezTo>
                    <a:pt x="25" y="91"/>
                    <a:pt x="25" y="91"/>
                    <a:pt x="25" y="91"/>
                  </a:cubicBezTo>
                  <a:cubicBezTo>
                    <a:pt x="28" y="83"/>
                    <a:pt x="36" y="80"/>
                    <a:pt x="42" y="78"/>
                  </a:cubicBezTo>
                  <a:cubicBezTo>
                    <a:pt x="44" y="77"/>
                    <a:pt x="45" y="77"/>
                    <a:pt x="46" y="76"/>
                  </a:cubicBezTo>
                  <a:cubicBezTo>
                    <a:pt x="49" y="75"/>
                    <a:pt x="53" y="74"/>
                    <a:pt x="56" y="72"/>
                  </a:cubicBezTo>
                  <a:cubicBezTo>
                    <a:pt x="60" y="70"/>
                    <a:pt x="65" y="68"/>
                    <a:pt x="69" y="67"/>
                  </a:cubicBezTo>
                  <a:cubicBezTo>
                    <a:pt x="69" y="66"/>
                    <a:pt x="69" y="66"/>
                    <a:pt x="69" y="65"/>
                  </a:cubicBezTo>
                  <a:cubicBezTo>
                    <a:pt x="68" y="65"/>
                    <a:pt x="67" y="65"/>
                    <a:pt x="66" y="65"/>
                  </a:cubicBezTo>
                  <a:cubicBezTo>
                    <a:pt x="66" y="62"/>
                    <a:pt x="68" y="61"/>
                    <a:pt x="69" y="59"/>
                  </a:cubicBezTo>
                  <a:cubicBezTo>
                    <a:pt x="70" y="57"/>
                    <a:pt x="69" y="54"/>
                    <a:pt x="70" y="52"/>
                  </a:cubicBezTo>
                  <a:cubicBezTo>
                    <a:pt x="71" y="51"/>
                    <a:pt x="73" y="50"/>
                    <a:pt x="73" y="49"/>
                  </a:cubicBezTo>
                  <a:cubicBezTo>
                    <a:pt x="74" y="48"/>
                    <a:pt x="75" y="46"/>
                    <a:pt x="75" y="45"/>
                  </a:cubicBezTo>
                  <a:cubicBezTo>
                    <a:pt x="75" y="44"/>
                    <a:pt x="75" y="43"/>
                    <a:pt x="75" y="43"/>
                  </a:cubicBezTo>
                  <a:cubicBezTo>
                    <a:pt x="71" y="38"/>
                    <a:pt x="70" y="30"/>
                    <a:pt x="70" y="24"/>
                  </a:cubicBezTo>
                  <a:cubicBezTo>
                    <a:pt x="70" y="23"/>
                    <a:pt x="70" y="23"/>
                    <a:pt x="69" y="22"/>
                  </a:cubicBezTo>
                  <a:close/>
                  <a:moveTo>
                    <a:pt x="211" y="89"/>
                  </a:moveTo>
                  <a:cubicBezTo>
                    <a:pt x="210" y="84"/>
                    <a:pt x="204" y="83"/>
                    <a:pt x="199" y="81"/>
                  </a:cubicBezTo>
                  <a:cubicBezTo>
                    <a:pt x="193" y="79"/>
                    <a:pt x="187" y="76"/>
                    <a:pt x="182" y="74"/>
                  </a:cubicBezTo>
                  <a:cubicBezTo>
                    <a:pt x="180" y="74"/>
                    <a:pt x="179" y="73"/>
                    <a:pt x="177" y="73"/>
                  </a:cubicBezTo>
                  <a:cubicBezTo>
                    <a:pt x="175" y="72"/>
                    <a:pt x="174" y="67"/>
                    <a:pt x="173" y="65"/>
                  </a:cubicBezTo>
                  <a:cubicBezTo>
                    <a:pt x="172" y="65"/>
                    <a:pt x="171" y="65"/>
                    <a:pt x="170" y="65"/>
                  </a:cubicBezTo>
                  <a:cubicBezTo>
                    <a:pt x="170" y="62"/>
                    <a:pt x="172" y="61"/>
                    <a:pt x="173" y="59"/>
                  </a:cubicBezTo>
                  <a:cubicBezTo>
                    <a:pt x="173" y="57"/>
                    <a:pt x="173" y="54"/>
                    <a:pt x="174" y="52"/>
                  </a:cubicBezTo>
                  <a:cubicBezTo>
                    <a:pt x="175" y="51"/>
                    <a:pt x="176" y="50"/>
                    <a:pt x="177" y="49"/>
                  </a:cubicBezTo>
                  <a:cubicBezTo>
                    <a:pt x="178" y="48"/>
                    <a:pt x="178" y="46"/>
                    <a:pt x="179" y="45"/>
                  </a:cubicBezTo>
                  <a:cubicBezTo>
                    <a:pt x="179" y="43"/>
                    <a:pt x="180" y="39"/>
                    <a:pt x="178" y="37"/>
                  </a:cubicBezTo>
                  <a:cubicBezTo>
                    <a:pt x="178" y="35"/>
                    <a:pt x="177" y="35"/>
                    <a:pt x="177" y="34"/>
                  </a:cubicBezTo>
                  <a:cubicBezTo>
                    <a:pt x="177" y="31"/>
                    <a:pt x="178" y="25"/>
                    <a:pt x="178" y="23"/>
                  </a:cubicBezTo>
                  <a:cubicBezTo>
                    <a:pt x="178" y="20"/>
                    <a:pt x="178" y="16"/>
                    <a:pt x="177" y="13"/>
                  </a:cubicBezTo>
                  <a:cubicBezTo>
                    <a:pt x="177" y="13"/>
                    <a:pt x="176" y="9"/>
                    <a:pt x="174" y="8"/>
                  </a:cubicBezTo>
                  <a:cubicBezTo>
                    <a:pt x="171" y="8"/>
                    <a:pt x="171" y="8"/>
                    <a:pt x="171" y="8"/>
                  </a:cubicBezTo>
                  <a:cubicBezTo>
                    <a:pt x="168" y="6"/>
                    <a:pt x="168" y="6"/>
                    <a:pt x="168" y="6"/>
                  </a:cubicBezTo>
                  <a:cubicBezTo>
                    <a:pt x="160" y="0"/>
                    <a:pt x="151" y="4"/>
                    <a:pt x="146" y="6"/>
                  </a:cubicBezTo>
                  <a:cubicBezTo>
                    <a:pt x="143" y="7"/>
                    <a:pt x="141" y="9"/>
                    <a:pt x="139" y="12"/>
                  </a:cubicBezTo>
                  <a:cubicBezTo>
                    <a:pt x="139" y="13"/>
                    <a:pt x="139" y="14"/>
                    <a:pt x="139" y="14"/>
                  </a:cubicBezTo>
                  <a:cubicBezTo>
                    <a:pt x="139" y="15"/>
                    <a:pt x="139" y="15"/>
                    <a:pt x="139" y="15"/>
                  </a:cubicBezTo>
                  <a:cubicBezTo>
                    <a:pt x="139" y="15"/>
                    <a:pt x="139" y="15"/>
                    <a:pt x="139" y="15"/>
                  </a:cubicBezTo>
                  <a:cubicBezTo>
                    <a:pt x="140" y="16"/>
                    <a:pt x="140" y="16"/>
                    <a:pt x="140" y="17"/>
                  </a:cubicBezTo>
                  <a:cubicBezTo>
                    <a:pt x="143" y="22"/>
                    <a:pt x="142" y="28"/>
                    <a:pt x="141" y="32"/>
                  </a:cubicBezTo>
                  <a:cubicBezTo>
                    <a:pt x="141" y="34"/>
                    <a:pt x="140" y="38"/>
                    <a:pt x="138" y="41"/>
                  </a:cubicBezTo>
                  <a:cubicBezTo>
                    <a:pt x="137" y="41"/>
                    <a:pt x="137" y="42"/>
                    <a:pt x="136" y="42"/>
                  </a:cubicBezTo>
                  <a:cubicBezTo>
                    <a:pt x="137" y="46"/>
                    <a:pt x="137" y="49"/>
                    <a:pt x="139" y="50"/>
                  </a:cubicBezTo>
                  <a:cubicBezTo>
                    <a:pt x="140" y="51"/>
                    <a:pt x="142" y="51"/>
                    <a:pt x="142" y="51"/>
                  </a:cubicBezTo>
                  <a:cubicBezTo>
                    <a:pt x="142" y="54"/>
                    <a:pt x="142" y="57"/>
                    <a:pt x="142" y="60"/>
                  </a:cubicBezTo>
                  <a:cubicBezTo>
                    <a:pt x="143" y="62"/>
                    <a:pt x="145" y="62"/>
                    <a:pt x="145" y="65"/>
                  </a:cubicBezTo>
                  <a:cubicBezTo>
                    <a:pt x="143" y="65"/>
                    <a:pt x="143" y="65"/>
                    <a:pt x="143" y="65"/>
                  </a:cubicBezTo>
                  <a:cubicBezTo>
                    <a:pt x="143" y="66"/>
                    <a:pt x="143" y="66"/>
                    <a:pt x="143" y="67"/>
                  </a:cubicBezTo>
                  <a:cubicBezTo>
                    <a:pt x="147" y="68"/>
                    <a:pt x="152" y="70"/>
                    <a:pt x="156" y="72"/>
                  </a:cubicBezTo>
                  <a:cubicBezTo>
                    <a:pt x="160" y="74"/>
                    <a:pt x="163" y="75"/>
                    <a:pt x="166" y="76"/>
                  </a:cubicBezTo>
                  <a:cubicBezTo>
                    <a:pt x="167" y="77"/>
                    <a:pt x="168" y="77"/>
                    <a:pt x="170" y="78"/>
                  </a:cubicBezTo>
                  <a:cubicBezTo>
                    <a:pt x="176" y="80"/>
                    <a:pt x="184" y="83"/>
                    <a:pt x="187" y="91"/>
                  </a:cubicBezTo>
                  <a:cubicBezTo>
                    <a:pt x="187" y="92"/>
                    <a:pt x="187" y="92"/>
                    <a:pt x="187" y="92"/>
                  </a:cubicBezTo>
                  <a:cubicBezTo>
                    <a:pt x="187" y="93"/>
                    <a:pt x="187" y="93"/>
                    <a:pt x="187" y="93"/>
                  </a:cubicBezTo>
                  <a:cubicBezTo>
                    <a:pt x="187" y="95"/>
                    <a:pt x="187" y="98"/>
                    <a:pt x="187" y="101"/>
                  </a:cubicBezTo>
                  <a:cubicBezTo>
                    <a:pt x="187" y="103"/>
                    <a:pt x="187" y="104"/>
                    <a:pt x="187" y="106"/>
                  </a:cubicBezTo>
                  <a:cubicBezTo>
                    <a:pt x="212" y="106"/>
                    <a:pt x="212" y="106"/>
                    <a:pt x="212" y="106"/>
                  </a:cubicBezTo>
                  <a:cubicBezTo>
                    <a:pt x="212" y="101"/>
                    <a:pt x="211" y="93"/>
                    <a:pt x="211"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p>
          </p:txBody>
        </p:sp>
        <p:sp>
          <p:nvSpPr>
            <p:cNvPr id="14" name="Freeform 900"/>
            <p:cNvSpPr/>
            <p:nvPr/>
          </p:nvSpPr>
          <p:spPr bwMode="auto">
            <a:xfrm>
              <a:off x="10623550" y="6684963"/>
              <a:ext cx="563563" cy="550863"/>
            </a:xfrm>
            <a:custGeom>
              <a:avLst/>
              <a:gdLst>
                <a:gd name="T0" fmla="*/ 102 w 150"/>
                <a:gd name="T1" fmla="*/ 17 h 147"/>
                <a:gd name="T2" fmla="*/ 103 w 150"/>
                <a:gd name="T3" fmla="*/ 32 h 147"/>
                <a:gd name="T4" fmla="*/ 102 w 150"/>
                <a:gd name="T5" fmla="*/ 46 h 147"/>
                <a:gd name="T6" fmla="*/ 104 w 150"/>
                <a:gd name="T7" fmla="*/ 50 h 147"/>
                <a:gd name="T8" fmla="*/ 104 w 150"/>
                <a:gd name="T9" fmla="*/ 62 h 147"/>
                <a:gd name="T10" fmla="*/ 102 w 150"/>
                <a:gd name="T11" fmla="*/ 68 h 147"/>
                <a:gd name="T12" fmla="*/ 97 w 150"/>
                <a:gd name="T13" fmla="*/ 72 h 147"/>
                <a:gd name="T14" fmla="*/ 96 w 150"/>
                <a:gd name="T15" fmla="*/ 82 h 147"/>
                <a:gd name="T16" fmla="*/ 92 w 150"/>
                <a:gd name="T17" fmla="*/ 90 h 147"/>
                <a:gd name="T18" fmla="*/ 96 w 150"/>
                <a:gd name="T19" fmla="*/ 90 h 147"/>
                <a:gd name="T20" fmla="*/ 102 w 150"/>
                <a:gd name="T21" fmla="*/ 101 h 147"/>
                <a:gd name="T22" fmla="*/ 109 w 150"/>
                <a:gd name="T23" fmla="*/ 103 h 147"/>
                <a:gd name="T24" fmla="*/ 132 w 150"/>
                <a:gd name="T25" fmla="*/ 113 h 147"/>
                <a:gd name="T26" fmla="*/ 150 w 150"/>
                <a:gd name="T27" fmla="*/ 124 h 147"/>
                <a:gd name="T28" fmla="*/ 150 w 150"/>
                <a:gd name="T29" fmla="*/ 147 h 147"/>
                <a:gd name="T30" fmla="*/ 0 w 150"/>
                <a:gd name="T31" fmla="*/ 147 h 147"/>
                <a:gd name="T32" fmla="*/ 0 w 150"/>
                <a:gd name="T33" fmla="*/ 124 h 147"/>
                <a:gd name="T34" fmla="*/ 18 w 150"/>
                <a:gd name="T35" fmla="*/ 113 h 147"/>
                <a:gd name="T36" fmla="*/ 41 w 150"/>
                <a:gd name="T37" fmla="*/ 103 h 147"/>
                <a:gd name="T38" fmla="*/ 48 w 150"/>
                <a:gd name="T39" fmla="*/ 101 h 147"/>
                <a:gd name="T40" fmla="*/ 54 w 150"/>
                <a:gd name="T41" fmla="*/ 90 h 147"/>
                <a:gd name="T42" fmla="*/ 57 w 150"/>
                <a:gd name="T43" fmla="*/ 90 h 147"/>
                <a:gd name="T44" fmla="*/ 53 w 150"/>
                <a:gd name="T45" fmla="*/ 83 h 147"/>
                <a:gd name="T46" fmla="*/ 52 w 150"/>
                <a:gd name="T47" fmla="*/ 70 h 147"/>
                <a:gd name="T48" fmla="*/ 49 w 150"/>
                <a:gd name="T49" fmla="*/ 70 h 147"/>
                <a:gd name="T50" fmla="*/ 44 w 150"/>
                <a:gd name="T51" fmla="*/ 53 h 147"/>
                <a:gd name="T52" fmla="*/ 46 w 150"/>
                <a:gd name="T53" fmla="*/ 46 h 147"/>
                <a:gd name="T54" fmla="*/ 58 w 150"/>
                <a:gd name="T55" fmla="*/ 7 h 147"/>
                <a:gd name="T56" fmla="*/ 90 w 150"/>
                <a:gd name="T57" fmla="*/ 7 h 147"/>
                <a:gd name="T58" fmla="*/ 93 w 150"/>
                <a:gd name="T59" fmla="*/ 10 h 147"/>
                <a:gd name="T60" fmla="*/ 98 w 150"/>
                <a:gd name="T61" fmla="*/ 10 h 147"/>
                <a:gd name="T62" fmla="*/ 102 w 150"/>
                <a:gd name="T63" fmla="*/ 1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47">
                  <a:moveTo>
                    <a:pt x="102" y="17"/>
                  </a:moveTo>
                  <a:cubicBezTo>
                    <a:pt x="103" y="22"/>
                    <a:pt x="103" y="26"/>
                    <a:pt x="103" y="32"/>
                  </a:cubicBezTo>
                  <a:cubicBezTo>
                    <a:pt x="103" y="34"/>
                    <a:pt x="102" y="43"/>
                    <a:pt x="102" y="46"/>
                  </a:cubicBezTo>
                  <a:cubicBezTo>
                    <a:pt x="102" y="48"/>
                    <a:pt x="103" y="48"/>
                    <a:pt x="104" y="50"/>
                  </a:cubicBezTo>
                  <a:cubicBezTo>
                    <a:pt x="105" y="54"/>
                    <a:pt x="105" y="59"/>
                    <a:pt x="104" y="62"/>
                  </a:cubicBezTo>
                  <a:cubicBezTo>
                    <a:pt x="104" y="64"/>
                    <a:pt x="103" y="66"/>
                    <a:pt x="102" y="68"/>
                  </a:cubicBezTo>
                  <a:cubicBezTo>
                    <a:pt x="101" y="70"/>
                    <a:pt x="98" y="70"/>
                    <a:pt x="97" y="72"/>
                  </a:cubicBezTo>
                  <a:cubicBezTo>
                    <a:pt x="96" y="75"/>
                    <a:pt x="97" y="78"/>
                    <a:pt x="96" y="82"/>
                  </a:cubicBezTo>
                  <a:cubicBezTo>
                    <a:pt x="95" y="85"/>
                    <a:pt x="92" y="85"/>
                    <a:pt x="92" y="90"/>
                  </a:cubicBezTo>
                  <a:cubicBezTo>
                    <a:pt x="93" y="90"/>
                    <a:pt x="94" y="90"/>
                    <a:pt x="96" y="90"/>
                  </a:cubicBezTo>
                  <a:cubicBezTo>
                    <a:pt x="97" y="93"/>
                    <a:pt x="100" y="99"/>
                    <a:pt x="102" y="101"/>
                  </a:cubicBezTo>
                  <a:cubicBezTo>
                    <a:pt x="104" y="102"/>
                    <a:pt x="107" y="102"/>
                    <a:pt x="109" y="103"/>
                  </a:cubicBezTo>
                  <a:cubicBezTo>
                    <a:pt x="116" y="106"/>
                    <a:pt x="125" y="110"/>
                    <a:pt x="132" y="113"/>
                  </a:cubicBezTo>
                  <a:cubicBezTo>
                    <a:pt x="139" y="116"/>
                    <a:pt x="148" y="117"/>
                    <a:pt x="150" y="124"/>
                  </a:cubicBezTo>
                  <a:cubicBezTo>
                    <a:pt x="150" y="129"/>
                    <a:pt x="150" y="141"/>
                    <a:pt x="150" y="147"/>
                  </a:cubicBezTo>
                  <a:cubicBezTo>
                    <a:pt x="0" y="147"/>
                    <a:pt x="0" y="147"/>
                    <a:pt x="0" y="147"/>
                  </a:cubicBezTo>
                  <a:cubicBezTo>
                    <a:pt x="0" y="141"/>
                    <a:pt x="0" y="129"/>
                    <a:pt x="0" y="124"/>
                  </a:cubicBezTo>
                  <a:cubicBezTo>
                    <a:pt x="3" y="117"/>
                    <a:pt x="11" y="116"/>
                    <a:pt x="18" y="113"/>
                  </a:cubicBezTo>
                  <a:cubicBezTo>
                    <a:pt x="25" y="110"/>
                    <a:pt x="34" y="106"/>
                    <a:pt x="41" y="103"/>
                  </a:cubicBezTo>
                  <a:cubicBezTo>
                    <a:pt x="44" y="102"/>
                    <a:pt x="46" y="102"/>
                    <a:pt x="48" y="101"/>
                  </a:cubicBezTo>
                  <a:cubicBezTo>
                    <a:pt x="50" y="99"/>
                    <a:pt x="53" y="93"/>
                    <a:pt x="54" y="90"/>
                  </a:cubicBezTo>
                  <a:cubicBezTo>
                    <a:pt x="57" y="90"/>
                    <a:pt x="57" y="90"/>
                    <a:pt x="57" y="90"/>
                  </a:cubicBezTo>
                  <a:cubicBezTo>
                    <a:pt x="57" y="86"/>
                    <a:pt x="54" y="85"/>
                    <a:pt x="53" y="83"/>
                  </a:cubicBezTo>
                  <a:cubicBezTo>
                    <a:pt x="53" y="79"/>
                    <a:pt x="53" y="74"/>
                    <a:pt x="52" y="70"/>
                  </a:cubicBezTo>
                  <a:cubicBezTo>
                    <a:pt x="52" y="71"/>
                    <a:pt x="49" y="70"/>
                    <a:pt x="49" y="70"/>
                  </a:cubicBezTo>
                  <a:cubicBezTo>
                    <a:pt x="45" y="67"/>
                    <a:pt x="45" y="57"/>
                    <a:pt x="44" y="53"/>
                  </a:cubicBezTo>
                  <a:cubicBezTo>
                    <a:pt x="44" y="51"/>
                    <a:pt x="47" y="49"/>
                    <a:pt x="46" y="46"/>
                  </a:cubicBezTo>
                  <a:cubicBezTo>
                    <a:pt x="42" y="25"/>
                    <a:pt x="48" y="11"/>
                    <a:pt x="58" y="7"/>
                  </a:cubicBezTo>
                  <a:cubicBezTo>
                    <a:pt x="65" y="5"/>
                    <a:pt x="78" y="0"/>
                    <a:pt x="90" y="7"/>
                  </a:cubicBezTo>
                  <a:cubicBezTo>
                    <a:pt x="93" y="10"/>
                    <a:pt x="93" y="10"/>
                    <a:pt x="93" y="10"/>
                  </a:cubicBezTo>
                  <a:cubicBezTo>
                    <a:pt x="98" y="10"/>
                    <a:pt x="98" y="10"/>
                    <a:pt x="98" y="10"/>
                  </a:cubicBezTo>
                  <a:cubicBezTo>
                    <a:pt x="100" y="12"/>
                    <a:pt x="102" y="17"/>
                    <a:pt x="102"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p>
          </p:txBody>
        </p:sp>
      </p:grpSp>
      <p:sp>
        <p:nvSpPr>
          <p:cNvPr id="15" name="椭圆 14"/>
          <p:cNvSpPr/>
          <p:nvPr userDrawn="1"/>
        </p:nvSpPr>
        <p:spPr>
          <a:xfrm>
            <a:off x="3503168" y="513555"/>
            <a:ext cx="2137662" cy="2850216"/>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lide">
    <p:spTree>
      <p:nvGrpSpPr>
        <p:cNvPr id="1" name=""/>
        <p:cNvGrpSpPr/>
        <p:nvPr/>
      </p:nvGrpSpPr>
      <p:grpSpPr>
        <a:xfrm>
          <a:off x="0" y="0"/>
          <a:ext cx="0" cy="0"/>
          <a:chOff x="0" y="0"/>
          <a:chExt cx="0" cy="0"/>
        </a:xfrm>
      </p:grpSpPr>
      <p:sp>
        <p:nvSpPr>
          <p:cNvPr id="2" name="Slide Number Placeholder 6"/>
          <p:cNvSpPr>
            <a:spLocks noGrp="1"/>
          </p:cNvSpPr>
          <p:nvPr>
            <p:ph type="sldNum" sz="quarter" idx="10"/>
          </p:nvPr>
        </p:nvSpPr>
        <p:spPr/>
        <p:txBody>
          <a:bodyPr/>
          <a:lstStyle>
            <a:lvl1pPr>
              <a:defRPr/>
            </a:lvl1pPr>
          </a:lstStyle>
          <a:p>
            <a:pPr>
              <a:defRPr/>
            </a:pPr>
            <a:fld id="{1F1D1199-E783-47C9-B49C-E2AEFB11C918}" type="slidenum">
              <a:rPr lang="ko-KR" altLang="en-US"/>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Rectangle 8"/>
          <p:cNvSpPr>
            <a:spLocks noChangeArrowheads="1"/>
          </p:cNvSpPr>
          <p:nvPr userDrawn="1"/>
        </p:nvSpPr>
        <p:spPr bwMode="auto">
          <a:xfrm>
            <a:off x="-26680" y="3924300"/>
            <a:ext cx="9170680" cy="2936875"/>
          </a:xfrm>
          <a:prstGeom prst="rect">
            <a:avLst/>
          </a:prstGeom>
          <a:solidFill>
            <a:srgbClr val="6EA0B0"/>
          </a:solidFill>
          <a:ln w="9525">
            <a:noFill/>
            <a:miter lim="800000"/>
          </a:ln>
        </p:spPr>
        <p:txBody>
          <a:bodyPr wrap="none" anchor="ctr"/>
          <a:lstStyle/>
          <a:p>
            <a:pPr eaLnBrk="1" hangingPunct="1"/>
            <a:endParaRPr lang="zh-CN" altLang="en-US"/>
          </a:p>
        </p:txBody>
      </p:sp>
      <p:sp>
        <p:nvSpPr>
          <p:cNvPr id="8" name="AutoShape 5"/>
          <p:cNvSpPr>
            <a:spLocks noChangeArrowheads="1"/>
          </p:cNvSpPr>
          <p:nvPr userDrawn="1"/>
        </p:nvSpPr>
        <p:spPr bwMode="auto">
          <a:xfrm rot="-5400000">
            <a:off x="7681702" y="372603"/>
            <a:ext cx="1818904" cy="1125537"/>
          </a:xfrm>
          <a:prstGeom prst="notchedRightArrow">
            <a:avLst>
              <a:gd name="adj1" fmla="val 50000"/>
              <a:gd name="adj2" fmla="val 54796"/>
            </a:avLst>
          </a:prstGeom>
          <a:solidFill>
            <a:srgbClr val="6EA0A7"/>
          </a:solidFill>
          <a:ln w="9525">
            <a:noFill/>
            <a:miter lim="800000"/>
          </a:ln>
        </p:spPr>
        <p:txBody>
          <a:bodyPr anchor="ctr"/>
          <a:lstStyle/>
          <a:p>
            <a:pPr eaLnBrk="1" hangingPunct="1"/>
            <a:endParaRPr lang="zh-CN" altLang="en-US"/>
          </a:p>
        </p:txBody>
      </p:sp>
      <p:pic>
        <p:nvPicPr>
          <p:cNvPr id="9" name="Picture 11" descr="C:\Users\lenovo\Desktop\大礼堂 手绘稿.png"/>
          <p:cNvPicPr>
            <a:picLocks noChangeAspect="1" noChangeArrowheads="1"/>
          </p:cNvPicPr>
          <p:nvPr userDrawn="1"/>
        </p:nvPicPr>
        <p:blipFill rotWithShape="1">
          <a:blip r:embed="rId2" cstate="print"/>
          <a:srcRect l="303" t="13897" b="22335"/>
          <a:stretch>
            <a:fillRect/>
          </a:stretch>
        </p:blipFill>
        <p:spPr bwMode="auto">
          <a:xfrm>
            <a:off x="1404069" y="3924301"/>
            <a:ext cx="6264275" cy="2933700"/>
          </a:xfrm>
          <a:prstGeom prst="rect">
            <a:avLst/>
          </a:prstGeom>
          <a:noFill/>
          <a:ln w="9525">
            <a:noFill/>
            <a:miter lim="800000"/>
            <a:headEnd/>
            <a:tailEnd/>
          </a:ln>
        </p:spPr>
      </p:pic>
      <p:pic>
        <p:nvPicPr>
          <p:cNvPr id="10" name="Picture 12" descr="C:\Users\lenovo\Desktop\校徽.jpg"/>
          <p:cNvPicPr>
            <a:picLocks noChangeAspect="1" noChangeArrowheads="1"/>
          </p:cNvPicPr>
          <p:nvPr userDrawn="1"/>
        </p:nvPicPr>
        <p:blipFill>
          <a:blip r:embed="rId3" cstate="print"/>
          <a:srcRect/>
          <a:stretch>
            <a:fillRect/>
          </a:stretch>
        </p:blipFill>
        <p:spPr bwMode="auto">
          <a:xfrm>
            <a:off x="179512" y="349583"/>
            <a:ext cx="1171575" cy="1171575"/>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Rectangle 8"/>
          <p:cNvSpPr>
            <a:spLocks noChangeArrowheads="1"/>
          </p:cNvSpPr>
          <p:nvPr userDrawn="1"/>
        </p:nvSpPr>
        <p:spPr bwMode="auto">
          <a:xfrm>
            <a:off x="0" y="2132856"/>
            <a:ext cx="9144000" cy="2936875"/>
          </a:xfrm>
          <a:prstGeom prst="rect">
            <a:avLst/>
          </a:prstGeom>
          <a:solidFill>
            <a:srgbClr val="6EA0B0"/>
          </a:solidFill>
          <a:ln w="9525">
            <a:noFill/>
            <a:miter lim="800000"/>
          </a:ln>
        </p:spPr>
        <p:txBody>
          <a:bodyPr wrap="none" anchor="ctr"/>
          <a:lstStyle/>
          <a:p>
            <a:pPr eaLnBrk="1" hangingPunct="1"/>
            <a:endParaRPr lang="zh-CN" altLang="en-US"/>
          </a:p>
        </p:txBody>
      </p:sp>
      <p:sp>
        <p:nvSpPr>
          <p:cNvPr id="9" name="AutoShape 6"/>
          <p:cNvSpPr>
            <a:spLocks noChangeArrowheads="1"/>
          </p:cNvSpPr>
          <p:nvPr/>
        </p:nvSpPr>
        <p:spPr bwMode="auto">
          <a:xfrm rot="16200000">
            <a:off x="7630007" y="444341"/>
            <a:ext cx="1962920" cy="1126078"/>
          </a:xfrm>
          <a:prstGeom prst="notchedRightArrow">
            <a:avLst>
              <a:gd name="adj1" fmla="val 50000"/>
              <a:gd name="adj2" fmla="val 54795"/>
            </a:avLst>
          </a:prstGeom>
          <a:solidFill>
            <a:srgbClr val="6EA0A7"/>
          </a:solidFill>
          <a:ln w="9525">
            <a:noFill/>
            <a:miter lim="800000"/>
          </a:ln>
        </p:spPr>
        <p:txBody>
          <a:bodyPr anchor="ctr"/>
          <a:lstStyle/>
          <a:p>
            <a:pPr eaLnBrk="1" hangingPunct="1"/>
            <a:endParaRPr lang="zh-CN" altLang="en-US"/>
          </a:p>
        </p:txBody>
      </p:sp>
      <p:pic>
        <p:nvPicPr>
          <p:cNvPr id="10" name="Picture 12" descr="C:\Users\lenovo\Desktop\校徽.jpg"/>
          <p:cNvPicPr>
            <a:picLocks noChangeAspect="1" noChangeArrowheads="1"/>
          </p:cNvPicPr>
          <p:nvPr/>
        </p:nvPicPr>
        <p:blipFill>
          <a:blip r:embed="rId2" cstate="print"/>
          <a:srcRect/>
          <a:stretch>
            <a:fillRect/>
          </a:stretch>
        </p:blipFill>
        <p:spPr bwMode="auto">
          <a:xfrm>
            <a:off x="7072236" y="574318"/>
            <a:ext cx="1172172" cy="1171610"/>
          </a:xfrm>
          <a:prstGeom prst="rect">
            <a:avLst/>
          </a:prstGeom>
          <a:noFill/>
          <a:ln w="9525">
            <a:noFill/>
            <a:miter lim="800000"/>
            <a:headEnd/>
            <a:tailEnd/>
          </a:ln>
        </p:spPr>
      </p:pic>
      <p:pic>
        <p:nvPicPr>
          <p:cNvPr id="11" name="Picture 11" descr="C:\Users\lenovo\Desktop\大礼堂 手绘稿.png"/>
          <p:cNvPicPr>
            <a:picLocks noChangeAspect="1" noChangeArrowheads="1"/>
          </p:cNvPicPr>
          <p:nvPr userDrawn="1"/>
        </p:nvPicPr>
        <p:blipFill rotWithShape="1">
          <a:blip r:embed="rId3" cstate="print"/>
          <a:srcRect l="379" t="5917" b="19591"/>
          <a:stretch>
            <a:fillRect/>
          </a:stretch>
        </p:blipFill>
        <p:spPr bwMode="auto">
          <a:xfrm>
            <a:off x="0" y="2132856"/>
            <a:ext cx="5364088" cy="2936876"/>
          </a:xfrm>
          <a:prstGeom prst="rect">
            <a:avLst/>
          </a:prstGeom>
          <a:noFill/>
          <a:ln w="9525">
            <a:noFill/>
            <a:miter lim="800000"/>
            <a:headEnd/>
            <a:tailEnd/>
          </a:ln>
        </p:spPr>
      </p:pic>
      <p:sp>
        <p:nvSpPr>
          <p:cNvPr id="1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grpSp>
        <p:nvGrpSpPr>
          <p:cNvPr id="8" name="组合 17"/>
          <p:cNvGrpSpPr/>
          <p:nvPr userDrawn="1"/>
        </p:nvGrpSpPr>
        <p:grpSpPr bwMode="auto">
          <a:xfrm>
            <a:off x="254000" y="44624"/>
            <a:ext cx="8639175" cy="1171575"/>
            <a:chOff x="254000" y="179917"/>
            <a:chExt cx="8639175" cy="1171610"/>
          </a:xfrm>
        </p:grpSpPr>
        <p:cxnSp>
          <p:nvCxnSpPr>
            <p:cNvPr id="9" name="AutoShape 7"/>
            <p:cNvCxnSpPr>
              <a:cxnSpLocks noChangeShapeType="1"/>
            </p:cNvCxnSpPr>
            <p:nvPr/>
          </p:nvCxnSpPr>
          <p:spPr bwMode="auto">
            <a:xfrm>
              <a:off x="254000" y="1224523"/>
              <a:ext cx="8639175" cy="1587"/>
            </a:xfrm>
            <a:prstGeom prst="straightConnector1">
              <a:avLst/>
            </a:prstGeom>
            <a:noFill/>
            <a:ln w="25400">
              <a:solidFill>
                <a:srgbClr val="6EA0B0"/>
              </a:solidFill>
              <a:round/>
            </a:ln>
            <a:effectLst>
              <a:outerShdw dist="20000" dir="5400000" algn="ctr" rotWithShape="0">
                <a:srgbClr val="000000">
                  <a:alpha val="29999"/>
                </a:srgbClr>
              </a:outerShdw>
            </a:effectLst>
          </p:spPr>
        </p:cxnSp>
        <p:pic>
          <p:nvPicPr>
            <p:cNvPr id="10" name="Picture 12" descr="C:\Users\lenovo\Desktop\校徽.jpg"/>
            <p:cNvPicPr>
              <a:picLocks noChangeAspect="1" noChangeArrowheads="1"/>
            </p:cNvPicPr>
            <p:nvPr/>
          </p:nvPicPr>
          <p:blipFill>
            <a:blip r:embed="rId2" cstate="print"/>
            <a:srcRect/>
            <a:stretch>
              <a:fillRect/>
            </a:stretch>
          </p:blipFill>
          <p:spPr bwMode="auto">
            <a:xfrm>
              <a:off x="808102" y="179917"/>
              <a:ext cx="1171610" cy="1171610"/>
            </a:xfrm>
            <a:prstGeom prst="rect">
              <a:avLst/>
            </a:prstGeom>
            <a:noFill/>
            <a:ln w="9525">
              <a:noFill/>
              <a:miter lim="800000"/>
              <a:headEnd/>
              <a:tailEnd/>
            </a:ln>
          </p:spPr>
        </p:pic>
      </p:grpSp>
      <p:pic>
        <p:nvPicPr>
          <p:cNvPr id="11" name="Picture 6" descr="C:\Users\lenovo\Desktop\背景.jpg"/>
          <p:cNvPicPr>
            <a:picLocks noChangeAspect="1" noChangeArrowheads="1"/>
          </p:cNvPicPr>
          <p:nvPr userDrawn="1"/>
        </p:nvPicPr>
        <p:blipFill>
          <a:blip r:embed="rId3" cstate="print"/>
          <a:srcRect/>
          <a:stretch>
            <a:fillRect/>
          </a:stretch>
        </p:blipFill>
        <p:spPr bwMode="auto">
          <a:xfrm>
            <a:off x="490735" y="1914996"/>
            <a:ext cx="8113713" cy="4178300"/>
          </a:xfrm>
          <a:prstGeom prst="rect">
            <a:avLst/>
          </a:prstGeom>
          <a:ln>
            <a:noFill/>
          </a:ln>
          <a:effectLst>
            <a:softEdge rad="317500"/>
          </a:effec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grpSp>
        <p:nvGrpSpPr>
          <p:cNvPr id="10" name="组合 17"/>
          <p:cNvGrpSpPr/>
          <p:nvPr userDrawn="1"/>
        </p:nvGrpSpPr>
        <p:grpSpPr bwMode="auto">
          <a:xfrm>
            <a:off x="254000" y="44624"/>
            <a:ext cx="8639175" cy="1171575"/>
            <a:chOff x="254000" y="179917"/>
            <a:chExt cx="8639175" cy="1171610"/>
          </a:xfrm>
        </p:grpSpPr>
        <p:cxnSp>
          <p:nvCxnSpPr>
            <p:cNvPr id="11" name="AutoShape 7"/>
            <p:cNvCxnSpPr>
              <a:cxnSpLocks noChangeShapeType="1"/>
            </p:cNvCxnSpPr>
            <p:nvPr/>
          </p:nvCxnSpPr>
          <p:spPr bwMode="auto">
            <a:xfrm>
              <a:off x="254000" y="1224523"/>
              <a:ext cx="8639175" cy="1587"/>
            </a:xfrm>
            <a:prstGeom prst="straightConnector1">
              <a:avLst/>
            </a:prstGeom>
            <a:noFill/>
            <a:ln w="25400">
              <a:solidFill>
                <a:srgbClr val="6EA0B0"/>
              </a:solidFill>
              <a:round/>
            </a:ln>
            <a:effectLst>
              <a:outerShdw dist="20000" dir="5400000" algn="ctr" rotWithShape="0">
                <a:srgbClr val="000000">
                  <a:alpha val="29999"/>
                </a:srgbClr>
              </a:outerShdw>
            </a:effectLst>
          </p:spPr>
        </p:cxnSp>
        <p:pic>
          <p:nvPicPr>
            <p:cNvPr id="12" name="Picture 12" descr="C:\Users\lenovo\Desktop\校徽.jpg"/>
            <p:cNvPicPr>
              <a:picLocks noChangeAspect="1" noChangeArrowheads="1"/>
            </p:cNvPicPr>
            <p:nvPr/>
          </p:nvPicPr>
          <p:blipFill>
            <a:blip r:embed="rId2" cstate="print"/>
            <a:srcRect/>
            <a:stretch>
              <a:fillRect/>
            </a:stretch>
          </p:blipFill>
          <p:spPr bwMode="auto">
            <a:xfrm>
              <a:off x="808102" y="179917"/>
              <a:ext cx="1171610" cy="1171610"/>
            </a:xfrm>
            <a:prstGeom prst="rect">
              <a:avLst/>
            </a:prstGeom>
            <a:noFill/>
            <a:ln w="9525">
              <a:noFill/>
              <a:miter lim="800000"/>
              <a:headEnd/>
              <a:tailEnd/>
            </a:ln>
          </p:spPr>
        </p:pic>
      </p:grpSp>
      <p:pic>
        <p:nvPicPr>
          <p:cNvPr id="13" name="Picture 6" descr="C:\Users\lenovo\Desktop\背景.jpg"/>
          <p:cNvPicPr>
            <a:picLocks noChangeAspect="1" noChangeArrowheads="1"/>
          </p:cNvPicPr>
          <p:nvPr userDrawn="1"/>
        </p:nvPicPr>
        <p:blipFill>
          <a:blip r:embed="rId3" cstate="print"/>
          <a:srcRect/>
          <a:stretch>
            <a:fillRect/>
          </a:stretch>
        </p:blipFill>
        <p:spPr bwMode="auto">
          <a:xfrm>
            <a:off x="490735" y="1914996"/>
            <a:ext cx="8113713" cy="4178300"/>
          </a:xfrm>
          <a:prstGeom prst="rect">
            <a:avLst/>
          </a:prstGeom>
          <a:ln>
            <a:noFill/>
          </a:ln>
          <a:effectLst>
            <a:softEdge rad="317500"/>
          </a:effec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grpSp>
        <p:nvGrpSpPr>
          <p:cNvPr id="6" name="组合 17"/>
          <p:cNvGrpSpPr/>
          <p:nvPr userDrawn="1"/>
        </p:nvGrpSpPr>
        <p:grpSpPr bwMode="auto">
          <a:xfrm>
            <a:off x="254000" y="97185"/>
            <a:ext cx="8639175" cy="1171575"/>
            <a:chOff x="254000" y="179917"/>
            <a:chExt cx="8639175" cy="1171610"/>
          </a:xfrm>
        </p:grpSpPr>
        <p:cxnSp>
          <p:nvCxnSpPr>
            <p:cNvPr id="7" name="AutoShape 7"/>
            <p:cNvCxnSpPr>
              <a:cxnSpLocks noChangeShapeType="1"/>
            </p:cNvCxnSpPr>
            <p:nvPr/>
          </p:nvCxnSpPr>
          <p:spPr bwMode="auto">
            <a:xfrm>
              <a:off x="254000" y="1224523"/>
              <a:ext cx="8639175" cy="1587"/>
            </a:xfrm>
            <a:prstGeom prst="straightConnector1">
              <a:avLst/>
            </a:prstGeom>
            <a:noFill/>
            <a:ln w="25400">
              <a:solidFill>
                <a:srgbClr val="6EA0B0"/>
              </a:solidFill>
              <a:round/>
            </a:ln>
            <a:effectLst>
              <a:outerShdw dist="20000" dir="5400000" algn="ctr" rotWithShape="0">
                <a:srgbClr val="000000">
                  <a:alpha val="29999"/>
                </a:srgbClr>
              </a:outerShdw>
            </a:effectLst>
          </p:spPr>
        </p:cxnSp>
        <p:pic>
          <p:nvPicPr>
            <p:cNvPr id="8" name="Picture 12" descr="C:\Users\lenovo\Desktop\校徽.jpg"/>
            <p:cNvPicPr>
              <a:picLocks noChangeAspect="1" noChangeArrowheads="1"/>
            </p:cNvPicPr>
            <p:nvPr/>
          </p:nvPicPr>
          <p:blipFill>
            <a:blip r:embed="rId2" cstate="print"/>
            <a:srcRect/>
            <a:stretch>
              <a:fillRect/>
            </a:stretch>
          </p:blipFill>
          <p:spPr bwMode="auto">
            <a:xfrm>
              <a:off x="808102" y="179917"/>
              <a:ext cx="1171610" cy="1171610"/>
            </a:xfrm>
            <a:prstGeom prst="rect">
              <a:avLst/>
            </a:prstGeom>
            <a:noFill/>
            <a:ln w="9525">
              <a:noFill/>
              <a:miter lim="800000"/>
              <a:headEnd/>
              <a:tailEnd/>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grpSp>
        <p:nvGrpSpPr>
          <p:cNvPr id="5" name="组合 17"/>
          <p:cNvGrpSpPr/>
          <p:nvPr userDrawn="1"/>
        </p:nvGrpSpPr>
        <p:grpSpPr bwMode="auto">
          <a:xfrm>
            <a:off x="254000" y="44624"/>
            <a:ext cx="8639175" cy="1171575"/>
            <a:chOff x="254000" y="179917"/>
            <a:chExt cx="8639175" cy="1171610"/>
          </a:xfrm>
        </p:grpSpPr>
        <p:cxnSp>
          <p:nvCxnSpPr>
            <p:cNvPr id="6" name="AutoShape 7"/>
            <p:cNvCxnSpPr>
              <a:cxnSpLocks noChangeShapeType="1"/>
            </p:cNvCxnSpPr>
            <p:nvPr/>
          </p:nvCxnSpPr>
          <p:spPr bwMode="auto">
            <a:xfrm>
              <a:off x="254000" y="1224523"/>
              <a:ext cx="8639175" cy="1587"/>
            </a:xfrm>
            <a:prstGeom prst="straightConnector1">
              <a:avLst/>
            </a:prstGeom>
            <a:noFill/>
            <a:ln w="25400">
              <a:solidFill>
                <a:srgbClr val="6EA0B0"/>
              </a:solidFill>
              <a:round/>
            </a:ln>
            <a:effectLst>
              <a:outerShdw dist="20000" dir="5400000" algn="ctr" rotWithShape="0">
                <a:srgbClr val="000000">
                  <a:alpha val="29999"/>
                </a:srgbClr>
              </a:outerShdw>
            </a:effectLst>
          </p:spPr>
        </p:cxnSp>
        <p:pic>
          <p:nvPicPr>
            <p:cNvPr id="7" name="Picture 12" descr="C:\Users\lenovo\Desktop\校徽.jpg"/>
            <p:cNvPicPr>
              <a:picLocks noChangeAspect="1" noChangeArrowheads="1"/>
            </p:cNvPicPr>
            <p:nvPr/>
          </p:nvPicPr>
          <p:blipFill>
            <a:blip r:embed="rId2" cstate="print"/>
            <a:srcRect/>
            <a:stretch>
              <a:fillRect/>
            </a:stretch>
          </p:blipFill>
          <p:spPr bwMode="auto">
            <a:xfrm>
              <a:off x="808102" y="179917"/>
              <a:ext cx="1171610" cy="1171610"/>
            </a:xfrm>
            <a:prstGeom prst="rect">
              <a:avLst/>
            </a:prstGeom>
            <a:noFill/>
            <a:ln w="9525">
              <a:noFill/>
              <a:miter lim="800000"/>
              <a:headEnd/>
              <a:tailEnd/>
            </a:ln>
          </p:spPr>
        </p:pic>
      </p:grpSp>
      <p:pic>
        <p:nvPicPr>
          <p:cNvPr id="8" name="Picture 6" descr="C:\Users\lenovo\Desktop\背景.jpg"/>
          <p:cNvPicPr>
            <a:picLocks noChangeAspect="1" noChangeArrowheads="1"/>
          </p:cNvPicPr>
          <p:nvPr userDrawn="1"/>
        </p:nvPicPr>
        <p:blipFill>
          <a:blip r:embed="rId3" cstate="print"/>
          <a:srcRect/>
          <a:stretch>
            <a:fillRect/>
          </a:stretch>
        </p:blipFill>
        <p:spPr bwMode="auto">
          <a:xfrm>
            <a:off x="490735" y="1914996"/>
            <a:ext cx="8113713" cy="4178300"/>
          </a:xfrm>
          <a:prstGeom prst="rect">
            <a:avLst/>
          </a:prstGeom>
          <a:ln>
            <a:noFill/>
          </a:ln>
          <a:effectLst>
            <a:softEdge rad="317500"/>
          </a:effec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grpSp>
        <p:nvGrpSpPr>
          <p:cNvPr id="8" name="组合 17"/>
          <p:cNvGrpSpPr/>
          <p:nvPr userDrawn="1"/>
        </p:nvGrpSpPr>
        <p:grpSpPr bwMode="auto">
          <a:xfrm>
            <a:off x="254000" y="44624"/>
            <a:ext cx="8639175" cy="1171575"/>
            <a:chOff x="254000" y="179917"/>
            <a:chExt cx="8639175" cy="1171610"/>
          </a:xfrm>
        </p:grpSpPr>
        <p:cxnSp>
          <p:nvCxnSpPr>
            <p:cNvPr id="9" name="AutoShape 7"/>
            <p:cNvCxnSpPr>
              <a:cxnSpLocks noChangeShapeType="1"/>
            </p:cNvCxnSpPr>
            <p:nvPr/>
          </p:nvCxnSpPr>
          <p:spPr bwMode="auto">
            <a:xfrm>
              <a:off x="254000" y="1224523"/>
              <a:ext cx="8639175" cy="1587"/>
            </a:xfrm>
            <a:prstGeom prst="straightConnector1">
              <a:avLst/>
            </a:prstGeom>
            <a:noFill/>
            <a:ln w="25400">
              <a:solidFill>
                <a:srgbClr val="6EA0B0"/>
              </a:solidFill>
              <a:round/>
            </a:ln>
            <a:effectLst>
              <a:outerShdw dist="20000" dir="5400000" algn="ctr" rotWithShape="0">
                <a:srgbClr val="000000">
                  <a:alpha val="29999"/>
                </a:srgbClr>
              </a:outerShdw>
            </a:effectLst>
          </p:spPr>
        </p:cxnSp>
        <p:pic>
          <p:nvPicPr>
            <p:cNvPr id="10" name="Picture 12" descr="C:\Users\lenovo\Desktop\校徽.jpg"/>
            <p:cNvPicPr>
              <a:picLocks noChangeAspect="1" noChangeArrowheads="1"/>
            </p:cNvPicPr>
            <p:nvPr/>
          </p:nvPicPr>
          <p:blipFill>
            <a:blip r:embed="rId2" cstate="print"/>
            <a:srcRect/>
            <a:stretch>
              <a:fillRect/>
            </a:stretch>
          </p:blipFill>
          <p:spPr bwMode="auto">
            <a:xfrm>
              <a:off x="808102" y="179917"/>
              <a:ext cx="1171610" cy="1171610"/>
            </a:xfrm>
            <a:prstGeom prst="rect">
              <a:avLst/>
            </a:prstGeom>
            <a:noFill/>
            <a:ln w="9525">
              <a:noFill/>
              <a:miter lim="800000"/>
              <a:headEnd/>
              <a:tailEnd/>
            </a:ln>
          </p:spPr>
        </p:pic>
      </p:grpSp>
      <p:pic>
        <p:nvPicPr>
          <p:cNvPr id="11" name="Picture 6" descr="C:\Users\lenovo\Desktop\背景.jpg"/>
          <p:cNvPicPr>
            <a:picLocks noChangeAspect="1" noChangeArrowheads="1"/>
          </p:cNvPicPr>
          <p:nvPr userDrawn="1"/>
        </p:nvPicPr>
        <p:blipFill>
          <a:blip r:embed="rId3" cstate="print"/>
          <a:srcRect/>
          <a:stretch>
            <a:fillRect/>
          </a:stretch>
        </p:blipFill>
        <p:spPr bwMode="auto">
          <a:xfrm>
            <a:off x="490735" y="1914996"/>
            <a:ext cx="8113713" cy="4178300"/>
          </a:xfrm>
          <a:prstGeom prst="rect">
            <a:avLst/>
          </a:prstGeom>
          <a:ln>
            <a:noFill/>
          </a:ln>
          <a:effectLst>
            <a:softEdge rad="317500"/>
          </a:effec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grpSp>
        <p:nvGrpSpPr>
          <p:cNvPr id="8" name="组合 17"/>
          <p:cNvGrpSpPr/>
          <p:nvPr userDrawn="1"/>
        </p:nvGrpSpPr>
        <p:grpSpPr bwMode="auto">
          <a:xfrm>
            <a:off x="254000" y="44624"/>
            <a:ext cx="8639175" cy="1171575"/>
            <a:chOff x="254000" y="179917"/>
            <a:chExt cx="8639175" cy="1171610"/>
          </a:xfrm>
        </p:grpSpPr>
        <p:cxnSp>
          <p:nvCxnSpPr>
            <p:cNvPr id="9" name="AutoShape 7"/>
            <p:cNvCxnSpPr>
              <a:cxnSpLocks noChangeShapeType="1"/>
            </p:cNvCxnSpPr>
            <p:nvPr/>
          </p:nvCxnSpPr>
          <p:spPr bwMode="auto">
            <a:xfrm>
              <a:off x="254000" y="1224523"/>
              <a:ext cx="8639175" cy="1587"/>
            </a:xfrm>
            <a:prstGeom prst="straightConnector1">
              <a:avLst/>
            </a:prstGeom>
            <a:noFill/>
            <a:ln w="25400">
              <a:solidFill>
                <a:srgbClr val="6EA0B0"/>
              </a:solidFill>
              <a:round/>
            </a:ln>
            <a:effectLst>
              <a:outerShdw dist="20000" dir="5400000" algn="ctr" rotWithShape="0">
                <a:srgbClr val="000000">
                  <a:alpha val="29999"/>
                </a:srgbClr>
              </a:outerShdw>
            </a:effectLst>
          </p:spPr>
        </p:cxnSp>
        <p:pic>
          <p:nvPicPr>
            <p:cNvPr id="10" name="Picture 12" descr="C:\Users\lenovo\Desktop\校徽.jpg"/>
            <p:cNvPicPr>
              <a:picLocks noChangeAspect="1" noChangeArrowheads="1"/>
            </p:cNvPicPr>
            <p:nvPr/>
          </p:nvPicPr>
          <p:blipFill>
            <a:blip r:embed="rId2" cstate="print"/>
            <a:srcRect/>
            <a:stretch>
              <a:fillRect/>
            </a:stretch>
          </p:blipFill>
          <p:spPr bwMode="auto">
            <a:xfrm>
              <a:off x="808102" y="179917"/>
              <a:ext cx="1171610" cy="1171610"/>
            </a:xfrm>
            <a:prstGeom prst="rect">
              <a:avLst/>
            </a:prstGeom>
            <a:noFill/>
            <a:ln w="9525">
              <a:noFill/>
              <a:miter lim="800000"/>
              <a:headEnd/>
              <a:tailEnd/>
            </a:ln>
          </p:spPr>
        </p:pic>
      </p:grpSp>
      <p:pic>
        <p:nvPicPr>
          <p:cNvPr id="11" name="Picture 6" descr="C:\Users\lenovo\Desktop\背景.jpg"/>
          <p:cNvPicPr>
            <a:picLocks noChangeAspect="1" noChangeArrowheads="1"/>
          </p:cNvPicPr>
          <p:nvPr userDrawn="1"/>
        </p:nvPicPr>
        <p:blipFill>
          <a:blip r:embed="rId3" cstate="print"/>
          <a:srcRect/>
          <a:stretch>
            <a:fillRect/>
          </a:stretch>
        </p:blipFill>
        <p:spPr bwMode="auto">
          <a:xfrm>
            <a:off x="490735" y="1914996"/>
            <a:ext cx="8113713" cy="4178300"/>
          </a:xfrm>
          <a:prstGeom prst="rect">
            <a:avLst/>
          </a:prstGeom>
          <a:ln>
            <a:noFill/>
          </a:ln>
          <a:effectLst>
            <a:softEdge rad="317500"/>
          </a:effectLst>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2.png"/><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9.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0.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8.jpe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1600" y="2060848"/>
            <a:ext cx="7381188" cy="923330"/>
          </a:xfrm>
          <a:prstGeom prst="rect">
            <a:avLst/>
          </a:prstGeom>
          <a:noFill/>
        </p:spPr>
        <p:txBody>
          <a:bodyPr wrap="none" lIns="91440" tIns="45720" rIns="91440" bIns="45720">
            <a:spAutoFit/>
          </a:bodyPr>
          <a:lstStyle/>
          <a:p>
            <a:pPr algn="ctr"/>
            <a:r>
              <a:rPr lang="en-US" altLang="zh-CN" sz="5400" b="0" cap="none" spc="0" dirty="0">
                <a:ln w="0"/>
                <a:solidFill>
                  <a:srgbClr val="0000FF"/>
                </a:solidFill>
                <a:effectLst>
                  <a:reflection blurRad="6350" stA="53000" endA="300" endPos="35500" dir="5400000" sy="-90000" algn="bl" rotWithShape="0"/>
                </a:effectLst>
              </a:rPr>
              <a:t>Technical Communication</a:t>
            </a:r>
            <a:endParaRPr lang="zh-CN" altLang="en-US" sz="5400" b="0" cap="none" spc="0" dirty="0">
              <a:ln w="0"/>
              <a:solidFill>
                <a:srgbClr val="0000FF"/>
              </a:solidFill>
              <a:effectLst>
                <a:reflection blurRad="6350" stA="53000" endA="300" endPos="35500" dir="5400000" sy="-90000" algn="bl" rotWithShape="0"/>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srcRect l="21178" t="15717" r="32996" b="2531"/>
          <a:stretch>
            <a:fillRect/>
          </a:stretch>
        </p:blipFill>
        <p:spPr>
          <a:xfrm>
            <a:off x="107504" y="1296144"/>
            <a:ext cx="5753847" cy="5517232"/>
          </a:xfrm>
          <a:prstGeom prst="rect">
            <a:avLst/>
          </a:prstGeom>
        </p:spPr>
      </p:pic>
      <p:sp>
        <p:nvSpPr>
          <p:cNvPr id="4" name="矩形 3"/>
          <p:cNvSpPr/>
          <p:nvPr/>
        </p:nvSpPr>
        <p:spPr>
          <a:xfrm>
            <a:off x="5585805" y="1196752"/>
            <a:ext cx="3402306" cy="2657138"/>
          </a:xfrm>
          <a:prstGeom prst="rect">
            <a:avLst/>
          </a:prstGeom>
        </p:spPr>
        <p:txBody>
          <a:bodyPr wrap="square">
            <a:spAutoFit/>
          </a:bodyPr>
          <a:lstStyle/>
          <a:p>
            <a:pPr marL="285750" indent="-285750">
              <a:lnSpc>
                <a:spcPts val="2500"/>
              </a:lnSpc>
              <a:buClr>
                <a:srgbClr val="FF0000"/>
              </a:buClr>
              <a:buFont typeface="Wingdings" panose="05000000000000000000" pitchFamily="2" charset="2"/>
              <a:buChar char="l"/>
            </a:pPr>
            <a:r>
              <a:rPr lang="en-US" altLang="zh-CN" sz="2200" dirty="0">
                <a:latin typeface="Arial" panose="020B0604020202020204" pitchFamily="34" charset="0"/>
                <a:cs typeface="Arial" panose="020B0604020202020204" pitchFamily="34" charset="0"/>
              </a:rPr>
              <a:t>Some organizations prefer the full names of the writer and reader; others want only the first initials and last names. </a:t>
            </a:r>
            <a:endParaRPr lang="en-US" altLang="zh-CN" sz="2200" dirty="0">
              <a:latin typeface="Arial" panose="020B0604020202020204" pitchFamily="34" charset="0"/>
              <a:cs typeface="Arial" panose="020B0604020202020204" pitchFamily="34" charset="0"/>
            </a:endParaRPr>
          </a:p>
          <a:p>
            <a:pPr marL="285750" indent="-285750">
              <a:lnSpc>
                <a:spcPts val="2500"/>
              </a:lnSpc>
              <a:buClr>
                <a:srgbClr val="FF0000"/>
              </a:buClr>
              <a:buFont typeface="Wingdings" panose="05000000000000000000" pitchFamily="2" charset="2"/>
              <a:buChar char="l"/>
            </a:pPr>
            <a:r>
              <a:rPr lang="en-US" altLang="zh-CN" sz="2200" dirty="0">
                <a:latin typeface="Arial" panose="020B0604020202020204" pitchFamily="34" charset="0"/>
                <a:cs typeface="Arial" panose="020B0604020202020204" pitchFamily="34" charset="0"/>
              </a:rPr>
              <a:t>Some prefer job titles; others do not.</a:t>
            </a:r>
            <a:endParaRPr lang="en-US" altLang="zh-CN" sz="2200" dirty="0">
              <a:latin typeface="Arial" panose="020B0604020202020204" pitchFamily="34" charset="0"/>
              <a:cs typeface="Arial" panose="020B0604020202020204" pitchFamily="34" charset="0"/>
            </a:endParaRPr>
          </a:p>
        </p:txBody>
      </p:sp>
      <p:sp>
        <p:nvSpPr>
          <p:cNvPr id="5" name="线形标注 2 21"/>
          <p:cNvSpPr/>
          <p:nvPr/>
        </p:nvSpPr>
        <p:spPr>
          <a:xfrm>
            <a:off x="5796136" y="5614040"/>
            <a:ext cx="3282649" cy="1055320"/>
          </a:xfrm>
          <a:prstGeom prst="borderCallout2">
            <a:avLst>
              <a:gd name="adj1" fmla="val 14729"/>
              <a:gd name="adj2" fmla="val 7051"/>
              <a:gd name="adj3" fmla="val 14924"/>
              <a:gd name="adj4" fmla="val 3837"/>
              <a:gd name="adj5" fmla="val -66491"/>
              <a:gd name="adj6" fmla="val 8039"/>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rial" panose="020B0604020202020204" pitchFamily="34" charset="0"/>
                <a:cs typeface="Arial" panose="020B0604020202020204" pitchFamily="34" charset="0"/>
              </a:rPr>
              <a:t>To show that they have reviewed the memo and accept responsibility for it</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6" name="椭圆 5"/>
          <p:cNvSpPr/>
          <p:nvPr/>
        </p:nvSpPr>
        <p:spPr>
          <a:xfrm>
            <a:off x="2417016" y="2107397"/>
            <a:ext cx="432485" cy="37880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560272" y="3618450"/>
            <a:ext cx="432485" cy="37880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273082" y="5733256"/>
            <a:ext cx="432485" cy="37880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思想气泡: 云 8"/>
          <p:cNvSpPr/>
          <p:nvPr/>
        </p:nvSpPr>
        <p:spPr>
          <a:xfrm>
            <a:off x="5412473" y="3861048"/>
            <a:ext cx="3696031" cy="1585541"/>
          </a:xfrm>
          <a:prstGeom prst="cloudCallout">
            <a:avLst>
              <a:gd name="adj1" fmla="val -74938"/>
              <a:gd name="adj2" fmla="val 81304"/>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rial" panose="020B0604020202020204" pitchFamily="34" charset="0"/>
                <a:cs typeface="Arial" panose="020B0604020202020204" pitchFamily="34" charset="0"/>
              </a:rPr>
              <a:t>Why do writers put their initials or signature next to the typed name? </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10" name="矩形 9"/>
          <p:cNvSpPr/>
          <p:nvPr/>
        </p:nvSpPr>
        <p:spPr>
          <a:xfrm>
            <a:off x="2114637" y="553551"/>
            <a:ext cx="1739579" cy="461665"/>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cs typeface="Arial" panose="020B0604020202020204" pitchFamily="34" charset="0"/>
              </a:rPr>
              <a:t>1. Heading</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childTnLst>
                          </p:cTn>
                        </p:par>
                        <p:par>
                          <p:cTn id="18" fill="hold">
                            <p:stCondLst>
                              <p:cond delay="500"/>
                            </p:stCondLst>
                            <p:childTnLst>
                              <p:par>
                                <p:cTn id="19" presetID="5" presetClass="entr" presetSubtype="1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par>
                          <p:cTn id="22" fill="hold">
                            <p:stCondLst>
                              <p:cond delay="1000"/>
                            </p:stCondLst>
                            <p:childTnLst>
                              <p:par>
                                <p:cTn id="23" presetID="5" presetClass="entr" presetSubtype="1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checkerboard(across)">
                                      <p:cBhvr>
                                        <p:cTn id="25" dur="500"/>
                                        <p:tgtEl>
                                          <p:spTgt spid="8"/>
                                        </p:tgtEl>
                                      </p:cBhvr>
                                    </p:animEffect>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P spid="7"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srcRect l="21178" t="15717" r="32996" b="2531"/>
          <a:stretch>
            <a:fillRect/>
          </a:stretch>
        </p:blipFill>
        <p:spPr>
          <a:xfrm>
            <a:off x="107504" y="1296144"/>
            <a:ext cx="5753847" cy="5517232"/>
          </a:xfrm>
          <a:prstGeom prst="rect">
            <a:avLst/>
          </a:prstGeom>
        </p:spPr>
      </p:pic>
      <p:sp>
        <p:nvSpPr>
          <p:cNvPr id="4" name="矩形 3"/>
          <p:cNvSpPr/>
          <p:nvPr/>
        </p:nvSpPr>
        <p:spPr>
          <a:xfrm>
            <a:off x="5868144" y="1344825"/>
            <a:ext cx="3150927" cy="3631763"/>
          </a:xfrm>
          <a:prstGeom prst="rect">
            <a:avLst/>
          </a:prstGeom>
        </p:spPr>
        <p:txBody>
          <a:bodyPr wrap="square">
            <a:spAutoFit/>
          </a:bodyPr>
          <a:lstStyle/>
          <a:p>
            <a:pPr marL="285750" indent="-28575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The subject line, usu. typed</a:t>
            </a:r>
            <a:r>
              <a:rPr lang="en-US" altLang="zh-CN" sz="2400" dirty="0">
                <a:solidFill>
                  <a:srgbClr val="0E4D93"/>
                </a:solidFill>
                <a:latin typeface="Arial" panose="020B0604020202020204" pitchFamily="34" charset="0"/>
                <a:cs typeface="Arial" panose="020B0604020202020204" pitchFamily="34" charset="0"/>
              </a:rPr>
              <a:t> </a:t>
            </a:r>
            <a:r>
              <a:rPr lang="en-US" altLang="zh-CN" sz="2400" dirty="0">
                <a:solidFill>
                  <a:srgbClr val="0000FF"/>
                </a:solidFill>
                <a:latin typeface="Arial" panose="020B0604020202020204" pitchFamily="34" charset="0"/>
                <a:cs typeface="Arial" panose="020B0604020202020204" pitchFamily="34" charset="0"/>
              </a:rPr>
              <a:t>in capitals</a:t>
            </a:r>
            <a:r>
              <a:rPr lang="en-US" altLang="zh-CN" sz="2400" dirty="0">
                <a:latin typeface="Arial" panose="020B0604020202020204" pitchFamily="34" charset="0"/>
                <a:cs typeface="Arial" panose="020B0604020202020204" pitchFamily="34" charset="0"/>
              </a:rPr>
              <a:t>, communicate to the reader(s) the purpose of the memo. </a:t>
            </a:r>
            <a:endParaRPr lang="en-US" altLang="zh-CN" sz="2400" dirty="0">
              <a:latin typeface="Arial" panose="020B0604020202020204" pitchFamily="34" charset="0"/>
              <a:cs typeface="Arial" panose="020B0604020202020204" pitchFamily="34" charset="0"/>
            </a:endParaRPr>
          </a:p>
          <a:p>
            <a:pPr>
              <a:buClr>
                <a:srgbClr val="FF0000"/>
              </a:buClr>
            </a:pPr>
            <a:endParaRPr lang="en-US" altLang="zh-CN" sz="1400" dirty="0">
              <a:latin typeface="Arial" panose="020B0604020202020204" pitchFamily="34" charset="0"/>
              <a:cs typeface="Arial" panose="020B0604020202020204" pitchFamily="34" charset="0"/>
            </a:endParaRPr>
          </a:p>
          <a:p>
            <a:pPr marL="285750" indent="-28575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It should be specific but concise</a:t>
            </a:r>
            <a:endParaRPr lang="en-US" altLang="zh-CN" sz="2400" dirty="0">
              <a:latin typeface="Arial" panose="020B0604020202020204" pitchFamily="34" charset="0"/>
              <a:cs typeface="Arial" panose="020B0604020202020204" pitchFamily="34" charset="0"/>
            </a:endParaRPr>
          </a:p>
        </p:txBody>
      </p:sp>
      <p:sp>
        <p:nvSpPr>
          <p:cNvPr id="15" name="圆角矩形 16"/>
          <p:cNvSpPr/>
          <p:nvPr/>
        </p:nvSpPr>
        <p:spPr>
          <a:xfrm>
            <a:off x="1696866" y="2359730"/>
            <a:ext cx="3163166" cy="28803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6"/>
          <p:cNvSpPr/>
          <p:nvPr/>
        </p:nvSpPr>
        <p:spPr>
          <a:xfrm>
            <a:off x="1762816" y="3870533"/>
            <a:ext cx="1956475" cy="28803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heckerboard(across)">
                                      <p:cBhvr>
                                        <p:cTn id="7" dur="500"/>
                                        <p:tgtEl>
                                          <p:spTgt spid="15"/>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checkerboard(across)">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wipe(left)">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wipe(left)">
                                      <p:cBhvr>
                                        <p:cTn id="21"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5" grpId="0"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TextBox 10"/>
          <p:cNvSpPr txBox="1">
            <a:spLocks noChangeArrowheads="1"/>
          </p:cNvSpPr>
          <p:nvPr/>
        </p:nvSpPr>
        <p:spPr bwMode="auto">
          <a:xfrm>
            <a:off x="2275681" y="371476"/>
            <a:ext cx="32321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en-US" altLang="zh-CN" sz="4000" b="1" dirty="0">
                <a:solidFill>
                  <a:srgbClr val="E28709"/>
                </a:solidFill>
                <a:latin typeface="Arial" panose="020B0604020202020204" pitchFamily="34" charset="0"/>
                <a:cs typeface="Arial" panose="020B0604020202020204" pitchFamily="34" charset="0"/>
              </a:rPr>
              <a:t>Subject Line</a:t>
            </a:r>
            <a:endParaRPr lang="en-US" altLang="zh-CN" sz="4000" b="1" dirty="0">
              <a:solidFill>
                <a:srgbClr val="E28709"/>
              </a:solidFill>
              <a:latin typeface="Arial" panose="020B0604020202020204" pitchFamily="34" charset="0"/>
              <a:cs typeface="Arial" panose="020B0604020202020204" pitchFamily="34" charset="0"/>
            </a:endParaRPr>
          </a:p>
        </p:txBody>
      </p:sp>
      <p:pic>
        <p:nvPicPr>
          <p:cNvPr id="76804" name="图片 4"/>
          <p:cNvPicPr>
            <a:picLocks noChangeAspect="1" noChangeArrowheads="1"/>
          </p:cNvPicPr>
          <p:nvPr/>
        </p:nvPicPr>
        <p:blipFill>
          <a:blip r:embed="rId1">
            <a:extLst>
              <a:ext uri="{28A0092B-C50C-407E-A947-70E740481C1C}">
                <a14:useLocalDpi xmlns:a14="http://schemas.microsoft.com/office/drawing/2010/main" val="0"/>
              </a:ext>
            </a:extLst>
          </a:blip>
          <a:srcRect t="2859" b="66690"/>
          <a:stretch>
            <a:fillRect/>
          </a:stretch>
        </p:blipFill>
        <p:spPr bwMode="auto">
          <a:xfrm>
            <a:off x="369888" y="2922166"/>
            <a:ext cx="8523287" cy="345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5" name="矩形 5"/>
          <p:cNvSpPr>
            <a:spLocks noChangeArrowheads="1"/>
          </p:cNvSpPr>
          <p:nvPr/>
        </p:nvSpPr>
        <p:spPr bwMode="auto">
          <a:xfrm>
            <a:off x="411162" y="1436762"/>
            <a:ext cx="83216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spcBef>
                <a:spcPct val="0"/>
              </a:spcBef>
              <a:buFontTx/>
              <a:buNone/>
            </a:pPr>
            <a:r>
              <a:rPr lang="en-US" altLang="zh-CN" sz="2400" dirty="0">
                <a:latin typeface="Arial" panose="020B0604020202020204" pitchFamily="34" charset="0"/>
                <a:cs typeface="Arial" panose="020B0604020202020204" pitchFamily="34" charset="0"/>
              </a:rPr>
              <a:t>Study the </a:t>
            </a:r>
            <a:r>
              <a:rPr lang="en-US" altLang="zh-CN" sz="2400" i="1" dirty="0">
                <a:latin typeface="Arial" panose="020B0604020202020204" pitchFamily="34" charset="0"/>
                <a:cs typeface="Arial" panose="020B0604020202020204" pitchFamily="34" charset="0"/>
              </a:rPr>
              <a:t>Subject</a:t>
            </a:r>
            <a:r>
              <a:rPr lang="en-US" altLang="zh-CN" sz="2400" dirty="0">
                <a:latin typeface="Arial" panose="020B0604020202020204" pitchFamily="34" charset="0"/>
                <a:cs typeface="Arial" panose="020B0604020202020204" pitchFamily="34" charset="0"/>
              </a:rPr>
              <a:t> line of the memo below. The writer has taken the four key words from the main message. Underline those words in the body of the memo.</a:t>
            </a:r>
            <a:endParaRPr lang="en-US" altLang="zh-CN" sz="2400" dirty="0">
              <a:latin typeface="Arial" panose="020B0604020202020204" pitchFamily="34" charset="0"/>
              <a:cs typeface="Arial" panose="020B0604020202020204" pitchFamily="34" charset="0"/>
            </a:endParaRPr>
          </a:p>
        </p:txBody>
      </p:sp>
      <p:cxnSp>
        <p:nvCxnSpPr>
          <p:cNvPr id="8" name="直接连接符 7"/>
          <p:cNvCxnSpPr/>
          <p:nvPr/>
        </p:nvCxnSpPr>
        <p:spPr>
          <a:xfrm>
            <a:off x="2432050" y="5187528"/>
            <a:ext cx="79216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692275" y="5514553"/>
            <a:ext cx="122396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787900" y="5825703"/>
            <a:ext cx="143986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heckerboard(across)">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checkerboard(across)">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TextBox 10"/>
          <p:cNvSpPr txBox="1">
            <a:spLocks noChangeArrowheads="1"/>
          </p:cNvSpPr>
          <p:nvPr/>
        </p:nvSpPr>
        <p:spPr bwMode="auto">
          <a:xfrm>
            <a:off x="2174875" y="365273"/>
            <a:ext cx="39100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en-US" altLang="zh-CN" sz="4000" b="1" dirty="0">
                <a:solidFill>
                  <a:srgbClr val="FF0000"/>
                </a:solidFill>
                <a:latin typeface="Arial" panose="020B0604020202020204" pitchFamily="34" charset="0"/>
                <a:cs typeface="Arial" panose="020B0604020202020204" pitchFamily="34" charset="0"/>
              </a:rPr>
              <a:t>Read and Write</a:t>
            </a:r>
            <a:endParaRPr lang="en-US" altLang="zh-CN" sz="4000" b="1" dirty="0">
              <a:solidFill>
                <a:srgbClr val="FF0000"/>
              </a:solidFill>
              <a:latin typeface="Arial" panose="020B0604020202020204" pitchFamily="34" charset="0"/>
              <a:cs typeface="Arial" panose="020B0604020202020204" pitchFamily="34" charset="0"/>
            </a:endParaRPr>
          </a:p>
        </p:txBody>
      </p:sp>
      <p:sp>
        <p:nvSpPr>
          <p:cNvPr id="77828" name="矩形 3"/>
          <p:cNvSpPr>
            <a:spLocks noChangeArrowheads="1"/>
          </p:cNvSpPr>
          <p:nvPr/>
        </p:nvSpPr>
        <p:spPr bwMode="auto">
          <a:xfrm>
            <a:off x="325438" y="1253480"/>
            <a:ext cx="83216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spcBef>
                <a:spcPct val="0"/>
              </a:spcBef>
              <a:buFontTx/>
              <a:buNone/>
            </a:pPr>
            <a:r>
              <a:rPr lang="en-US" altLang="zh-CN" sz="2400" dirty="0">
                <a:latin typeface="Arial" panose="020B0604020202020204" pitchFamily="34" charset="0"/>
                <a:cs typeface="Arial" panose="020B0604020202020204" pitchFamily="34" charset="0"/>
              </a:rPr>
              <a:t>Read the following memos and write the subject line.</a:t>
            </a:r>
            <a:endParaRPr lang="en-US" altLang="zh-CN" sz="2400" dirty="0">
              <a:latin typeface="Arial" panose="020B0604020202020204" pitchFamily="34" charset="0"/>
              <a:cs typeface="Arial" panose="020B0604020202020204" pitchFamily="34" charset="0"/>
            </a:endParaRPr>
          </a:p>
        </p:txBody>
      </p:sp>
      <p:sp>
        <p:nvSpPr>
          <p:cNvPr id="77829" name="矩形 4"/>
          <p:cNvSpPr>
            <a:spLocks noChangeArrowheads="1"/>
          </p:cNvSpPr>
          <p:nvPr/>
        </p:nvSpPr>
        <p:spPr bwMode="auto">
          <a:xfrm>
            <a:off x="165100" y="1844675"/>
            <a:ext cx="4262438" cy="4894263"/>
          </a:xfrm>
          <a:prstGeom prst="rect">
            <a:avLst/>
          </a:prstGeom>
          <a:noFill/>
          <a:ln w="28575">
            <a:solidFill>
              <a:srgbClr val="FF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spcBef>
                <a:spcPct val="0"/>
              </a:spcBef>
              <a:buFontTx/>
              <a:buNone/>
            </a:pPr>
            <a:r>
              <a:rPr lang="en-US" altLang="zh-CN" sz="2400">
                <a:latin typeface="Arial" panose="020B0604020202020204" pitchFamily="34" charset="0"/>
                <a:cs typeface="Arial" panose="020B0604020202020204" pitchFamily="34" charset="0"/>
              </a:rPr>
              <a:t>Subject: ________________</a:t>
            </a:r>
            <a:endParaRPr lang="en-US" altLang="zh-CN" sz="2400">
              <a:latin typeface="Arial" panose="020B0604020202020204" pitchFamily="34" charset="0"/>
              <a:cs typeface="Arial" panose="020B0604020202020204" pitchFamily="34" charset="0"/>
            </a:endParaRPr>
          </a:p>
          <a:p>
            <a:pPr>
              <a:spcBef>
                <a:spcPct val="0"/>
              </a:spcBef>
              <a:buFontTx/>
              <a:buNone/>
            </a:pPr>
            <a:r>
              <a:rPr lang="en-US" altLang="zh-CN" sz="2400">
                <a:latin typeface="Arial" panose="020B0604020202020204" pitchFamily="34" charset="0"/>
                <a:cs typeface="Arial" panose="020B0604020202020204" pitchFamily="34" charset="0"/>
              </a:rPr>
              <a:t>_______________________</a:t>
            </a:r>
            <a:endParaRPr lang="en-US" altLang="zh-CN" sz="2400">
              <a:latin typeface="Arial" panose="020B0604020202020204" pitchFamily="34" charset="0"/>
              <a:cs typeface="Arial" panose="020B0604020202020204" pitchFamily="34" charset="0"/>
            </a:endParaRPr>
          </a:p>
          <a:p>
            <a:pPr>
              <a:spcBef>
                <a:spcPct val="0"/>
              </a:spcBef>
              <a:buFontTx/>
              <a:buNone/>
            </a:pPr>
            <a:endParaRPr lang="en-US" altLang="zh-CN" sz="2400">
              <a:latin typeface="Arial" panose="020B0604020202020204" pitchFamily="34" charset="0"/>
              <a:cs typeface="Arial" panose="020B0604020202020204" pitchFamily="34" charset="0"/>
            </a:endParaRPr>
          </a:p>
          <a:p>
            <a:pPr>
              <a:spcBef>
                <a:spcPct val="0"/>
              </a:spcBef>
              <a:buFontTx/>
              <a:buNone/>
            </a:pPr>
            <a:r>
              <a:rPr lang="en-US" altLang="zh-CN" sz="2400">
                <a:latin typeface="Arial" panose="020B0604020202020204" pitchFamily="34" charset="0"/>
                <a:cs typeface="Arial" panose="020B0604020202020204" pitchFamily="34" charset="0"/>
              </a:rPr>
              <a:t>As you are probably aware, the company is currently considering plans for a new factory in the district of Campi Bisenzio. Models and designs will be on display in the conference room every day next week. All staff are welcome to visit at any time and give feedback.</a:t>
            </a:r>
            <a:endParaRPr lang="en-US" altLang="zh-CN" sz="2400">
              <a:latin typeface="Arial" panose="020B0604020202020204" pitchFamily="34" charset="0"/>
              <a:cs typeface="Arial" panose="020B0604020202020204" pitchFamily="34" charset="0"/>
            </a:endParaRPr>
          </a:p>
        </p:txBody>
      </p:sp>
      <p:sp>
        <p:nvSpPr>
          <p:cNvPr id="77830" name="矩形 5"/>
          <p:cNvSpPr>
            <a:spLocks noChangeArrowheads="1"/>
          </p:cNvSpPr>
          <p:nvPr/>
        </p:nvSpPr>
        <p:spPr bwMode="auto">
          <a:xfrm>
            <a:off x="4575630" y="1848693"/>
            <a:ext cx="4445000" cy="4892675"/>
          </a:xfrm>
          <a:prstGeom prst="rect">
            <a:avLst/>
          </a:prstGeom>
          <a:noFill/>
          <a:ln w="28575">
            <a:solidFill>
              <a:srgbClr val="FF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spcBef>
                <a:spcPct val="0"/>
              </a:spcBef>
              <a:buFontTx/>
              <a:buNone/>
            </a:pPr>
            <a:r>
              <a:rPr lang="en-US" altLang="zh-CN" sz="2400" dirty="0">
                <a:latin typeface="Arial" panose="020B0604020202020204" pitchFamily="34" charset="0"/>
                <a:cs typeface="Arial" panose="020B0604020202020204" pitchFamily="34" charset="0"/>
              </a:rPr>
              <a:t>Subject: _________________</a:t>
            </a:r>
            <a:endParaRPr lang="en-US" altLang="zh-CN" sz="2400" dirty="0">
              <a:latin typeface="Arial" panose="020B0604020202020204" pitchFamily="34" charset="0"/>
              <a:cs typeface="Arial" panose="020B0604020202020204" pitchFamily="34" charset="0"/>
            </a:endParaRPr>
          </a:p>
          <a:p>
            <a:pPr>
              <a:spcBef>
                <a:spcPct val="0"/>
              </a:spcBef>
              <a:buFontTx/>
              <a:buNone/>
            </a:pPr>
            <a:r>
              <a:rPr lang="en-US" altLang="zh-CN" sz="2400" dirty="0">
                <a:latin typeface="Arial" panose="020B0604020202020204" pitchFamily="34" charset="0"/>
                <a:cs typeface="Arial" panose="020B0604020202020204" pitchFamily="34" charset="0"/>
              </a:rPr>
              <a:t>________________________</a:t>
            </a:r>
            <a:endParaRPr lang="en-US" altLang="zh-CN" sz="2400" dirty="0">
              <a:latin typeface="Arial" panose="020B0604020202020204" pitchFamily="34" charset="0"/>
              <a:cs typeface="Arial" panose="020B0604020202020204" pitchFamily="34" charset="0"/>
            </a:endParaRPr>
          </a:p>
          <a:p>
            <a:pPr>
              <a:spcBef>
                <a:spcPct val="0"/>
              </a:spcBef>
              <a:buFontTx/>
              <a:buNone/>
            </a:pPr>
            <a:endParaRPr lang="en-US" altLang="zh-CN" sz="2400" dirty="0">
              <a:latin typeface="Arial" panose="020B0604020202020204" pitchFamily="34" charset="0"/>
              <a:cs typeface="Arial" panose="020B0604020202020204" pitchFamily="34" charset="0"/>
            </a:endParaRPr>
          </a:p>
          <a:p>
            <a:pPr>
              <a:spcBef>
                <a:spcPct val="0"/>
              </a:spcBef>
              <a:buFontTx/>
              <a:buNone/>
            </a:pPr>
            <a:r>
              <a:rPr lang="en-US" altLang="zh-CN" sz="2400" dirty="0">
                <a:latin typeface="Arial" panose="020B0604020202020204" pitchFamily="34" charset="0"/>
                <a:cs typeface="Arial" panose="020B0604020202020204" pitchFamily="34" charset="0"/>
              </a:rPr>
              <a:t>Please note that Spanish classes this year will begin on October 16th on Wednesday lunchtimes. Anyone wishing to participate should inform their line manager. Placement testing for new participants will take place in the training </a:t>
            </a:r>
            <a:r>
              <a:rPr lang="en-US" altLang="zh-CN" sz="2400" dirty="0" err="1">
                <a:latin typeface="Arial" panose="020B0604020202020204" pitchFamily="34" charset="0"/>
                <a:cs typeface="Arial" panose="020B0604020202020204" pitchFamily="34" charset="0"/>
              </a:rPr>
              <a:t>centre</a:t>
            </a:r>
            <a:r>
              <a:rPr lang="en-US" altLang="zh-CN" sz="2400" dirty="0">
                <a:latin typeface="Arial" panose="020B0604020202020204" pitchFamily="34" charset="0"/>
                <a:cs typeface="Arial" panose="020B0604020202020204" pitchFamily="34" charset="0"/>
              </a:rPr>
              <a:t> on Thursday 5th or Friday 6th between 12 and 1pm.</a:t>
            </a:r>
            <a:endParaRPr lang="en-US" altLang="zh-CN" sz="2400" dirty="0">
              <a:latin typeface="Arial" panose="020B0604020202020204" pitchFamily="34" charset="0"/>
              <a:cs typeface="Arial" panose="020B0604020202020204" pitchFamily="34" charset="0"/>
            </a:endParaRPr>
          </a:p>
        </p:txBody>
      </p:sp>
      <p:sp>
        <p:nvSpPr>
          <p:cNvPr id="7" name="文本框 6"/>
          <p:cNvSpPr txBox="1">
            <a:spLocks noChangeArrowheads="1"/>
          </p:cNvSpPr>
          <p:nvPr/>
        </p:nvSpPr>
        <p:spPr bwMode="auto">
          <a:xfrm>
            <a:off x="1592263" y="1844675"/>
            <a:ext cx="2187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spcBef>
                <a:spcPct val="0"/>
              </a:spcBef>
              <a:buFontTx/>
              <a:buNone/>
            </a:pPr>
            <a:r>
              <a:rPr lang="en-US" altLang="zh-CN" sz="2400">
                <a:solidFill>
                  <a:srgbClr val="FF0000"/>
                </a:solidFill>
                <a:latin typeface="Arial" panose="020B0604020202020204" pitchFamily="34" charset="0"/>
                <a:cs typeface="Arial" panose="020B0604020202020204" pitchFamily="34" charset="0"/>
              </a:rPr>
              <a:t>Display of new</a:t>
            </a:r>
            <a:endParaRPr lang="zh-CN" altLang="en-US" sz="2400">
              <a:solidFill>
                <a:srgbClr val="FF0000"/>
              </a:solidFill>
              <a:latin typeface="Arial" panose="020B0604020202020204" pitchFamily="34" charset="0"/>
              <a:cs typeface="Arial" panose="020B0604020202020204" pitchFamily="34" charset="0"/>
            </a:endParaRPr>
          </a:p>
        </p:txBody>
      </p:sp>
      <p:sp>
        <p:nvSpPr>
          <p:cNvPr id="8" name="文本框 7"/>
          <p:cNvSpPr txBox="1">
            <a:spLocks noChangeArrowheads="1"/>
          </p:cNvSpPr>
          <p:nvPr/>
        </p:nvSpPr>
        <p:spPr bwMode="auto">
          <a:xfrm>
            <a:off x="325438" y="2205038"/>
            <a:ext cx="1930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spcBef>
                <a:spcPct val="0"/>
              </a:spcBef>
              <a:buFontTx/>
              <a:buNone/>
            </a:pPr>
            <a:r>
              <a:rPr lang="en-US" altLang="zh-CN" sz="2400">
                <a:solidFill>
                  <a:srgbClr val="FF0000"/>
                </a:solidFill>
                <a:latin typeface="Arial" panose="020B0604020202020204" pitchFamily="34" charset="0"/>
                <a:cs typeface="Arial" panose="020B0604020202020204" pitchFamily="34" charset="0"/>
              </a:rPr>
              <a:t>factory plans</a:t>
            </a:r>
            <a:endParaRPr lang="zh-CN" altLang="en-US" sz="2400">
              <a:solidFill>
                <a:srgbClr val="FF0000"/>
              </a:solidFill>
              <a:latin typeface="Arial" panose="020B0604020202020204" pitchFamily="34" charset="0"/>
              <a:cs typeface="Arial" panose="020B0604020202020204" pitchFamily="34" charset="0"/>
            </a:endParaRPr>
          </a:p>
        </p:txBody>
      </p:sp>
      <p:sp>
        <p:nvSpPr>
          <p:cNvPr id="9" name="文本框 8"/>
          <p:cNvSpPr txBox="1">
            <a:spLocks noChangeArrowheads="1"/>
          </p:cNvSpPr>
          <p:nvPr/>
        </p:nvSpPr>
        <p:spPr bwMode="auto">
          <a:xfrm>
            <a:off x="6084888" y="1844675"/>
            <a:ext cx="2409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spcBef>
                <a:spcPct val="0"/>
              </a:spcBef>
              <a:buFontTx/>
              <a:buNone/>
            </a:pPr>
            <a:r>
              <a:rPr lang="en-US" altLang="zh-CN" sz="2400">
                <a:solidFill>
                  <a:srgbClr val="FF0000"/>
                </a:solidFill>
                <a:latin typeface="Arial" panose="020B0604020202020204" pitchFamily="34" charset="0"/>
                <a:cs typeface="Arial" panose="020B0604020202020204" pitchFamily="34" charset="0"/>
              </a:rPr>
              <a:t>Spanish classes</a:t>
            </a:r>
            <a:endParaRPr lang="zh-CN" altLang="en-US" sz="2400">
              <a:solidFill>
                <a:srgbClr val="FF00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righ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srcRect l="21178" t="15717" r="32996" b="2531"/>
          <a:stretch>
            <a:fillRect/>
          </a:stretch>
        </p:blipFill>
        <p:spPr>
          <a:xfrm>
            <a:off x="107504" y="1296144"/>
            <a:ext cx="5753847" cy="5517232"/>
          </a:xfrm>
          <a:prstGeom prst="rect">
            <a:avLst/>
          </a:prstGeom>
        </p:spPr>
      </p:pic>
      <p:sp>
        <p:nvSpPr>
          <p:cNvPr id="4" name="矩形 3"/>
          <p:cNvSpPr/>
          <p:nvPr/>
        </p:nvSpPr>
        <p:spPr>
          <a:xfrm>
            <a:off x="5796136" y="1270833"/>
            <a:ext cx="3187384" cy="1200329"/>
          </a:xfrm>
          <a:prstGeom prst="rect">
            <a:avLst/>
          </a:prstGeom>
        </p:spPr>
        <p:txBody>
          <a:bodyPr wrap="square">
            <a:spAutoFit/>
          </a:bodyPr>
          <a:lstStyle/>
          <a:p>
            <a:pPr marL="285750" indent="-285750">
              <a:buClr>
                <a:srgbClr val="0000FF"/>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Write out the month instead of using the all-numerical format.</a:t>
            </a:r>
            <a:endParaRPr lang="en-US" altLang="zh-CN" sz="2400" dirty="0">
              <a:latin typeface="Arial" panose="020B0604020202020204" pitchFamily="34" charset="0"/>
              <a:cs typeface="Arial" panose="020B0604020202020204" pitchFamily="34" charset="0"/>
            </a:endParaRPr>
          </a:p>
        </p:txBody>
      </p:sp>
      <p:sp>
        <p:nvSpPr>
          <p:cNvPr id="6" name="圆角矩形 32"/>
          <p:cNvSpPr/>
          <p:nvPr/>
        </p:nvSpPr>
        <p:spPr>
          <a:xfrm>
            <a:off x="1713452" y="2543132"/>
            <a:ext cx="982287" cy="309804"/>
          </a:xfrm>
          <a:prstGeom prst="round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30"/>
          <p:cNvSpPr/>
          <p:nvPr/>
        </p:nvSpPr>
        <p:spPr>
          <a:xfrm>
            <a:off x="4061973" y="3429000"/>
            <a:ext cx="1020053" cy="93610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8" name="矩形 7"/>
          <p:cNvSpPr/>
          <p:nvPr/>
        </p:nvSpPr>
        <p:spPr>
          <a:xfrm>
            <a:off x="5861351" y="4082296"/>
            <a:ext cx="3175145" cy="2308324"/>
          </a:xfrm>
          <a:prstGeom prst="rect">
            <a:avLst/>
          </a:prstGeom>
        </p:spPr>
        <p:txBody>
          <a:bodyPr wrap="square">
            <a:spAutoFit/>
          </a:bodyPr>
          <a:lstStyle/>
          <a:p>
            <a:pPr marL="285750" indent="-28575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in alphabetical order (from A to Z)</a:t>
            </a:r>
            <a:endParaRPr lang="en-US" altLang="zh-CN" sz="2400" dirty="0">
              <a:latin typeface="Arial" panose="020B0604020202020204" pitchFamily="34" charset="0"/>
              <a:cs typeface="Arial" panose="020B0604020202020204" pitchFamily="34" charset="0"/>
            </a:endParaRPr>
          </a:p>
          <a:p>
            <a:pPr>
              <a:buClr>
                <a:srgbClr val="FF0000"/>
              </a:buClr>
            </a:pPr>
            <a:endParaRPr lang="en-US" altLang="zh-CN" sz="2400" dirty="0">
              <a:latin typeface="Arial" panose="020B0604020202020204" pitchFamily="34" charset="0"/>
              <a:cs typeface="Arial" panose="020B0604020202020204" pitchFamily="34" charset="0"/>
            </a:endParaRPr>
          </a:p>
          <a:p>
            <a:pPr marL="285750" indent="-28575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in descending order of organizational rank.</a:t>
            </a:r>
            <a:endParaRPr lang="en-US" altLang="zh-CN" sz="2400" dirty="0">
              <a:latin typeface="Arial" panose="020B0604020202020204" pitchFamily="34" charset="0"/>
              <a:cs typeface="Arial" panose="020B0604020202020204" pitchFamily="34" charset="0"/>
            </a:endParaRPr>
          </a:p>
        </p:txBody>
      </p:sp>
      <p:sp>
        <p:nvSpPr>
          <p:cNvPr id="9" name="思想气泡: 云 8"/>
          <p:cNvSpPr/>
          <p:nvPr/>
        </p:nvSpPr>
        <p:spPr>
          <a:xfrm>
            <a:off x="5777103" y="2636912"/>
            <a:ext cx="3187385" cy="1200330"/>
          </a:xfrm>
          <a:prstGeom prst="cloudCallout">
            <a:avLst>
              <a:gd name="adj1" fmla="val -82204"/>
              <a:gd name="adj2" fmla="val 55527"/>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In what order to list them? </a:t>
            </a:r>
            <a:endParaRPr lang="zh-CN" altLang="en-US" sz="2400" dirty="0">
              <a:solidFill>
                <a:schemeClr val="tx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heckerboard(across)">
                                      <p:cBhvr>
                                        <p:cTn id="17" dur="500"/>
                                        <p:tgtEl>
                                          <p:spTgt spid="7"/>
                                        </p:tgtEl>
                                      </p:cBhvr>
                                    </p:animEffect>
                                  </p:childTnLst>
                                </p:cTn>
                              </p:par>
                            </p:childTnLst>
                          </p:cTn>
                        </p:par>
                        <p:par>
                          <p:cTn id="18" fill="hold">
                            <p:stCondLst>
                              <p:cond delay="500"/>
                            </p:stCondLst>
                            <p:childTnLst>
                              <p:par>
                                <p:cTn id="19" presetID="22" presetClass="entr" presetSubtype="4"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
                                            <p:txEl>
                                              <p:pRg st="0" end="0"/>
                                            </p:txEl>
                                          </p:spTgt>
                                        </p:tgtEl>
                                        <p:attrNameLst>
                                          <p:attrName>style.visibility</p:attrName>
                                        </p:attrNameLst>
                                      </p:cBhvr>
                                      <p:to>
                                        <p:strVal val="visible"/>
                                      </p:to>
                                    </p:set>
                                    <p:animEffect transition="in" filter="wipe(left)">
                                      <p:cBhvr>
                                        <p:cTn id="26" dur="500"/>
                                        <p:tgtEl>
                                          <p:spTgt spid="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animEffect transition="in" filter="wipe(left)">
                                      <p:cBhvr>
                                        <p:cTn id="31"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animBg="1"/>
      <p:bldP spid="7" grpId="0" animBg="1"/>
      <p:bldP spid="8" grpId="0" uiExpand="1" build="p"/>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412776"/>
            <a:ext cx="1771639" cy="461665"/>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cs typeface="Arial" panose="020B0604020202020204" pitchFamily="34" charset="0"/>
              </a:rPr>
              <a:t>2. Opening</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sp>
        <p:nvSpPr>
          <p:cNvPr id="3" name="矩形 2"/>
          <p:cNvSpPr/>
          <p:nvPr/>
        </p:nvSpPr>
        <p:spPr>
          <a:xfrm>
            <a:off x="755576" y="1949026"/>
            <a:ext cx="8064896" cy="4524315"/>
          </a:xfrm>
          <a:prstGeom prst="rect">
            <a:avLst/>
          </a:prstGeom>
        </p:spPr>
        <p:txBody>
          <a:bodyPr wrap="square">
            <a:spAutoFit/>
          </a:bodyPr>
          <a:lstStyle/>
          <a:p>
            <a:pPr marL="285750" indent="-28575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A memo should start with </a:t>
            </a:r>
            <a:r>
              <a:rPr lang="en-US" altLang="zh-CN" sz="2400" b="1" dirty="0">
                <a:latin typeface="Arial" panose="020B0604020202020204" pitchFamily="34" charset="0"/>
                <a:cs typeface="Arial" panose="020B0604020202020204" pitchFamily="34" charset="0"/>
              </a:rPr>
              <a:t>one or two clear sentences </a:t>
            </a:r>
            <a:r>
              <a:rPr lang="en-US" altLang="zh-CN" sz="2400" dirty="0">
                <a:latin typeface="Arial" panose="020B0604020202020204" pitchFamily="34" charset="0"/>
                <a:cs typeface="Arial" panose="020B0604020202020204" pitchFamily="34" charset="0"/>
              </a:rPr>
              <a:t>informing the reader of </a:t>
            </a:r>
            <a:r>
              <a:rPr lang="en-US" altLang="zh-CN" sz="2400" dirty="0">
                <a:solidFill>
                  <a:srgbClr val="FF0000"/>
                </a:solidFill>
                <a:latin typeface="Arial" panose="020B0604020202020204" pitchFamily="34" charset="0"/>
                <a:cs typeface="Arial" panose="020B0604020202020204" pitchFamily="34" charset="0"/>
              </a:rPr>
              <a:t>the need and purpose of the communication</a:t>
            </a:r>
            <a:r>
              <a:rPr lang="en-US" altLang="zh-CN" sz="2400" dirty="0">
                <a:latin typeface="Arial" panose="020B0604020202020204" pitchFamily="34" charset="0"/>
                <a:cs typeface="Arial" panose="020B0604020202020204" pitchFamily="34" charset="0"/>
              </a:rPr>
              <a:t>.</a:t>
            </a:r>
            <a:endParaRPr lang="en-US" altLang="zh-CN" sz="2400" dirty="0">
              <a:latin typeface="Arial" panose="020B0604020202020204" pitchFamily="34" charset="0"/>
              <a:cs typeface="Arial" panose="020B0604020202020204" pitchFamily="34" charset="0"/>
            </a:endParaRPr>
          </a:p>
          <a:p>
            <a:pPr marL="285750" indent="-28575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The purpose of a memo is presented in 3 parts:</a:t>
            </a:r>
            <a:endParaRPr lang="en-US" altLang="zh-CN" sz="2400" dirty="0">
              <a:latin typeface="Arial" panose="020B0604020202020204" pitchFamily="34" charset="0"/>
              <a:cs typeface="Arial" panose="020B0604020202020204" pitchFamily="34" charset="0"/>
            </a:endParaRPr>
          </a:p>
          <a:p>
            <a:pPr marL="535305" indent="-268605">
              <a:buClr>
                <a:srgbClr val="FF0000"/>
              </a:buClr>
              <a:buFont typeface="Wingdings" panose="05000000000000000000" pitchFamily="2" charset="2"/>
              <a:buChar char="Ø"/>
            </a:pPr>
            <a:r>
              <a:rPr lang="en-US" altLang="zh-CN" sz="2400" dirty="0">
                <a:solidFill>
                  <a:srgbClr val="0000FF"/>
                </a:solidFill>
                <a:latin typeface="Arial" panose="020B0604020202020204" pitchFamily="34" charset="0"/>
                <a:cs typeface="Arial" panose="020B0604020202020204" pitchFamily="34" charset="0"/>
              </a:rPr>
              <a:t>the context and problem</a:t>
            </a:r>
            <a:r>
              <a:rPr lang="en-US" altLang="zh-CN" sz="2400" dirty="0">
                <a:latin typeface="Arial" panose="020B0604020202020204" pitchFamily="34" charset="0"/>
                <a:cs typeface="Arial" panose="020B0604020202020204" pitchFamily="34" charset="0"/>
              </a:rPr>
              <a:t>—the event, circumstance, or background of the problem being resolved or the topic handled in the memo</a:t>
            </a:r>
            <a:endParaRPr lang="en-US" altLang="zh-CN" sz="2400" dirty="0">
              <a:latin typeface="Arial" panose="020B0604020202020204" pitchFamily="34" charset="0"/>
              <a:cs typeface="Arial" panose="020B0604020202020204" pitchFamily="34" charset="0"/>
            </a:endParaRPr>
          </a:p>
          <a:p>
            <a:pPr marL="535305" indent="-268605">
              <a:buClr>
                <a:srgbClr val="FF0000"/>
              </a:buClr>
              <a:buFont typeface="Wingdings" panose="05000000000000000000" pitchFamily="2" charset="2"/>
              <a:buChar char="Ø"/>
            </a:pPr>
            <a:r>
              <a:rPr lang="en-US" altLang="zh-CN" sz="2400" dirty="0">
                <a:solidFill>
                  <a:srgbClr val="0000FF"/>
                </a:solidFill>
                <a:latin typeface="Arial" panose="020B0604020202020204" pitchFamily="34" charset="0"/>
                <a:cs typeface="Arial" panose="020B0604020202020204" pitchFamily="34" charset="0"/>
              </a:rPr>
              <a:t>the specific assignment or task</a:t>
            </a:r>
            <a:r>
              <a:rPr lang="en-US" altLang="zh-CN" sz="2400" dirty="0">
                <a:latin typeface="Arial" panose="020B0604020202020204" pitchFamily="34" charset="0"/>
                <a:cs typeface="Arial" panose="020B0604020202020204" pitchFamily="34" charset="0"/>
              </a:rPr>
              <a:t>—the steps taken to help resolve the problem</a:t>
            </a:r>
            <a:endParaRPr lang="en-US" altLang="zh-CN" sz="2400" dirty="0">
              <a:latin typeface="Arial" panose="020B0604020202020204" pitchFamily="34" charset="0"/>
              <a:cs typeface="Arial" panose="020B0604020202020204" pitchFamily="34" charset="0"/>
            </a:endParaRPr>
          </a:p>
          <a:p>
            <a:pPr marL="535305" indent="-268605">
              <a:buClr>
                <a:srgbClr val="FF0000"/>
              </a:buClr>
              <a:buFont typeface="Wingdings" panose="05000000000000000000" pitchFamily="2" charset="2"/>
              <a:buChar char="Ø"/>
            </a:pPr>
            <a:r>
              <a:rPr lang="en-US" altLang="zh-CN" sz="2400" dirty="0">
                <a:solidFill>
                  <a:srgbClr val="0000FF"/>
                </a:solidFill>
                <a:latin typeface="Arial" panose="020B0604020202020204" pitchFamily="34" charset="0"/>
                <a:cs typeface="Arial" panose="020B0604020202020204" pitchFamily="34" charset="0"/>
              </a:rPr>
              <a:t>the purpose of the memo</a:t>
            </a:r>
            <a:r>
              <a:rPr lang="en-US" altLang="zh-CN" sz="2400" dirty="0">
                <a:latin typeface="Arial" panose="020B0604020202020204" pitchFamily="34" charset="0"/>
                <a:cs typeface="Arial" panose="020B0604020202020204" pitchFamily="34" charset="0"/>
              </a:rPr>
              <a:t>—the reason for writing it and the prediction about what is in the rest of the memo</a:t>
            </a:r>
            <a:endParaRPr lang="en-US" altLang="zh-CN" sz="24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289071"/>
            <a:ext cx="2252540" cy="461665"/>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cs typeface="Arial" panose="020B0604020202020204" pitchFamily="34" charset="0"/>
              </a:rPr>
              <a:t>3. Discussion</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sp>
        <p:nvSpPr>
          <p:cNvPr id="3" name="矩形 2"/>
          <p:cNvSpPr/>
          <p:nvPr/>
        </p:nvSpPr>
        <p:spPr>
          <a:xfrm>
            <a:off x="755576" y="2148792"/>
            <a:ext cx="7848872" cy="4154984"/>
          </a:xfrm>
          <a:prstGeom prst="rect">
            <a:avLst/>
          </a:prstGeom>
        </p:spPr>
        <p:txBody>
          <a:bodyPr wrap="square">
            <a:spAutoFit/>
          </a:bodyPr>
          <a:lstStyle/>
          <a:p>
            <a:pPr marL="285750" indent="-28575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keep the communication brief since very few readers read every line of the memos they receive.</a:t>
            </a:r>
            <a:endParaRPr lang="en-US" altLang="zh-CN" sz="2400" dirty="0">
              <a:latin typeface="Arial" panose="020B0604020202020204" pitchFamily="34" charset="0"/>
              <a:cs typeface="Arial" panose="020B0604020202020204" pitchFamily="34" charset="0"/>
            </a:endParaRPr>
          </a:p>
          <a:p>
            <a:pPr marL="285750" indent="-28575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Begin with the information that is most important.</a:t>
            </a:r>
            <a:endParaRPr lang="en-US" altLang="zh-CN" sz="2400" dirty="0">
              <a:latin typeface="Arial" panose="020B0604020202020204" pitchFamily="34" charset="0"/>
              <a:cs typeface="Arial" panose="020B0604020202020204" pitchFamily="34" charset="0"/>
            </a:endParaRPr>
          </a:p>
          <a:p>
            <a:pPr marL="285750" indent="-28575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Follow the inverted pyramid pattern of communication. Start with the most general information and move to the specific or supporting facts.</a:t>
            </a:r>
            <a:endParaRPr lang="en-US" altLang="zh-CN" sz="2400" dirty="0">
              <a:latin typeface="Arial" panose="020B0604020202020204" pitchFamily="34" charset="0"/>
              <a:cs typeface="Arial" panose="020B0604020202020204" pitchFamily="34" charset="0"/>
            </a:endParaRPr>
          </a:p>
          <a:p>
            <a:pPr marL="285750" indent="-28575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Try to make the text more reader-friendly by </a:t>
            </a:r>
            <a:r>
              <a:rPr lang="en-US" altLang="zh-CN" sz="2400" dirty="0">
                <a:solidFill>
                  <a:srgbClr val="FF0000"/>
                </a:solidFill>
                <a:latin typeface="Arial" panose="020B0604020202020204" pitchFamily="34" charset="0"/>
                <a:cs typeface="Arial" panose="020B0604020202020204" pitchFamily="34" charset="0"/>
              </a:rPr>
              <a:t>applying boldface type, headings, columns, and graphics.</a:t>
            </a:r>
            <a:endParaRPr lang="en-US" altLang="zh-CN" sz="2400" dirty="0">
              <a:solidFill>
                <a:srgbClr val="FF0000"/>
              </a:solidFill>
              <a:latin typeface="Arial" panose="020B0604020202020204" pitchFamily="34" charset="0"/>
              <a:cs typeface="Arial" panose="020B0604020202020204" pitchFamily="34" charset="0"/>
            </a:endParaRPr>
          </a:p>
          <a:p>
            <a:pPr marL="285750" indent="-28575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For easy reading, list the important points or details rather than writing in paragraphs when possible.</a:t>
            </a:r>
            <a:endParaRPr lang="en-US" altLang="zh-CN" sz="2400" dirty="0">
              <a:latin typeface="Arial" panose="020B0604020202020204" pitchFamily="34" charset="0"/>
              <a:cs typeface="Arial" panose="020B0604020202020204" pitchFamily="34" charset="0"/>
            </a:endParaRPr>
          </a:p>
          <a:p>
            <a:pPr marL="285750" indent="-28575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Be careful to make lists parallel in grammatical form.</a:t>
            </a:r>
            <a:endParaRPr lang="en-US" altLang="zh-CN" sz="2400" dirty="0">
              <a:latin typeface="Arial" panose="020B0604020202020204" pitchFamily="34" charset="0"/>
              <a:cs typeface="Arial" panose="020B0604020202020204" pitchFamily="34" charset="0"/>
            </a:endParaRPr>
          </a:p>
        </p:txBody>
      </p:sp>
      <p:sp>
        <p:nvSpPr>
          <p:cNvPr id="6" name="矩形 5"/>
          <p:cNvSpPr/>
          <p:nvPr/>
        </p:nvSpPr>
        <p:spPr>
          <a:xfrm>
            <a:off x="731370" y="1732418"/>
            <a:ext cx="6864966" cy="461665"/>
          </a:xfrm>
          <a:prstGeom prst="rect">
            <a:avLst/>
          </a:prstGeom>
        </p:spPr>
        <p:txBody>
          <a:bodyPr wrap="square">
            <a:spAutoFit/>
          </a:bodyPr>
          <a:lstStyle/>
          <a:p>
            <a:pPr marL="266700" indent="-266700">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develop the arguments that support our ideas</a:t>
            </a:r>
            <a:endParaRPr lang="en-US" altLang="zh-CN" sz="24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left)">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left)">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p:cNvPicPr>
            <a:picLocks noChangeAspect="1"/>
          </p:cNvPicPr>
          <p:nvPr/>
        </p:nvPicPr>
        <p:blipFill>
          <a:blip r:embed="rId1"/>
          <a:stretch>
            <a:fillRect/>
          </a:stretch>
        </p:blipFill>
        <p:spPr>
          <a:xfrm>
            <a:off x="1633521" y="1340768"/>
            <a:ext cx="6106832" cy="2785573"/>
          </a:xfrm>
          <a:prstGeom prst="rect">
            <a:avLst/>
          </a:prstGeom>
        </p:spPr>
      </p:pic>
      <p:pic>
        <p:nvPicPr>
          <p:cNvPr id="4" name="Picture 6"/>
          <p:cNvPicPr>
            <a:picLocks noChangeAspect="1"/>
          </p:cNvPicPr>
          <p:nvPr/>
        </p:nvPicPr>
        <p:blipFill>
          <a:blip r:embed="rId2"/>
          <a:stretch>
            <a:fillRect/>
          </a:stretch>
        </p:blipFill>
        <p:spPr>
          <a:xfrm>
            <a:off x="1615739" y="4293096"/>
            <a:ext cx="5912522" cy="2276872"/>
          </a:xfrm>
          <a:prstGeom prst="rect">
            <a:avLst/>
          </a:prstGeom>
        </p:spPr>
      </p:pic>
      <p:sp>
        <p:nvSpPr>
          <p:cNvPr id="5" name="矩形 4"/>
          <p:cNvSpPr/>
          <p:nvPr/>
        </p:nvSpPr>
        <p:spPr>
          <a:xfrm>
            <a:off x="2051720" y="404664"/>
            <a:ext cx="2212465" cy="584775"/>
          </a:xfrm>
          <a:prstGeom prst="rect">
            <a:avLst/>
          </a:prstGeom>
        </p:spPr>
        <p:txBody>
          <a:bodyPr wrap="none">
            <a:spAutoFit/>
          </a:bodyPr>
          <a:lstStyle/>
          <a:p>
            <a:r>
              <a:rPr lang="en-US" altLang="zh-CN" sz="3200" b="1" dirty="0">
                <a:latin typeface="Arial" panose="020B0604020202020204" pitchFamily="34" charset="0"/>
                <a:ea typeface="微软雅黑" panose="020B0503020204020204" pitchFamily="34" charset="-122"/>
                <a:cs typeface="Arial" panose="020B0604020202020204" pitchFamily="34" charset="0"/>
              </a:rPr>
              <a:t>Example 1</a:t>
            </a:r>
            <a:endParaRPr lang="zh-CN" altLang="en-US" sz="3200" dirty="0">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srcRect l="14090" t="18355" r="28265" b="65369"/>
          <a:stretch>
            <a:fillRect/>
          </a:stretch>
        </p:blipFill>
        <p:spPr>
          <a:xfrm>
            <a:off x="249072" y="1772816"/>
            <a:ext cx="8540394" cy="1296144"/>
          </a:xfrm>
          <a:prstGeom prst="rect">
            <a:avLst/>
          </a:prstGeom>
        </p:spPr>
      </p:pic>
      <p:pic>
        <p:nvPicPr>
          <p:cNvPr id="3" name="图片 2"/>
          <p:cNvPicPr>
            <a:picLocks noChangeAspect="1"/>
          </p:cNvPicPr>
          <p:nvPr/>
        </p:nvPicPr>
        <p:blipFill rotWithShape="1">
          <a:blip r:embed="rId1"/>
          <a:srcRect l="14090" t="35793" r="28265" b="38572"/>
          <a:stretch>
            <a:fillRect/>
          </a:stretch>
        </p:blipFill>
        <p:spPr>
          <a:xfrm>
            <a:off x="354534" y="3573016"/>
            <a:ext cx="8434932" cy="2016224"/>
          </a:xfrm>
          <a:prstGeom prst="rect">
            <a:avLst/>
          </a:prstGeom>
        </p:spPr>
      </p:pic>
      <p:sp>
        <p:nvSpPr>
          <p:cNvPr id="5" name="矩形 4"/>
          <p:cNvSpPr/>
          <p:nvPr/>
        </p:nvSpPr>
        <p:spPr>
          <a:xfrm>
            <a:off x="2051720" y="404664"/>
            <a:ext cx="2212465" cy="584775"/>
          </a:xfrm>
          <a:prstGeom prst="rect">
            <a:avLst/>
          </a:prstGeom>
        </p:spPr>
        <p:txBody>
          <a:bodyPr wrap="none">
            <a:spAutoFit/>
          </a:bodyPr>
          <a:lstStyle/>
          <a:p>
            <a:r>
              <a:rPr lang="en-US" altLang="zh-CN" sz="3200" b="1" dirty="0">
                <a:latin typeface="Arial" panose="020B0604020202020204" pitchFamily="34" charset="0"/>
                <a:ea typeface="微软雅黑" panose="020B0503020204020204" pitchFamily="34" charset="-122"/>
                <a:cs typeface="Arial" panose="020B0604020202020204" pitchFamily="34" charset="0"/>
              </a:rPr>
              <a:t>Example 2</a:t>
            </a:r>
            <a:endParaRPr lang="zh-CN" altLang="en-US" sz="3200" dirty="0">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2829" y="1363468"/>
            <a:ext cx="1653017" cy="461665"/>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cs typeface="Arial" panose="020B0604020202020204" pitchFamily="34" charset="0"/>
              </a:rPr>
              <a:t>4. Closing</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sp>
        <p:nvSpPr>
          <p:cNvPr id="3" name="矩形 2"/>
          <p:cNvSpPr/>
          <p:nvPr/>
        </p:nvSpPr>
        <p:spPr>
          <a:xfrm>
            <a:off x="789506" y="1852854"/>
            <a:ext cx="7598917" cy="2677656"/>
          </a:xfrm>
          <a:prstGeom prst="rect">
            <a:avLst/>
          </a:prstGeom>
        </p:spPr>
        <p:txBody>
          <a:bodyPr wrap="square">
            <a:spAutoFit/>
          </a:bodyPr>
          <a:lstStyle/>
          <a:p>
            <a:pPr marL="285750" indent="-28575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close with a courteous ending that states the actions expected from the reader</a:t>
            </a:r>
            <a:endParaRPr lang="en-US" altLang="zh-CN" sz="2400" dirty="0">
              <a:latin typeface="Arial" panose="020B0604020202020204" pitchFamily="34" charset="0"/>
              <a:cs typeface="Arial" panose="020B0604020202020204" pitchFamily="34" charset="0"/>
            </a:endParaRPr>
          </a:p>
          <a:p>
            <a:pPr marL="285750" indent="-28575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always consider how the reader will benefit from the desired actions and how those actions can be made easier.</a:t>
            </a:r>
            <a:endParaRPr lang="en-US" altLang="zh-CN" sz="2400" dirty="0">
              <a:latin typeface="Arial" panose="020B0604020202020204" pitchFamily="34" charset="0"/>
              <a:cs typeface="Arial" panose="020B0604020202020204" pitchFamily="34" charset="0"/>
            </a:endParaRPr>
          </a:p>
          <a:p>
            <a:pPr marL="285750" indent="-28575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A memo can end with some complimentary remarks or directive statements.</a:t>
            </a:r>
            <a:endParaRPr lang="en-US" altLang="zh-CN" sz="2400" dirty="0">
              <a:latin typeface="Arial" panose="020B0604020202020204" pitchFamily="34" charset="0"/>
              <a:cs typeface="Arial" panose="020B0604020202020204" pitchFamily="34" charset="0"/>
            </a:endParaRPr>
          </a:p>
        </p:txBody>
      </p:sp>
      <p:sp>
        <p:nvSpPr>
          <p:cNvPr id="5" name="圆角矩形 4"/>
          <p:cNvSpPr/>
          <p:nvPr/>
        </p:nvSpPr>
        <p:spPr>
          <a:xfrm>
            <a:off x="4932040" y="3718863"/>
            <a:ext cx="3312368" cy="40399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线形标注 2 5"/>
          <p:cNvSpPr/>
          <p:nvPr/>
        </p:nvSpPr>
        <p:spPr>
          <a:xfrm>
            <a:off x="5381421" y="4631600"/>
            <a:ext cx="3168352" cy="1173664"/>
          </a:xfrm>
          <a:prstGeom prst="borderCallout2">
            <a:avLst>
              <a:gd name="adj1" fmla="val 11709"/>
              <a:gd name="adj2" fmla="val 5913"/>
              <a:gd name="adj3" fmla="val 14526"/>
              <a:gd name="adj4" fmla="val 3731"/>
              <a:gd name="adj5" fmla="val -68559"/>
              <a:gd name="adj6" fmla="val 4968"/>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motivates the readers and makes them feel happy</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7" name="圆角矩形 6"/>
          <p:cNvSpPr/>
          <p:nvPr/>
        </p:nvSpPr>
        <p:spPr>
          <a:xfrm>
            <a:off x="1475656" y="4104747"/>
            <a:ext cx="2808312" cy="403992"/>
          </a:xfrm>
          <a:prstGeom prst="round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线形标注 2 7"/>
          <p:cNvSpPr/>
          <p:nvPr/>
        </p:nvSpPr>
        <p:spPr>
          <a:xfrm>
            <a:off x="1403715" y="4797152"/>
            <a:ext cx="3212662" cy="1553848"/>
          </a:xfrm>
          <a:prstGeom prst="borderCallout2">
            <a:avLst>
              <a:gd name="adj1" fmla="val 11709"/>
              <a:gd name="adj2" fmla="val 5913"/>
              <a:gd name="adj3" fmla="val 14526"/>
              <a:gd name="adj4" fmla="val 3731"/>
              <a:gd name="adj5" fmla="val -35842"/>
              <a:gd name="adj6" fmla="val 17691"/>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tells the readers what exactly is to be expected or what they have to do next</a:t>
            </a:r>
            <a:endParaRPr lang="zh-CN" altLang="en-US" sz="2400" dirty="0">
              <a:solidFill>
                <a:schemeClr val="tx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heckerboard(across)">
                                      <p:cBhvr>
                                        <p:cTn id="22" dur="500"/>
                                        <p:tgtEl>
                                          <p:spTgt spid="5"/>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checkerboard(across)">
                                      <p:cBhvr>
                                        <p:cTn id="31" dur="500"/>
                                        <p:tgtEl>
                                          <p:spTgt spid="7"/>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95736" y="351402"/>
            <a:ext cx="1640193" cy="584775"/>
          </a:xfrm>
          <a:prstGeom prst="rect">
            <a:avLst/>
          </a:prstGeom>
        </p:spPr>
        <p:txBody>
          <a:bodyPr wrap="none">
            <a:spAutoFit/>
          </a:bodyPr>
          <a:lstStyle/>
          <a:p>
            <a:r>
              <a:rPr lang="en-US" altLang="zh-CN" sz="3200" b="1" dirty="0">
                <a:latin typeface="Arial" panose="020B0604020202020204" pitchFamily="34" charset="0"/>
                <a:ea typeface="微软雅黑" panose="020B0503020204020204" pitchFamily="34" charset="-122"/>
                <a:cs typeface="Arial" panose="020B0604020202020204" pitchFamily="34" charset="0"/>
              </a:rPr>
              <a:t>Lead-in</a:t>
            </a:r>
            <a:endParaRPr lang="zh-CN" altLang="en-US" sz="3200" dirty="0">
              <a:latin typeface="Arial" panose="020B0604020202020204" pitchFamily="34" charset="0"/>
              <a:ea typeface="微软雅黑" panose="020B0503020204020204" pitchFamily="34" charset="-122"/>
              <a:cs typeface="Arial" panose="020B0604020202020204" pitchFamily="34" charset="0"/>
            </a:endParaRPr>
          </a:p>
        </p:txBody>
      </p:sp>
      <p:sp>
        <p:nvSpPr>
          <p:cNvPr id="3" name="矩形 2"/>
          <p:cNvSpPr/>
          <p:nvPr/>
        </p:nvSpPr>
        <p:spPr>
          <a:xfrm>
            <a:off x="827584" y="2636912"/>
            <a:ext cx="6984776" cy="2031325"/>
          </a:xfrm>
          <a:prstGeom prst="rect">
            <a:avLst/>
          </a:prstGeom>
        </p:spPr>
        <p:txBody>
          <a:bodyPr wrap="square">
            <a:spAutoFit/>
          </a:bodyPr>
          <a:lstStyle/>
          <a:p>
            <a:pPr marL="266700" indent="-266700">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Face-to-face communication </a:t>
            </a:r>
            <a:endParaRPr lang="en-US" altLang="zh-CN" sz="2400" dirty="0">
              <a:latin typeface="Arial" panose="020B0604020202020204" pitchFamily="34" charset="0"/>
              <a:cs typeface="Arial" panose="020B0604020202020204" pitchFamily="34" charset="0"/>
            </a:endParaRPr>
          </a:p>
          <a:p>
            <a:pPr>
              <a:buClr>
                <a:srgbClr val="FF0000"/>
              </a:buClr>
            </a:pPr>
            <a:endParaRPr lang="en-US" altLang="zh-CN" sz="1000" dirty="0">
              <a:latin typeface="Arial" panose="020B0604020202020204" pitchFamily="34" charset="0"/>
              <a:cs typeface="Arial" panose="020B0604020202020204" pitchFamily="34" charset="0"/>
            </a:endParaRPr>
          </a:p>
          <a:p>
            <a:pPr marL="266700" indent="-266700">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Communication over telephone </a:t>
            </a:r>
            <a:endParaRPr lang="en-US" altLang="zh-CN" sz="2400" dirty="0">
              <a:latin typeface="Arial" panose="020B0604020202020204" pitchFamily="34" charset="0"/>
              <a:cs typeface="Arial" panose="020B0604020202020204" pitchFamily="34" charset="0"/>
            </a:endParaRPr>
          </a:p>
          <a:p>
            <a:pPr>
              <a:buClr>
                <a:srgbClr val="FF0000"/>
              </a:buClr>
            </a:pPr>
            <a:endParaRPr lang="en-US" altLang="zh-CN" sz="1000" dirty="0">
              <a:latin typeface="Arial" panose="020B0604020202020204" pitchFamily="34" charset="0"/>
              <a:cs typeface="Arial" panose="020B0604020202020204" pitchFamily="34" charset="0"/>
            </a:endParaRPr>
          </a:p>
          <a:p>
            <a:pPr marL="266700" indent="-266700">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Communication through email</a:t>
            </a:r>
            <a:endParaRPr lang="en-US" altLang="zh-CN" sz="2400" dirty="0">
              <a:latin typeface="Arial" panose="020B0604020202020204" pitchFamily="34" charset="0"/>
              <a:cs typeface="Arial" panose="020B0604020202020204" pitchFamily="34" charset="0"/>
            </a:endParaRPr>
          </a:p>
          <a:p>
            <a:pPr>
              <a:buClr>
                <a:srgbClr val="FF0000"/>
              </a:buClr>
            </a:pPr>
            <a:endParaRPr lang="en-US" altLang="zh-CN" sz="1000" dirty="0">
              <a:latin typeface="Arial" panose="020B0604020202020204" pitchFamily="34" charset="0"/>
              <a:cs typeface="Arial" panose="020B0604020202020204" pitchFamily="34" charset="0"/>
            </a:endParaRPr>
          </a:p>
          <a:p>
            <a:pPr marL="266700" indent="-266700">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Communication through an inter-office memo</a:t>
            </a:r>
            <a:endParaRPr lang="en-US" altLang="zh-CN" sz="2400" dirty="0">
              <a:latin typeface="Arial" panose="020B0604020202020204" pitchFamily="34" charset="0"/>
              <a:cs typeface="Arial" panose="020B0604020202020204" pitchFamily="34" charset="0"/>
            </a:endParaRPr>
          </a:p>
        </p:txBody>
      </p:sp>
      <p:sp>
        <p:nvSpPr>
          <p:cNvPr id="4" name="矩形 3"/>
          <p:cNvSpPr/>
          <p:nvPr/>
        </p:nvSpPr>
        <p:spPr>
          <a:xfrm>
            <a:off x="611357" y="4869160"/>
            <a:ext cx="7200801" cy="830997"/>
          </a:xfrm>
          <a:prstGeom prst="rect">
            <a:avLst/>
          </a:prstGeom>
        </p:spPr>
        <p:txBody>
          <a:bodyPr wrap="square">
            <a:spAutoFit/>
          </a:bodyPr>
          <a:lstStyle/>
          <a:p>
            <a:pPr>
              <a:buClr>
                <a:srgbClr val="0000FF"/>
              </a:buClr>
            </a:pPr>
            <a:r>
              <a:rPr lang="en-US" altLang="zh-CN" sz="2400" dirty="0">
                <a:solidFill>
                  <a:srgbClr val="FF0000"/>
                </a:solidFill>
                <a:latin typeface="Arial" panose="020B0604020202020204" pitchFamily="34" charset="0"/>
                <a:cs typeface="Arial" panose="020B0604020202020204" pitchFamily="34" charset="0"/>
              </a:rPr>
              <a:t>What is the efficient way to reach so many people at so many levels at once in an organization?</a:t>
            </a:r>
            <a:endParaRPr lang="en-US" altLang="zh-CN" sz="2400" dirty="0">
              <a:solidFill>
                <a:srgbClr val="FF0000"/>
              </a:solidFill>
              <a:latin typeface="Arial" panose="020B0604020202020204" pitchFamily="34" charset="0"/>
              <a:cs typeface="Arial" panose="020B0604020202020204" pitchFamily="34" charset="0"/>
            </a:endParaRPr>
          </a:p>
        </p:txBody>
      </p:sp>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t="5201" b="12200"/>
          <a:stretch>
            <a:fillRect/>
          </a:stretch>
        </p:blipFill>
        <p:spPr>
          <a:xfrm>
            <a:off x="6300192" y="1244576"/>
            <a:ext cx="2746703" cy="1656184"/>
          </a:xfrm>
          <a:prstGeom prst="rect">
            <a:avLst/>
          </a:prstGeom>
        </p:spPr>
      </p:pic>
      <p:sp>
        <p:nvSpPr>
          <p:cNvPr id="6" name="矩形 5"/>
          <p:cNvSpPr/>
          <p:nvPr/>
        </p:nvSpPr>
        <p:spPr>
          <a:xfrm>
            <a:off x="539552" y="1362419"/>
            <a:ext cx="5760640" cy="1200329"/>
          </a:xfrm>
          <a:prstGeom prst="rect">
            <a:avLst/>
          </a:prstGeom>
        </p:spPr>
        <p:txBody>
          <a:bodyPr wrap="square">
            <a:spAutoFit/>
          </a:bodyPr>
          <a:lstStyle/>
          <a:p>
            <a:r>
              <a:rPr lang="en-US" altLang="zh-CN" sz="2400" dirty="0">
                <a:solidFill>
                  <a:srgbClr val="FF0000"/>
                </a:solidFill>
                <a:latin typeface="Arial" panose="020B0604020202020204" pitchFamily="34" charset="0"/>
                <a:cs typeface="Arial" panose="020B0604020202020204" pitchFamily="34" charset="0"/>
              </a:rPr>
              <a:t>What are the Four important channels through which information flows within the various sections of an organization?</a:t>
            </a:r>
            <a:endParaRPr lang="zh-CN" altLang="en-US" sz="2400" dirty="0">
              <a:solidFill>
                <a:srgbClr val="FF0000"/>
              </a:solidFill>
            </a:endParaRPr>
          </a:p>
        </p:txBody>
      </p:sp>
      <p:sp>
        <p:nvSpPr>
          <p:cNvPr id="7" name="矩形 6"/>
          <p:cNvSpPr/>
          <p:nvPr/>
        </p:nvSpPr>
        <p:spPr>
          <a:xfrm>
            <a:off x="2734505" y="5746030"/>
            <a:ext cx="2202847" cy="923330"/>
          </a:xfrm>
          <a:prstGeom prst="rect">
            <a:avLst/>
          </a:prstGeom>
          <a:noFill/>
        </p:spPr>
        <p:txBody>
          <a:bodyPr wrap="none" lIns="91440" tIns="45720" rIns="91440" bIns="45720">
            <a:spAutoFit/>
          </a:bodyPr>
          <a:lstStyle/>
          <a:p>
            <a:pPr algn="ctr"/>
            <a:r>
              <a:rPr lang="en-US" altLang="zh-CN" sz="5400" b="1" cap="none" spc="0" dirty="0">
                <a:ln w="13462">
                  <a:solidFill>
                    <a:schemeClr val="bg1"/>
                  </a:solidFill>
                  <a:prstDash val="solid"/>
                </a:ln>
                <a:solidFill>
                  <a:srgbClr val="0000FF"/>
                </a:solidFill>
                <a:effectLst>
                  <a:outerShdw dist="38100" dir="2700000" algn="bl" rotWithShape="0">
                    <a:schemeClr val="accent5"/>
                  </a:outerShdw>
                </a:effectLst>
              </a:rPr>
              <a:t>MEMO</a:t>
            </a:r>
            <a:endParaRPr lang="en-US" altLang="zh-CN" sz="5400" b="1" cap="none" spc="0" dirty="0">
              <a:ln w="13462">
                <a:solidFill>
                  <a:schemeClr val="bg1"/>
                </a:solidFill>
                <a:prstDash val="solid"/>
              </a:ln>
              <a:solidFill>
                <a:srgbClr val="0000FF"/>
              </a:solidFill>
              <a:effectLst>
                <a:outerShdw dist="38100" dir="2700000" algn="bl" rotWithShape="0">
                  <a:schemeClr val="accent5"/>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left)">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left)">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wipe(left)">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5"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1000" fill="hold"/>
                                        <p:tgtEl>
                                          <p:spTgt spid="7"/>
                                        </p:tgtEl>
                                        <p:attrNameLst>
                                          <p:attrName>ppt_w</p:attrName>
                                        </p:attrNameLst>
                                      </p:cBhvr>
                                      <p:tavLst>
                                        <p:tav tm="0">
                                          <p:val>
                                            <p:strVal val="#ppt_w*0.70"/>
                                          </p:val>
                                        </p:tav>
                                        <p:tav tm="100000">
                                          <p:val>
                                            <p:strVal val="#ppt_w"/>
                                          </p:val>
                                        </p:tav>
                                      </p:tavLst>
                                    </p:anim>
                                    <p:anim calcmode="lin" valueType="num">
                                      <p:cBhvr>
                                        <p:cTn id="33" dur="1000" fill="hold"/>
                                        <p:tgtEl>
                                          <p:spTgt spid="7"/>
                                        </p:tgtEl>
                                        <p:attrNameLst>
                                          <p:attrName>ppt_h</p:attrName>
                                        </p:attrNameLst>
                                      </p:cBhvr>
                                      <p:tavLst>
                                        <p:tav tm="0">
                                          <p:val>
                                            <p:strVal val="#ppt_h"/>
                                          </p:val>
                                        </p:tav>
                                        <p:tav tm="100000">
                                          <p:val>
                                            <p:strVal val="#ppt_h"/>
                                          </p:val>
                                        </p:tav>
                                      </p:tavLst>
                                    </p:anim>
                                    <p:animEffect transition="in" filter="fade">
                                      <p:cBhvr>
                                        <p:cTn id="3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srcRect l="15685" t="39558" r="27791" b="39451"/>
          <a:stretch>
            <a:fillRect/>
          </a:stretch>
        </p:blipFill>
        <p:spPr>
          <a:xfrm>
            <a:off x="606692" y="1662336"/>
            <a:ext cx="8208912" cy="1638596"/>
          </a:xfrm>
          <a:prstGeom prst="rect">
            <a:avLst/>
          </a:prstGeom>
        </p:spPr>
      </p:pic>
      <p:pic>
        <p:nvPicPr>
          <p:cNvPr id="3" name="图片 2"/>
          <p:cNvPicPr>
            <a:picLocks noChangeAspect="1"/>
          </p:cNvPicPr>
          <p:nvPr/>
        </p:nvPicPr>
        <p:blipFill rotWithShape="1">
          <a:blip r:embed="rId2"/>
          <a:srcRect l="18343" t="14837" r="25903" b="66703"/>
          <a:stretch>
            <a:fillRect/>
          </a:stretch>
        </p:blipFill>
        <p:spPr>
          <a:xfrm>
            <a:off x="611282" y="3557069"/>
            <a:ext cx="8208649" cy="1460861"/>
          </a:xfrm>
          <a:prstGeom prst="rect">
            <a:avLst/>
          </a:prstGeom>
        </p:spPr>
      </p:pic>
      <p:sp>
        <p:nvSpPr>
          <p:cNvPr id="4" name="矩形 3"/>
          <p:cNvSpPr/>
          <p:nvPr/>
        </p:nvSpPr>
        <p:spPr>
          <a:xfrm>
            <a:off x="2051720" y="404664"/>
            <a:ext cx="1871025" cy="584775"/>
          </a:xfrm>
          <a:prstGeom prst="rect">
            <a:avLst/>
          </a:prstGeom>
        </p:spPr>
        <p:txBody>
          <a:bodyPr wrap="none">
            <a:spAutoFit/>
          </a:bodyPr>
          <a:lstStyle/>
          <a:p>
            <a:r>
              <a:rPr lang="en-US" altLang="zh-CN" sz="3200" b="1" dirty="0">
                <a:latin typeface="Arial" panose="020B0604020202020204" pitchFamily="34" charset="0"/>
                <a:ea typeface="微软雅黑" panose="020B0503020204020204" pitchFamily="34" charset="-122"/>
                <a:cs typeface="Arial" panose="020B0604020202020204" pitchFamily="34" charset="0"/>
              </a:rPr>
              <a:t>Example</a:t>
            </a:r>
            <a:endParaRPr lang="zh-CN" altLang="en-US" sz="3200" dirty="0">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2829" y="1363468"/>
            <a:ext cx="3748142" cy="461665"/>
          </a:xfrm>
          <a:prstGeom prst="rect">
            <a:avLst/>
          </a:prstGeom>
        </p:spPr>
        <p:txBody>
          <a:bodyPr wrap="none">
            <a:spAutoFit/>
          </a:bodyPr>
          <a:lstStyle/>
          <a:p>
            <a:pPr marL="342900" indent="-342900">
              <a:buClr>
                <a:srgbClr val="FF0000"/>
              </a:buClr>
              <a:buFont typeface="Wingdings" panose="05000000000000000000" pitchFamily="2" charset="2"/>
              <a:buChar char="l"/>
            </a:pPr>
            <a:r>
              <a:rPr lang="en-US" altLang="zh-CN" sz="2400" dirty="0">
                <a:latin typeface="Arial" panose="020B0604020202020204" pitchFamily="34" charset="0"/>
                <a:ea typeface="微软雅黑" panose="020B0503020204020204" pitchFamily="34" charset="-122"/>
                <a:cs typeface="Arial" panose="020B0604020202020204" pitchFamily="34" charset="0"/>
              </a:rPr>
              <a:t>Necessary attachments</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sp>
        <p:nvSpPr>
          <p:cNvPr id="4" name="矩形 3"/>
          <p:cNvSpPr/>
          <p:nvPr/>
        </p:nvSpPr>
        <p:spPr>
          <a:xfrm>
            <a:off x="676488" y="1825132"/>
            <a:ext cx="3775770" cy="2308324"/>
          </a:xfrm>
          <a:prstGeom prst="rect">
            <a:avLst/>
          </a:prstGeom>
        </p:spPr>
        <p:txBody>
          <a:bodyPr wrap="square">
            <a:spAutoFit/>
          </a:bodyPr>
          <a:lstStyle/>
          <a:p>
            <a:pPr marL="342900" indent="-342900">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Be sure to refer to the attachments in the memo</a:t>
            </a:r>
            <a:endParaRPr lang="en-US" altLang="zh-CN" sz="2400" dirty="0">
              <a:latin typeface="Arial" panose="020B0604020202020204" pitchFamily="34" charset="0"/>
              <a:cs typeface="Arial" panose="020B0604020202020204" pitchFamily="34" charset="0"/>
            </a:endParaRPr>
          </a:p>
          <a:p>
            <a:pPr marL="342900" indent="-342900">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Add a notation about what is attached below the closing</a:t>
            </a:r>
            <a:endParaRPr lang="en-US" altLang="zh-CN" sz="2400" dirty="0">
              <a:latin typeface="Arial" panose="020B0604020202020204" pitchFamily="34" charset="0"/>
              <a:cs typeface="Arial" panose="020B0604020202020204" pitchFamily="34" charset="0"/>
            </a:endParaRPr>
          </a:p>
        </p:txBody>
      </p:sp>
      <p:sp>
        <p:nvSpPr>
          <p:cNvPr id="5" name="矩形 4"/>
          <p:cNvSpPr/>
          <p:nvPr/>
        </p:nvSpPr>
        <p:spPr>
          <a:xfrm>
            <a:off x="582082" y="4456621"/>
            <a:ext cx="7740352" cy="1569660"/>
          </a:xfrm>
          <a:prstGeom prst="rect">
            <a:avLst/>
          </a:prstGeom>
        </p:spPr>
        <p:txBody>
          <a:bodyPr wrap="square">
            <a:spAutoFit/>
          </a:bodyPr>
          <a:lstStyle/>
          <a:p>
            <a:r>
              <a:rPr lang="en-US" altLang="zh-CN" sz="2400" dirty="0">
                <a:latin typeface="Arial" panose="020B0604020202020204" pitchFamily="34" charset="0"/>
                <a:cs typeface="Arial" panose="020B0604020202020204" pitchFamily="34" charset="0"/>
              </a:rPr>
              <a:t>• Attached: Director’s approval letter</a:t>
            </a:r>
            <a:endParaRPr lang="en-US" altLang="zh-CN" sz="2400" dirty="0">
              <a:latin typeface="Arial" panose="020B0604020202020204" pitchFamily="34" charset="0"/>
              <a:cs typeface="Arial" panose="020B0604020202020204" pitchFamily="34" charset="0"/>
            </a:endParaRPr>
          </a:p>
          <a:p>
            <a:pPr marL="1524000" indent="-1524000">
              <a:tabLst>
                <a:tab pos="1524000" algn="l"/>
              </a:tabLst>
            </a:pPr>
            <a:r>
              <a:rPr lang="en-US" altLang="zh-CN" sz="2400" dirty="0">
                <a:latin typeface="Arial" panose="020B0604020202020204" pitchFamily="34" charset="0"/>
                <a:cs typeface="Arial" panose="020B0604020202020204" pitchFamily="34" charset="0"/>
              </a:rPr>
              <a:t>• Attached: Several Complaints about Product, January–June 2014</a:t>
            </a:r>
            <a:endParaRPr lang="en-US" altLang="zh-CN" sz="2400" dirty="0">
              <a:latin typeface="Arial" panose="020B0604020202020204" pitchFamily="34" charset="0"/>
              <a:cs typeface="Arial" panose="020B0604020202020204" pitchFamily="34" charset="0"/>
            </a:endParaRPr>
          </a:p>
          <a:p>
            <a:r>
              <a:rPr lang="en-US" altLang="zh-CN" sz="2400" dirty="0">
                <a:latin typeface="Arial" panose="020B0604020202020204" pitchFamily="34" charset="0"/>
                <a:cs typeface="Arial" panose="020B0604020202020204" pitchFamily="34" charset="0"/>
              </a:rPr>
              <a:t>• Attached: List of absentees on 17 July 2014</a:t>
            </a:r>
            <a:endParaRPr lang="zh-CN" altLang="en-US" sz="2400" dirty="0">
              <a:latin typeface="Arial" panose="020B0604020202020204" pitchFamily="34" charset="0"/>
              <a:cs typeface="Arial" panose="020B0604020202020204" pitchFamily="34" charset="0"/>
            </a:endParaRPr>
          </a:p>
        </p:txBody>
      </p:sp>
      <p:sp>
        <p:nvSpPr>
          <p:cNvPr id="6" name="矩形 5"/>
          <p:cNvSpPr/>
          <p:nvPr/>
        </p:nvSpPr>
        <p:spPr>
          <a:xfrm>
            <a:off x="4675362" y="1363467"/>
            <a:ext cx="2073003" cy="461665"/>
          </a:xfrm>
          <a:prstGeom prst="rect">
            <a:avLst/>
          </a:prstGeom>
        </p:spPr>
        <p:txBody>
          <a:bodyPr wrap="none">
            <a:spAutoFit/>
          </a:bodyPr>
          <a:lstStyle/>
          <a:p>
            <a:pPr marL="342900" indent="-342900">
              <a:buClr>
                <a:srgbClr val="FF0000"/>
              </a:buClr>
              <a:buFont typeface="Wingdings" panose="05000000000000000000" pitchFamily="2" charset="2"/>
              <a:buChar char="l"/>
            </a:pPr>
            <a:r>
              <a:rPr lang="en-US" altLang="zh-CN" sz="2400" dirty="0">
                <a:latin typeface="Arial" panose="020B0604020202020204" pitchFamily="34" charset="0"/>
                <a:ea typeface="微软雅黑" panose="020B0503020204020204" pitchFamily="34" charset="-122"/>
                <a:cs typeface="Arial" panose="020B0604020202020204" pitchFamily="34" charset="0"/>
              </a:rPr>
              <a:t>Distribution</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sp>
        <p:nvSpPr>
          <p:cNvPr id="7" name="矩形 6"/>
          <p:cNvSpPr/>
          <p:nvPr/>
        </p:nvSpPr>
        <p:spPr>
          <a:xfrm>
            <a:off x="2067956" y="485477"/>
            <a:ext cx="3863558" cy="584775"/>
          </a:xfrm>
          <a:prstGeom prst="rect">
            <a:avLst/>
          </a:prstGeom>
        </p:spPr>
        <p:txBody>
          <a:bodyPr wrap="none">
            <a:spAutoFit/>
          </a:bodyPr>
          <a:lstStyle/>
          <a:p>
            <a:r>
              <a:rPr lang="en-US" altLang="zh-CN" sz="3200" b="1" dirty="0">
                <a:latin typeface="Arial" panose="020B0604020202020204" pitchFamily="34" charset="0"/>
                <a:ea typeface="微软雅黑" panose="020B0503020204020204" pitchFamily="34" charset="-122"/>
                <a:cs typeface="Arial" panose="020B0604020202020204" pitchFamily="34" charset="0"/>
              </a:rPr>
              <a:t>Two optional items</a:t>
            </a:r>
            <a:endParaRPr lang="zh-CN" altLang="en-US" sz="3200" dirty="0">
              <a:latin typeface="Arial" panose="020B0604020202020204" pitchFamily="34" charset="0"/>
              <a:ea typeface="微软雅黑" panose="020B0503020204020204" pitchFamily="34" charset="-122"/>
              <a:cs typeface="Arial" panose="020B0604020202020204" pitchFamily="34" charset="0"/>
            </a:endParaRPr>
          </a:p>
        </p:txBody>
      </p:sp>
      <p:sp>
        <p:nvSpPr>
          <p:cNvPr id="8" name="矩形 7"/>
          <p:cNvSpPr/>
          <p:nvPr/>
        </p:nvSpPr>
        <p:spPr>
          <a:xfrm>
            <a:off x="4846649" y="1825132"/>
            <a:ext cx="4117839" cy="2677656"/>
          </a:xfrm>
          <a:prstGeom prst="rect">
            <a:avLst/>
          </a:prstGeom>
        </p:spPr>
        <p:txBody>
          <a:bodyPr wrap="square">
            <a:spAutoFit/>
          </a:bodyPr>
          <a:lstStyle/>
          <a:p>
            <a:pPr marL="342900" indent="-342900">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To mention the designations of those people to whom a copy of the memo has been sent</a:t>
            </a:r>
            <a:endParaRPr lang="en-US" altLang="zh-CN" sz="2400" dirty="0">
              <a:latin typeface="Arial" panose="020B0604020202020204" pitchFamily="34" charset="0"/>
              <a:cs typeface="Arial" panose="020B0604020202020204" pitchFamily="34" charset="0"/>
            </a:endParaRPr>
          </a:p>
          <a:p>
            <a:pPr marL="342900" indent="-342900">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To be replaced by Cc (courtesy copy or complimentary copy)</a:t>
            </a:r>
            <a:endParaRPr lang="en-US" altLang="zh-CN" sz="24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wipe(left)">
                                      <p:cBhvr>
                                        <p:cTn id="22" dur="5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wipe(left)">
                                      <p:cBhvr>
                                        <p:cTn id="27"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srcRect l="25903" t="6926" r="24958" b="16596"/>
          <a:stretch>
            <a:fillRect/>
          </a:stretch>
        </p:blipFill>
        <p:spPr>
          <a:xfrm>
            <a:off x="2387297" y="1190538"/>
            <a:ext cx="6728982" cy="5629052"/>
          </a:xfrm>
          <a:prstGeom prst="rect">
            <a:avLst/>
          </a:prstGeom>
        </p:spPr>
      </p:pic>
      <p:sp>
        <p:nvSpPr>
          <p:cNvPr id="3" name="矩形 2"/>
          <p:cNvSpPr/>
          <p:nvPr/>
        </p:nvSpPr>
        <p:spPr>
          <a:xfrm>
            <a:off x="2123728" y="413520"/>
            <a:ext cx="2919389" cy="523220"/>
          </a:xfrm>
          <a:prstGeom prst="rect">
            <a:avLst/>
          </a:prstGeom>
        </p:spPr>
        <p:txBody>
          <a:bodyPr wrap="none">
            <a:spAutoFit/>
          </a:bodyPr>
          <a:lstStyle/>
          <a:p>
            <a:r>
              <a:rPr lang="en-US" altLang="zh-CN" sz="2800" b="1" dirty="0">
                <a:latin typeface="Arial" panose="020B0604020202020204" pitchFamily="34" charset="0"/>
                <a:cs typeface="Arial" panose="020B0604020202020204" pitchFamily="34" charset="0"/>
              </a:rPr>
              <a:t>Sample memo 1</a:t>
            </a:r>
            <a:endParaRPr lang="zh-CN" altLang="en-US" sz="2800" b="1" dirty="0">
              <a:latin typeface="Arial" panose="020B0604020202020204" pitchFamily="34" charset="0"/>
              <a:cs typeface="Arial" panose="020B0604020202020204" pitchFamily="34" charset="0"/>
            </a:endParaRPr>
          </a:p>
        </p:txBody>
      </p:sp>
      <p:sp>
        <p:nvSpPr>
          <p:cNvPr id="4" name="线形标注 2 3"/>
          <p:cNvSpPr/>
          <p:nvPr/>
        </p:nvSpPr>
        <p:spPr>
          <a:xfrm>
            <a:off x="695666" y="2159707"/>
            <a:ext cx="1512168" cy="399086"/>
          </a:xfrm>
          <a:prstGeom prst="borderCallout2">
            <a:avLst>
              <a:gd name="adj1" fmla="val 67936"/>
              <a:gd name="adj2" fmla="val 93137"/>
              <a:gd name="adj3" fmla="val 69257"/>
              <a:gd name="adj4" fmla="val 94188"/>
              <a:gd name="adj5" fmla="val 108523"/>
              <a:gd name="adj6" fmla="val 120684"/>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rial" panose="020B0604020202020204" pitchFamily="34" charset="0"/>
                <a:cs typeface="Arial" panose="020B0604020202020204" pitchFamily="34" charset="0"/>
              </a:rPr>
              <a:t>Heading</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5" name="线形标注 2 4"/>
          <p:cNvSpPr/>
          <p:nvPr/>
        </p:nvSpPr>
        <p:spPr>
          <a:xfrm>
            <a:off x="185754" y="2838250"/>
            <a:ext cx="2160238" cy="648072"/>
          </a:xfrm>
          <a:prstGeom prst="borderCallout2">
            <a:avLst>
              <a:gd name="adj1" fmla="val 17243"/>
              <a:gd name="adj2" fmla="val 95802"/>
              <a:gd name="adj3" fmla="val 22321"/>
              <a:gd name="adj4" fmla="val 96212"/>
              <a:gd name="adj5" fmla="val 66517"/>
              <a:gd name="adj6" fmla="val 124815"/>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rial" panose="020B0604020202020204" pitchFamily="34" charset="0"/>
                <a:cs typeface="Arial" panose="020B0604020202020204" pitchFamily="34" charset="0"/>
              </a:rPr>
              <a:t>background and problem</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7" name="线形标注 2 6"/>
          <p:cNvSpPr/>
          <p:nvPr/>
        </p:nvSpPr>
        <p:spPr>
          <a:xfrm>
            <a:off x="165471" y="3695714"/>
            <a:ext cx="2160238" cy="647676"/>
          </a:xfrm>
          <a:prstGeom prst="borderCallout2">
            <a:avLst>
              <a:gd name="adj1" fmla="val 17243"/>
              <a:gd name="adj2" fmla="val 95802"/>
              <a:gd name="adj3" fmla="val 22321"/>
              <a:gd name="adj4" fmla="val 96212"/>
              <a:gd name="adj5" fmla="val 38982"/>
              <a:gd name="adj6" fmla="val 127116"/>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rial" panose="020B0604020202020204" pitchFamily="34" charset="0"/>
                <a:cs typeface="Arial" panose="020B0604020202020204" pitchFamily="34" charset="0"/>
              </a:rPr>
              <a:t>Reasons for the purchase</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8" name="线形标注 2 7"/>
          <p:cNvSpPr/>
          <p:nvPr/>
        </p:nvSpPr>
        <p:spPr>
          <a:xfrm>
            <a:off x="103883" y="4623096"/>
            <a:ext cx="2160238" cy="648072"/>
          </a:xfrm>
          <a:prstGeom prst="borderCallout2">
            <a:avLst>
              <a:gd name="adj1" fmla="val 17243"/>
              <a:gd name="adj2" fmla="val 95802"/>
              <a:gd name="adj3" fmla="val 22321"/>
              <a:gd name="adj4" fmla="val 96212"/>
              <a:gd name="adj5" fmla="val 28472"/>
              <a:gd name="adj6" fmla="val 132706"/>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rial" panose="020B0604020202020204" pitchFamily="34" charset="0"/>
                <a:cs typeface="Arial" panose="020B0604020202020204" pitchFamily="34" charset="0"/>
              </a:rPr>
              <a:t>Request for the purchase</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9" name="线形标注 2 8"/>
          <p:cNvSpPr/>
          <p:nvPr/>
        </p:nvSpPr>
        <p:spPr>
          <a:xfrm>
            <a:off x="-19293" y="5550874"/>
            <a:ext cx="2406590" cy="664974"/>
          </a:xfrm>
          <a:prstGeom prst="borderCallout2">
            <a:avLst>
              <a:gd name="adj1" fmla="val 17243"/>
              <a:gd name="adj2" fmla="val 95802"/>
              <a:gd name="adj3" fmla="val 22321"/>
              <a:gd name="adj4" fmla="val 96212"/>
              <a:gd name="adj5" fmla="val -32879"/>
              <a:gd name="adj6" fmla="val 124667"/>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rial" panose="020B0604020202020204" pitchFamily="34" charset="0"/>
                <a:cs typeface="Arial" panose="020B0604020202020204" pitchFamily="34" charset="0"/>
              </a:rPr>
              <a:t>Recommendation for the purchase</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10" name="线形标注 2 9"/>
          <p:cNvSpPr/>
          <p:nvPr/>
        </p:nvSpPr>
        <p:spPr>
          <a:xfrm>
            <a:off x="7128284" y="5683818"/>
            <a:ext cx="1915698" cy="399086"/>
          </a:xfrm>
          <a:prstGeom prst="borderCallout2">
            <a:avLst>
              <a:gd name="adj1" fmla="val 21566"/>
              <a:gd name="adj2" fmla="val 6752"/>
              <a:gd name="adj3" fmla="val 20159"/>
              <a:gd name="adj4" fmla="val 6363"/>
              <a:gd name="adj5" fmla="val 18818"/>
              <a:gd name="adj6" fmla="val -32757"/>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rial" panose="020B0604020202020204" pitchFamily="34" charset="0"/>
                <a:cs typeface="Arial" panose="020B0604020202020204" pitchFamily="34" charset="0"/>
              </a:rPr>
              <a:t>Directive close</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11" name="线形标注 2 10"/>
          <p:cNvSpPr/>
          <p:nvPr/>
        </p:nvSpPr>
        <p:spPr>
          <a:xfrm>
            <a:off x="3782977" y="6082904"/>
            <a:ext cx="2520280" cy="651384"/>
          </a:xfrm>
          <a:prstGeom prst="borderCallout2">
            <a:avLst>
              <a:gd name="adj1" fmla="val 21566"/>
              <a:gd name="adj2" fmla="val 6752"/>
              <a:gd name="adj3" fmla="val 20159"/>
              <a:gd name="adj4" fmla="val 6363"/>
              <a:gd name="adj5" fmla="val 49441"/>
              <a:gd name="adj6" fmla="val -24206"/>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rial" panose="020B0604020202020204" pitchFamily="34" charset="0"/>
                <a:cs typeface="Arial" panose="020B0604020202020204" pitchFamily="34" charset="0"/>
              </a:rPr>
              <a:t>Signature </a:t>
            </a:r>
            <a:endParaRPr lang="en-US" altLang="zh-CN" sz="2000" dirty="0">
              <a:solidFill>
                <a:schemeClr val="tx1"/>
              </a:solidFill>
              <a:latin typeface="Arial" panose="020B0604020202020204" pitchFamily="34" charset="0"/>
              <a:cs typeface="Arial" panose="020B0604020202020204" pitchFamily="34" charset="0"/>
            </a:endParaRPr>
          </a:p>
          <a:p>
            <a:pPr algn="ctr"/>
            <a:r>
              <a:rPr lang="en-US" altLang="zh-CN" sz="2000" dirty="0">
                <a:solidFill>
                  <a:schemeClr val="tx1"/>
                </a:solidFill>
                <a:latin typeface="Arial" panose="020B0604020202020204" pitchFamily="34" charset="0"/>
                <a:cs typeface="Arial" panose="020B0604020202020204" pitchFamily="34" charset="0"/>
              </a:rPr>
              <a:t>(written and printed)</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12" name="矩形 11"/>
          <p:cNvSpPr/>
          <p:nvPr/>
        </p:nvSpPr>
        <p:spPr>
          <a:xfrm>
            <a:off x="5276846" y="399286"/>
            <a:ext cx="3486852" cy="584775"/>
          </a:xfrm>
          <a:prstGeom prst="rect">
            <a:avLst/>
          </a:prstGeom>
        </p:spPr>
        <p:txBody>
          <a:bodyPr wrap="none">
            <a:spAutoFit/>
          </a:bodyPr>
          <a:lstStyle/>
          <a:p>
            <a:r>
              <a:rPr lang="en-US" altLang="zh-CN" sz="3200" dirty="0">
                <a:solidFill>
                  <a:srgbClr val="FF0000"/>
                </a:solidFill>
                <a:latin typeface="Arial" panose="020B0604020202020204" pitchFamily="34" charset="0"/>
                <a:cs typeface="Arial" panose="020B0604020202020204" pitchFamily="34" charset="0"/>
              </a:rPr>
              <a:t>Read and analyze</a:t>
            </a:r>
            <a:endParaRPr lang="zh-CN" altLang="en-US" sz="3200" dirty="0">
              <a:solidFill>
                <a:srgbClr val="FF00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righ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righ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animBg="1"/>
      <p:bldP spid="10"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46198" y="439806"/>
            <a:ext cx="6203108" cy="584775"/>
          </a:xfrm>
          <a:prstGeom prst="rect">
            <a:avLst/>
          </a:prstGeom>
        </p:spPr>
        <p:txBody>
          <a:bodyPr wrap="none">
            <a:spAutoFit/>
          </a:bodyPr>
          <a:lstStyle/>
          <a:p>
            <a:r>
              <a:rPr lang="en-US" altLang="zh-CN" sz="3200" b="1" dirty="0">
                <a:solidFill>
                  <a:srgbClr val="111111"/>
                </a:solidFill>
                <a:latin typeface="Arial" panose="020B0604020202020204" pitchFamily="34" charset="0"/>
                <a:cs typeface="Arial" panose="020B0604020202020204" pitchFamily="34" charset="0"/>
              </a:rPr>
              <a:t>What’s wrong with this memo?</a:t>
            </a:r>
            <a:endParaRPr lang="en-US" altLang="zh-CN" sz="3200" b="1" i="0" dirty="0">
              <a:solidFill>
                <a:srgbClr val="111111"/>
              </a:solidFill>
              <a:effectLst/>
              <a:latin typeface="Arial" panose="020B0604020202020204" pitchFamily="34" charset="0"/>
              <a:cs typeface="Arial" panose="020B0604020202020204" pitchFamily="34" charset="0"/>
            </a:endParaRPr>
          </a:p>
        </p:txBody>
      </p:sp>
      <p:sp>
        <p:nvSpPr>
          <p:cNvPr id="4" name="矩形 3"/>
          <p:cNvSpPr/>
          <p:nvPr/>
        </p:nvSpPr>
        <p:spPr>
          <a:xfrm>
            <a:off x="3354966" y="1298983"/>
            <a:ext cx="1944215" cy="1567096"/>
          </a:xfrm>
          <a:prstGeom prst="rect">
            <a:avLst/>
          </a:prstGeom>
          <a:ln w="28575">
            <a:solidFill>
              <a:srgbClr val="FF0000"/>
            </a:solidFill>
          </a:ln>
        </p:spPr>
        <p:txBody>
          <a:bodyPr wrap="square" anchor="ctr">
            <a:spAutoFit/>
          </a:bodyPr>
          <a:lstStyle/>
          <a:p>
            <a:pPr>
              <a:lnSpc>
                <a:spcPts val="2300"/>
              </a:lnSpc>
            </a:pPr>
            <a:r>
              <a:rPr lang="en-US" altLang="zh-CN" sz="2400" dirty="0">
                <a:solidFill>
                  <a:srgbClr val="FF6600"/>
                </a:solidFill>
                <a:latin typeface="Times New Roman" panose="02020603050405020304" pitchFamily="18" charset="0"/>
                <a:cs typeface="Times New Roman" panose="02020603050405020304" pitchFamily="18" charset="0"/>
              </a:rPr>
              <a:t>Match the number in the memo with the mistakes on the right.</a:t>
            </a:r>
            <a:endParaRPr lang="zh-CN" altLang="en-US" sz="2400" dirty="0">
              <a:latin typeface="Times New Roman" panose="02020603050405020304" pitchFamily="18" charset="0"/>
              <a:cs typeface="Times New Roman" panose="02020603050405020304" pitchFamily="18" charset="0"/>
            </a:endParaRPr>
          </a:p>
        </p:txBody>
      </p:sp>
      <p:sp>
        <p:nvSpPr>
          <p:cNvPr id="5" name="矩形 4"/>
          <p:cNvSpPr/>
          <p:nvPr/>
        </p:nvSpPr>
        <p:spPr>
          <a:xfrm>
            <a:off x="181135" y="1334953"/>
            <a:ext cx="5112568" cy="5478423"/>
          </a:xfrm>
          <a:prstGeom prst="rect">
            <a:avLst/>
          </a:prstGeom>
        </p:spPr>
        <p:txBody>
          <a:bodyPr wrap="square">
            <a:spAutoFit/>
          </a:bodyPr>
          <a:lstStyle/>
          <a:p>
            <a:pPr>
              <a:lnSpc>
                <a:spcPts val="2000"/>
              </a:lnSpc>
            </a:pPr>
            <a:r>
              <a:rPr lang="en-US" altLang="zh-CN" sz="2000" dirty="0">
                <a:solidFill>
                  <a:srgbClr val="111111"/>
                </a:solidFill>
                <a:latin typeface="Times New Roman" panose="02020603050405020304" pitchFamily="18" charset="0"/>
                <a:cs typeface="Times New Roman" panose="02020603050405020304" pitchFamily="18" charset="0"/>
              </a:rPr>
              <a:t>INTEROFFICE Memo [1.]</a:t>
            </a:r>
            <a:endParaRPr lang="en-US" altLang="zh-CN" sz="2000" dirty="0">
              <a:solidFill>
                <a:srgbClr val="111111"/>
              </a:solidFill>
              <a:latin typeface="Times New Roman" panose="02020603050405020304" pitchFamily="18" charset="0"/>
              <a:cs typeface="Times New Roman" panose="02020603050405020304" pitchFamily="18" charset="0"/>
            </a:endParaRPr>
          </a:p>
          <a:p>
            <a:pPr>
              <a:lnSpc>
                <a:spcPts val="2000"/>
              </a:lnSpc>
            </a:pPr>
            <a:endParaRPr lang="en-US" altLang="zh-CN" sz="2000" dirty="0">
              <a:solidFill>
                <a:srgbClr val="111111"/>
              </a:solidFill>
              <a:latin typeface="Times New Roman" panose="02020603050405020304" pitchFamily="18" charset="0"/>
              <a:cs typeface="Times New Roman" panose="02020603050405020304" pitchFamily="18" charset="0"/>
            </a:endParaRPr>
          </a:p>
          <a:p>
            <a:pPr>
              <a:lnSpc>
                <a:spcPts val="2000"/>
              </a:lnSpc>
            </a:pPr>
            <a:r>
              <a:rPr lang="en-US" altLang="zh-CN" sz="2000" dirty="0">
                <a:solidFill>
                  <a:srgbClr val="111111"/>
                </a:solidFill>
                <a:latin typeface="Times New Roman" panose="02020603050405020304" pitchFamily="18" charset="0"/>
                <a:cs typeface="Times New Roman" panose="02020603050405020304" pitchFamily="18" charset="0"/>
              </a:rPr>
              <a:t>T0:         Frank</a:t>
            </a:r>
            <a:endParaRPr lang="en-US" altLang="zh-CN" sz="2000" dirty="0">
              <a:solidFill>
                <a:srgbClr val="111111"/>
              </a:solidFill>
              <a:latin typeface="Times New Roman" panose="02020603050405020304" pitchFamily="18" charset="0"/>
              <a:cs typeface="Times New Roman" panose="02020603050405020304" pitchFamily="18" charset="0"/>
            </a:endParaRPr>
          </a:p>
          <a:p>
            <a:pPr>
              <a:lnSpc>
                <a:spcPts val="2000"/>
              </a:lnSpc>
            </a:pPr>
            <a:r>
              <a:rPr lang="en-US" altLang="zh-CN" sz="2000" dirty="0">
                <a:solidFill>
                  <a:srgbClr val="111111"/>
                </a:solidFill>
                <a:latin typeface="Times New Roman" panose="02020603050405020304" pitchFamily="18" charset="0"/>
                <a:cs typeface="Times New Roman" panose="02020603050405020304" pitchFamily="18" charset="0"/>
              </a:rPr>
              <a:t>From:     </a:t>
            </a:r>
            <a:r>
              <a:rPr lang="en-US" altLang="zh-CN" sz="2000" dirty="0" err="1">
                <a:solidFill>
                  <a:srgbClr val="111111"/>
                </a:solidFill>
                <a:latin typeface="Times New Roman" panose="02020603050405020304" pitchFamily="18" charset="0"/>
                <a:cs typeface="Times New Roman" panose="02020603050405020304" pitchFamily="18" charset="0"/>
              </a:rPr>
              <a:t>liam</a:t>
            </a:r>
            <a:r>
              <a:rPr lang="en-US" altLang="zh-CN" sz="2000" dirty="0">
                <a:solidFill>
                  <a:srgbClr val="111111"/>
                </a:solidFill>
                <a:latin typeface="Times New Roman" panose="02020603050405020304" pitchFamily="18" charset="0"/>
                <a:cs typeface="Times New Roman" panose="02020603050405020304" pitchFamily="18" charset="0"/>
              </a:rPr>
              <a:t> [2.]</a:t>
            </a:r>
            <a:endParaRPr lang="en-US" altLang="zh-CN" sz="2000" dirty="0">
              <a:solidFill>
                <a:srgbClr val="111111"/>
              </a:solidFill>
              <a:latin typeface="Times New Roman" panose="02020603050405020304" pitchFamily="18" charset="0"/>
              <a:cs typeface="Times New Roman" panose="02020603050405020304" pitchFamily="18" charset="0"/>
            </a:endParaRPr>
          </a:p>
          <a:p>
            <a:pPr>
              <a:lnSpc>
                <a:spcPts val="2000"/>
              </a:lnSpc>
            </a:pPr>
            <a:r>
              <a:rPr lang="en-US" altLang="zh-CN" sz="2000" dirty="0">
                <a:solidFill>
                  <a:srgbClr val="111111"/>
                </a:solidFill>
                <a:latin typeface="Times New Roman" panose="02020603050405020304" pitchFamily="18" charset="0"/>
                <a:cs typeface="Times New Roman" panose="02020603050405020304" pitchFamily="18" charset="0"/>
              </a:rPr>
              <a:t>Date:      December 12 [3.]</a:t>
            </a:r>
            <a:endParaRPr lang="en-US" altLang="zh-CN" sz="2000" dirty="0">
              <a:solidFill>
                <a:srgbClr val="111111"/>
              </a:solidFill>
              <a:latin typeface="Times New Roman" panose="02020603050405020304" pitchFamily="18" charset="0"/>
              <a:cs typeface="Times New Roman" panose="02020603050405020304" pitchFamily="18" charset="0"/>
            </a:endParaRPr>
          </a:p>
          <a:p>
            <a:pPr>
              <a:lnSpc>
                <a:spcPts val="2000"/>
              </a:lnSpc>
            </a:pPr>
            <a:r>
              <a:rPr lang="en-US" altLang="zh-CN" sz="2000" dirty="0">
                <a:solidFill>
                  <a:srgbClr val="111111"/>
                </a:solidFill>
                <a:latin typeface="Times New Roman" panose="02020603050405020304" pitchFamily="18" charset="0"/>
                <a:cs typeface="Times New Roman" panose="02020603050405020304" pitchFamily="18" charset="0"/>
              </a:rPr>
              <a:t>Subject:  New project [4.]</a:t>
            </a:r>
            <a:endParaRPr lang="en-US" altLang="zh-CN" sz="2000" dirty="0">
              <a:solidFill>
                <a:srgbClr val="111111"/>
              </a:solidFill>
              <a:latin typeface="Times New Roman" panose="02020603050405020304" pitchFamily="18" charset="0"/>
              <a:cs typeface="Times New Roman" panose="02020603050405020304" pitchFamily="18" charset="0"/>
            </a:endParaRPr>
          </a:p>
          <a:p>
            <a:pPr>
              <a:lnSpc>
                <a:spcPts val="2000"/>
              </a:lnSpc>
            </a:pPr>
            <a:r>
              <a:rPr lang="en-US" altLang="zh-CN" sz="2000" dirty="0">
                <a:solidFill>
                  <a:srgbClr val="111111"/>
                </a:solidFill>
                <a:latin typeface="Times New Roman" panose="02020603050405020304" pitchFamily="18" charset="0"/>
                <a:cs typeface="Times New Roman" panose="02020603050405020304" pitchFamily="18" charset="0"/>
              </a:rPr>
              <a:t>Cc:    Louise  [5.]</a:t>
            </a:r>
            <a:endParaRPr lang="en-US" altLang="zh-CN" sz="2000" dirty="0">
              <a:solidFill>
                <a:srgbClr val="111111"/>
              </a:solidFill>
              <a:latin typeface="Times New Roman" panose="02020603050405020304" pitchFamily="18" charset="0"/>
              <a:cs typeface="Times New Roman" panose="02020603050405020304" pitchFamily="18" charset="0"/>
            </a:endParaRPr>
          </a:p>
          <a:p>
            <a:pPr>
              <a:lnSpc>
                <a:spcPts val="2000"/>
              </a:lnSpc>
            </a:pPr>
            <a:endParaRPr lang="en-US" altLang="zh-CN" sz="2000" dirty="0">
              <a:solidFill>
                <a:srgbClr val="111111"/>
              </a:solidFill>
              <a:latin typeface="Times New Roman" panose="02020603050405020304" pitchFamily="18" charset="0"/>
              <a:cs typeface="Times New Roman" panose="02020603050405020304" pitchFamily="18" charset="0"/>
            </a:endParaRPr>
          </a:p>
          <a:p>
            <a:pPr>
              <a:lnSpc>
                <a:spcPts val="2000"/>
              </a:lnSpc>
            </a:pPr>
            <a:r>
              <a:rPr lang="en-US" altLang="zh-CN" sz="2000" dirty="0">
                <a:solidFill>
                  <a:srgbClr val="111111"/>
                </a:solidFill>
                <a:latin typeface="Times New Roman" panose="02020603050405020304" pitchFamily="18" charset="0"/>
                <a:cs typeface="Times New Roman" panose="02020603050405020304" pitchFamily="18" charset="0"/>
              </a:rPr>
              <a:t>Jim Fox, the president of Lotus Communication, wrote me recently. He proposed that we create a webinar together. [6.]</a:t>
            </a:r>
            <a:endParaRPr lang="en-US" altLang="zh-CN" sz="2000" dirty="0">
              <a:solidFill>
                <a:srgbClr val="111111"/>
              </a:solidFill>
              <a:latin typeface="Times New Roman" panose="02020603050405020304" pitchFamily="18" charset="0"/>
              <a:cs typeface="Times New Roman" panose="02020603050405020304" pitchFamily="18" charset="0"/>
            </a:endParaRPr>
          </a:p>
          <a:p>
            <a:pPr>
              <a:lnSpc>
                <a:spcPts val="2000"/>
              </a:lnSpc>
            </a:pPr>
            <a:endParaRPr lang="en-US" altLang="zh-CN" sz="2000" dirty="0">
              <a:solidFill>
                <a:srgbClr val="111111"/>
              </a:solidFill>
              <a:latin typeface="Times New Roman" panose="02020603050405020304" pitchFamily="18" charset="0"/>
              <a:cs typeface="Times New Roman" panose="02020603050405020304" pitchFamily="18" charset="0"/>
            </a:endParaRPr>
          </a:p>
          <a:p>
            <a:pPr>
              <a:lnSpc>
                <a:spcPts val="2000"/>
              </a:lnSpc>
            </a:pPr>
            <a:r>
              <a:rPr lang="en-US" altLang="zh-CN" sz="2000" dirty="0">
                <a:solidFill>
                  <a:srgbClr val="111111"/>
                </a:solidFill>
                <a:latin typeface="Times New Roman" panose="02020603050405020304" pitchFamily="18" charset="0"/>
                <a:cs typeface="Times New Roman" panose="02020603050405020304" pitchFamily="18" charset="0"/>
              </a:rPr>
              <a:t>Lotus Communication works with major universities around the world. It offers online learning programs aimed at non-native English speaking university graduates. Jim would like us to work together to offer a live webinar describing our new business writing course. [7.]</a:t>
            </a:r>
            <a:endParaRPr lang="en-US" altLang="zh-CN" sz="2000" dirty="0">
              <a:solidFill>
                <a:srgbClr val="111111"/>
              </a:solidFill>
              <a:latin typeface="Times New Roman" panose="02020603050405020304" pitchFamily="18" charset="0"/>
              <a:cs typeface="Times New Roman" panose="02020603050405020304" pitchFamily="18" charset="0"/>
            </a:endParaRPr>
          </a:p>
          <a:p>
            <a:pPr>
              <a:lnSpc>
                <a:spcPts val="2000"/>
              </a:lnSpc>
            </a:pPr>
            <a:endParaRPr lang="en-US" altLang="zh-CN" sz="2000" dirty="0">
              <a:solidFill>
                <a:srgbClr val="111111"/>
              </a:solidFill>
              <a:latin typeface="Times New Roman" panose="02020603050405020304" pitchFamily="18" charset="0"/>
              <a:cs typeface="Times New Roman" panose="02020603050405020304" pitchFamily="18" charset="0"/>
            </a:endParaRPr>
          </a:p>
          <a:p>
            <a:pPr>
              <a:lnSpc>
                <a:spcPts val="2000"/>
              </a:lnSpc>
            </a:pPr>
            <a:r>
              <a:rPr lang="en-US" altLang="zh-CN" sz="2000" dirty="0">
                <a:solidFill>
                  <a:srgbClr val="111111"/>
                </a:solidFill>
                <a:latin typeface="Times New Roman" panose="02020603050405020304" pitchFamily="18" charset="0"/>
                <a:cs typeface="Times New Roman" panose="02020603050405020304" pitchFamily="18" charset="0"/>
              </a:rPr>
              <a:t>The details and content of the webinar are up to us. Let’s talk about it. [8.]</a:t>
            </a:r>
            <a:endParaRPr lang="en-US" altLang="zh-CN" sz="2000" dirty="0">
              <a:solidFill>
                <a:srgbClr val="111111"/>
              </a:solidFill>
              <a:latin typeface="Times New Roman" panose="02020603050405020304" pitchFamily="18" charset="0"/>
              <a:cs typeface="Times New Roman" panose="02020603050405020304" pitchFamily="18" charset="0"/>
            </a:endParaRPr>
          </a:p>
        </p:txBody>
      </p:sp>
      <p:sp>
        <p:nvSpPr>
          <p:cNvPr id="6" name="矩形 5"/>
          <p:cNvSpPr/>
          <p:nvPr/>
        </p:nvSpPr>
        <p:spPr>
          <a:xfrm>
            <a:off x="5505499" y="1230918"/>
            <a:ext cx="3384376" cy="3926716"/>
          </a:xfrm>
          <a:prstGeom prst="rect">
            <a:avLst/>
          </a:prstGeom>
        </p:spPr>
        <p:txBody>
          <a:bodyPr wrap="square">
            <a:spAutoFit/>
          </a:bodyPr>
          <a:lstStyle/>
          <a:p>
            <a:pPr marL="358775" indent="-358775">
              <a:lnSpc>
                <a:spcPts val="2300"/>
              </a:lnSpc>
            </a:pPr>
            <a:r>
              <a:rPr lang="en-US" altLang="zh-CN" sz="2000" dirty="0">
                <a:solidFill>
                  <a:srgbClr val="111111"/>
                </a:solidFill>
                <a:latin typeface="Times New Roman" panose="02020603050405020304" pitchFamily="18" charset="0"/>
                <a:cs typeface="Times New Roman" panose="02020603050405020304" pitchFamily="18" charset="0"/>
              </a:rPr>
              <a:t>a.  Not clear about the value of the webinar</a:t>
            </a:r>
            <a:endParaRPr lang="en-US" altLang="zh-CN" sz="2000" dirty="0">
              <a:solidFill>
                <a:srgbClr val="111111"/>
              </a:solidFill>
              <a:latin typeface="Times New Roman" panose="02020603050405020304" pitchFamily="18" charset="0"/>
              <a:cs typeface="Times New Roman" panose="02020603050405020304" pitchFamily="18" charset="0"/>
            </a:endParaRPr>
          </a:p>
          <a:p>
            <a:pPr marL="358775" indent="-358775">
              <a:lnSpc>
                <a:spcPts val="2300"/>
              </a:lnSpc>
            </a:pPr>
            <a:r>
              <a:rPr lang="en-US" altLang="zh-CN" sz="2000" dirty="0">
                <a:solidFill>
                  <a:srgbClr val="111111"/>
                </a:solidFill>
                <a:latin typeface="Times New Roman" panose="02020603050405020304" pitchFamily="18" charset="0"/>
                <a:cs typeface="Times New Roman" panose="02020603050405020304" pitchFamily="18" charset="0"/>
              </a:rPr>
              <a:t>b.  Missing the year: 2015</a:t>
            </a:r>
            <a:endParaRPr lang="en-US" altLang="zh-CN" sz="2000" dirty="0">
              <a:solidFill>
                <a:srgbClr val="111111"/>
              </a:solidFill>
              <a:latin typeface="Times New Roman" panose="02020603050405020304" pitchFamily="18" charset="0"/>
              <a:cs typeface="Times New Roman" panose="02020603050405020304" pitchFamily="18" charset="0"/>
            </a:endParaRPr>
          </a:p>
          <a:p>
            <a:pPr marL="358775" indent="-358775">
              <a:lnSpc>
                <a:spcPts val="2300"/>
              </a:lnSpc>
            </a:pPr>
            <a:r>
              <a:rPr lang="en-US" altLang="zh-CN" sz="2000" dirty="0">
                <a:solidFill>
                  <a:srgbClr val="111111"/>
                </a:solidFill>
                <a:latin typeface="Times New Roman" panose="02020603050405020304" pitchFamily="18" charset="0"/>
                <a:cs typeface="Times New Roman" panose="02020603050405020304" pitchFamily="18" charset="0"/>
              </a:rPr>
              <a:t>c.  Alignment incorrect</a:t>
            </a:r>
            <a:endParaRPr lang="en-US" altLang="zh-CN" sz="2000" dirty="0">
              <a:solidFill>
                <a:srgbClr val="111111"/>
              </a:solidFill>
              <a:latin typeface="Times New Roman" panose="02020603050405020304" pitchFamily="18" charset="0"/>
              <a:cs typeface="Times New Roman" panose="02020603050405020304" pitchFamily="18" charset="0"/>
            </a:endParaRPr>
          </a:p>
          <a:p>
            <a:pPr marL="358775" indent="-358775">
              <a:lnSpc>
                <a:spcPts val="2300"/>
              </a:lnSpc>
            </a:pPr>
            <a:r>
              <a:rPr lang="en-US" altLang="zh-CN" sz="2000" dirty="0">
                <a:solidFill>
                  <a:srgbClr val="111111"/>
                </a:solidFill>
                <a:latin typeface="Times New Roman" panose="02020603050405020304" pitchFamily="18" charset="0"/>
                <a:cs typeface="Times New Roman" panose="02020603050405020304" pitchFamily="18" charset="0"/>
              </a:rPr>
              <a:t>d.  First letter of name not capitalized</a:t>
            </a:r>
            <a:endParaRPr lang="en-US" altLang="zh-CN" sz="2000" dirty="0">
              <a:solidFill>
                <a:srgbClr val="111111"/>
              </a:solidFill>
              <a:latin typeface="Times New Roman" panose="02020603050405020304" pitchFamily="18" charset="0"/>
              <a:cs typeface="Times New Roman" panose="02020603050405020304" pitchFamily="18" charset="0"/>
            </a:endParaRPr>
          </a:p>
          <a:p>
            <a:pPr marL="358775" indent="-358775">
              <a:lnSpc>
                <a:spcPts val="2300"/>
              </a:lnSpc>
            </a:pPr>
            <a:r>
              <a:rPr lang="en-US" altLang="zh-CN" sz="2000" dirty="0">
                <a:solidFill>
                  <a:srgbClr val="111111"/>
                </a:solidFill>
                <a:latin typeface="Times New Roman" panose="02020603050405020304" pitchFamily="18" charset="0"/>
                <a:cs typeface="Times New Roman" panose="02020603050405020304" pitchFamily="18" charset="0"/>
              </a:rPr>
              <a:t>e.  Not clear about the purpose of the memo</a:t>
            </a:r>
            <a:endParaRPr lang="en-US" altLang="zh-CN" sz="2000" dirty="0">
              <a:solidFill>
                <a:srgbClr val="111111"/>
              </a:solidFill>
              <a:latin typeface="Times New Roman" panose="02020603050405020304" pitchFamily="18" charset="0"/>
              <a:cs typeface="Times New Roman" panose="02020603050405020304" pitchFamily="18" charset="0"/>
            </a:endParaRPr>
          </a:p>
          <a:p>
            <a:pPr marL="358775" indent="-358775">
              <a:lnSpc>
                <a:spcPts val="2300"/>
              </a:lnSpc>
            </a:pPr>
            <a:r>
              <a:rPr lang="en-US" altLang="zh-CN" sz="2000" dirty="0">
                <a:solidFill>
                  <a:srgbClr val="111111"/>
                </a:solidFill>
                <a:latin typeface="Times New Roman" panose="02020603050405020304" pitchFamily="18" charset="0"/>
                <a:cs typeface="Times New Roman" panose="02020603050405020304" pitchFamily="18" charset="0"/>
              </a:rPr>
              <a:t>f.   Not clear about what action to take</a:t>
            </a:r>
            <a:endParaRPr lang="en-US" altLang="zh-CN" sz="2000" dirty="0">
              <a:solidFill>
                <a:srgbClr val="111111"/>
              </a:solidFill>
              <a:latin typeface="Times New Roman" panose="02020603050405020304" pitchFamily="18" charset="0"/>
              <a:cs typeface="Times New Roman" panose="02020603050405020304" pitchFamily="18" charset="0"/>
            </a:endParaRPr>
          </a:p>
          <a:p>
            <a:pPr marL="358775" indent="-358775">
              <a:lnSpc>
                <a:spcPts val="2300"/>
              </a:lnSpc>
            </a:pPr>
            <a:r>
              <a:rPr lang="en-US" altLang="zh-CN" sz="2000" dirty="0">
                <a:solidFill>
                  <a:srgbClr val="111111"/>
                </a:solidFill>
                <a:latin typeface="Times New Roman" panose="02020603050405020304" pitchFamily="18" charset="0"/>
                <a:cs typeface="Times New Roman" panose="02020603050405020304" pitchFamily="18" charset="0"/>
              </a:rPr>
              <a:t>g.  Capital letters missing</a:t>
            </a:r>
            <a:endParaRPr lang="en-US" altLang="zh-CN" sz="2000" dirty="0">
              <a:solidFill>
                <a:srgbClr val="111111"/>
              </a:solidFill>
              <a:latin typeface="Times New Roman" panose="02020603050405020304" pitchFamily="18" charset="0"/>
              <a:cs typeface="Times New Roman" panose="02020603050405020304" pitchFamily="18" charset="0"/>
            </a:endParaRPr>
          </a:p>
          <a:p>
            <a:pPr marL="358775" indent="-358775">
              <a:lnSpc>
                <a:spcPts val="2300"/>
              </a:lnSpc>
            </a:pPr>
            <a:r>
              <a:rPr lang="en-US" altLang="zh-CN" sz="2000" dirty="0">
                <a:solidFill>
                  <a:srgbClr val="111111"/>
                </a:solidFill>
                <a:latin typeface="Times New Roman" panose="02020603050405020304" pitchFamily="18" charset="0"/>
                <a:cs typeface="Times New Roman" panose="02020603050405020304" pitchFamily="18" charset="0"/>
              </a:rPr>
              <a:t>h.  Message not specific enough</a:t>
            </a:r>
            <a:endParaRPr lang="en-US" altLang="zh-CN" sz="2000" dirty="0">
              <a:solidFill>
                <a:srgbClr val="111111"/>
              </a:solidFill>
              <a:latin typeface="Times New Roman" panose="02020603050405020304" pitchFamily="18" charset="0"/>
              <a:cs typeface="Times New Roman" panose="02020603050405020304" pitchFamily="18" charset="0"/>
            </a:endParaRPr>
          </a:p>
        </p:txBody>
      </p:sp>
      <p:sp>
        <p:nvSpPr>
          <p:cNvPr id="7" name="矩形 6"/>
          <p:cNvSpPr/>
          <p:nvPr/>
        </p:nvSpPr>
        <p:spPr>
          <a:xfrm>
            <a:off x="5652121" y="5161624"/>
            <a:ext cx="3168352" cy="1607171"/>
          </a:xfrm>
          <a:prstGeom prst="rect">
            <a:avLst/>
          </a:prstGeom>
        </p:spPr>
        <p:txBody>
          <a:bodyPr wrap="square">
            <a:spAutoFit/>
          </a:bodyPr>
          <a:lstStyle/>
          <a:p>
            <a:pPr>
              <a:lnSpc>
                <a:spcPts val="3000"/>
              </a:lnSpc>
            </a:pPr>
            <a:r>
              <a:rPr lang="en-US" altLang="zh-CN" sz="2400" b="1" dirty="0">
                <a:solidFill>
                  <a:srgbClr val="FF0000"/>
                </a:solidFill>
                <a:latin typeface="Times New Roman" panose="02020603050405020304" pitchFamily="18" charset="0"/>
                <a:cs typeface="Times New Roman" panose="02020603050405020304" pitchFamily="18" charset="0"/>
              </a:rPr>
              <a:t>Suggested answers: </a:t>
            </a:r>
            <a:endParaRPr lang="en-US" altLang="zh-CN" sz="2400" dirty="0">
              <a:solidFill>
                <a:srgbClr val="111111"/>
              </a:solidFill>
              <a:latin typeface="Times New Roman" panose="02020603050405020304" pitchFamily="18" charset="0"/>
              <a:cs typeface="Times New Roman" panose="02020603050405020304" pitchFamily="18" charset="0"/>
            </a:endParaRPr>
          </a:p>
          <a:p>
            <a:pPr>
              <a:lnSpc>
                <a:spcPts val="3000"/>
              </a:lnSpc>
            </a:pPr>
            <a:r>
              <a:rPr lang="en-US" altLang="zh-CN" sz="2400" dirty="0">
                <a:solidFill>
                  <a:srgbClr val="111111"/>
                </a:solidFill>
                <a:latin typeface="Times New Roman" panose="02020603050405020304" pitchFamily="18" charset="0"/>
                <a:cs typeface="Times New Roman" panose="02020603050405020304" pitchFamily="18" charset="0"/>
              </a:rPr>
              <a:t>1. (    )  2. (    )  3. (    )</a:t>
            </a:r>
            <a:endParaRPr lang="en-US" altLang="zh-CN" sz="2400" dirty="0">
              <a:solidFill>
                <a:srgbClr val="111111"/>
              </a:solidFill>
              <a:latin typeface="Times New Roman" panose="02020603050405020304" pitchFamily="18" charset="0"/>
              <a:cs typeface="Times New Roman" panose="02020603050405020304" pitchFamily="18" charset="0"/>
            </a:endParaRPr>
          </a:p>
          <a:p>
            <a:pPr>
              <a:lnSpc>
                <a:spcPts val="3000"/>
              </a:lnSpc>
            </a:pPr>
            <a:r>
              <a:rPr lang="en-US" altLang="zh-CN" sz="2400" dirty="0">
                <a:solidFill>
                  <a:srgbClr val="111111"/>
                </a:solidFill>
                <a:latin typeface="Times New Roman" panose="02020603050405020304" pitchFamily="18" charset="0"/>
                <a:cs typeface="Times New Roman" panose="02020603050405020304" pitchFamily="18" charset="0"/>
              </a:rPr>
              <a:t>4. (    )  5. (    )  6. (    )</a:t>
            </a:r>
            <a:endParaRPr lang="en-US" altLang="zh-CN" sz="2400" dirty="0">
              <a:solidFill>
                <a:srgbClr val="111111"/>
              </a:solidFill>
              <a:latin typeface="Times New Roman" panose="02020603050405020304" pitchFamily="18" charset="0"/>
              <a:cs typeface="Times New Roman" panose="02020603050405020304" pitchFamily="18" charset="0"/>
            </a:endParaRPr>
          </a:p>
          <a:p>
            <a:pPr>
              <a:lnSpc>
                <a:spcPts val="3000"/>
              </a:lnSpc>
            </a:pPr>
            <a:r>
              <a:rPr lang="en-US" altLang="zh-CN" sz="2400" dirty="0">
                <a:solidFill>
                  <a:srgbClr val="111111"/>
                </a:solidFill>
                <a:latin typeface="Times New Roman" panose="02020603050405020304" pitchFamily="18" charset="0"/>
                <a:cs typeface="Times New Roman" panose="02020603050405020304" pitchFamily="18" charset="0"/>
              </a:rPr>
              <a:t>7. (    )  8. (    )</a:t>
            </a:r>
            <a:endParaRPr lang="en-US" altLang="zh-CN" sz="2400" dirty="0">
              <a:solidFill>
                <a:srgbClr val="111111"/>
              </a:solidFill>
              <a:latin typeface="Times New Roman" panose="02020603050405020304" pitchFamily="18" charset="0"/>
              <a:cs typeface="Times New Roman" panose="02020603050405020304" pitchFamily="18" charset="0"/>
            </a:endParaRPr>
          </a:p>
        </p:txBody>
      </p:sp>
      <p:sp>
        <p:nvSpPr>
          <p:cNvPr id="8" name="矩形 7"/>
          <p:cNvSpPr/>
          <p:nvPr/>
        </p:nvSpPr>
        <p:spPr>
          <a:xfrm>
            <a:off x="6105940" y="5520273"/>
            <a:ext cx="338554" cy="461665"/>
          </a:xfrm>
          <a:prstGeom prst="rect">
            <a:avLst/>
          </a:prstGeom>
        </p:spPr>
        <p:txBody>
          <a:bodyPr wrap="none">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g</a:t>
            </a:r>
            <a:endParaRPr lang="zh-CN" altLang="en-US" sz="2400" dirty="0">
              <a:solidFill>
                <a:srgbClr val="FF0000"/>
              </a:solidFill>
            </a:endParaRPr>
          </a:p>
        </p:txBody>
      </p:sp>
      <p:sp>
        <p:nvSpPr>
          <p:cNvPr id="10" name="矩形 9"/>
          <p:cNvSpPr/>
          <p:nvPr/>
        </p:nvSpPr>
        <p:spPr>
          <a:xfrm>
            <a:off x="7102880" y="5542045"/>
            <a:ext cx="338554" cy="461665"/>
          </a:xfrm>
          <a:prstGeom prst="rect">
            <a:avLst/>
          </a:prstGeom>
        </p:spPr>
        <p:txBody>
          <a:bodyPr wrap="none">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d</a:t>
            </a:r>
            <a:endParaRPr lang="zh-CN" altLang="en-US" sz="2400" dirty="0">
              <a:solidFill>
                <a:srgbClr val="FF0000"/>
              </a:solidFill>
            </a:endParaRPr>
          </a:p>
        </p:txBody>
      </p:sp>
      <p:sp>
        <p:nvSpPr>
          <p:cNvPr id="11" name="矩形 10"/>
          <p:cNvSpPr/>
          <p:nvPr/>
        </p:nvSpPr>
        <p:spPr>
          <a:xfrm>
            <a:off x="8049870" y="5559623"/>
            <a:ext cx="338554" cy="461665"/>
          </a:xfrm>
          <a:prstGeom prst="rect">
            <a:avLst/>
          </a:prstGeom>
        </p:spPr>
        <p:txBody>
          <a:bodyPr wrap="none">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b</a:t>
            </a:r>
            <a:endParaRPr lang="zh-CN" altLang="en-US" sz="2400" dirty="0">
              <a:solidFill>
                <a:srgbClr val="FF0000"/>
              </a:solidFill>
            </a:endParaRPr>
          </a:p>
        </p:txBody>
      </p:sp>
      <p:sp>
        <p:nvSpPr>
          <p:cNvPr id="12" name="矩形 11"/>
          <p:cNvSpPr/>
          <p:nvPr/>
        </p:nvSpPr>
        <p:spPr>
          <a:xfrm>
            <a:off x="6105654" y="5949280"/>
            <a:ext cx="338554" cy="461665"/>
          </a:xfrm>
          <a:prstGeom prst="rect">
            <a:avLst/>
          </a:prstGeom>
        </p:spPr>
        <p:txBody>
          <a:bodyPr wrap="square">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h</a:t>
            </a:r>
            <a:endParaRPr lang="zh-CN" altLang="en-US" sz="2400" dirty="0">
              <a:solidFill>
                <a:srgbClr val="FF0000"/>
              </a:solidFill>
            </a:endParaRPr>
          </a:p>
        </p:txBody>
      </p:sp>
      <p:sp>
        <p:nvSpPr>
          <p:cNvPr id="13" name="矩形 12"/>
          <p:cNvSpPr/>
          <p:nvPr/>
        </p:nvSpPr>
        <p:spPr>
          <a:xfrm>
            <a:off x="7131398" y="5876755"/>
            <a:ext cx="320922" cy="461665"/>
          </a:xfrm>
          <a:prstGeom prst="rect">
            <a:avLst/>
          </a:prstGeom>
        </p:spPr>
        <p:txBody>
          <a:bodyPr wrap="none">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c</a:t>
            </a:r>
            <a:endParaRPr lang="zh-CN" altLang="en-US" sz="2400" dirty="0">
              <a:solidFill>
                <a:srgbClr val="FF0000"/>
              </a:solidFill>
            </a:endParaRPr>
          </a:p>
        </p:txBody>
      </p:sp>
      <p:sp>
        <p:nvSpPr>
          <p:cNvPr id="14" name="矩形 13"/>
          <p:cNvSpPr/>
          <p:nvPr/>
        </p:nvSpPr>
        <p:spPr>
          <a:xfrm>
            <a:off x="8028384" y="5876755"/>
            <a:ext cx="320922" cy="461665"/>
          </a:xfrm>
          <a:prstGeom prst="rect">
            <a:avLst/>
          </a:prstGeom>
        </p:spPr>
        <p:txBody>
          <a:bodyPr wrap="none">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e</a:t>
            </a:r>
            <a:endParaRPr lang="zh-CN" altLang="en-US" sz="2400" dirty="0">
              <a:solidFill>
                <a:srgbClr val="FF0000"/>
              </a:solidFill>
            </a:endParaRPr>
          </a:p>
        </p:txBody>
      </p:sp>
      <p:sp>
        <p:nvSpPr>
          <p:cNvPr id="15" name="矩形 14"/>
          <p:cNvSpPr/>
          <p:nvPr/>
        </p:nvSpPr>
        <p:spPr>
          <a:xfrm>
            <a:off x="6105654" y="6282186"/>
            <a:ext cx="320922" cy="461665"/>
          </a:xfrm>
          <a:prstGeom prst="rect">
            <a:avLst/>
          </a:prstGeom>
        </p:spPr>
        <p:txBody>
          <a:bodyPr wrap="none">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a</a:t>
            </a:r>
            <a:endParaRPr lang="zh-CN" altLang="en-US" sz="2400" dirty="0">
              <a:solidFill>
                <a:srgbClr val="FF0000"/>
              </a:solidFill>
            </a:endParaRPr>
          </a:p>
        </p:txBody>
      </p:sp>
      <p:sp>
        <p:nvSpPr>
          <p:cNvPr id="16" name="矩形 15"/>
          <p:cNvSpPr/>
          <p:nvPr/>
        </p:nvSpPr>
        <p:spPr>
          <a:xfrm>
            <a:off x="7117770" y="6290026"/>
            <a:ext cx="287258" cy="461665"/>
          </a:xfrm>
          <a:prstGeom prst="rect">
            <a:avLst/>
          </a:prstGeom>
        </p:spPr>
        <p:txBody>
          <a:bodyPr wrap="none">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f</a:t>
            </a:r>
            <a:endParaRPr lang="zh-CN"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heckerboard(across)">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checkerboard(across)">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checkerboard(across)">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checkerboard(across)">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checkerboard(across)">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checkerboard(across)">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checkerboard(across)">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13" grpId="0"/>
      <p:bldP spid="14" grpId="0"/>
      <p:bldP spid="15" grpId="0"/>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55576" y="1196752"/>
            <a:ext cx="8064896" cy="5664629"/>
            <a:chOff x="755576" y="1196752"/>
            <a:chExt cx="8064896" cy="5664629"/>
          </a:xfrm>
        </p:grpSpPr>
        <p:sp>
          <p:nvSpPr>
            <p:cNvPr id="4" name="文本框 3"/>
            <p:cNvSpPr txBox="1"/>
            <p:nvPr/>
          </p:nvSpPr>
          <p:spPr>
            <a:xfrm>
              <a:off x="1115616" y="1386056"/>
              <a:ext cx="7344816" cy="535531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Date: October 14, 2012</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To: </a:t>
              </a:r>
              <a:r>
                <a:rPr lang="en-US" altLang="zh-CN" dirty="0" err="1">
                  <a:latin typeface="Times New Roman" panose="02020603050405020304" pitchFamily="18" charset="0"/>
                  <a:cs typeface="Times New Roman" panose="02020603050405020304" pitchFamily="18" charset="0"/>
                </a:rPr>
                <a:t>CompuMed</a:t>
              </a:r>
              <a:r>
                <a:rPr lang="en-US" altLang="zh-CN" dirty="0">
                  <a:latin typeface="Times New Roman" panose="02020603050405020304" pitchFamily="18" charset="0"/>
                  <a:cs typeface="Times New Roman" panose="02020603050405020304" pitchFamily="18" charset="0"/>
                </a:rPr>
                <a:t> Employees</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From: Jim Goodwin</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Subject: Problems</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As you know, we are experiencing some problems at </a:t>
              </a:r>
              <a:r>
                <a:rPr lang="en-US" altLang="zh-CN" dirty="0" err="1">
                  <a:latin typeface="Times New Roman" panose="02020603050405020304" pitchFamily="18" charset="0"/>
                  <a:cs typeface="Times New Roman" panose="02020603050405020304" pitchFamily="18" charset="0"/>
                </a:rPr>
                <a:t>CompuMed</a:t>
              </a:r>
              <a:r>
                <a:rPr lang="en-US" altLang="zh-CN" dirty="0">
                  <a:latin typeface="Times New Roman" panose="02020603050405020304" pitchFamily="18" charset="0"/>
                  <a:cs typeface="Times New Roman" panose="02020603050405020304" pitchFamily="18" charset="0"/>
                </a:rPr>
                <a:t>. These include lower profits and stock value declines. We have </a:t>
              </a:r>
              <a:r>
                <a:rPr lang="en-US" altLang="zh-CN" dirty="0" err="1">
                  <a:latin typeface="Times New Roman" panose="02020603050405020304" pitchFamily="18" charset="0"/>
                  <a:cs typeface="Times New Roman" panose="02020603050405020304" pitchFamily="18" charset="0"/>
                </a:rPr>
                <a:t>alot</a:t>
              </a:r>
              <a:r>
                <a:rPr lang="en-US" altLang="zh-CN" dirty="0">
                  <a:latin typeface="Times New Roman" panose="02020603050405020304" pitchFamily="18" charset="0"/>
                  <a:cs typeface="Times New Roman" panose="02020603050405020304" pitchFamily="18" charset="0"/>
                </a:rPr>
                <a:t> of unhappy stockholders. Its up to me to help everyone figure out how to solve our problems.</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 have some ideas I want to share with you. I’m happy to have you share your ideas with me too. Here are my ideas: we need to consider consolidating departments and laying off some employees. We also might need to freeze wages and certainly its time to freeze travel.</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best idea I have is for some of you to take early retirement. If all of you who have over twenty years vested in the company would retire, that would save us around 2.1 million dollars over the next fiscal year. And, you know, saving money is good for all of us in the long run.</a:t>
              </a:r>
              <a:endParaRPr lang="zh-CN" altLang="en-US" dirty="0">
                <a:latin typeface="Times New Roman" panose="02020603050405020304" pitchFamily="18" charset="0"/>
                <a:cs typeface="Times New Roman" panose="02020603050405020304" pitchFamily="18" charset="0"/>
              </a:endParaRPr>
            </a:p>
          </p:txBody>
        </p:sp>
        <p:sp>
          <p:nvSpPr>
            <p:cNvPr id="5" name="矩形 4"/>
            <p:cNvSpPr/>
            <p:nvPr/>
          </p:nvSpPr>
          <p:spPr>
            <a:xfrm>
              <a:off x="755576" y="1196752"/>
              <a:ext cx="8064896" cy="56646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2051720" y="491964"/>
            <a:ext cx="3328155" cy="584775"/>
          </a:xfrm>
          <a:prstGeom prst="rect">
            <a:avLst/>
          </a:prstGeom>
        </p:spPr>
        <p:txBody>
          <a:bodyPr wrap="none">
            <a:spAutoFit/>
          </a:bodyPr>
          <a:lstStyle/>
          <a:p>
            <a:r>
              <a:rPr lang="en-US" altLang="zh-CN" sz="3200" dirty="0">
                <a:solidFill>
                  <a:srgbClr val="FF0000"/>
                </a:solidFill>
                <a:latin typeface="Arial" panose="020B0604020202020204" pitchFamily="34" charset="0"/>
                <a:cs typeface="Arial" panose="020B0604020202020204" pitchFamily="34" charset="0"/>
              </a:rPr>
              <a:t>Read and Revise</a:t>
            </a:r>
            <a:endParaRPr lang="zh-CN" altLang="en-US" sz="3200" dirty="0">
              <a:solidFill>
                <a:srgbClr val="FF0000"/>
              </a:solidFill>
              <a:latin typeface="Arial" panose="020B0604020202020204" pitchFamily="34" charset="0"/>
              <a:cs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329734" y="1384312"/>
            <a:ext cx="5996424" cy="4372188"/>
          </a:xfrm>
          <a:prstGeom prst="rect">
            <a:avLst/>
          </a:prstGeom>
        </p:spPr>
      </p:pic>
      <p:sp>
        <p:nvSpPr>
          <p:cNvPr id="4" name="矩形 3"/>
          <p:cNvSpPr/>
          <p:nvPr/>
        </p:nvSpPr>
        <p:spPr>
          <a:xfrm>
            <a:off x="6228184" y="1225689"/>
            <a:ext cx="2808312" cy="5632311"/>
          </a:xfrm>
          <a:prstGeom prst="rect">
            <a:avLst/>
          </a:prstGeom>
        </p:spPr>
        <p:txBody>
          <a:bodyPr wrap="square">
            <a:spAutoFit/>
          </a:bodyPr>
          <a:lstStyle/>
          <a:p>
            <a:pPr marL="285750" indent="-285750">
              <a:lnSpc>
                <a:spcPts val="2400"/>
              </a:lnSpc>
              <a:buClr>
                <a:srgbClr val="FF0000"/>
              </a:buClr>
              <a:buFont typeface="Wingdings" panose="05000000000000000000" pitchFamily="2" charset="2"/>
              <a:buChar char="l"/>
            </a:pPr>
            <a:r>
              <a:rPr lang="en-US" altLang="zh-CN" sz="2000" dirty="0">
                <a:latin typeface="Arial" panose="020B0604020202020204" pitchFamily="34" charset="0"/>
                <a:cs typeface="Arial" panose="020B0604020202020204" pitchFamily="34" charset="0"/>
              </a:rPr>
              <a:t>One-word subject lines do not communicate effectively. </a:t>
            </a:r>
            <a:endParaRPr lang="en-US" altLang="zh-CN" sz="2000" dirty="0">
              <a:latin typeface="Arial" panose="020B0604020202020204" pitchFamily="34" charset="0"/>
              <a:cs typeface="Arial" panose="020B0604020202020204" pitchFamily="34" charset="0"/>
            </a:endParaRPr>
          </a:p>
          <a:p>
            <a:pPr>
              <a:lnSpc>
                <a:spcPts val="2400"/>
              </a:lnSpc>
              <a:buClr>
                <a:srgbClr val="FF0000"/>
              </a:buClr>
            </a:pPr>
            <a:endParaRPr lang="en-US" altLang="zh-CN" sz="2000" dirty="0">
              <a:latin typeface="Arial" panose="020B0604020202020204" pitchFamily="34" charset="0"/>
              <a:cs typeface="Arial" panose="020B0604020202020204" pitchFamily="34" charset="0"/>
            </a:endParaRPr>
          </a:p>
          <a:p>
            <a:pPr marL="285750" indent="-285750">
              <a:lnSpc>
                <a:spcPts val="2400"/>
              </a:lnSpc>
              <a:buClr>
                <a:srgbClr val="FF0000"/>
              </a:buClr>
              <a:buFont typeface="Wingdings" panose="05000000000000000000" pitchFamily="2" charset="2"/>
              <a:buChar char="l"/>
            </a:pPr>
            <a:r>
              <a:rPr lang="en-US" altLang="zh-CN" sz="2000" dirty="0">
                <a:latin typeface="Arial" panose="020B0604020202020204" pitchFamily="34" charset="0"/>
                <a:cs typeface="Arial" panose="020B0604020202020204" pitchFamily="34" charset="0"/>
              </a:rPr>
              <a:t>There are  spelling and grammatical errors.</a:t>
            </a:r>
            <a:endParaRPr lang="en-US" altLang="zh-CN" sz="2000" dirty="0">
              <a:latin typeface="Arial" panose="020B0604020202020204" pitchFamily="34" charset="0"/>
              <a:cs typeface="Arial" panose="020B0604020202020204" pitchFamily="34" charset="0"/>
            </a:endParaRPr>
          </a:p>
          <a:p>
            <a:pPr>
              <a:lnSpc>
                <a:spcPts val="2400"/>
              </a:lnSpc>
              <a:buClr>
                <a:srgbClr val="FF0000"/>
              </a:buClr>
            </a:pPr>
            <a:endParaRPr lang="en-US" altLang="zh-CN" sz="2000" dirty="0">
              <a:latin typeface="Arial" panose="020B0604020202020204" pitchFamily="34" charset="0"/>
              <a:cs typeface="Arial" panose="020B0604020202020204" pitchFamily="34" charset="0"/>
            </a:endParaRPr>
          </a:p>
          <a:p>
            <a:pPr marL="285750" indent="-285750">
              <a:lnSpc>
                <a:spcPts val="2400"/>
              </a:lnSpc>
              <a:buClr>
                <a:srgbClr val="FF0000"/>
              </a:buClr>
              <a:buFont typeface="Wingdings" panose="05000000000000000000" pitchFamily="2" charset="2"/>
              <a:buChar char="l"/>
            </a:pPr>
            <a:r>
              <a:rPr lang="en-US" altLang="zh-CN" sz="2000" dirty="0">
                <a:latin typeface="Arial" panose="020B0604020202020204" pitchFamily="34" charset="0"/>
                <a:cs typeface="Arial" panose="020B0604020202020204" pitchFamily="34" charset="0"/>
              </a:rPr>
              <a:t>The tone is not appropriate and unacceptable.</a:t>
            </a:r>
            <a:endParaRPr lang="en-US" altLang="zh-CN" sz="2000" dirty="0">
              <a:latin typeface="Arial" panose="020B0604020202020204" pitchFamily="34" charset="0"/>
              <a:cs typeface="Arial" panose="020B0604020202020204" pitchFamily="34" charset="0"/>
            </a:endParaRPr>
          </a:p>
          <a:p>
            <a:pPr>
              <a:lnSpc>
                <a:spcPts val="2400"/>
              </a:lnSpc>
              <a:buClr>
                <a:srgbClr val="FF0000"/>
              </a:buClr>
            </a:pPr>
            <a:endParaRPr lang="en-US" altLang="zh-CN" sz="2000" dirty="0">
              <a:latin typeface="Arial" panose="020B0604020202020204" pitchFamily="34" charset="0"/>
              <a:cs typeface="Arial" panose="020B0604020202020204" pitchFamily="34" charset="0"/>
            </a:endParaRPr>
          </a:p>
          <a:p>
            <a:pPr marL="285750" indent="-285750">
              <a:lnSpc>
                <a:spcPts val="2400"/>
              </a:lnSpc>
              <a:buClr>
                <a:srgbClr val="FF0000"/>
              </a:buClr>
              <a:buFont typeface="Wingdings" panose="05000000000000000000" pitchFamily="2" charset="2"/>
              <a:buChar char="l"/>
            </a:pPr>
            <a:r>
              <a:rPr lang="en-US" altLang="zh-CN" sz="2000" dirty="0">
                <a:latin typeface="Arial" panose="020B0604020202020204" pitchFamily="34" charset="0"/>
                <a:cs typeface="Arial" panose="020B0604020202020204" pitchFamily="34" charset="0"/>
              </a:rPr>
              <a:t>The suggested solutions to the  problems are not specific and clearly presented.</a:t>
            </a:r>
            <a:endParaRPr lang="en-US" altLang="zh-CN" sz="2000" dirty="0">
              <a:latin typeface="Arial" panose="020B0604020202020204" pitchFamily="34" charset="0"/>
              <a:cs typeface="Arial" panose="020B0604020202020204" pitchFamily="34" charset="0"/>
            </a:endParaRPr>
          </a:p>
        </p:txBody>
      </p:sp>
      <p:cxnSp>
        <p:nvCxnSpPr>
          <p:cNvPr id="5" name="直接连接符 4"/>
          <p:cNvCxnSpPr/>
          <p:nvPr/>
        </p:nvCxnSpPr>
        <p:spPr>
          <a:xfrm>
            <a:off x="1403648" y="3212976"/>
            <a:ext cx="288032"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879240" y="4537584"/>
            <a:ext cx="288032"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67544" y="2780928"/>
            <a:ext cx="93610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038060" y="2780928"/>
            <a:ext cx="36004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4572000" y="2996952"/>
            <a:ext cx="288032"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379102" y="4980518"/>
            <a:ext cx="36004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292080" y="5445224"/>
            <a:ext cx="64807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heckerboard(across)">
                                      <p:cBhvr>
                                        <p:cTn id="22" dur="500"/>
                                        <p:tgtEl>
                                          <p:spTgt spid="6"/>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wipe(left)">
                                      <p:cBhvr>
                                        <p:cTn id="26" dur="500"/>
                                        <p:tgtEl>
                                          <p:spTgt spid="4">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checkerboard(across)">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checkerboard(across)">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checkerboard(across)">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checkerboard(across)">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4">
                                            <p:txEl>
                                              <p:pRg st="4" end="4"/>
                                            </p:txEl>
                                          </p:spTgt>
                                        </p:tgtEl>
                                        <p:attrNameLst>
                                          <p:attrName>style.visibility</p:attrName>
                                        </p:attrNameLst>
                                      </p:cBhvr>
                                      <p:to>
                                        <p:strVal val="visible"/>
                                      </p:to>
                                    </p:set>
                                    <p:animEffect transition="in" filter="wipe(left)">
                                      <p:cBhvr>
                                        <p:cTn id="51" dur="500"/>
                                        <p:tgtEl>
                                          <p:spTgt spid="4">
                                            <p:txEl>
                                              <p:pRg st="4" end="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
                                            <p:txEl>
                                              <p:pRg st="6" end="6"/>
                                            </p:txEl>
                                          </p:spTgt>
                                        </p:tgtEl>
                                        <p:attrNameLst>
                                          <p:attrName>style.visibility</p:attrName>
                                        </p:attrNameLst>
                                      </p:cBhvr>
                                      <p:to>
                                        <p:strVal val="visible"/>
                                      </p:to>
                                    </p:set>
                                    <p:animEffect transition="in" filter="wipe(left)">
                                      <p:cBhvr>
                                        <p:cTn id="56"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p:cNvPicPr>
            <a:picLocks noChangeAspect="1"/>
          </p:cNvPicPr>
          <p:nvPr/>
        </p:nvPicPr>
        <p:blipFill>
          <a:blip r:embed="rId1"/>
          <a:stretch>
            <a:fillRect/>
          </a:stretch>
        </p:blipFill>
        <p:spPr>
          <a:xfrm>
            <a:off x="755576" y="1093760"/>
            <a:ext cx="7776864" cy="5764239"/>
          </a:xfrm>
          <a:prstGeom prst="rect">
            <a:avLst/>
          </a:prstGeom>
        </p:spPr>
      </p:pic>
      <p:sp>
        <p:nvSpPr>
          <p:cNvPr id="4" name="矩形 3"/>
          <p:cNvSpPr/>
          <p:nvPr/>
        </p:nvSpPr>
        <p:spPr>
          <a:xfrm>
            <a:off x="2051720" y="491964"/>
            <a:ext cx="3100529" cy="584775"/>
          </a:xfrm>
          <a:prstGeom prst="rect">
            <a:avLst/>
          </a:prstGeom>
        </p:spPr>
        <p:txBody>
          <a:bodyPr wrap="none">
            <a:spAutoFit/>
          </a:bodyPr>
          <a:lstStyle/>
          <a:p>
            <a:r>
              <a:rPr lang="en-US" altLang="zh-CN" sz="3200" dirty="0">
                <a:solidFill>
                  <a:srgbClr val="FF0000"/>
                </a:solidFill>
                <a:latin typeface="Arial" panose="020B0604020202020204" pitchFamily="34" charset="0"/>
                <a:cs typeface="Arial" panose="020B0604020202020204" pitchFamily="34" charset="0"/>
              </a:rPr>
              <a:t>Revised version</a:t>
            </a:r>
            <a:endParaRPr lang="zh-CN" altLang="en-US" sz="3200" dirty="0">
              <a:solidFill>
                <a:srgbClr val="FF0000"/>
              </a:solidFill>
              <a:latin typeface="Arial" panose="020B0604020202020204" pitchFamily="34" charset="0"/>
              <a:cs typeface="Arial" panose="020B0604020202020204" pitchFamily="34" charset="0"/>
            </a:endParaRPr>
          </a:p>
        </p:txBody>
      </p:sp>
      <p:sp>
        <p:nvSpPr>
          <p:cNvPr id="5" name="文本框 4"/>
          <p:cNvSpPr txBox="1"/>
          <p:nvPr/>
        </p:nvSpPr>
        <p:spPr>
          <a:xfrm>
            <a:off x="3436856" y="1142322"/>
            <a:ext cx="1928733"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MEMORANDUM</a:t>
            </a:r>
            <a:endParaRPr lang="zh-CN" altLang="en-US" b="1" dirty="0">
              <a:latin typeface="Arial" panose="020B0604020202020204" pitchFamily="34" charset="0"/>
              <a:cs typeface="Arial" panose="020B0604020202020204" pitchFamily="34" charset="0"/>
            </a:endParaRPr>
          </a:p>
        </p:txBody>
      </p:sp>
      <p:sp>
        <p:nvSpPr>
          <p:cNvPr id="6" name="文本框 5"/>
          <p:cNvSpPr txBox="1"/>
          <p:nvPr/>
        </p:nvSpPr>
        <p:spPr>
          <a:xfrm>
            <a:off x="1877634" y="6444044"/>
            <a:ext cx="556563" cy="369332"/>
          </a:xfrm>
          <a:prstGeom prst="rect">
            <a:avLst/>
          </a:prstGeom>
          <a:noFill/>
        </p:spPr>
        <p:txBody>
          <a:bodyPr wrap="none" rtlCol="0">
            <a:spAutoFit/>
          </a:bodyPr>
          <a:lstStyle/>
          <a:p>
            <a:r>
              <a:rPr lang="en-US" altLang="zh-CN" dirty="0">
                <a:solidFill>
                  <a:srgbClr val="FF0000"/>
                </a:solidFill>
                <a:latin typeface="Blackadder ITC" panose="04020505051007020D02" pitchFamily="82" charset="0"/>
              </a:rPr>
              <a:t>J G</a:t>
            </a:r>
            <a:endParaRPr lang="zh-CN" altLang="en-US" dirty="0">
              <a:solidFill>
                <a:srgbClr val="FF0000"/>
              </a:solidFill>
              <a:latin typeface="Blackadder ITC" panose="04020505051007020D02" pitchFamily="8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79712" y="332656"/>
            <a:ext cx="5945858" cy="584775"/>
          </a:xfrm>
          <a:prstGeom prst="rect">
            <a:avLst/>
          </a:prstGeom>
        </p:spPr>
        <p:txBody>
          <a:bodyPr wrap="none">
            <a:spAutoFit/>
          </a:bodyPr>
          <a:lstStyle/>
          <a:p>
            <a:r>
              <a:rPr lang="en-US" altLang="zh-CN" sz="3200" b="1" dirty="0">
                <a:latin typeface="Arial" panose="020B0604020202020204" pitchFamily="34" charset="0"/>
                <a:ea typeface="微软雅黑" panose="020B0503020204020204" pitchFamily="34" charset="-122"/>
                <a:cs typeface="Arial" panose="020B0604020202020204" pitchFamily="34" charset="0"/>
              </a:rPr>
              <a:t>Useful tips to prepare memos</a:t>
            </a:r>
            <a:endParaRPr lang="zh-CN" altLang="en-US" sz="3200" dirty="0">
              <a:latin typeface="Arial" panose="020B0604020202020204" pitchFamily="34" charset="0"/>
              <a:ea typeface="微软雅黑" panose="020B0503020204020204" pitchFamily="34" charset="-122"/>
              <a:cs typeface="Arial" panose="020B0604020202020204" pitchFamily="34" charset="0"/>
            </a:endParaRPr>
          </a:p>
        </p:txBody>
      </p:sp>
      <p:sp>
        <p:nvSpPr>
          <p:cNvPr id="3" name="矩形 2"/>
          <p:cNvSpPr/>
          <p:nvPr/>
        </p:nvSpPr>
        <p:spPr>
          <a:xfrm>
            <a:off x="395536" y="1268760"/>
            <a:ext cx="5688632" cy="5262979"/>
          </a:xfrm>
          <a:prstGeom prst="rect">
            <a:avLst/>
          </a:prstGeom>
        </p:spPr>
        <p:txBody>
          <a:bodyPr wrap="square">
            <a:spAutoFit/>
          </a:bodyPr>
          <a:lstStyle/>
          <a:p>
            <a:pPr marL="266700" indent="-266700">
              <a:buClr>
                <a:srgbClr val="FF0000"/>
              </a:buClr>
            </a:pPr>
            <a:r>
              <a:rPr lang="en-US" altLang="zh-CN" sz="2400" dirty="0">
                <a:latin typeface="Arial" panose="020B0604020202020204" pitchFamily="34" charset="0"/>
                <a:cs typeface="Arial" panose="020B0604020202020204" pitchFamily="34" charset="0"/>
              </a:rPr>
              <a:t>1. Use the standard format or the one prescribed by the organization.</a:t>
            </a:r>
            <a:endParaRPr lang="en-US" altLang="zh-CN" sz="2400" dirty="0">
              <a:latin typeface="Arial" panose="020B0604020202020204" pitchFamily="34" charset="0"/>
              <a:cs typeface="Arial" panose="020B0604020202020204" pitchFamily="34" charset="0"/>
            </a:endParaRPr>
          </a:p>
          <a:p>
            <a:pPr marL="266700" indent="-266700">
              <a:buClr>
                <a:srgbClr val="FF0000"/>
              </a:buClr>
            </a:pPr>
            <a:r>
              <a:rPr lang="en-US" altLang="zh-CN" sz="2400" dirty="0">
                <a:latin typeface="Arial" panose="020B0604020202020204" pitchFamily="34" charset="0"/>
                <a:cs typeface="Arial" panose="020B0604020202020204" pitchFamily="34" charset="0"/>
              </a:rPr>
              <a:t>2. Include all the necessary segments.</a:t>
            </a:r>
            <a:endParaRPr lang="en-US" altLang="zh-CN" sz="2400" dirty="0">
              <a:latin typeface="Arial" panose="020B0604020202020204" pitchFamily="34" charset="0"/>
              <a:cs typeface="Arial" panose="020B0604020202020204" pitchFamily="34" charset="0"/>
            </a:endParaRPr>
          </a:p>
          <a:p>
            <a:pPr marL="266700" indent="-266700">
              <a:buClr>
                <a:srgbClr val="FF0000"/>
              </a:buClr>
            </a:pPr>
            <a:r>
              <a:rPr lang="en-US" altLang="zh-CN" sz="2400" dirty="0">
                <a:latin typeface="Arial" panose="020B0604020202020204" pitchFamily="34" charset="0"/>
                <a:cs typeface="Arial" panose="020B0604020202020204" pitchFamily="34" charset="0"/>
              </a:rPr>
              <a:t>3. State clearly the context and purpose in the opening segment.</a:t>
            </a:r>
            <a:endParaRPr lang="en-US" altLang="zh-CN" sz="2400" dirty="0">
              <a:latin typeface="Arial" panose="020B0604020202020204" pitchFamily="34" charset="0"/>
              <a:cs typeface="Arial" panose="020B0604020202020204" pitchFamily="34" charset="0"/>
            </a:endParaRPr>
          </a:p>
          <a:p>
            <a:pPr marL="266700" indent="-266700">
              <a:buClr>
                <a:srgbClr val="FF0000"/>
              </a:buClr>
            </a:pPr>
            <a:r>
              <a:rPr lang="en-US" altLang="zh-CN" sz="2400" dirty="0">
                <a:latin typeface="Arial" panose="020B0604020202020204" pitchFamily="34" charset="0"/>
                <a:cs typeface="Arial" panose="020B0604020202020204" pitchFamily="34" charset="0"/>
              </a:rPr>
              <a:t>4. Keep in mind your relationship with the recipient to choose the degree of formality.</a:t>
            </a:r>
            <a:endParaRPr lang="en-US" altLang="zh-CN" sz="2400" dirty="0">
              <a:latin typeface="Arial" panose="020B0604020202020204" pitchFamily="34" charset="0"/>
              <a:cs typeface="Arial" panose="020B0604020202020204" pitchFamily="34" charset="0"/>
            </a:endParaRPr>
          </a:p>
          <a:p>
            <a:pPr marL="266700" indent="-266700">
              <a:buClr>
                <a:srgbClr val="FF0000"/>
              </a:buClr>
            </a:pPr>
            <a:r>
              <a:rPr lang="en-US" altLang="zh-CN" sz="2400" dirty="0">
                <a:latin typeface="Arial" panose="020B0604020202020204" pitchFamily="34" charset="0"/>
                <a:cs typeface="Arial" panose="020B0604020202020204" pitchFamily="34" charset="0"/>
              </a:rPr>
              <a:t>5. Maintain a positive or neutral tone.</a:t>
            </a:r>
            <a:endParaRPr lang="en-US" altLang="zh-CN" sz="2400" dirty="0">
              <a:latin typeface="Arial" panose="020B0604020202020204" pitchFamily="34" charset="0"/>
              <a:cs typeface="Arial" panose="020B0604020202020204" pitchFamily="34" charset="0"/>
            </a:endParaRPr>
          </a:p>
          <a:p>
            <a:pPr marL="266700" indent="-266700">
              <a:buClr>
                <a:srgbClr val="FF0000"/>
              </a:buClr>
            </a:pPr>
            <a:r>
              <a:rPr lang="en-US" altLang="zh-CN" sz="2400" dirty="0">
                <a:latin typeface="Arial" panose="020B0604020202020204" pitchFamily="34" charset="0"/>
                <a:cs typeface="Arial" panose="020B0604020202020204" pitchFamily="34" charset="0"/>
              </a:rPr>
              <a:t>6. State in the closing segment what action is expected from the recipient.</a:t>
            </a:r>
            <a:endParaRPr lang="en-US" altLang="zh-CN" sz="2400" dirty="0">
              <a:latin typeface="Arial" panose="020B0604020202020204" pitchFamily="34" charset="0"/>
              <a:cs typeface="Arial" panose="020B0604020202020204" pitchFamily="34" charset="0"/>
            </a:endParaRPr>
          </a:p>
          <a:p>
            <a:pPr marL="266700" indent="-266700">
              <a:buClr>
                <a:srgbClr val="FF0000"/>
              </a:buClr>
            </a:pPr>
            <a:r>
              <a:rPr lang="en-US" altLang="zh-CN" sz="2400" dirty="0">
                <a:latin typeface="Arial" panose="020B0604020202020204" pitchFamily="34" charset="0"/>
                <a:cs typeface="Arial" panose="020B0604020202020204" pitchFamily="34" charset="0"/>
              </a:rPr>
              <a:t>7. Use features like highlighting, bold face, etc. to draw attention.</a:t>
            </a:r>
            <a:endParaRPr lang="en-US" altLang="zh-CN" sz="2400" dirty="0">
              <a:latin typeface="Arial" panose="020B0604020202020204" pitchFamily="34" charset="0"/>
              <a:cs typeface="Arial" panose="020B0604020202020204" pitchFamily="34" charset="0"/>
            </a:endParaRPr>
          </a:p>
          <a:p>
            <a:pPr marL="266700" indent="-266700">
              <a:buClr>
                <a:srgbClr val="FF0000"/>
              </a:buClr>
            </a:pPr>
            <a:r>
              <a:rPr lang="en-US" altLang="zh-CN" sz="2400" dirty="0">
                <a:latin typeface="Arial" panose="020B0604020202020204" pitchFamily="34" charset="0"/>
                <a:cs typeface="Arial" panose="020B0604020202020204" pitchFamily="34" charset="0"/>
              </a:rPr>
              <a:t>8. Keep the memo short.</a:t>
            </a:r>
            <a:endParaRPr lang="en-US" altLang="zh-CN" sz="2400" dirty="0">
              <a:latin typeface="Arial" panose="020B0604020202020204" pitchFamily="34" charset="0"/>
              <a:cs typeface="Arial" panose="020B0604020202020204" pitchFamily="34" charset="0"/>
            </a:endParaRPr>
          </a:p>
        </p:txBody>
      </p:sp>
      <p:pic>
        <p:nvPicPr>
          <p:cNvPr id="4" name="Picture 2" descr="https://timgsa.baidu.com/timg?image&amp;quality=80&amp;size=b9999_10000&amp;sec=1511718284898&amp;di=4eb7ec2e11e588b89ce72ca5566a1ff2&amp;imgtype=0&amp;src=http%3A%2F%2Fimg.25pp.com%2Fuploadfile%2Fapp%2Ficon%2F20150916%2F1442393644913384.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028954" y="2204864"/>
            <a:ext cx="2935535" cy="29355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timgsa.baidu.com/timg?image&amp;quality=80&amp;size=b9999_10000&amp;sec=1511722636380&amp;di=139c83fa9c6e362bbddcb1dba102a1bc&amp;imgtype=0&amp;src=http%3A%2F%2Fimg.25pp.com%2Fuploadfile%2Fsoft%2Fimages%2F2015%2F0413%2F20150413044202106.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9512" y="2636912"/>
            <a:ext cx="2664296" cy="2664296"/>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2051720" y="476672"/>
            <a:ext cx="4237057" cy="584775"/>
          </a:xfrm>
          <a:prstGeom prst="rect">
            <a:avLst/>
          </a:prstGeom>
        </p:spPr>
        <p:txBody>
          <a:bodyPr wrap="none">
            <a:spAutoFit/>
          </a:bodyPr>
          <a:lstStyle/>
          <a:p>
            <a:r>
              <a:rPr lang="en-US" altLang="zh-CN" sz="3200" b="1" dirty="0">
                <a:latin typeface="Arial" panose="020B0604020202020204" pitchFamily="34" charset="0"/>
                <a:ea typeface="微软雅黑" panose="020B0503020204020204" pitchFamily="34" charset="-122"/>
                <a:cs typeface="Arial" panose="020B0604020202020204" pitchFamily="34" charset="0"/>
              </a:rPr>
              <a:t>Questions for review</a:t>
            </a:r>
            <a:endParaRPr lang="zh-CN" altLang="en-US" sz="3200" dirty="0">
              <a:latin typeface="Arial" panose="020B0604020202020204" pitchFamily="34" charset="0"/>
              <a:ea typeface="微软雅黑" panose="020B0503020204020204" pitchFamily="34" charset="-122"/>
              <a:cs typeface="Arial" panose="020B0604020202020204" pitchFamily="34" charset="0"/>
            </a:endParaRPr>
          </a:p>
        </p:txBody>
      </p:sp>
      <p:sp>
        <p:nvSpPr>
          <p:cNvPr id="2" name="文本框 1"/>
          <p:cNvSpPr txBox="1"/>
          <p:nvPr/>
        </p:nvSpPr>
        <p:spPr>
          <a:xfrm>
            <a:off x="2843808" y="1340768"/>
            <a:ext cx="6120680" cy="4893647"/>
          </a:xfrm>
          <a:prstGeom prst="rect">
            <a:avLst/>
          </a:prstGeom>
          <a:noFill/>
        </p:spPr>
        <p:txBody>
          <a:bodyPr wrap="square" rtlCol="0">
            <a:spAutoFit/>
          </a:bodyPr>
          <a:lstStyle/>
          <a:p>
            <a:pPr marL="266700" indent="-266700"/>
            <a:r>
              <a:rPr lang="en-US" altLang="zh-CN" sz="2400" dirty="0">
                <a:latin typeface="Arial" panose="020B0604020202020204" pitchFamily="34" charset="0"/>
                <a:cs typeface="Arial" panose="020B0604020202020204" pitchFamily="34" charset="0"/>
              </a:rPr>
              <a:t>1. Does the identifying information adhere to your organization’s standards?</a:t>
            </a:r>
            <a:endParaRPr lang="en-US" altLang="zh-CN" sz="2400" dirty="0">
              <a:latin typeface="Arial" panose="020B0604020202020204" pitchFamily="34" charset="0"/>
              <a:cs typeface="Arial" panose="020B0604020202020204" pitchFamily="34" charset="0"/>
            </a:endParaRPr>
          </a:p>
          <a:p>
            <a:pPr marL="266700" indent="-266700"/>
            <a:r>
              <a:rPr lang="en-US" altLang="zh-CN" sz="2400" dirty="0">
                <a:latin typeface="Arial" panose="020B0604020202020204" pitchFamily="34" charset="0"/>
                <a:cs typeface="Arial" panose="020B0604020202020204" pitchFamily="34" charset="0"/>
              </a:rPr>
              <a:t>2. Did you include a specific subject line?</a:t>
            </a:r>
            <a:endParaRPr lang="en-US" altLang="zh-CN" sz="2400" dirty="0">
              <a:latin typeface="Arial" panose="020B0604020202020204" pitchFamily="34" charset="0"/>
              <a:cs typeface="Arial" panose="020B0604020202020204" pitchFamily="34" charset="0"/>
            </a:endParaRPr>
          </a:p>
          <a:p>
            <a:pPr marL="266700" indent="-266700"/>
            <a:r>
              <a:rPr lang="en-US" altLang="zh-CN" sz="2400" dirty="0">
                <a:latin typeface="Arial" panose="020B0604020202020204" pitchFamily="34" charset="0"/>
                <a:cs typeface="Arial" panose="020B0604020202020204" pitchFamily="34" charset="0"/>
              </a:rPr>
              <a:t>3. Did you clearly state your purpose at the start of the memo?</a:t>
            </a:r>
            <a:endParaRPr lang="en-US" altLang="zh-CN" sz="2400" dirty="0">
              <a:latin typeface="Arial" panose="020B0604020202020204" pitchFamily="34" charset="0"/>
              <a:cs typeface="Arial" panose="020B0604020202020204" pitchFamily="34" charset="0"/>
            </a:endParaRPr>
          </a:p>
          <a:p>
            <a:pPr marL="266700" indent="-266700"/>
            <a:r>
              <a:rPr lang="en-US" altLang="zh-CN" sz="2400" dirty="0">
                <a:latin typeface="Arial" panose="020B0604020202020204" pitchFamily="34" charset="0"/>
                <a:cs typeface="Arial" panose="020B0604020202020204" pitchFamily="34" charset="0"/>
              </a:rPr>
              <a:t>4. Did you include informative headings to help your readers?</a:t>
            </a:r>
            <a:endParaRPr lang="en-US" altLang="zh-CN" sz="2400" dirty="0">
              <a:latin typeface="Arial" panose="020B0604020202020204" pitchFamily="34" charset="0"/>
              <a:cs typeface="Arial" panose="020B0604020202020204" pitchFamily="34" charset="0"/>
            </a:endParaRPr>
          </a:p>
          <a:p>
            <a:pPr marL="266700" indent="-266700"/>
            <a:r>
              <a:rPr lang="en-US" altLang="zh-CN" sz="2400" dirty="0">
                <a:latin typeface="Arial" panose="020B0604020202020204" pitchFamily="34" charset="0"/>
                <a:cs typeface="Arial" panose="020B0604020202020204" pitchFamily="34" charset="0"/>
              </a:rPr>
              <a:t>5. If appropriate, did you summarize your message?</a:t>
            </a:r>
            <a:endParaRPr lang="en-US" altLang="zh-CN" sz="2400" dirty="0">
              <a:latin typeface="Arial" panose="020B0604020202020204" pitchFamily="34" charset="0"/>
              <a:cs typeface="Arial" panose="020B0604020202020204" pitchFamily="34" charset="0"/>
            </a:endParaRPr>
          </a:p>
          <a:p>
            <a:pPr marL="266700" indent="-266700"/>
            <a:r>
              <a:rPr lang="en-US" altLang="zh-CN" sz="2400" dirty="0">
                <a:latin typeface="Arial" panose="020B0604020202020204" pitchFamily="34" charset="0"/>
                <a:cs typeface="Arial" panose="020B0604020202020204" pitchFamily="34" charset="0"/>
              </a:rPr>
              <a:t>6. Did you provide appropriate background for the discussion?</a:t>
            </a:r>
            <a:endParaRPr lang="en-US" altLang="zh-CN" sz="2400" dirty="0">
              <a:latin typeface="Arial" panose="020B0604020202020204" pitchFamily="34" charset="0"/>
              <a:cs typeface="Arial" panose="020B0604020202020204" pitchFamily="34" charset="0"/>
            </a:endParaRPr>
          </a:p>
          <a:p>
            <a:pPr marL="266700" indent="-266700"/>
            <a:r>
              <a:rPr lang="en-US" altLang="zh-CN" sz="2400" dirty="0">
                <a:latin typeface="Arial" panose="020B0604020202020204" pitchFamily="34" charset="0"/>
                <a:cs typeface="Arial" panose="020B0604020202020204" pitchFamily="34" charset="0"/>
              </a:rPr>
              <a:t>7. Did you organize the discussion clearly?</a:t>
            </a:r>
            <a:endParaRPr lang="en-US" altLang="zh-CN" sz="2400" dirty="0">
              <a:latin typeface="Arial" panose="020B0604020202020204" pitchFamily="34" charset="0"/>
              <a:cs typeface="Arial" panose="020B0604020202020204" pitchFamily="34" charset="0"/>
            </a:endParaRPr>
          </a:p>
          <a:p>
            <a:pPr marL="266700" indent="-266700"/>
            <a:r>
              <a:rPr lang="en-US" altLang="zh-CN" sz="2400" dirty="0">
                <a:latin typeface="Arial" panose="020B0604020202020204" pitchFamily="34" charset="0"/>
                <a:cs typeface="Arial" panose="020B0604020202020204" pitchFamily="34" charset="0"/>
              </a:rPr>
              <a:t>8. Did you highlight items requiring action?</a:t>
            </a:r>
            <a:endParaRPr lang="zh-CN" altLang="en-US" sz="2400" dirty="0">
              <a:latin typeface="Arial" panose="020B0604020202020204" pitchFamily="34" charset="0"/>
              <a:cs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标题 1"/>
          <p:cNvSpPr txBox="1">
            <a:spLocks noChangeArrowheads="1"/>
          </p:cNvSpPr>
          <p:nvPr/>
        </p:nvSpPr>
        <p:spPr bwMode="auto">
          <a:xfrm>
            <a:off x="1331640" y="1412776"/>
            <a:ext cx="7005638" cy="1871662"/>
          </a:xfrm>
          <a:prstGeom prst="rect">
            <a:avLst/>
          </a:prstGeom>
          <a:noFill/>
          <a:ln w="9525">
            <a:noFill/>
            <a:miter lim="800000"/>
          </a:ln>
        </p:spPr>
        <p:txBody>
          <a:bodyPr/>
          <a:lstStyle/>
          <a:p>
            <a:pPr algn="ctr"/>
            <a:r>
              <a:rPr lang="en-US" altLang="zh-CN" sz="5400" dirty="0">
                <a:solidFill>
                  <a:srgbClr val="6EA0B0"/>
                </a:solidFill>
                <a:latin typeface="Bodoni MT Black" panose="02070A03080606020203" pitchFamily="18" charset="0"/>
                <a:ea typeface="微软雅黑" panose="020B0503020204020204" pitchFamily="34" charset="-122"/>
              </a:rPr>
              <a:t>Thank You for Attention</a:t>
            </a:r>
            <a:r>
              <a:rPr lang="zh-CN" altLang="en-US" sz="5400" dirty="0">
                <a:solidFill>
                  <a:srgbClr val="6EA0B0"/>
                </a:solidFill>
                <a:latin typeface="Bodoni MT Black" panose="02070A03080606020203" pitchFamily="18" charset="0"/>
                <a:ea typeface="微软雅黑" panose="020B0503020204020204" pitchFamily="34" charset="-122"/>
              </a:rPr>
              <a:t>！</a:t>
            </a:r>
            <a:endParaRPr lang="zh-CN" altLang="en-US" sz="5400" dirty="0">
              <a:solidFill>
                <a:srgbClr val="6EA0B0"/>
              </a:solidFill>
              <a:latin typeface="Bodoni MT Black" panose="02070A03080606020203" pitchFamily="18" charset="0"/>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4" nodeType="afterEffect">
                                  <p:stCondLst>
                                    <p:cond delay="0"/>
                                  </p:stCondLst>
                                  <p:childTnLst>
                                    <p:set>
                                      <p:cBhvr>
                                        <p:cTn id="6" dur="1" fill="hold">
                                          <p:stCondLst>
                                            <p:cond delay="0"/>
                                          </p:stCondLst>
                                        </p:cTn>
                                        <p:tgtEl>
                                          <p:spTgt spid="16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bldLvl="0" autoUpdateAnimBg="0"/>
      <p:bldP spid="16388" grpId="1" bldLvl="0" autoUpdateAnimBg="0"/>
      <p:bldP spid="16388" grpId="2" bldLvl="0" autoUpdateAnimBg="0"/>
      <p:bldP spid="16388" grpId="3" bldLvl="0" autoUpdateAnimBg="0"/>
      <p:bldP spid="16388" grpId="4"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48064" y="3429000"/>
            <a:ext cx="3672800" cy="646331"/>
          </a:xfrm>
          <a:prstGeom prst="rect">
            <a:avLst/>
          </a:prstGeom>
          <a:noFill/>
        </p:spPr>
        <p:txBody>
          <a:bodyPr wrap="none" rtlCol="0">
            <a:spAutoFit/>
          </a:bodyPr>
          <a:lstStyle/>
          <a:p>
            <a:r>
              <a:rPr lang="en-US" altLang="zh-CN" sz="3600" b="1" dirty="0">
                <a:solidFill>
                  <a:srgbClr val="FFFF00"/>
                </a:solidFill>
                <a:latin typeface="Arial" panose="020B0604020202020204" pitchFamily="34" charset="0"/>
                <a:cs typeface="Arial" panose="020B0604020202020204" pitchFamily="34" charset="0"/>
              </a:rPr>
              <a:t>Drafting Memos</a:t>
            </a:r>
            <a:endParaRPr lang="zh-CN" altLang="en-US" sz="3600" b="1" dirty="0">
              <a:solidFill>
                <a:srgbClr val="FFFF00"/>
              </a:solidFill>
              <a:latin typeface="Arial" panose="020B0604020202020204" pitchFamily="34" charset="0"/>
              <a:cs typeface="Arial" panose="020B0604020202020204" pitchFamily="34" charset="0"/>
            </a:endParaRPr>
          </a:p>
        </p:txBody>
      </p:sp>
      <p:pic>
        <p:nvPicPr>
          <p:cNvPr id="3" name="图片 2"/>
          <p:cNvPicPr>
            <a:picLocks noChangeAspect="1"/>
          </p:cNvPicPr>
          <p:nvPr/>
        </p:nvPicPr>
        <p:blipFill rotWithShape="1">
          <a:blip r:embed="rId1"/>
          <a:srcRect b="2381"/>
          <a:stretch>
            <a:fillRect/>
          </a:stretch>
        </p:blipFill>
        <p:spPr>
          <a:xfrm>
            <a:off x="1187623" y="44624"/>
            <a:ext cx="2852219" cy="2088232"/>
          </a:xfrm>
          <a:prstGeom prst="rect">
            <a:avLst/>
          </a:prstGeom>
        </p:spPr>
      </p:pic>
    </p:spTree>
  </p:cSld>
  <p:clrMapOvr>
    <a:masterClrMapping/>
  </p:clrMapOvr>
  <p:transition spd="slow">
    <p:cover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87625" y="2817032"/>
            <a:ext cx="2016225" cy="1800000"/>
            <a:chOff x="1187624" y="1671750"/>
            <a:chExt cx="2016225" cy="1800000"/>
          </a:xfrm>
        </p:grpSpPr>
        <p:sp>
          <p:nvSpPr>
            <p:cNvPr id="3" name="六边形 2"/>
            <p:cNvSpPr/>
            <p:nvPr/>
          </p:nvSpPr>
          <p:spPr>
            <a:xfrm>
              <a:off x="1187624" y="1671750"/>
              <a:ext cx="2016225" cy="1800000"/>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4" name="TextBox 15"/>
            <p:cNvSpPr txBox="1"/>
            <p:nvPr/>
          </p:nvSpPr>
          <p:spPr>
            <a:xfrm>
              <a:off x="1395178" y="2125474"/>
              <a:ext cx="1584176" cy="892552"/>
            </a:xfrm>
            <a:prstGeom prst="rect">
              <a:avLst/>
            </a:prstGeom>
            <a:noFill/>
          </p:spPr>
          <p:txBody>
            <a:bodyPr wrap="square" rtlCol="0">
              <a:spAutoFit/>
            </a:bodyPr>
            <a:lstStyle/>
            <a:p>
              <a:pPr algn="ctr"/>
              <a:r>
                <a:rPr lang="zh-CN" altLang="en-US" sz="3600" b="1" dirty="0">
                  <a:solidFill>
                    <a:schemeClr val="bg1"/>
                  </a:solidFill>
                  <a:latin typeface="微软雅黑" panose="020B0503020204020204" pitchFamily="34" charset="-122"/>
                  <a:ea typeface="微软雅黑" panose="020B0503020204020204" pitchFamily="34" charset="-122"/>
                </a:rPr>
                <a:t>目  录</a:t>
              </a:r>
              <a:endParaRPr lang="en-US" altLang="zh-CN" sz="3600" b="1" dirty="0">
                <a:solidFill>
                  <a:schemeClr val="bg1"/>
                </a:solidFill>
                <a:latin typeface="微软雅黑" panose="020B0503020204020204" pitchFamily="34" charset="-122"/>
                <a:ea typeface="微软雅黑" panose="020B0503020204020204" pitchFamily="34" charset="-122"/>
              </a:endParaRPr>
            </a:p>
            <a:p>
              <a:pPr algn="ctr"/>
              <a:r>
                <a:rPr lang="en-US" altLang="zh-CN" sz="1600" b="1" dirty="0">
                  <a:solidFill>
                    <a:schemeClr val="bg1"/>
                  </a:solidFill>
                  <a:latin typeface="微软雅黑" panose="020B0503020204020204" pitchFamily="34" charset="-122"/>
                  <a:ea typeface="微软雅黑" panose="020B0503020204020204" pitchFamily="34" charset="-122"/>
                </a:rPr>
                <a:t>CONTENTS</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3347864" y="1844824"/>
            <a:ext cx="604868" cy="540000"/>
            <a:chOff x="4022431" y="654654"/>
            <a:chExt cx="604868" cy="540000"/>
          </a:xfrm>
          <a:solidFill>
            <a:schemeClr val="accent2"/>
          </a:solidFill>
        </p:grpSpPr>
        <p:sp>
          <p:nvSpPr>
            <p:cNvPr id="6" name="六边形 5"/>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7" name="TextBox 18"/>
            <p:cNvSpPr txBox="1"/>
            <p:nvPr/>
          </p:nvSpPr>
          <p:spPr>
            <a:xfrm>
              <a:off x="4180849" y="724599"/>
              <a:ext cx="288032" cy="400110"/>
            </a:xfrm>
            <a:prstGeom prst="rect">
              <a:avLst/>
            </a:prstGeom>
            <a:grp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3347864" y="2636912"/>
            <a:ext cx="604868" cy="540000"/>
            <a:chOff x="4022431" y="654654"/>
            <a:chExt cx="604868" cy="540000"/>
          </a:xfrm>
          <a:solidFill>
            <a:schemeClr val="accent2"/>
          </a:solidFill>
        </p:grpSpPr>
        <p:sp>
          <p:nvSpPr>
            <p:cNvPr id="9" name="六边形 8"/>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10" name="TextBox 21"/>
            <p:cNvSpPr txBox="1"/>
            <p:nvPr/>
          </p:nvSpPr>
          <p:spPr>
            <a:xfrm>
              <a:off x="4180849" y="724599"/>
              <a:ext cx="288032" cy="400110"/>
            </a:xfrm>
            <a:prstGeom prst="rect">
              <a:avLst/>
            </a:prstGeom>
            <a:grp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3347864" y="3446684"/>
            <a:ext cx="604868" cy="540000"/>
            <a:chOff x="4022431" y="654654"/>
            <a:chExt cx="604868" cy="540000"/>
          </a:xfrm>
          <a:solidFill>
            <a:schemeClr val="accent2"/>
          </a:solidFill>
        </p:grpSpPr>
        <p:sp>
          <p:nvSpPr>
            <p:cNvPr id="12" name="六边形 11"/>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13" name="TextBox 24"/>
            <p:cNvSpPr txBox="1"/>
            <p:nvPr/>
          </p:nvSpPr>
          <p:spPr>
            <a:xfrm>
              <a:off x="4180849" y="724599"/>
              <a:ext cx="288032" cy="400110"/>
            </a:xfrm>
            <a:prstGeom prst="rect">
              <a:avLst/>
            </a:prstGeom>
            <a:grp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3347864" y="4293096"/>
            <a:ext cx="604868" cy="540000"/>
            <a:chOff x="4022431" y="654654"/>
            <a:chExt cx="604868" cy="540000"/>
          </a:xfrm>
          <a:solidFill>
            <a:schemeClr val="accent2"/>
          </a:solidFill>
        </p:grpSpPr>
        <p:sp>
          <p:nvSpPr>
            <p:cNvPr id="15" name="六边形 14"/>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16" name="TextBox 27"/>
            <p:cNvSpPr txBox="1"/>
            <p:nvPr/>
          </p:nvSpPr>
          <p:spPr>
            <a:xfrm>
              <a:off x="4180849" y="724599"/>
              <a:ext cx="288032" cy="400110"/>
            </a:xfrm>
            <a:prstGeom prst="rect">
              <a:avLst/>
            </a:prstGeom>
            <a:grp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4</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17" name="TextBox 31"/>
          <p:cNvSpPr txBox="1"/>
          <p:nvPr/>
        </p:nvSpPr>
        <p:spPr>
          <a:xfrm>
            <a:off x="3984980" y="1914770"/>
            <a:ext cx="4043405" cy="461665"/>
          </a:xfrm>
          <a:prstGeom prst="rect">
            <a:avLst/>
          </a:prstGeom>
          <a:noFill/>
        </p:spPr>
        <p:txBody>
          <a:bodyPr wrap="square" rtlCol="0">
            <a:spAutoFit/>
          </a:bodyPr>
          <a:lstStyle/>
          <a:p>
            <a:r>
              <a:rPr lang="en-US" altLang="zh-CN" sz="2400" b="1" dirty="0">
                <a:latin typeface="Arial" panose="020B0604020202020204" pitchFamily="34" charset="0"/>
                <a:ea typeface="微软雅黑" panose="020B0503020204020204" pitchFamily="34" charset="-122"/>
                <a:cs typeface="Arial" panose="020B0604020202020204" pitchFamily="34" charset="0"/>
              </a:rPr>
              <a:t>Definition and Functions</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sp>
        <p:nvSpPr>
          <p:cNvPr id="18" name="TextBox 32"/>
          <p:cNvSpPr txBox="1"/>
          <p:nvPr/>
        </p:nvSpPr>
        <p:spPr>
          <a:xfrm>
            <a:off x="3984980" y="2706858"/>
            <a:ext cx="4115413" cy="461665"/>
          </a:xfrm>
          <a:prstGeom prst="rect">
            <a:avLst/>
          </a:prstGeom>
          <a:noFill/>
        </p:spPr>
        <p:txBody>
          <a:bodyPr wrap="square" rtlCol="0">
            <a:spAutoFit/>
          </a:bodyPr>
          <a:lstStyle/>
          <a:p>
            <a:r>
              <a:rPr lang="en-US" altLang="zh-CN" sz="2400" b="1" dirty="0">
                <a:latin typeface="Arial" panose="020B0604020202020204" pitchFamily="34" charset="0"/>
                <a:ea typeface="微软雅黑" panose="020B0503020204020204" pitchFamily="34" charset="-122"/>
                <a:cs typeface="Arial" panose="020B0604020202020204" pitchFamily="34" charset="0"/>
              </a:rPr>
              <a:t>Classification of memos</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sp>
        <p:nvSpPr>
          <p:cNvPr id="19" name="TextBox 33"/>
          <p:cNvSpPr txBox="1"/>
          <p:nvPr/>
        </p:nvSpPr>
        <p:spPr>
          <a:xfrm>
            <a:off x="3984980" y="3516630"/>
            <a:ext cx="3342371" cy="461665"/>
          </a:xfrm>
          <a:prstGeom prst="rect">
            <a:avLst/>
          </a:prstGeom>
          <a:noFill/>
        </p:spPr>
        <p:txBody>
          <a:bodyPr wrap="square" rtlCol="0">
            <a:spAutoFit/>
          </a:bodyPr>
          <a:lstStyle/>
          <a:p>
            <a:r>
              <a:rPr lang="en-US" altLang="zh-CN" sz="2400" b="1" dirty="0">
                <a:latin typeface="Arial" panose="020B0604020202020204" pitchFamily="34" charset="0"/>
                <a:ea typeface="微软雅黑" panose="020B0503020204020204" pitchFamily="34" charset="-122"/>
                <a:cs typeface="Arial" panose="020B0604020202020204" pitchFamily="34" charset="0"/>
              </a:rPr>
              <a:t>Purposes of Memos</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sp>
        <p:nvSpPr>
          <p:cNvPr id="20" name="TextBox 34"/>
          <p:cNvSpPr txBox="1"/>
          <p:nvPr/>
        </p:nvSpPr>
        <p:spPr>
          <a:xfrm>
            <a:off x="3984980" y="4363042"/>
            <a:ext cx="4505309" cy="461665"/>
          </a:xfrm>
          <a:prstGeom prst="rect">
            <a:avLst/>
          </a:prstGeom>
          <a:noFill/>
        </p:spPr>
        <p:txBody>
          <a:bodyPr wrap="square" rtlCol="0">
            <a:spAutoFit/>
          </a:bodyPr>
          <a:lstStyle/>
          <a:p>
            <a:r>
              <a:rPr lang="en-US" altLang="zh-CN" sz="2400" b="1" dirty="0">
                <a:latin typeface="Arial" panose="020B0604020202020204" pitchFamily="34" charset="0"/>
                <a:ea typeface="微软雅黑" panose="020B0503020204020204" pitchFamily="34" charset="-122"/>
                <a:cs typeface="Arial" panose="020B0604020202020204" pitchFamily="34" charset="0"/>
              </a:rPr>
              <a:t>Elements in a memo</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grpSp>
        <p:nvGrpSpPr>
          <p:cNvPr id="21" name="组合 20"/>
          <p:cNvGrpSpPr/>
          <p:nvPr/>
        </p:nvGrpSpPr>
        <p:grpSpPr>
          <a:xfrm>
            <a:off x="3347864" y="5157192"/>
            <a:ext cx="604868" cy="540000"/>
            <a:chOff x="4022431" y="654654"/>
            <a:chExt cx="604868" cy="540000"/>
          </a:xfrm>
          <a:solidFill>
            <a:schemeClr val="accent2"/>
          </a:solidFill>
        </p:grpSpPr>
        <p:sp>
          <p:nvSpPr>
            <p:cNvPr id="22" name="六边形 21"/>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3" name="TextBox 27"/>
            <p:cNvSpPr txBox="1"/>
            <p:nvPr/>
          </p:nvSpPr>
          <p:spPr>
            <a:xfrm>
              <a:off x="4180849" y="724599"/>
              <a:ext cx="288032" cy="400110"/>
            </a:xfrm>
            <a:prstGeom prst="rect">
              <a:avLst/>
            </a:prstGeom>
            <a:grp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5</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24" name="TextBox 34"/>
          <p:cNvSpPr txBox="1"/>
          <p:nvPr/>
        </p:nvSpPr>
        <p:spPr>
          <a:xfrm>
            <a:off x="3984980" y="5227138"/>
            <a:ext cx="4763485" cy="461665"/>
          </a:xfrm>
          <a:prstGeom prst="rect">
            <a:avLst/>
          </a:prstGeom>
          <a:noFill/>
        </p:spPr>
        <p:txBody>
          <a:bodyPr wrap="square" rtlCol="0">
            <a:spAutoFit/>
          </a:bodyPr>
          <a:lstStyle/>
          <a:p>
            <a:r>
              <a:rPr lang="en-US" altLang="zh-CN" sz="2400" b="1" dirty="0">
                <a:latin typeface="Arial" panose="020B0604020202020204" pitchFamily="34" charset="0"/>
                <a:ea typeface="微软雅黑" panose="020B0503020204020204" pitchFamily="34" charset="-122"/>
                <a:cs typeface="Arial" panose="020B0604020202020204" pitchFamily="34" charset="0"/>
              </a:rPr>
              <a:t>Useful Tips to Prepare Memos</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p:transition spd="slow">
    <p:cover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66011" y="406712"/>
            <a:ext cx="3895618" cy="584775"/>
          </a:xfrm>
          <a:prstGeom prst="rect">
            <a:avLst/>
          </a:prstGeom>
        </p:spPr>
        <p:txBody>
          <a:bodyPr wrap="none">
            <a:spAutoFit/>
          </a:bodyPr>
          <a:lstStyle/>
          <a:p>
            <a:r>
              <a:rPr lang="en-US" altLang="zh-CN" sz="3200" b="1" dirty="0">
                <a:latin typeface="Arial" panose="020B0604020202020204" pitchFamily="34" charset="0"/>
                <a:ea typeface="微软雅黑" panose="020B0503020204020204" pitchFamily="34" charset="-122"/>
                <a:cs typeface="Arial" panose="020B0604020202020204" pitchFamily="34" charset="0"/>
              </a:rPr>
              <a:t>Definition of memo</a:t>
            </a:r>
            <a:endParaRPr lang="zh-CN" altLang="en-US" sz="3200" dirty="0">
              <a:latin typeface="Arial" panose="020B0604020202020204" pitchFamily="34" charset="0"/>
              <a:ea typeface="微软雅黑" panose="020B0503020204020204" pitchFamily="34" charset="-122"/>
              <a:cs typeface="Arial" panose="020B0604020202020204" pitchFamily="34" charset="0"/>
            </a:endParaRPr>
          </a:p>
        </p:txBody>
      </p:sp>
      <p:sp>
        <p:nvSpPr>
          <p:cNvPr id="5" name="矩形 4"/>
          <p:cNvSpPr/>
          <p:nvPr/>
        </p:nvSpPr>
        <p:spPr>
          <a:xfrm>
            <a:off x="3923928" y="1951046"/>
            <a:ext cx="4752528" cy="2677656"/>
          </a:xfrm>
          <a:prstGeom prst="rect">
            <a:avLst/>
          </a:prstGeom>
        </p:spPr>
        <p:txBody>
          <a:bodyPr wrap="square">
            <a:spAutoFit/>
          </a:bodyPr>
          <a:lstStyle/>
          <a:p>
            <a:pPr marL="266700" indent="-26670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shortened form of a Latin word “memorandum”</a:t>
            </a:r>
            <a:endParaRPr lang="en-US" altLang="zh-CN" sz="2400" dirty="0">
              <a:latin typeface="Arial" panose="020B0604020202020204" pitchFamily="34" charset="0"/>
              <a:cs typeface="Arial" panose="020B0604020202020204" pitchFamily="34" charset="0"/>
            </a:endParaRPr>
          </a:p>
          <a:p>
            <a:pPr>
              <a:buClr>
                <a:srgbClr val="FF0000"/>
              </a:buClr>
            </a:pPr>
            <a:endParaRPr lang="en-US" altLang="zh-CN" sz="2400" dirty="0">
              <a:latin typeface="Arial" panose="020B0604020202020204" pitchFamily="34" charset="0"/>
              <a:cs typeface="Arial" panose="020B0604020202020204" pitchFamily="34" charset="0"/>
            </a:endParaRPr>
          </a:p>
          <a:p>
            <a:pPr marL="266700" indent="-26670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It must be remembered that …</a:t>
            </a:r>
            <a:endParaRPr lang="en-US" altLang="zh-CN" sz="2400" dirty="0">
              <a:latin typeface="Arial" panose="020B0604020202020204" pitchFamily="34" charset="0"/>
              <a:cs typeface="Arial" panose="020B0604020202020204" pitchFamily="34" charset="0"/>
            </a:endParaRPr>
          </a:p>
          <a:p>
            <a:pPr>
              <a:buClr>
                <a:srgbClr val="FF0000"/>
              </a:buClr>
            </a:pPr>
            <a:endParaRPr lang="en-US" altLang="zh-CN" sz="2400" dirty="0">
              <a:latin typeface="Arial" panose="020B0604020202020204" pitchFamily="34" charset="0"/>
              <a:cs typeface="Arial" panose="020B0604020202020204" pitchFamily="34" charset="0"/>
            </a:endParaRPr>
          </a:p>
          <a:p>
            <a:pPr marL="266700" indent="-26670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a note of something to be remembered</a:t>
            </a:r>
            <a:endParaRPr lang="en-US" altLang="zh-CN" sz="2400" dirty="0">
              <a:latin typeface="Arial" panose="020B0604020202020204" pitchFamily="34" charset="0"/>
              <a:cs typeface="Arial" panose="020B0604020202020204" pitchFamily="34" charset="0"/>
            </a:endParaRPr>
          </a:p>
        </p:txBody>
      </p:sp>
      <p:sp>
        <p:nvSpPr>
          <p:cNvPr id="7" name="矩形 6"/>
          <p:cNvSpPr/>
          <p:nvPr/>
        </p:nvSpPr>
        <p:spPr>
          <a:xfrm>
            <a:off x="986828" y="3131383"/>
            <a:ext cx="2073004" cy="923330"/>
          </a:xfrm>
          <a:prstGeom prst="rect">
            <a:avLst/>
          </a:prstGeom>
          <a:noFill/>
        </p:spPr>
        <p:txBody>
          <a:bodyPr wrap="none" lIns="91440" tIns="45720" rIns="91440" bIns="45720">
            <a:spAutoFit/>
          </a:bodyPr>
          <a:lstStyle/>
          <a:p>
            <a:pPr algn="ctr"/>
            <a:r>
              <a:rPr lang="en-US" altLang="zh-CN"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Memo</a:t>
            </a:r>
            <a:endParaRPr lang="zh-CN" alt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8" name="Picture 2" descr="https://timgsa.baidu.com/timg?image&amp;quality=80&amp;size=b9999_10000&amp;sec=1512384908&amp;di=76e7e356ef80b0420ed58f7786dcfd82&amp;imgtype=jpg&amp;er=1&amp;src=http%3A%2F%2Fa677.phobos.apple.com%2Fus%2Fr30%2FPurple%2Fa3%2F7c%2F47%2Fmzi.byekamln.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7544" y="1743180"/>
            <a:ext cx="2918990" cy="2918991"/>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986828" y="4813699"/>
            <a:ext cx="7272808" cy="1200329"/>
          </a:xfrm>
          <a:prstGeom prst="rect">
            <a:avLst/>
          </a:prstGeom>
        </p:spPr>
        <p:txBody>
          <a:bodyPr wrap="square">
            <a:spAutoFit/>
          </a:bodyPr>
          <a:lstStyle/>
          <a:p>
            <a:pPr marL="266700" indent="-26670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a document frequently used in a company or an organization for internal communication to convey information and deal with business</a:t>
            </a:r>
            <a:endParaRPr lang="en-US" altLang="zh-CN" sz="2400" dirty="0">
              <a:latin typeface="Arial" panose="020B0604020202020204" pitchFamily="34" charset="0"/>
              <a:cs typeface="Arial" panose="020B0604020202020204" pitchFamily="34" charset="0"/>
            </a:endParaRPr>
          </a:p>
        </p:txBody>
      </p:sp>
    </p:spTree>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left)">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1346996"/>
            <a:ext cx="7920880" cy="4901342"/>
          </a:xfrm>
          <a:prstGeom prst="rect">
            <a:avLst/>
          </a:prstGeom>
        </p:spPr>
        <p:txBody>
          <a:bodyPr wrap="square">
            <a:spAutoFit/>
          </a:bodyPr>
          <a:lstStyle/>
          <a:p>
            <a:pPr marL="266700" indent="-266700">
              <a:lnSpc>
                <a:spcPts val="2500"/>
              </a:lnSpc>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facilitate communication about various operations</a:t>
            </a:r>
            <a:endParaRPr lang="en-US" altLang="zh-CN" sz="2400" dirty="0">
              <a:latin typeface="Arial" panose="020B0604020202020204" pitchFamily="34" charset="0"/>
              <a:cs typeface="Arial" panose="020B0604020202020204" pitchFamily="34" charset="0"/>
            </a:endParaRPr>
          </a:p>
          <a:p>
            <a:pPr marL="266700" indent="-266700">
              <a:lnSpc>
                <a:spcPts val="2500"/>
              </a:lnSpc>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help arrive at some quick decisions</a:t>
            </a:r>
            <a:endParaRPr lang="en-US" altLang="zh-CN" sz="2400" dirty="0">
              <a:latin typeface="Arial" panose="020B0604020202020204" pitchFamily="34" charset="0"/>
              <a:cs typeface="Arial" panose="020B0604020202020204" pitchFamily="34" charset="0"/>
            </a:endParaRPr>
          </a:p>
          <a:p>
            <a:pPr marL="266700" indent="-266700">
              <a:lnSpc>
                <a:spcPts val="2500"/>
              </a:lnSpc>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help solve problems </a:t>
            </a:r>
            <a:endParaRPr lang="en-US" altLang="zh-CN" sz="2400" dirty="0">
              <a:latin typeface="Arial" panose="020B0604020202020204" pitchFamily="34" charset="0"/>
              <a:cs typeface="Arial" panose="020B0604020202020204" pitchFamily="34" charset="0"/>
            </a:endParaRPr>
          </a:p>
          <a:p>
            <a:pPr marL="535305" indent="-268605">
              <a:lnSpc>
                <a:spcPts val="2500"/>
              </a:lnSpc>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by informing the reader about new information, such as policy changes, price increases </a:t>
            </a:r>
            <a:endParaRPr lang="en-US" altLang="zh-CN" sz="2400" dirty="0">
              <a:latin typeface="Arial" panose="020B0604020202020204" pitchFamily="34" charset="0"/>
              <a:cs typeface="Arial" panose="020B0604020202020204" pitchFamily="34" charset="0"/>
            </a:endParaRPr>
          </a:p>
          <a:p>
            <a:pPr marL="535305" indent="-268605">
              <a:lnSpc>
                <a:spcPts val="2500"/>
              </a:lnSpc>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by persuading the reader to take an action, such as attend a meeting, use less paper, change a current production procedure</a:t>
            </a:r>
            <a:endParaRPr lang="en-US" altLang="zh-CN" sz="2400" dirty="0">
              <a:latin typeface="Arial" panose="020B0604020202020204" pitchFamily="34" charset="0"/>
              <a:cs typeface="Arial" panose="020B0604020202020204" pitchFamily="34" charset="0"/>
            </a:endParaRPr>
          </a:p>
          <a:p>
            <a:pPr marL="266700" indent="-266700">
              <a:lnSpc>
                <a:spcPts val="2500"/>
              </a:lnSpc>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enable the information to flow in 3 types of communication: </a:t>
            </a:r>
            <a:endParaRPr lang="en-US" altLang="zh-CN" sz="2400" dirty="0">
              <a:latin typeface="Arial" panose="020B0604020202020204" pitchFamily="34" charset="0"/>
              <a:cs typeface="Arial" panose="020B0604020202020204" pitchFamily="34" charset="0"/>
            </a:endParaRPr>
          </a:p>
          <a:p>
            <a:pPr marL="535305" indent="-268605">
              <a:lnSpc>
                <a:spcPts val="2500"/>
              </a:lnSpc>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vertical (upward &amp; downward), horizontal and diagonal</a:t>
            </a:r>
            <a:endParaRPr lang="en-US" altLang="zh-CN" sz="2400" dirty="0">
              <a:latin typeface="Arial" panose="020B0604020202020204" pitchFamily="34" charset="0"/>
              <a:cs typeface="Arial" panose="020B0604020202020204" pitchFamily="34" charset="0"/>
            </a:endParaRPr>
          </a:p>
          <a:p>
            <a:pPr marL="266700" indent="-266700">
              <a:lnSpc>
                <a:spcPts val="2500"/>
              </a:lnSpc>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help bridge the communication gap among the various sections of an organization</a:t>
            </a:r>
            <a:endParaRPr lang="en-US" altLang="zh-CN" sz="2400" dirty="0">
              <a:latin typeface="Arial" panose="020B0604020202020204" pitchFamily="34" charset="0"/>
              <a:cs typeface="Arial" panose="020B0604020202020204" pitchFamily="34" charset="0"/>
            </a:endParaRPr>
          </a:p>
          <a:p>
            <a:pPr marL="266700" indent="-266700">
              <a:lnSpc>
                <a:spcPts val="2500"/>
              </a:lnSpc>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serve as permanent record of information</a:t>
            </a:r>
            <a:endParaRPr lang="en-US" altLang="zh-CN" sz="2400" dirty="0">
              <a:latin typeface="Arial" panose="020B0604020202020204" pitchFamily="34" charset="0"/>
              <a:cs typeface="Arial" panose="020B0604020202020204" pitchFamily="34" charset="0"/>
            </a:endParaRPr>
          </a:p>
        </p:txBody>
      </p:sp>
      <p:sp>
        <p:nvSpPr>
          <p:cNvPr id="3" name="矩形 2"/>
          <p:cNvSpPr/>
          <p:nvPr/>
        </p:nvSpPr>
        <p:spPr>
          <a:xfrm>
            <a:off x="6295706" y="2607295"/>
            <a:ext cx="1691489" cy="461665"/>
          </a:xfrm>
          <a:prstGeom prst="rect">
            <a:avLst/>
          </a:prstGeom>
        </p:spPr>
        <p:txBody>
          <a:bodyPr wrap="none">
            <a:spAutoFit/>
          </a:bodyPr>
          <a:lstStyle/>
          <a:p>
            <a:r>
              <a:rPr lang="en-US" altLang="zh-CN" sz="2400" dirty="0">
                <a:solidFill>
                  <a:srgbClr val="0000FF"/>
                </a:solidFill>
                <a:latin typeface="Arial" panose="020B0604020202020204" pitchFamily="34" charset="0"/>
                <a:cs typeface="Arial" panose="020B0604020202020204" pitchFamily="34" charset="0"/>
              </a:rPr>
              <a:t>informative</a:t>
            </a:r>
            <a:endParaRPr lang="zh-CN" altLang="en-US" sz="2400" dirty="0">
              <a:solidFill>
                <a:srgbClr val="0000FF"/>
              </a:solidFill>
            </a:endParaRPr>
          </a:p>
        </p:txBody>
      </p:sp>
      <p:sp>
        <p:nvSpPr>
          <p:cNvPr id="4" name="矩形 3"/>
          <p:cNvSpPr/>
          <p:nvPr/>
        </p:nvSpPr>
        <p:spPr>
          <a:xfrm>
            <a:off x="4579438" y="3501008"/>
            <a:ext cx="1675459" cy="461665"/>
          </a:xfrm>
          <a:prstGeom prst="rect">
            <a:avLst/>
          </a:prstGeom>
        </p:spPr>
        <p:txBody>
          <a:bodyPr wrap="none">
            <a:spAutoFit/>
          </a:bodyPr>
          <a:lstStyle/>
          <a:p>
            <a:pPr>
              <a:buClr>
                <a:srgbClr val="FF0000"/>
              </a:buClr>
            </a:pPr>
            <a:r>
              <a:rPr lang="en-US" altLang="zh-CN" sz="2400" dirty="0">
                <a:solidFill>
                  <a:srgbClr val="0000FF"/>
                </a:solidFill>
                <a:latin typeface="Arial" panose="020B0604020202020204" pitchFamily="34" charset="0"/>
                <a:cs typeface="Arial" panose="020B0604020202020204" pitchFamily="34" charset="0"/>
              </a:rPr>
              <a:t>persuasive</a:t>
            </a:r>
            <a:endParaRPr lang="en-US" altLang="zh-CN" sz="2400" dirty="0">
              <a:solidFill>
                <a:srgbClr val="0000FF"/>
              </a:solidFill>
              <a:latin typeface="Arial" panose="020B0604020202020204" pitchFamily="34" charset="0"/>
              <a:cs typeface="Arial" panose="020B0604020202020204" pitchFamily="34" charset="0"/>
            </a:endParaRPr>
          </a:p>
        </p:txBody>
      </p:sp>
      <p:sp>
        <p:nvSpPr>
          <p:cNvPr id="5" name="矩形 4"/>
          <p:cNvSpPr/>
          <p:nvPr/>
        </p:nvSpPr>
        <p:spPr>
          <a:xfrm>
            <a:off x="2123728" y="388168"/>
            <a:ext cx="4190571" cy="584775"/>
          </a:xfrm>
          <a:prstGeom prst="rect">
            <a:avLst/>
          </a:prstGeom>
        </p:spPr>
        <p:txBody>
          <a:bodyPr wrap="none">
            <a:spAutoFit/>
          </a:bodyPr>
          <a:lstStyle/>
          <a:p>
            <a:r>
              <a:rPr lang="en-US" altLang="zh-CN" sz="3200" b="1" dirty="0">
                <a:latin typeface="Arial" panose="020B0604020202020204" pitchFamily="34" charset="0"/>
                <a:ea typeface="微软雅黑" panose="020B0503020204020204" pitchFamily="34" charset="-122"/>
                <a:cs typeface="Arial" panose="020B0604020202020204" pitchFamily="34" charset="0"/>
              </a:rPr>
              <a:t>Functions of memos</a:t>
            </a:r>
            <a:endParaRPr lang="zh-CN" altLang="en-US" sz="3200" dirty="0">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wipe(left)">
                                      <p:cBhvr>
                                        <p:cTn id="21" dur="500"/>
                                        <p:tgtEl>
                                          <p:spTgt spid="2">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wipe(left)">
                                      <p:cBhvr>
                                        <p:cTn id="31" dur="500"/>
                                        <p:tgtEl>
                                          <p:spTgt spid="2">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left)">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
                                            <p:txEl>
                                              <p:pRg st="5" end="5"/>
                                            </p:txEl>
                                          </p:spTgt>
                                        </p:tgtEl>
                                        <p:attrNameLst>
                                          <p:attrName>style.visibility</p:attrName>
                                        </p:attrNameLst>
                                      </p:cBhvr>
                                      <p:to>
                                        <p:strVal val="visible"/>
                                      </p:to>
                                    </p:set>
                                    <p:animEffect transition="in" filter="wipe(left)">
                                      <p:cBhvr>
                                        <p:cTn id="41" dur="500"/>
                                        <p:tgtEl>
                                          <p:spTgt spid="2">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
                                            <p:txEl>
                                              <p:pRg st="6" end="6"/>
                                            </p:txEl>
                                          </p:spTgt>
                                        </p:tgtEl>
                                        <p:attrNameLst>
                                          <p:attrName>style.visibility</p:attrName>
                                        </p:attrNameLst>
                                      </p:cBhvr>
                                      <p:to>
                                        <p:strVal val="visible"/>
                                      </p:to>
                                    </p:set>
                                    <p:animEffect transition="in" filter="wipe(left)">
                                      <p:cBhvr>
                                        <p:cTn id="46" dur="500"/>
                                        <p:tgtEl>
                                          <p:spTgt spid="2">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
                                            <p:txEl>
                                              <p:pRg st="7" end="7"/>
                                            </p:txEl>
                                          </p:spTgt>
                                        </p:tgtEl>
                                        <p:attrNameLst>
                                          <p:attrName>style.visibility</p:attrName>
                                        </p:attrNameLst>
                                      </p:cBhvr>
                                      <p:to>
                                        <p:strVal val="visible"/>
                                      </p:to>
                                    </p:set>
                                    <p:animEffect transition="in" filter="wipe(left)">
                                      <p:cBhvr>
                                        <p:cTn id="51" dur="500"/>
                                        <p:tgtEl>
                                          <p:spTgt spid="2">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
                                            <p:txEl>
                                              <p:pRg st="8" end="8"/>
                                            </p:txEl>
                                          </p:spTgt>
                                        </p:tgtEl>
                                        <p:attrNameLst>
                                          <p:attrName>style.visibility</p:attrName>
                                        </p:attrNameLst>
                                      </p:cBhvr>
                                      <p:to>
                                        <p:strVal val="visible"/>
                                      </p:to>
                                    </p:set>
                                    <p:animEffect transition="in" filter="wipe(left)">
                                      <p:cBhvr>
                                        <p:cTn id="56"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23252" y="404664"/>
            <a:ext cx="4897495" cy="584775"/>
          </a:xfrm>
          <a:prstGeom prst="rect">
            <a:avLst/>
          </a:prstGeom>
        </p:spPr>
        <p:txBody>
          <a:bodyPr wrap="none">
            <a:spAutoFit/>
          </a:bodyPr>
          <a:lstStyle/>
          <a:p>
            <a:r>
              <a:rPr lang="en-US" altLang="zh-CN" sz="3200" b="1" dirty="0">
                <a:latin typeface="Arial" panose="020B0604020202020204" pitchFamily="34" charset="0"/>
                <a:cs typeface="Arial" panose="020B0604020202020204" pitchFamily="34" charset="0"/>
              </a:rPr>
              <a:t>Classification of memos</a:t>
            </a:r>
            <a:endParaRPr lang="zh-CN" altLang="en-US" sz="3200" b="1" dirty="0">
              <a:latin typeface="Arial" panose="020B0604020202020204" pitchFamily="34" charset="0"/>
              <a:cs typeface="Arial" panose="020B0604020202020204" pitchFamily="34" charset="0"/>
            </a:endParaRPr>
          </a:p>
        </p:txBody>
      </p:sp>
      <p:sp>
        <p:nvSpPr>
          <p:cNvPr id="3" name="矩形 2"/>
          <p:cNvSpPr/>
          <p:nvPr/>
        </p:nvSpPr>
        <p:spPr>
          <a:xfrm>
            <a:off x="539550" y="1226260"/>
            <a:ext cx="8064897" cy="5262979"/>
          </a:xfrm>
          <a:prstGeom prst="rect">
            <a:avLst/>
          </a:prstGeom>
        </p:spPr>
        <p:txBody>
          <a:bodyPr wrap="square">
            <a:spAutoFit/>
          </a:bodyPr>
          <a:lstStyle/>
          <a:p>
            <a:pPr marL="266700" indent="-266700">
              <a:buClr>
                <a:srgbClr val="FF0000"/>
              </a:buClr>
              <a:buFont typeface="Wingdings" panose="05000000000000000000" pitchFamily="2" charset="2"/>
              <a:buChar char="l"/>
            </a:pPr>
            <a:r>
              <a:rPr lang="en-US" altLang="zh-CN" sz="2400" b="1" dirty="0">
                <a:latin typeface="Arial" panose="020B0604020202020204" pitchFamily="34" charset="0"/>
                <a:cs typeface="Arial" panose="020B0604020202020204" pitchFamily="34" charset="0"/>
              </a:rPr>
              <a:t>Documentary memos</a:t>
            </a:r>
            <a:endParaRPr lang="en-US" altLang="zh-CN" sz="2400" b="1" dirty="0">
              <a:latin typeface="Arial" panose="020B0604020202020204" pitchFamily="34" charset="0"/>
              <a:cs typeface="Arial" panose="020B0604020202020204" pitchFamily="34" charset="0"/>
            </a:endParaRPr>
          </a:p>
          <a:p>
            <a:pPr marL="535305" indent="-268605">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mainly used for conveying information</a:t>
            </a:r>
            <a:endParaRPr lang="en-US" altLang="zh-CN" sz="2400" dirty="0">
              <a:latin typeface="Arial" panose="020B0604020202020204" pitchFamily="34" charset="0"/>
              <a:cs typeface="Arial" panose="020B0604020202020204" pitchFamily="34" charset="0"/>
            </a:endParaRPr>
          </a:p>
          <a:p>
            <a:pPr marL="716280" indent="-180975">
              <a:buClr>
                <a:srgbClr val="FF0000"/>
              </a:buClr>
              <a:buFont typeface="Arial" panose="020B0604020202020204" pitchFamily="34" charset="0"/>
              <a:buChar char="•"/>
              <a:tabLst>
                <a:tab pos="715645" algn="l"/>
              </a:tabLst>
            </a:pPr>
            <a:r>
              <a:rPr lang="en-US" altLang="zh-CN" sz="2400" dirty="0">
                <a:solidFill>
                  <a:srgbClr val="0000FF"/>
                </a:solidFill>
                <a:latin typeface="Arial" panose="020B0604020202020204" pitchFamily="34" charset="0"/>
                <a:cs typeface="Arial" panose="020B0604020202020204" pitchFamily="34" charset="0"/>
              </a:rPr>
              <a:t>Memos to a subordinate </a:t>
            </a:r>
            <a:r>
              <a:rPr lang="en-US" altLang="zh-CN" sz="2400" dirty="0">
                <a:latin typeface="Arial" panose="020B0604020202020204" pitchFamily="34" charset="0"/>
                <a:cs typeface="Arial" panose="020B0604020202020204" pitchFamily="34" charset="0"/>
              </a:rPr>
              <a:t>to remind, to announce, to give instructions, to explain a policy or procedure</a:t>
            </a:r>
            <a:endParaRPr lang="en-US" altLang="zh-CN" sz="2400" dirty="0">
              <a:latin typeface="Arial" panose="020B0604020202020204" pitchFamily="34" charset="0"/>
              <a:cs typeface="Arial" panose="020B0604020202020204" pitchFamily="34" charset="0"/>
            </a:endParaRPr>
          </a:p>
          <a:p>
            <a:pPr marL="716280" indent="-180975">
              <a:buClr>
                <a:srgbClr val="FF0000"/>
              </a:buClr>
              <a:buFont typeface="Arial" panose="020B0604020202020204" pitchFamily="34" charset="0"/>
              <a:buChar char="•"/>
              <a:tabLst>
                <a:tab pos="715645" algn="l"/>
              </a:tabLst>
            </a:pPr>
            <a:r>
              <a:rPr lang="en-US" altLang="zh-CN" sz="2400" dirty="0">
                <a:solidFill>
                  <a:srgbClr val="0000FF"/>
                </a:solidFill>
                <a:latin typeface="Arial" panose="020B0604020202020204" pitchFamily="34" charset="0"/>
                <a:cs typeface="Arial" panose="020B0604020202020204" pitchFamily="34" charset="0"/>
              </a:rPr>
              <a:t>Memos to a peer or superior </a:t>
            </a:r>
            <a:r>
              <a:rPr lang="en-US" altLang="zh-CN" sz="2400" dirty="0">
                <a:latin typeface="Arial" panose="020B0604020202020204" pitchFamily="34" charset="0"/>
                <a:cs typeface="Arial" panose="020B0604020202020204" pitchFamily="34" charset="0"/>
              </a:rPr>
              <a:t>to make a request or routine recommendation, or to confirm an agreement</a:t>
            </a:r>
            <a:endParaRPr lang="en-US" altLang="zh-CN" sz="2400" dirty="0">
              <a:latin typeface="Arial" panose="020B0604020202020204" pitchFamily="34" charset="0"/>
              <a:cs typeface="Arial" panose="020B0604020202020204" pitchFamily="34" charset="0"/>
            </a:endParaRPr>
          </a:p>
          <a:p>
            <a:pPr marL="266700" indent="-266700">
              <a:buClr>
                <a:srgbClr val="FF0000"/>
              </a:buClr>
              <a:buFont typeface="Wingdings" panose="05000000000000000000" pitchFamily="2" charset="2"/>
              <a:buChar char="l"/>
            </a:pPr>
            <a:r>
              <a:rPr lang="en-US" altLang="zh-CN" sz="2400" b="1" dirty="0">
                <a:latin typeface="Arial" panose="020B0604020202020204" pitchFamily="34" charset="0"/>
                <a:cs typeface="Arial" panose="020B0604020202020204" pitchFamily="34" charset="0"/>
              </a:rPr>
              <a:t>Congratulatory memos</a:t>
            </a:r>
            <a:endParaRPr lang="en-US" altLang="zh-CN" sz="2400" b="1" dirty="0">
              <a:latin typeface="Arial" panose="020B0604020202020204" pitchFamily="34" charset="0"/>
              <a:cs typeface="Arial" panose="020B0604020202020204" pitchFamily="34" charset="0"/>
            </a:endParaRPr>
          </a:p>
          <a:p>
            <a:pPr marL="535305" indent="-268605">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Used to give credit to employees of an organization for outstanding work they have accomplished</a:t>
            </a:r>
            <a:endParaRPr lang="en-US" altLang="zh-CN" sz="2400" dirty="0">
              <a:latin typeface="Arial" panose="020B0604020202020204" pitchFamily="34" charset="0"/>
              <a:cs typeface="Arial" panose="020B0604020202020204" pitchFamily="34" charset="0"/>
            </a:endParaRPr>
          </a:p>
          <a:p>
            <a:pPr marL="266700" indent="-266700">
              <a:buClr>
                <a:srgbClr val="FF0000"/>
              </a:buClr>
              <a:buFont typeface="Wingdings" panose="05000000000000000000" pitchFamily="2" charset="2"/>
              <a:buChar char="l"/>
            </a:pPr>
            <a:r>
              <a:rPr lang="en-US" altLang="zh-CN" sz="2400" b="1" dirty="0">
                <a:latin typeface="Arial" panose="020B0604020202020204" pitchFamily="34" charset="0"/>
                <a:cs typeface="Arial" panose="020B0604020202020204" pitchFamily="34" charset="0"/>
              </a:rPr>
              <a:t>Disciplinary memos</a:t>
            </a:r>
            <a:endParaRPr lang="en-US" altLang="zh-CN" sz="2400" b="1" dirty="0">
              <a:latin typeface="Arial" panose="020B0604020202020204" pitchFamily="34" charset="0"/>
              <a:cs typeface="Arial" panose="020B0604020202020204" pitchFamily="34" charset="0"/>
            </a:endParaRPr>
          </a:p>
          <a:p>
            <a:pPr marL="535305" indent="-268605">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issued to the employees who violate the rules or breach the code of conduct in an organization, for which they will be served with a severe warning or any other punishment as decided by the management</a:t>
            </a:r>
            <a:endParaRPr lang="en-US" altLang="zh-CN" sz="24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left)">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wipe(left)">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left)">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wipe(left)">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left)">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left)">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23728" y="395953"/>
            <a:ext cx="4102405" cy="584775"/>
          </a:xfrm>
          <a:prstGeom prst="rect">
            <a:avLst/>
          </a:prstGeom>
        </p:spPr>
        <p:txBody>
          <a:bodyPr wrap="none">
            <a:spAutoFit/>
          </a:bodyPr>
          <a:lstStyle/>
          <a:p>
            <a:r>
              <a:rPr lang="en-US" altLang="zh-CN" sz="3200" b="1" dirty="0">
                <a:latin typeface="Arial" panose="020B0604020202020204" pitchFamily="34" charset="0"/>
                <a:ea typeface="微软雅黑" panose="020B0503020204020204" pitchFamily="34" charset="-122"/>
                <a:cs typeface="Arial" panose="020B0604020202020204" pitchFamily="34" charset="0"/>
              </a:rPr>
              <a:t>Purposes of memos</a:t>
            </a:r>
            <a:endParaRPr lang="zh-CN" altLang="en-US" sz="3200" dirty="0">
              <a:latin typeface="Arial" panose="020B0604020202020204" pitchFamily="34" charset="0"/>
              <a:ea typeface="微软雅黑" panose="020B0503020204020204" pitchFamily="34" charset="-122"/>
              <a:cs typeface="Arial" panose="020B0604020202020204" pitchFamily="34" charset="0"/>
            </a:endParaRPr>
          </a:p>
        </p:txBody>
      </p:sp>
      <p:sp>
        <p:nvSpPr>
          <p:cNvPr id="3" name="矩形 2"/>
          <p:cNvSpPr/>
          <p:nvPr/>
        </p:nvSpPr>
        <p:spPr>
          <a:xfrm>
            <a:off x="683568" y="1268760"/>
            <a:ext cx="7992888" cy="5509200"/>
          </a:xfrm>
          <a:prstGeom prst="rect">
            <a:avLst/>
          </a:prstGeom>
        </p:spPr>
        <p:txBody>
          <a:bodyPr wrap="square">
            <a:spAutoFit/>
          </a:bodyPr>
          <a:lstStyle/>
          <a:p>
            <a:pPr marL="266700" indent="-266700">
              <a:buClr>
                <a:srgbClr val="FF0000"/>
              </a:buClr>
              <a:buFont typeface="Wingdings" panose="05000000000000000000" pitchFamily="2" charset="2"/>
              <a:buChar char="l"/>
            </a:pPr>
            <a:r>
              <a:rPr lang="en-US" altLang="zh-CN" sz="2200" dirty="0">
                <a:latin typeface="Arial" panose="020B0604020202020204" pitchFamily="34" charset="0"/>
                <a:cs typeface="Arial" panose="020B0604020202020204" pitchFamily="34" charset="0"/>
              </a:rPr>
              <a:t>To request for action or information</a:t>
            </a:r>
            <a:endParaRPr lang="en-US" altLang="zh-CN" sz="2200" dirty="0">
              <a:latin typeface="Arial" panose="020B0604020202020204" pitchFamily="34" charset="0"/>
              <a:cs typeface="Arial" panose="020B0604020202020204" pitchFamily="34" charset="0"/>
            </a:endParaRPr>
          </a:p>
          <a:p>
            <a:pPr marL="535305" indent="-268605">
              <a:buClr>
                <a:srgbClr val="FF0000"/>
              </a:buClr>
              <a:buFont typeface="Wingdings" panose="05000000000000000000" pitchFamily="2" charset="2"/>
              <a:buChar char="Ø"/>
            </a:pPr>
            <a:r>
              <a:rPr lang="en-US" altLang="zh-CN" sz="2200" dirty="0">
                <a:latin typeface="Arial" panose="020B0604020202020204" pitchFamily="34" charset="0"/>
                <a:cs typeface="Arial" panose="020B0604020202020204" pitchFamily="34" charset="0"/>
              </a:rPr>
              <a:t>Compared with an oral request, a written request in the form of a memo is more difficult for the reader to forget or ignore</a:t>
            </a:r>
            <a:endParaRPr lang="en-US" altLang="zh-CN" sz="2200" dirty="0">
              <a:latin typeface="Arial" panose="020B0604020202020204" pitchFamily="34" charset="0"/>
              <a:cs typeface="Arial" panose="020B0604020202020204" pitchFamily="34" charset="0"/>
            </a:endParaRPr>
          </a:p>
          <a:p>
            <a:pPr marL="285750" indent="-285750">
              <a:buClr>
                <a:srgbClr val="FF0000"/>
              </a:buClr>
              <a:buFont typeface="Wingdings" panose="05000000000000000000" pitchFamily="2" charset="2"/>
              <a:buChar char="l"/>
            </a:pPr>
            <a:r>
              <a:rPr lang="en-US" altLang="zh-CN" sz="2200" dirty="0">
                <a:latin typeface="Arial" panose="020B0604020202020204" pitchFamily="34" charset="0"/>
                <a:cs typeface="Arial" panose="020B0604020202020204" pitchFamily="34" charset="0"/>
              </a:rPr>
              <a:t>To explain to the reader something that is not understood.</a:t>
            </a:r>
            <a:endParaRPr lang="en-US" altLang="zh-CN" sz="2200" dirty="0">
              <a:latin typeface="Arial" panose="020B0604020202020204" pitchFamily="34" charset="0"/>
              <a:cs typeface="Arial" panose="020B0604020202020204" pitchFamily="34" charset="0"/>
            </a:endParaRPr>
          </a:p>
          <a:p>
            <a:pPr marL="285750" indent="-285750">
              <a:buClr>
                <a:srgbClr val="FF0000"/>
              </a:buClr>
              <a:buFont typeface="Wingdings" panose="05000000000000000000" pitchFamily="2" charset="2"/>
              <a:buChar char="l"/>
            </a:pPr>
            <a:r>
              <a:rPr lang="en-US" altLang="zh-CN" sz="2200" dirty="0">
                <a:latin typeface="Arial" panose="020B0604020202020204" pitchFamily="34" charset="0"/>
                <a:cs typeface="Arial" panose="020B0604020202020204" pitchFamily="34" charset="0"/>
              </a:rPr>
              <a:t>To announce or to give formal notice to readers, publicly informing them about new procedures, new products, or anything that needs to be publicly known.</a:t>
            </a:r>
            <a:endParaRPr lang="en-US" altLang="zh-CN" sz="2200" dirty="0">
              <a:latin typeface="Arial" panose="020B0604020202020204" pitchFamily="34" charset="0"/>
              <a:cs typeface="Arial" panose="020B0604020202020204" pitchFamily="34" charset="0"/>
            </a:endParaRPr>
          </a:p>
          <a:p>
            <a:pPr marL="285750" indent="-285750">
              <a:buClr>
                <a:srgbClr val="FF0000"/>
              </a:buClr>
              <a:buFont typeface="Wingdings" panose="05000000000000000000" pitchFamily="2" charset="2"/>
              <a:buChar char="l"/>
            </a:pPr>
            <a:r>
              <a:rPr lang="en-US" altLang="zh-CN" sz="2200" dirty="0">
                <a:latin typeface="Arial" panose="020B0604020202020204" pitchFamily="34" charset="0"/>
                <a:cs typeface="Arial" panose="020B0604020202020204" pitchFamily="34" charset="0"/>
              </a:rPr>
              <a:t>To confirm the details of a meeting, conversation, or telephone call.</a:t>
            </a:r>
            <a:endParaRPr lang="en-US" altLang="zh-CN" sz="2200" dirty="0">
              <a:latin typeface="Arial" panose="020B0604020202020204" pitchFamily="34" charset="0"/>
              <a:cs typeface="Arial" panose="020B0604020202020204" pitchFamily="34" charset="0"/>
            </a:endParaRPr>
          </a:p>
          <a:p>
            <a:pPr marL="285750" indent="-285750">
              <a:buClr>
                <a:srgbClr val="FF0000"/>
              </a:buClr>
              <a:buFont typeface="Wingdings" panose="05000000000000000000" pitchFamily="2" charset="2"/>
              <a:buChar char="l"/>
            </a:pPr>
            <a:r>
              <a:rPr lang="en-US" altLang="zh-CN" sz="2200" dirty="0">
                <a:latin typeface="Arial" panose="020B0604020202020204" pitchFamily="34" charset="0"/>
                <a:cs typeface="Arial" panose="020B0604020202020204" pitchFamily="34" charset="0"/>
              </a:rPr>
              <a:t>To suggest solutions to business problems, to offer one’s services or those of the department, or to bring up new ideas or methods of doing things.</a:t>
            </a:r>
            <a:endParaRPr lang="en-US" altLang="zh-CN" sz="2200" dirty="0">
              <a:latin typeface="Arial" panose="020B0604020202020204" pitchFamily="34" charset="0"/>
              <a:cs typeface="Arial" panose="020B0604020202020204" pitchFamily="34" charset="0"/>
            </a:endParaRPr>
          </a:p>
          <a:p>
            <a:pPr marL="285750" indent="-285750">
              <a:buClr>
                <a:srgbClr val="FF0000"/>
              </a:buClr>
              <a:buFont typeface="Wingdings" panose="05000000000000000000" pitchFamily="2" charset="2"/>
              <a:buChar char="l"/>
            </a:pPr>
            <a:r>
              <a:rPr lang="en-US" altLang="zh-CN" sz="2200" dirty="0">
                <a:latin typeface="Arial" panose="020B0604020202020204" pitchFamily="34" charset="0"/>
                <a:cs typeface="Arial" panose="020B0604020202020204" pitchFamily="34" charset="0"/>
              </a:rPr>
              <a:t>To report the details of a project at regular intervals as a way of helping the organization keep track of progress and problems.</a:t>
            </a:r>
            <a:endParaRPr lang="en-US" altLang="zh-CN" sz="22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267744" y="1212749"/>
            <a:ext cx="4602197" cy="5661248"/>
          </a:xfrm>
          <a:prstGeom prst="rect">
            <a:avLst/>
          </a:prstGeom>
        </p:spPr>
      </p:pic>
      <p:sp>
        <p:nvSpPr>
          <p:cNvPr id="4" name="矩形 3"/>
          <p:cNvSpPr/>
          <p:nvPr/>
        </p:nvSpPr>
        <p:spPr>
          <a:xfrm>
            <a:off x="2084445" y="378232"/>
            <a:ext cx="4171335" cy="584775"/>
          </a:xfrm>
          <a:prstGeom prst="rect">
            <a:avLst/>
          </a:prstGeom>
        </p:spPr>
        <p:txBody>
          <a:bodyPr wrap="none">
            <a:spAutoFit/>
          </a:bodyPr>
          <a:lstStyle/>
          <a:p>
            <a:r>
              <a:rPr lang="en-US" altLang="zh-CN" sz="3200" b="1" dirty="0">
                <a:latin typeface="Arial" panose="020B0604020202020204" pitchFamily="34" charset="0"/>
                <a:ea typeface="微软雅黑" panose="020B0503020204020204" pitchFamily="34" charset="-122"/>
                <a:cs typeface="Arial" panose="020B0604020202020204" pitchFamily="34" charset="0"/>
              </a:rPr>
              <a:t>Elements of a memo</a:t>
            </a:r>
            <a:endParaRPr lang="zh-CN" altLang="en-US" sz="3200" dirty="0">
              <a:latin typeface="Arial" panose="020B0604020202020204" pitchFamily="34" charset="0"/>
              <a:ea typeface="微软雅黑" panose="020B0503020204020204" pitchFamily="34" charset="-122"/>
              <a:cs typeface="Arial" panose="020B0604020202020204" pitchFamily="34" charset="0"/>
            </a:endParaRPr>
          </a:p>
        </p:txBody>
      </p:sp>
      <p:grpSp>
        <p:nvGrpSpPr>
          <p:cNvPr id="5" name="组合 4"/>
          <p:cNvGrpSpPr/>
          <p:nvPr/>
        </p:nvGrpSpPr>
        <p:grpSpPr>
          <a:xfrm>
            <a:off x="130832" y="4532448"/>
            <a:ext cx="2136912" cy="2136912"/>
            <a:chOff x="303862" y="4491743"/>
            <a:chExt cx="2136912" cy="2136912"/>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3862" y="4491743"/>
              <a:ext cx="2136912" cy="2136912"/>
            </a:xfrm>
            <a:prstGeom prst="rect">
              <a:avLst/>
            </a:prstGeom>
          </p:spPr>
        </p:pic>
        <p:sp>
          <p:nvSpPr>
            <p:cNvPr id="7" name="矩形 6"/>
            <p:cNvSpPr/>
            <p:nvPr/>
          </p:nvSpPr>
          <p:spPr>
            <a:xfrm rot="2760191">
              <a:off x="946429" y="5116345"/>
              <a:ext cx="825868" cy="369332"/>
            </a:xfrm>
            <a:prstGeom prst="rect">
              <a:avLst/>
            </a:prstGeom>
            <a:noFill/>
          </p:spPr>
          <p:txBody>
            <a:bodyPr wrap="none" lIns="91440" tIns="45720" rIns="91440" bIns="45720">
              <a:spAutoFit/>
            </a:bodyPr>
            <a:lstStyle/>
            <a:p>
              <a:pPr algn="ctr"/>
              <a:r>
                <a:rPr lang="en-US" altLang="zh-CN" dirty="0">
                  <a:ln w="0"/>
                  <a:solidFill>
                    <a:srgbClr val="FF0000"/>
                  </a:solidFill>
                  <a:effectLst>
                    <a:reflection blurRad="6350" stA="53000" endA="300" endPos="35500" dir="5400000" sy="-90000" algn="bl" rotWithShape="0"/>
                  </a:effectLst>
                  <a:latin typeface="Arial" panose="020B0604020202020204" pitchFamily="34" charset="0"/>
                  <a:cs typeface="Arial" panose="020B0604020202020204" pitchFamily="34" charset="0"/>
                </a:rPr>
                <a:t>memo</a:t>
              </a:r>
              <a:endParaRPr lang="zh-CN" altLang="en-US" dirty="0">
                <a:ln w="0"/>
                <a:solidFill>
                  <a:srgbClr val="FF0000"/>
                </a:solidFill>
                <a:effectLst>
                  <a:reflection blurRad="6350" stA="53000" endA="300" endPos="35500" dir="5400000" sy="-90000" algn="bl" rotWithShape="0"/>
                </a:effectLst>
                <a:latin typeface="Arial" panose="020B0604020202020204" pitchFamily="34" charset="0"/>
                <a:cs typeface="Arial" panose="020B0604020202020204" pitchFamily="34" charset="0"/>
              </a:endParaRPr>
            </a:p>
          </p:txBody>
        </p:sp>
      </p:grpSp>
      <p:sp>
        <p:nvSpPr>
          <p:cNvPr id="8" name="矩形 7"/>
          <p:cNvSpPr/>
          <p:nvPr/>
        </p:nvSpPr>
        <p:spPr>
          <a:xfrm>
            <a:off x="130832" y="1297791"/>
            <a:ext cx="2136912" cy="3139321"/>
          </a:xfrm>
          <a:prstGeom prst="rect">
            <a:avLst/>
          </a:prstGeom>
        </p:spPr>
        <p:txBody>
          <a:bodyPr wrap="square">
            <a:spAutoFit/>
          </a:bodyPr>
          <a:lstStyle/>
          <a:p>
            <a:pPr>
              <a:buClr>
                <a:srgbClr val="FF0000"/>
              </a:buClr>
            </a:pPr>
            <a:r>
              <a:rPr lang="en-US" altLang="zh-CN" sz="2200" dirty="0">
                <a:latin typeface="Arial" panose="020B0604020202020204" pitchFamily="34" charset="0"/>
                <a:cs typeface="Arial" panose="020B0604020202020204" pitchFamily="34" charset="0"/>
              </a:rPr>
              <a:t>Standard memos are divided into </a:t>
            </a:r>
            <a:r>
              <a:rPr lang="en-US" altLang="zh-CN" sz="2200" dirty="0">
                <a:solidFill>
                  <a:srgbClr val="0000FF"/>
                </a:solidFill>
                <a:latin typeface="Arial" panose="020B0604020202020204" pitchFamily="34" charset="0"/>
                <a:cs typeface="Arial" panose="020B0604020202020204" pitchFamily="34" charset="0"/>
              </a:rPr>
              <a:t>5 main segments </a:t>
            </a:r>
            <a:r>
              <a:rPr lang="en-US" altLang="zh-CN" sz="2200" dirty="0">
                <a:latin typeface="Arial" panose="020B0604020202020204" pitchFamily="34" charset="0"/>
                <a:cs typeface="Arial" panose="020B0604020202020204" pitchFamily="34" charset="0"/>
              </a:rPr>
              <a:t>to organize information and to help achieve the writer’s purpose.</a:t>
            </a:r>
            <a:endParaRPr lang="en-US" altLang="zh-CN" sz="2200" dirty="0">
              <a:latin typeface="Arial" panose="020B0604020202020204" pitchFamily="34" charset="0"/>
              <a:cs typeface="Arial" panose="020B0604020202020204" pitchFamily="34" charset="0"/>
            </a:endParaRPr>
          </a:p>
        </p:txBody>
      </p:sp>
      <p:sp>
        <p:nvSpPr>
          <p:cNvPr id="9" name="圆角矩形 16"/>
          <p:cNvSpPr/>
          <p:nvPr/>
        </p:nvSpPr>
        <p:spPr>
          <a:xfrm>
            <a:off x="2842796" y="3185014"/>
            <a:ext cx="3601412" cy="388001"/>
          </a:xfrm>
          <a:prstGeom prst="roundRect">
            <a:avLst/>
          </a:prstGeom>
          <a:noFill/>
          <a:ln w="28575">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线形标注 2 17"/>
          <p:cNvSpPr/>
          <p:nvPr/>
        </p:nvSpPr>
        <p:spPr>
          <a:xfrm>
            <a:off x="6984709" y="3253445"/>
            <a:ext cx="1800198" cy="399086"/>
          </a:xfrm>
          <a:prstGeom prst="borderCallout2">
            <a:avLst>
              <a:gd name="adj1" fmla="val 21566"/>
              <a:gd name="adj2" fmla="val 6752"/>
              <a:gd name="adj3" fmla="val 20159"/>
              <a:gd name="adj4" fmla="val 6363"/>
              <a:gd name="adj5" fmla="val 32972"/>
              <a:gd name="adj6" fmla="val -50072"/>
            </a:avLst>
          </a:prstGeom>
          <a:noFill/>
          <a:ln w="28575">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2. Opening</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11" name="圆角矩形 18"/>
          <p:cNvSpPr/>
          <p:nvPr/>
        </p:nvSpPr>
        <p:spPr>
          <a:xfrm>
            <a:off x="2842796" y="3644973"/>
            <a:ext cx="3601411" cy="1385271"/>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线形标注 2 19"/>
          <p:cNvSpPr/>
          <p:nvPr/>
        </p:nvSpPr>
        <p:spPr>
          <a:xfrm>
            <a:off x="6909102" y="4063816"/>
            <a:ext cx="2088231" cy="468632"/>
          </a:xfrm>
          <a:prstGeom prst="borderCallout2">
            <a:avLst>
              <a:gd name="adj1" fmla="val 21566"/>
              <a:gd name="adj2" fmla="val 6752"/>
              <a:gd name="adj3" fmla="val 20159"/>
              <a:gd name="adj4" fmla="val 6363"/>
              <a:gd name="adj5" fmla="val 79055"/>
              <a:gd name="adj6" fmla="val -31410"/>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3. Discussion</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13" name="圆角矩形 20"/>
          <p:cNvSpPr/>
          <p:nvPr/>
        </p:nvSpPr>
        <p:spPr>
          <a:xfrm>
            <a:off x="2842796" y="5143276"/>
            <a:ext cx="3412983" cy="259789"/>
          </a:xfrm>
          <a:prstGeom prst="roundRect">
            <a:avLst/>
          </a:prstGeom>
          <a:noFill/>
          <a:ln w="28575">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线形标注 2 21"/>
          <p:cNvSpPr/>
          <p:nvPr/>
        </p:nvSpPr>
        <p:spPr>
          <a:xfrm>
            <a:off x="6948265" y="5143276"/>
            <a:ext cx="1800198" cy="421699"/>
          </a:xfrm>
          <a:prstGeom prst="borderCallout2">
            <a:avLst>
              <a:gd name="adj1" fmla="val 21566"/>
              <a:gd name="adj2" fmla="val 6752"/>
              <a:gd name="adj3" fmla="val 20159"/>
              <a:gd name="adj4" fmla="val 6363"/>
              <a:gd name="adj5" fmla="val 39117"/>
              <a:gd name="adj6" fmla="val -51166"/>
            </a:avLst>
          </a:prstGeom>
          <a:noFill/>
          <a:ln w="28575">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4. Closing</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15" name="椭圆 14"/>
          <p:cNvSpPr/>
          <p:nvPr/>
        </p:nvSpPr>
        <p:spPr>
          <a:xfrm>
            <a:off x="2879812" y="5418878"/>
            <a:ext cx="576064" cy="22637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线形标注 2 23"/>
          <p:cNvSpPr/>
          <p:nvPr/>
        </p:nvSpPr>
        <p:spPr>
          <a:xfrm>
            <a:off x="3923928" y="5516097"/>
            <a:ext cx="2044905" cy="433183"/>
          </a:xfrm>
          <a:prstGeom prst="borderCallout2">
            <a:avLst>
              <a:gd name="adj1" fmla="val 21566"/>
              <a:gd name="adj2" fmla="val 6752"/>
              <a:gd name="adj3" fmla="val 20159"/>
              <a:gd name="adj4" fmla="val 6363"/>
              <a:gd name="adj5" fmla="val 32"/>
              <a:gd name="adj6" fmla="val -35091"/>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5. Signature</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17" name="圆角矩形 25"/>
          <p:cNvSpPr/>
          <p:nvPr/>
        </p:nvSpPr>
        <p:spPr>
          <a:xfrm>
            <a:off x="2771800" y="5661064"/>
            <a:ext cx="792088" cy="446800"/>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线形标注 2 26"/>
          <p:cNvSpPr/>
          <p:nvPr/>
        </p:nvSpPr>
        <p:spPr>
          <a:xfrm>
            <a:off x="3659412" y="6107864"/>
            <a:ext cx="1490487" cy="399086"/>
          </a:xfrm>
          <a:prstGeom prst="borderCallout2">
            <a:avLst>
              <a:gd name="adj1" fmla="val 21566"/>
              <a:gd name="adj2" fmla="val 6752"/>
              <a:gd name="adj3" fmla="val 20159"/>
              <a:gd name="adj4" fmla="val 6363"/>
              <a:gd name="adj5" fmla="val -58225"/>
              <a:gd name="adj6" fmla="val -20535"/>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Optional</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19" name="圆角矩形 30"/>
          <p:cNvSpPr/>
          <p:nvPr/>
        </p:nvSpPr>
        <p:spPr>
          <a:xfrm>
            <a:off x="2681881" y="1212749"/>
            <a:ext cx="3762326" cy="182797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0" name="线形标注 2 31"/>
          <p:cNvSpPr/>
          <p:nvPr/>
        </p:nvSpPr>
        <p:spPr>
          <a:xfrm>
            <a:off x="6948265" y="2473306"/>
            <a:ext cx="1800198" cy="399086"/>
          </a:xfrm>
          <a:prstGeom prst="borderCallout2">
            <a:avLst>
              <a:gd name="adj1" fmla="val 21566"/>
              <a:gd name="adj2" fmla="val 6752"/>
              <a:gd name="adj3" fmla="val 20159"/>
              <a:gd name="adj4" fmla="val 6363"/>
              <a:gd name="adj5" fmla="val 33795"/>
              <a:gd name="adj6" fmla="val -47893"/>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1. Heading</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21" name="圆角矩形 32"/>
          <p:cNvSpPr/>
          <p:nvPr/>
        </p:nvSpPr>
        <p:spPr>
          <a:xfrm>
            <a:off x="3612566" y="1266166"/>
            <a:ext cx="2039553" cy="401640"/>
          </a:xfrm>
          <a:prstGeom prst="round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线形标注 2 33"/>
          <p:cNvSpPr/>
          <p:nvPr/>
        </p:nvSpPr>
        <p:spPr>
          <a:xfrm>
            <a:off x="6790964" y="114063"/>
            <a:ext cx="2206369" cy="973815"/>
          </a:xfrm>
          <a:prstGeom prst="borderCallout2">
            <a:avLst>
              <a:gd name="adj1" fmla="val 84885"/>
              <a:gd name="adj2" fmla="val 3637"/>
              <a:gd name="adj3" fmla="val 88820"/>
              <a:gd name="adj4" fmla="val 2709"/>
              <a:gd name="adj5" fmla="val 137967"/>
              <a:gd name="adj6" fmla="val -64411"/>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rial" panose="020B0604020202020204" pitchFamily="34" charset="0"/>
                <a:cs typeface="Arial" panose="020B0604020202020204" pitchFamily="34" charset="0"/>
              </a:rPr>
              <a:t>Name of the organization and address (printed)</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23" name="文本框 22"/>
          <p:cNvSpPr txBox="1"/>
          <p:nvPr/>
        </p:nvSpPr>
        <p:spPr>
          <a:xfrm>
            <a:off x="3219670" y="1986240"/>
            <a:ext cx="3329758" cy="400110"/>
          </a:xfrm>
          <a:prstGeom prst="rect">
            <a:avLst/>
          </a:prstGeom>
          <a:noFill/>
        </p:spPr>
        <p:txBody>
          <a:bodyPr wrap="none" rtlCol="0">
            <a:spAutoFit/>
          </a:bodyPr>
          <a:lstStyle/>
          <a:p>
            <a:r>
              <a:rPr lang="en-US" altLang="zh-CN" sz="2000" dirty="0">
                <a:latin typeface="Arial" panose="020B0604020202020204" pitchFamily="34" charset="0"/>
                <a:cs typeface="Arial" panose="020B0604020202020204" pitchFamily="34" charset="0"/>
              </a:rPr>
              <a:t>(complete and current date)</a:t>
            </a:r>
            <a:endParaRPr lang="zh-CN" altLang="en-US" sz="2000" dirty="0">
              <a:latin typeface="Arial" panose="020B0604020202020204" pitchFamily="34" charset="0"/>
              <a:cs typeface="Arial" panose="020B0604020202020204" pitchFamily="34" charset="0"/>
            </a:endParaRPr>
          </a:p>
        </p:txBody>
      </p:sp>
      <p:sp>
        <p:nvSpPr>
          <p:cNvPr id="24" name="文本框 23"/>
          <p:cNvSpPr txBox="1"/>
          <p:nvPr/>
        </p:nvSpPr>
        <p:spPr>
          <a:xfrm>
            <a:off x="3059832" y="2236802"/>
            <a:ext cx="3417923" cy="400110"/>
          </a:xfrm>
          <a:prstGeom prst="rect">
            <a:avLst/>
          </a:prstGeom>
          <a:noFill/>
        </p:spPr>
        <p:txBody>
          <a:bodyPr wrap="none" rtlCol="0">
            <a:spAutoFit/>
          </a:bodyPr>
          <a:lstStyle/>
          <a:p>
            <a:r>
              <a:rPr lang="en-US" altLang="zh-CN" sz="2000" dirty="0">
                <a:latin typeface="Arial" panose="020B0604020202020204" pitchFamily="34" charset="0"/>
                <a:cs typeface="Arial" panose="020B0604020202020204" pitchFamily="34" charset="0"/>
              </a:rPr>
              <a:t>(designation to the recipient)</a:t>
            </a:r>
            <a:endParaRPr lang="zh-CN" altLang="en-US" sz="2000" dirty="0">
              <a:latin typeface="Arial" panose="020B0604020202020204" pitchFamily="34" charset="0"/>
              <a:cs typeface="Arial" panose="020B0604020202020204" pitchFamily="34" charset="0"/>
            </a:endParaRPr>
          </a:p>
        </p:txBody>
      </p:sp>
      <p:sp>
        <p:nvSpPr>
          <p:cNvPr id="25" name="文本框 24"/>
          <p:cNvSpPr txBox="1"/>
          <p:nvPr/>
        </p:nvSpPr>
        <p:spPr>
          <a:xfrm>
            <a:off x="3203848" y="2452826"/>
            <a:ext cx="3231975" cy="400110"/>
          </a:xfrm>
          <a:prstGeom prst="rect">
            <a:avLst/>
          </a:prstGeom>
          <a:noFill/>
        </p:spPr>
        <p:txBody>
          <a:bodyPr wrap="none" rtlCol="0">
            <a:spAutoFit/>
          </a:bodyPr>
          <a:lstStyle/>
          <a:p>
            <a:r>
              <a:rPr lang="en-US" altLang="zh-CN" sz="2000" dirty="0">
                <a:latin typeface="Arial" panose="020B0604020202020204" pitchFamily="34" charset="0"/>
                <a:cs typeface="Arial" panose="020B0604020202020204" pitchFamily="34" charset="0"/>
              </a:rPr>
              <a:t>(designation of the sender)</a:t>
            </a:r>
            <a:endParaRPr lang="zh-CN" altLang="en-US" sz="2000" dirty="0">
              <a:latin typeface="Arial" panose="020B0604020202020204" pitchFamily="34" charset="0"/>
              <a:cs typeface="Arial" panose="020B0604020202020204" pitchFamily="34" charset="0"/>
            </a:endParaRPr>
          </a:p>
        </p:txBody>
      </p:sp>
      <p:sp>
        <p:nvSpPr>
          <p:cNvPr id="26" name="文本框 25"/>
          <p:cNvSpPr txBox="1"/>
          <p:nvPr/>
        </p:nvSpPr>
        <p:spPr>
          <a:xfrm>
            <a:off x="3370931" y="2708920"/>
            <a:ext cx="3073277" cy="400110"/>
          </a:xfrm>
          <a:prstGeom prst="rect">
            <a:avLst/>
          </a:prstGeom>
          <a:noFill/>
        </p:spPr>
        <p:txBody>
          <a:bodyPr wrap="none" rtlCol="0">
            <a:spAutoFit/>
          </a:bodyPr>
          <a:lstStyle/>
          <a:p>
            <a:r>
              <a:rPr lang="en-US" altLang="zh-CN" sz="2000" dirty="0">
                <a:latin typeface="Arial" panose="020B0604020202020204" pitchFamily="34" charset="0"/>
                <a:cs typeface="Arial" panose="020B0604020202020204" pitchFamily="34" charset="0"/>
              </a:rPr>
              <a:t>(what the memo is about)</a:t>
            </a:r>
            <a:endParaRPr lang="zh-CN" altLang="en-US" sz="20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checkerboard(across)">
                                      <p:cBhvr>
                                        <p:cTn id="7" dur="500"/>
                                        <p:tgtEl>
                                          <p:spTgt spid="1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checkerboard(across)">
                                      <p:cBhvr>
                                        <p:cTn id="16" dur="500"/>
                                        <p:tgtEl>
                                          <p:spTgt spid="21"/>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left)">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left)">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left)">
                                      <p:cBhvr>
                                        <p:cTn id="35" dur="500"/>
                                        <p:tgtEl>
                                          <p:spTgt spid="2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left)">
                                      <p:cBhvr>
                                        <p:cTn id="40" dur="500"/>
                                        <p:tgtEl>
                                          <p:spTgt spid="26"/>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checkerboard(across)">
                                      <p:cBhvr>
                                        <p:cTn id="45" dur="500"/>
                                        <p:tgtEl>
                                          <p:spTgt spid="9"/>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left)">
                                      <p:cBhvr>
                                        <p:cTn id="49" dur="5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5" presetClass="entr" presetSubtype="10"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checkerboard(across)">
                                      <p:cBhvr>
                                        <p:cTn id="54" dur="500"/>
                                        <p:tgtEl>
                                          <p:spTgt spid="11"/>
                                        </p:tgtEl>
                                      </p:cBhvr>
                                    </p:animEffect>
                                  </p:childTnLst>
                                </p:cTn>
                              </p:par>
                            </p:childTnLst>
                          </p:cTn>
                        </p:par>
                        <p:par>
                          <p:cTn id="55" fill="hold">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wipe(left)">
                                      <p:cBhvr>
                                        <p:cTn id="58" dur="5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5" presetClass="entr" presetSubtype="10"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checkerboard(across)">
                                      <p:cBhvr>
                                        <p:cTn id="63" dur="500"/>
                                        <p:tgtEl>
                                          <p:spTgt spid="13"/>
                                        </p:tgtEl>
                                      </p:cBhvr>
                                    </p:animEffect>
                                  </p:childTnLst>
                                </p:cTn>
                              </p:par>
                            </p:childTnLst>
                          </p:cTn>
                        </p:par>
                        <p:par>
                          <p:cTn id="64" fill="hold">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wipe(left)">
                                      <p:cBhvr>
                                        <p:cTn id="67" dur="500"/>
                                        <p:tgtEl>
                                          <p:spTgt spid="14"/>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ntr" presetSubtype="10" fill="hold" grpId="0"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checkerboard(across)">
                                      <p:cBhvr>
                                        <p:cTn id="72" dur="500"/>
                                        <p:tgtEl>
                                          <p:spTgt spid="15"/>
                                        </p:tgtEl>
                                      </p:cBhvr>
                                    </p:animEffect>
                                  </p:childTnLst>
                                </p:cTn>
                              </p:par>
                            </p:childTnLst>
                          </p:cTn>
                        </p:par>
                        <p:par>
                          <p:cTn id="73" fill="hold">
                            <p:stCondLst>
                              <p:cond delay="500"/>
                            </p:stCondLst>
                            <p:childTnLst>
                              <p:par>
                                <p:cTn id="74" presetID="22" presetClass="entr" presetSubtype="8" fill="hold" grpId="0" nodeType="afterEffect">
                                  <p:stCondLst>
                                    <p:cond delay="0"/>
                                  </p:stCondLst>
                                  <p:childTnLst>
                                    <p:set>
                                      <p:cBhvr>
                                        <p:cTn id="75" dur="1" fill="hold">
                                          <p:stCondLst>
                                            <p:cond delay="0"/>
                                          </p:stCondLst>
                                        </p:cTn>
                                        <p:tgtEl>
                                          <p:spTgt spid="16"/>
                                        </p:tgtEl>
                                        <p:attrNameLst>
                                          <p:attrName>style.visibility</p:attrName>
                                        </p:attrNameLst>
                                      </p:cBhvr>
                                      <p:to>
                                        <p:strVal val="visible"/>
                                      </p:to>
                                    </p:set>
                                    <p:animEffect transition="in" filter="wipe(left)">
                                      <p:cBhvr>
                                        <p:cTn id="76" dur="500"/>
                                        <p:tgtEl>
                                          <p:spTgt spid="16"/>
                                        </p:tgtEl>
                                      </p:cBhvr>
                                    </p:animEffect>
                                  </p:childTnLst>
                                </p:cTn>
                              </p:par>
                            </p:childTnLst>
                          </p:cTn>
                        </p:par>
                      </p:childTnLst>
                    </p:cTn>
                  </p:par>
                  <p:par>
                    <p:cTn id="77" fill="hold">
                      <p:stCondLst>
                        <p:cond delay="indefinite"/>
                      </p:stCondLst>
                      <p:childTnLst>
                        <p:par>
                          <p:cTn id="78" fill="hold">
                            <p:stCondLst>
                              <p:cond delay="0"/>
                            </p:stCondLst>
                            <p:childTnLst>
                              <p:par>
                                <p:cTn id="79" presetID="5" presetClass="entr" presetSubtype="10" fill="hold" grpId="0" nodeType="click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checkerboard(across)">
                                      <p:cBhvr>
                                        <p:cTn id="81" dur="500"/>
                                        <p:tgtEl>
                                          <p:spTgt spid="17"/>
                                        </p:tgtEl>
                                      </p:cBhvr>
                                    </p:animEffect>
                                  </p:childTnLst>
                                </p:cTn>
                              </p:par>
                            </p:childTnLst>
                          </p:cTn>
                        </p:par>
                        <p:par>
                          <p:cTn id="82" fill="hold">
                            <p:stCondLst>
                              <p:cond delay="500"/>
                            </p:stCondLst>
                            <p:childTnLst>
                              <p:par>
                                <p:cTn id="83" presetID="22" presetClass="entr" presetSubtype="8"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wipe(left)">
                                      <p:cBhvr>
                                        <p:cTn id="8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p:bldP spid="24" grpId="0"/>
      <p:bldP spid="25" grpId="0"/>
      <p:bldP spid="2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9851</Words>
  <Application>WPS 演示</Application>
  <PresentationFormat>全屏显示(4:3)</PresentationFormat>
  <Paragraphs>334</Paragraphs>
  <Slides>29</Slides>
  <Notes>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29</vt:i4>
      </vt:variant>
    </vt:vector>
  </HeadingPairs>
  <TitlesOfParts>
    <vt:vector size="41" baseType="lpstr">
      <vt:lpstr>Arial</vt:lpstr>
      <vt:lpstr>宋体</vt:lpstr>
      <vt:lpstr>Wingdings</vt:lpstr>
      <vt:lpstr>微软雅黑</vt:lpstr>
      <vt:lpstr>Calibri</vt:lpstr>
      <vt:lpstr>Arial Unicode MS</vt:lpstr>
      <vt:lpstr>等线</vt:lpstr>
      <vt:lpstr>Times New Roman</vt:lpstr>
      <vt:lpstr>Blackadder ITC</vt:lpstr>
      <vt:lpstr>Bodoni MT Black</vt:lpstr>
      <vt:lpstr>Malgun Gothic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Ivan</cp:lastModifiedBy>
  <cp:revision>165</cp:revision>
  <dcterms:created xsi:type="dcterms:W3CDTF">2017-11-16T11:08:00Z</dcterms:created>
  <dcterms:modified xsi:type="dcterms:W3CDTF">2021-01-04T08:11:57Z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