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98" r:id="rId3"/>
    <p:sldId id="420" r:id="rId4"/>
    <p:sldId id="414" r:id="rId6"/>
    <p:sldId id="329" r:id="rId7"/>
    <p:sldId id="380" r:id="rId8"/>
    <p:sldId id="381" r:id="rId9"/>
    <p:sldId id="397" r:id="rId10"/>
    <p:sldId id="421" r:id="rId11"/>
    <p:sldId id="415" r:id="rId12"/>
    <p:sldId id="416" r:id="rId13"/>
    <p:sldId id="419" r:id="rId14"/>
    <p:sldId id="392" r:id="rId15"/>
    <p:sldId id="399" r:id="rId16"/>
    <p:sldId id="400" r:id="rId17"/>
    <p:sldId id="401" r:id="rId18"/>
    <p:sldId id="387" r:id="rId19"/>
    <p:sldId id="379" r:id="rId20"/>
    <p:sldId id="388" r:id="rId21"/>
    <p:sldId id="402" r:id="rId22"/>
    <p:sldId id="422" r:id="rId23"/>
    <p:sldId id="403" r:id="rId24"/>
    <p:sldId id="389" r:id="rId25"/>
    <p:sldId id="426" r:id="rId26"/>
    <p:sldId id="390" r:id="rId27"/>
    <p:sldId id="405" r:id="rId28"/>
    <p:sldId id="427" r:id="rId29"/>
    <p:sldId id="406" r:id="rId30"/>
    <p:sldId id="391" r:id="rId31"/>
    <p:sldId id="393" r:id="rId32"/>
    <p:sldId id="408" r:id="rId33"/>
    <p:sldId id="376" r:id="rId34"/>
    <p:sldId id="410" r:id="rId35"/>
    <p:sldId id="274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66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2E4A4-B198-429A-8873-3E8A3F864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597E4-33A8-4C90-AF1B-3EEF568E0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http://www.professional-business-writing.com/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resume is a self-advertisement that, when done properly, shows how your skills, experience, and achievements match the requirements of the job you want.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curriculum vitae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kəˌrɪkjələm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vi:taɪ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8464" y="4064000"/>
            <a:ext cx="9135536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6200000">
            <a:off x="-478626" y="456145"/>
            <a:ext cx="2083331" cy="1126078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10" name="Picture 12" descr="C:\Users\lenovo\Desktop\校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914" y="625201"/>
            <a:ext cx="1172172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t="12760" r="1895" b="22360"/>
          <a:stretch>
            <a:fillRect/>
          </a:stretch>
        </p:blipFill>
        <p:spPr bwMode="auto">
          <a:xfrm>
            <a:off x="3074989" y="4015999"/>
            <a:ext cx="6164262" cy="29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>
            <a:spLocks noGrp="1"/>
          </p:cNvSpPr>
          <p:nvPr userDrawn="1">
            <p:ph type="ctrTitle"/>
          </p:nvPr>
        </p:nvSpPr>
        <p:spPr>
          <a:xfrm>
            <a:off x="685800" y="166229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副标题 2"/>
          <p:cNvSpPr>
            <a:spLocks noGrp="1"/>
          </p:cNvSpPr>
          <p:nvPr userDrawn="1">
            <p:ph type="subTitle" idx="1"/>
          </p:nvPr>
        </p:nvSpPr>
        <p:spPr>
          <a:xfrm>
            <a:off x="1371600" y="3284984"/>
            <a:ext cx="6400800" cy="731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17"/>
          <p:cNvGrpSpPr/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8" name="AutoShape 7"/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17"/>
          <p:cNvGrpSpPr/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8" name="AutoShape 7"/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 userDrawn="1"/>
        </p:nvSpPr>
        <p:spPr>
          <a:xfrm>
            <a:off x="3250407" y="3857625"/>
            <a:ext cx="2643188" cy="704851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0" y="4238626"/>
            <a:ext cx="9144000" cy="2619375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梯形 10"/>
          <p:cNvSpPr/>
          <p:nvPr userDrawn="1"/>
        </p:nvSpPr>
        <p:spPr>
          <a:xfrm flipV="1">
            <a:off x="3377313" y="3857626"/>
            <a:ext cx="2389374" cy="819151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>
            <a:grpSpLocks noChangeAspect="1"/>
          </p:cNvGrpSpPr>
          <p:nvPr userDrawn="1"/>
        </p:nvGrpSpPr>
        <p:grpSpPr>
          <a:xfrm>
            <a:off x="3811838" y="1236663"/>
            <a:ext cx="1520326" cy="1404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13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" name="Freeform 900"/>
            <p:cNvSpPr/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</p:grpSp>
      <p:sp>
        <p:nvSpPr>
          <p:cNvPr id="15" name="椭圆 14"/>
          <p:cNvSpPr/>
          <p:nvPr userDrawn="1"/>
        </p:nvSpPr>
        <p:spPr>
          <a:xfrm>
            <a:off x="3503168" y="513555"/>
            <a:ext cx="2137662" cy="28502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-26680" y="3924300"/>
            <a:ext cx="9170680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 userDrawn="1"/>
        </p:nvSpPr>
        <p:spPr bwMode="auto">
          <a:xfrm rot="-5400000">
            <a:off x="7681702" y="372603"/>
            <a:ext cx="1818904" cy="1125537"/>
          </a:xfrm>
          <a:prstGeom prst="notchedRightArrow">
            <a:avLst>
              <a:gd name="adj1" fmla="val 50000"/>
              <a:gd name="adj2" fmla="val 54796"/>
            </a:avLst>
          </a:prstGeom>
          <a:solidFill>
            <a:srgbClr val="6EA0A7"/>
          </a:solidFill>
          <a:ln w="9525">
            <a:noFill/>
            <a:miter lim="800000"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9" name="Picture 11" descr="C:\Users\lenovo\Desktop\大礼堂 手绘稿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303" t="13897" b="22335"/>
          <a:stretch>
            <a:fillRect/>
          </a:stretch>
        </p:blipFill>
        <p:spPr bwMode="auto">
          <a:xfrm>
            <a:off x="1404069" y="3924301"/>
            <a:ext cx="62642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C:\Users\lenovo\Desktop\校徽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9583"/>
            <a:ext cx="1171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2132856"/>
            <a:ext cx="9144000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6200000">
            <a:off x="7630007" y="444341"/>
            <a:ext cx="1962920" cy="1126078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10" name="Picture 12" descr="C:\Users\lenovo\Desktop\校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236" y="574318"/>
            <a:ext cx="1172172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379" t="5917" b="19591"/>
          <a:stretch>
            <a:fillRect/>
          </a:stretch>
        </p:blipFill>
        <p:spPr bwMode="auto">
          <a:xfrm>
            <a:off x="0" y="2132856"/>
            <a:ext cx="5364088" cy="293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17"/>
          <p:cNvGrpSpPr/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17"/>
          <p:cNvGrpSpPr/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11" name="AutoShape 7"/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2" name="Picture 12" descr="C:\Users\lenovo\Desktop\校徽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6" descr="C:\Users\lenovo\Desktop\背景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17"/>
          <p:cNvGrpSpPr/>
          <p:nvPr userDrawn="1"/>
        </p:nvGrpSpPr>
        <p:grpSpPr bwMode="auto">
          <a:xfrm>
            <a:off x="254000" y="97185"/>
            <a:ext cx="8639175" cy="1171575"/>
            <a:chOff x="254000" y="179917"/>
            <a:chExt cx="8639175" cy="1171610"/>
          </a:xfrm>
        </p:grpSpPr>
        <p:cxnSp>
          <p:nvCxnSpPr>
            <p:cNvPr id="7" name="AutoShape 7"/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8" name="Picture 12" descr="C:\Users\lenovo\Desktop\校徽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17"/>
          <p:cNvGrpSpPr/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6" name="AutoShape 7"/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7" name="Picture 12" descr="C:\Users\lenovo\Desktop\校徽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6" descr="C:\Users\lenovo\Desktop\背景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17"/>
          <p:cNvGrpSpPr/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17"/>
          <p:cNvGrpSpPr/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GIF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2060848"/>
            <a:ext cx="7381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0000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Technical Communication</a:t>
            </a:r>
            <a:endParaRPr lang="zh-CN" altLang="en-US" sz="5400" b="0" cap="none" spc="0" dirty="0">
              <a:ln w="0"/>
              <a:solidFill>
                <a:srgbClr val="0000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0449" y="1340768"/>
            <a:ext cx="82058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780" indent="-27178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features the skills that the candidate has got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780" indent="-27178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provides examples of the most significant experience that demonstrates these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780" indent="-27178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emphasizes 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fields of competence</a:t>
            </a:r>
            <a:endParaRPr lang="en-US" altLang="zh-CN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780" indent="-27178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includes a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section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usu. called “Skills” or “Skills and Abilities” that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emphasizes job skills and knowledge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tabLst>
                <a:tab pos="0" algn="l"/>
              </a:tabLst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Follow the Skills category immediately with a chronological Work History and a scaled-down Education section that lists only institutions, degrees, and dates.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Either of them may come first, depending on whether most of skills and experience were gained in college or on the job.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used by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applicants who want to redirect their careers, or who have little continuous career-related experience</a:t>
            </a:r>
            <a:endParaRPr lang="en-US" altLang="zh-CN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483637"/>
            <a:ext cx="4536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Functional/skills résumé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9572" y="1340768"/>
            <a:ext cx="7704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780" indent="-27178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includes the best features of the chronological and functional résumés.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780" indent="-27178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not popular or not commonly used as it tends to be very long and also it may turn out to be repetitive in nature.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476672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Hybrid/combination résumé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9571" y="4810921"/>
            <a:ext cx="738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type of résumé do you think is usually used by a recent graduate?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5589240"/>
            <a:ext cx="74888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chronological résumé</a:t>
            </a:r>
            <a:endParaRPr lang="en-US" altLang="zh-CN" sz="2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26225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 most cases, they lack the record of skills and accomplishments needed for a skills résumé.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9572" y="2912750"/>
            <a:ext cx="53645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Whatever the format, strong résumés possess the same qualities: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76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They focus on the employer’s needs.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76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They are concise.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76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They are honest.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timgsa.baidu.com/timg?image&amp;quality=80&amp;size=b9999_10000&amp;sec=1544711576198&amp;di=8bdcda6edf0069dd6db737d3ecee358c&amp;imgtype=jpg&amp;src=http%3A%2F%2Fimg3.imgtn.bdimg.com%2Fit%2Fu%3D2130192633%2C546418200%26fm%3D214%26gp%3D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52936"/>
            <a:ext cx="2990859" cy="19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336139"/>
            <a:ext cx="6037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Résumé Design and Structure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27877" t="8791" r="37159" b="6820"/>
          <a:stretch>
            <a:fillRect/>
          </a:stretch>
        </p:blipFill>
        <p:spPr>
          <a:xfrm>
            <a:off x="748865" y="1268760"/>
            <a:ext cx="3647576" cy="47319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6770" t="8685" r="27793" b="5168"/>
          <a:stretch>
            <a:fillRect/>
          </a:stretch>
        </p:blipFill>
        <p:spPr>
          <a:xfrm>
            <a:off x="4662211" y="1268760"/>
            <a:ext cx="3621422" cy="47319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7018" y="5543218"/>
            <a:ext cx="603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résumé communicates in two ways: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26225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through its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26225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through its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4552" y="4581128"/>
            <a:ext cx="3357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do you think is quite acceptable?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338787"/>
            <a:ext cx="5466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Appearance of the Résumé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776089"/>
            <a:ext cx="7072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to gain the opportunity for an interview.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 résumé should appear neat and professional.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1308366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main purpose of the résumé?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316" y="2545530"/>
            <a:ext cx="77413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Generous margins.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Leave a one-inch margin on all fours sides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Clear type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Printed on good-quality paper of A-4 size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Reproduced clearly on a high-quality printer or photocopier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Balance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Arrange the information well to ensure a balanced appearance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Clear organization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Use adequate blank space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Indent appropriately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283026"/>
            <a:ext cx="2051720" cy="2056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63384"/>
            <a:ext cx="3163208" cy="149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36770" t="8685" r="27793" b="5168"/>
          <a:stretch>
            <a:fillRect/>
          </a:stretch>
        </p:blipFill>
        <p:spPr>
          <a:xfrm>
            <a:off x="314539" y="1321188"/>
            <a:ext cx="4092989" cy="53481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0" y="1222631"/>
            <a:ext cx="43924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Use adequate blank space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6405" indent="-17462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line spacing between items should be larger than the line spacing within an item.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6405" indent="-17462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There should be more space between sections than between items within the section.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780">
              <a:buClr>
                <a:srgbClr val="FF0000"/>
              </a:buClr>
              <a:tabLst>
                <a:tab pos="85725" algn="l"/>
              </a:tabLst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Indent appropriately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6405" indent="-17462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When arranging items in a vertical list, indent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turnovers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the second and subsequent lines of any item, a few spaces.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6527" y="507187"/>
            <a:ext cx="3376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organization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4608" y="404664"/>
            <a:ext cx="4782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 of the Résumé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341922"/>
            <a:ext cx="707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Résumés must be informative and attractive.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917671"/>
            <a:ext cx="74168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résumé must provide 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clear, specific information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generalizations or self-congratulation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résumé is a sales document. The writer is both the salesperson and the product.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provide the reader with the details that will lead the reader to reach the conclusion about the writer.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>
              <a:buClr>
                <a:srgbClr val="FF0000"/>
              </a:buClr>
              <a:tabLst>
                <a:tab pos="85725" algn="l"/>
              </a:tabLst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résumé must be 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of errors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Writing errors cast doubt on the accuracy of the information in the résumé as well as the competence of the writer.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Proofread the finished product at least twice, and then have someone else proofread it.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11956958979&amp;di=398b4b4c2923ed6e277cccbc92364852&amp;imgtype=0&amp;src=http%3A%2F%2Fimgsrc.baidu.com%2Fimage%2Fc0%253Dshijue1%252C0%252C0%252C294%252C40%2Fsign%3D596b5ed476d98d1062d904724956d27b%2F00e93901213fb80e0c5aa9ff3cd12f2eb938940b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3"/>
          <a:stretch>
            <a:fillRect/>
          </a:stretch>
        </p:blipFill>
        <p:spPr bwMode="auto">
          <a:xfrm>
            <a:off x="6033364" y="2636913"/>
            <a:ext cx="2964163" cy="2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051720" y="420218"/>
            <a:ext cx="45352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Elements in a Résumé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2030312"/>
            <a:ext cx="55433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Identifying information (personal/contact information)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Objectives or summary of qualifications (Career/professional objective)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Education (Educational/academic qualifications)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Employment history (Work experience /Professional and technical skills)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3" y="1260629"/>
            <a:ext cx="84345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300" dirty="0">
                <a:latin typeface="Arial" panose="020B0604020202020204" pitchFamily="34" charset="0"/>
                <a:cs typeface="Arial" panose="020B0604020202020204" pitchFamily="34" charset="0"/>
              </a:rPr>
              <a:t>While résumés can be organized in more than one way, they will almost always contain the same basic information.</a:t>
            </a:r>
            <a:endParaRPr lang="zh-CN" alt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576" y="5270666"/>
            <a:ext cx="77326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Interests and activities (Extracurricular activities and achievements/special interests, aptitudes, memberships /Awards and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honours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3728" y="475184"/>
            <a:ext cx="3778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Personal information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2" descr="resume-writing-examples-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32718"/>
            <a:ext cx="8593208" cy="198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线形标注 2 1"/>
          <p:cNvSpPr/>
          <p:nvPr/>
        </p:nvSpPr>
        <p:spPr>
          <a:xfrm>
            <a:off x="5313361" y="2924944"/>
            <a:ext cx="3395209" cy="1121914"/>
          </a:xfrm>
          <a:prstGeom prst="borderCallout2">
            <a:avLst>
              <a:gd name="adj1" fmla="val 75089"/>
              <a:gd name="adj2" fmla="val 4026"/>
              <a:gd name="adj3" fmla="val 59406"/>
              <a:gd name="adj4" fmla="val 2543"/>
              <a:gd name="adj5" fmla="val 108898"/>
              <a:gd name="adj6" fmla="val -217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name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letters or initial letters are capitalized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610649" y="3416718"/>
            <a:ext cx="2880320" cy="1376862"/>
          </a:xfrm>
          <a:prstGeom prst="borderCallout2">
            <a:avLst>
              <a:gd name="adj1" fmla="val 50250"/>
              <a:gd name="adj2" fmla="val 97204"/>
              <a:gd name="adj3" fmla="val 54724"/>
              <a:gd name="adj4" fmla="val 97832"/>
              <a:gd name="adj5" fmla="val 78990"/>
              <a:gd name="adj6" fmla="val 1256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permanent postal address should be provided.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5580112" y="4104820"/>
            <a:ext cx="2808312" cy="1121914"/>
          </a:xfrm>
          <a:prstGeom prst="borderCallout2">
            <a:avLst>
              <a:gd name="adj1" fmla="val 44955"/>
              <a:gd name="adj2" fmla="val 5127"/>
              <a:gd name="adj3" fmla="val 50600"/>
              <a:gd name="adj4" fmla="val 2947"/>
              <a:gd name="adj5" fmla="val 60535"/>
              <a:gd name="adj6" fmla="val -2885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or cell phone is preferable.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467544" y="5355634"/>
            <a:ext cx="4464496" cy="1197457"/>
          </a:xfrm>
          <a:prstGeom prst="borderCallout2">
            <a:avLst>
              <a:gd name="adj1" fmla="val 12599"/>
              <a:gd name="adj2" fmla="val 96647"/>
              <a:gd name="adj3" fmla="val 5949"/>
              <a:gd name="adj4" fmla="val 97553"/>
              <a:gd name="adj5" fmla="val -28399"/>
              <a:gd name="adj6" fmla="val 9361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address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it sounds professional rather than frivolous.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60" y="1340768"/>
            <a:ext cx="7950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first thing an employer needs to know is who you are and where you can be reached.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Make sure that the information allows an interested employer to reach you easily.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top-resume-tips.com/images/CollegeResumeSample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71"/>
          <a:stretch>
            <a:fillRect/>
          </a:stretch>
        </p:blipFill>
        <p:spPr bwMode="auto">
          <a:xfrm>
            <a:off x="539552" y="1427071"/>
            <a:ext cx="8064896" cy="224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979712" y="414165"/>
            <a:ext cx="7016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tabLst>
                <a:tab pos="85725" algn="l"/>
              </a:tabLst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Objectives or summary of qualifications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7178" y="2658684"/>
            <a:ext cx="140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(optional)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3933056"/>
            <a:ext cx="74888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Most employers agree that a statement of professional objective should be included in a résumé.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Make it effective by being 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specific as possible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about the requirement or aspiration.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2541097"/>
            <a:ext cx="81729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State only the goals or duties explicitly mentioned, or clearly implied, in the job advertisement.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Focus on the reader’s needs, not on your goals.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“with opportunities for advancement” or “offers a high salary”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“Position in Software Engineering specializing in database applications development that enables me to use my four years of experience.”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Be specific.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“Position offering opportunities in the field of health science, where I can use my communication and analytical skills.”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Specify what kind of position you want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171" y="1340768"/>
            <a:ext cx="8172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statement of objectives.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used most often by candidates new to the field, is a brief phrase or sentence.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Follow the following 3 suggestions: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1"/>
          <p:cNvSpPr txBox="1"/>
          <p:nvPr/>
        </p:nvSpPr>
        <p:spPr>
          <a:xfrm>
            <a:off x="2195736" y="329539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Lead-in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148551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Suppose you’re going to graduate from university and hunt for a job,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you have to get ready in advance?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7040" y="2348880"/>
            <a:ext cx="532859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Résumé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Job application letter/cover letter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Photocopies of Certificates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Academic record/transcript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Recommendation form/letter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14820335881&amp;di=2789eea0cb482c62ca69668ddfe17780&amp;imgtype=0&amp;src=http%3A%2F%2Fimg.25pp.com%2Fuploadfile%2Fsoft%2Fimages%2F2013%2F0415%2F2013041506422476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36" y="2351382"/>
            <a:ext cx="2644552" cy="26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27584" y="5190291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prospective employer to shortlist the candidates to be considered?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0539" y="6033482"/>
            <a:ext cx="59829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well-prepared résumé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5736" y="476672"/>
            <a:ext cx="4033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Read and Comment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2912" y="1484784"/>
            <a:ext cx="57872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Seeking employment in a business environment offering an opportunity for professional growth.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912" y="4604935"/>
            <a:ext cx="5571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To market financial planning programs and provide financial counseling to ensure positive client relations.</a:t>
            </a:r>
            <a:endParaRPr lang="zh-CN" altLang="en-US" dirty="0"/>
          </a:p>
        </p:txBody>
      </p:sp>
      <p:sp>
        <p:nvSpPr>
          <p:cNvPr id="6" name="爆炸形: 14 pt  5"/>
          <p:cNvSpPr/>
          <p:nvPr/>
        </p:nvSpPr>
        <p:spPr>
          <a:xfrm>
            <a:off x="6444208" y="1268760"/>
            <a:ext cx="2448272" cy="165618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focus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爆炸形: 14 pt  6"/>
          <p:cNvSpPr/>
          <p:nvPr/>
        </p:nvSpPr>
        <p:spPr>
          <a:xfrm>
            <a:off x="3563888" y="2449050"/>
            <a:ext cx="2808312" cy="165618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general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2160" y="4073004"/>
            <a:ext cx="29523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specifies which job the applicant is seeking. 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specifies how the applicant will benefit the company.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思想气泡: 云 8"/>
          <p:cNvSpPr/>
          <p:nvPr/>
        </p:nvSpPr>
        <p:spPr>
          <a:xfrm>
            <a:off x="395536" y="3087688"/>
            <a:ext cx="2663350" cy="1066074"/>
          </a:xfrm>
          <a:prstGeom prst="cloudCallout">
            <a:avLst>
              <a:gd name="adj1" fmla="val 27088"/>
              <a:gd name="adj2" fmla="val -13484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思想气泡: 云 9"/>
          <p:cNvSpPr/>
          <p:nvPr/>
        </p:nvSpPr>
        <p:spPr>
          <a:xfrm>
            <a:off x="395536" y="3068960"/>
            <a:ext cx="2663350" cy="1066074"/>
          </a:xfrm>
          <a:prstGeom prst="cloudCallout">
            <a:avLst>
              <a:gd name="adj1" fmla="val -706"/>
              <a:gd name="adj2" fmla="val 12758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build="p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4311" y="1340768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summary of qualifications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is usually used by job applicants with more experience.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brief paragraph that highlights three or four important skills or accomplishments.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2990" t="44726" r="19760" b="37693"/>
          <a:stretch>
            <a:fillRect/>
          </a:stretch>
        </p:blipFill>
        <p:spPr>
          <a:xfrm>
            <a:off x="21771" y="3356992"/>
            <a:ext cx="9014725" cy="1802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8917" y="373016"/>
            <a:ext cx="6178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Educational/academic qualification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4" descr="http://www.eduers.com/images/GeneralManagement.gif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3"/>
          <a:stretch>
            <a:fillRect/>
          </a:stretch>
        </p:blipFill>
        <p:spPr bwMode="auto">
          <a:xfrm>
            <a:off x="755576" y="4005064"/>
            <a:ext cx="767333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39552" y="131289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While applying for a job when one is about to graduate, educational qualification and experience are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highest selling points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0" y="2507992"/>
            <a:ext cx="74888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degree earned + major and minor fields of study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institution—identify it by its full name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location of the institution. Include the city and state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date of graduation—”Anticipated date of graduation”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Impressive GPA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566" y="6309320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Begin with the most recent education and work backward.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5736" y="476672"/>
            <a:ext cx="3236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Practise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writing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6493"/>
          <a:stretch>
            <a:fillRect/>
          </a:stretch>
        </p:blipFill>
        <p:spPr>
          <a:xfrm>
            <a:off x="352584" y="1438613"/>
            <a:ext cx="4172695" cy="5017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8723" y="2397948"/>
            <a:ext cx="4172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Write Education section of the résumé based on your own education experience.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430212"/>
            <a:ext cx="6292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Work experience/professional skills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 descr="chronological-resum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18876" b="42330"/>
          <a:stretch>
            <a:fillRect/>
          </a:stretch>
        </p:blipFill>
        <p:spPr bwMode="auto">
          <a:xfrm>
            <a:off x="107504" y="1282318"/>
            <a:ext cx="6444114" cy="350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192688" y="1181065"/>
            <a:ext cx="2843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ts val="24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List jobs in 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chronological order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to highlight the most recent employment.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4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Include any part-time or summer internships or projects done.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4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Provide at least 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two- to three-line description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for each position.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4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Be sure to use 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concrete language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to describe the work experience.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4761726"/>
            <a:ext cx="54735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Each entry includes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organization’s name and location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duration of work,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 brief summary of the work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  <a:endParaRPr lang="en-US" altLang="zh-CN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job title or position,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carefully selected accomplishments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122211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particularly important or relevant jobs, write more, focusing on one or more of the following factors: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2088619"/>
            <a:ext cx="7632848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Skills.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lnSpc>
                <a:spcPts val="2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What technical skills did you use on the job?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Equipment.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lnSpc>
                <a:spcPts val="2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What equipment did you operate or oversee?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Money.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lnSpc>
                <a:spcPts val="2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How much money were you responsible for?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Documents.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lnSpc>
                <a:spcPts val="2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What important documents did you write or assist in writing?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Personnel.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lnSpc>
                <a:spcPts val="2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How many people did you supervise?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5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Clients.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 indent="-182880">
              <a:lnSpc>
                <a:spcPts val="25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What kinds of, and how many, clients did you do business with in representing your organization?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0272" y="2420888"/>
            <a:ext cx="1944216" cy="1446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Whenever possible, emphasize results.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2728" y="5013176"/>
            <a:ext cx="2411760" cy="76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Quantify your achievements.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5736" y="476672"/>
            <a:ext cx="4221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problem?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9037"/>
            <a:ext cx="4320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EMPLOYMENT HISTORY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Student Dietitian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Millersville General Hospital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 Gathered dietary histories.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Involved in preparing menus for a hospital.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Received “excellent” in evaluation by head dietitian.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4048" y="1268760"/>
            <a:ext cx="3779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No duration of the work.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No location of the hospital.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“I” should be left out.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Passive rather than active in voice.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Not quantify the achievements.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Not indent appropriately.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0675" y="4135720"/>
            <a:ext cx="6259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EMPLOYMENT HISTORY</a:t>
            </a:r>
            <a:endParaRPr lang="en-US" altLang="zh-CN" sz="21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Dietitian               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June-September 2016</a:t>
            </a:r>
            <a:endParaRPr lang="en-US" altLang="zh-CN" sz="2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Millersville General Hospital,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Millersville, TX</a:t>
            </a:r>
            <a:endParaRPr lang="en-US" altLang="zh-CN" sz="2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Gathered dietary histories.</a:t>
            </a:r>
            <a:endParaRPr lang="en-US" altLang="zh-CN" sz="21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Assisted</a:t>
            </a:r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preparing menus for a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300-bed</a:t>
            </a:r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hospital.</a:t>
            </a:r>
            <a:endParaRPr lang="en-US" altLang="zh-CN" sz="21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 “excellent”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all seven items </a:t>
            </a:r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evaluation by head dietitian.</a:t>
            </a:r>
            <a:endParaRPr lang="en-US" altLang="zh-CN" sz="21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33547" t="50106" r="22983" b="20006"/>
          <a:stretch>
            <a:fillRect/>
          </a:stretch>
        </p:blipFill>
        <p:spPr>
          <a:xfrm>
            <a:off x="251520" y="2708919"/>
            <a:ext cx="8636722" cy="319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552" y="126876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When describing positions, functions, or responsibilities,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active voice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rather than the passive voice.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Strong action verbs used in résumés: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404664"/>
            <a:ext cx="5421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Activities, interests and others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682" y="1268760"/>
            <a:ext cx="7959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Most employers want to know about special abilities that will make an individual a more valuable employee.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7785" y="1796618"/>
            <a:ext cx="22730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>
              <a:buClr>
                <a:srgbClr val="FF0000"/>
              </a:buClr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Include only information that the employer will find useful, and that casts the candidate a favorable light.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Do not include activities that might create a negative impression.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205" y="2013265"/>
            <a:ext cx="59435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Participation in community-service organizations or volunteer work in a hospital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University-sanctioned activities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Knowledge of handling special equipment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Hobbies related to your career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Sports, esp. those that might be socially useful in professional career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Languages skills (beginner, intermediate, and advanced /reading, writing and speaking abilities)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Computer skills (hardware, software, languages, and operating systems; certifications)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Awards or honors received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404664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References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268760"/>
            <a:ext cx="74168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Those people who are willing to speak or write on your behalf are called 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Potential employers will want to learn more about you from your professors and previous employers.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Choose only 3 or 4 people who combine the best elements of familiarity with the work and a credible position.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 reference from a celebrity who barely knows you is not as good as one from an obscure person who has worked closely with you.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Do get permission beforehand from the people listed as references.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This section should always be the last one in a résumé.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For space and privacy considerations, simply include “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available upon request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” on the résumé and supply the names only when and if asked for.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048" y="3398018"/>
            <a:ext cx="394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Résumés</a:t>
            </a:r>
            <a:endParaRPr lang="zh-CN" altLang="en-US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37715" t="6047" r="29684" b="13080"/>
          <a:stretch>
            <a:fillRect/>
          </a:stretch>
        </p:blipFill>
        <p:spPr>
          <a:xfrm>
            <a:off x="578101" y="1396506"/>
            <a:ext cx="3868073" cy="5157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0" y="1340768"/>
            <a:ext cx="41561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Once having secured the references’ permission to list them, create a reference page.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This page begins with the name and contact information just as presented on the top of the résumé.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Some job applicants add, for each reference, a sentence or two describing their relationship with the reference.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1720" y="304064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Reference page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3728" y="332656"/>
            <a:ext cx="4237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Questions for review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412776"/>
            <a:ext cx="80648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the résumé have a professional appearance, with generous margins, a balanced layout, adequate white space, and effective indentation?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 résumé honest?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Is the résumé free of errors?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the identifying information contain your name, address(es), phone number(s), and e-mail address(es)?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the résumé include a clear statement of your job objectives or a summary of your qualifications?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the education section include your degree, your institution and its location, and your (anticipated) date of graduation, as well as any other information that will help a reader appreciate your qualifications? 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572" y="1268760"/>
            <a:ext cx="78128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the employment section include, for each job, the dates of employment, the organization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 name and location, and (if you are writing a chronological résumé) your position or title, as well as a description of your duties and accomplishments? 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the interests-and-activities section include relevant hobbies or activities, including extracurricular interests? 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the references section include the names, job titles, organizations, mailing addresses, and phone numbers of three or four references? 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the résumé include any other appropriate sections, such as skills and abilities, military service, language abilities, or willingness to relocate?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1331640" y="1412776"/>
            <a:ext cx="7005638" cy="187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en-US" altLang="zh-CN" sz="5400" dirty="0">
                <a:solidFill>
                  <a:srgbClr val="6EA0B0"/>
                </a:solidFill>
                <a:latin typeface="Bodoni MT Black" panose="02070A03080606020203" pitchFamily="18" charset="0"/>
                <a:ea typeface="微软雅黑" panose="020B0503020204020204" pitchFamily="34" charset="-122"/>
              </a:rPr>
              <a:t>Thank You for Attention</a:t>
            </a:r>
            <a:r>
              <a:rPr lang="zh-CN" altLang="en-US" sz="5400" dirty="0">
                <a:solidFill>
                  <a:srgbClr val="6EA0B0"/>
                </a:solidFill>
                <a:latin typeface="Bodoni MT Black" panose="02070A03080606020203" pitchFamily="18" charset="0"/>
                <a:ea typeface="微软雅黑" panose="020B0503020204020204" pitchFamily="34" charset="-122"/>
              </a:rPr>
              <a:t>！</a:t>
            </a:r>
            <a:endParaRPr lang="zh-CN" altLang="en-US" sz="5400" dirty="0">
              <a:solidFill>
                <a:srgbClr val="6EA0B0"/>
              </a:solidFill>
              <a:latin typeface="Bodoni MT Black" panose="02070A030806060202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utoUpdateAnimBg="0"/>
      <p:bldP spid="16388" grpId="1" bldLvl="0" autoUpdateAnimBg="0"/>
      <p:bldP spid="16388" grpId="2" bldLvl="0" autoUpdateAnimBg="0"/>
      <p:bldP spid="16388" grpId="3" bldLvl="0" autoUpdateAnimBg="0"/>
      <p:bldP spid="16388" grpId="4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600" y="2925144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/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31839" y="162880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31839" y="234888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31839" y="314096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31839" y="473943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31"/>
          <p:cNvSpPr txBox="1"/>
          <p:nvPr/>
        </p:nvSpPr>
        <p:spPr>
          <a:xfrm>
            <a:off x="3768955" y="1698746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Résumé vs. Curriculum Vitae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3736707" y="2408272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Preparation for a Résumé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3752120" y="4739436"/>
            <a:ext cx="37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Element in a Résumé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3736707" y="3180135"/>
            <a:ext cx="45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Types of Résumés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31839" y="548128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3768955" y="5551234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Questions for Review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31840" y="389711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6" name="六边形 2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3768955" y="3967058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Résumé Design and Structure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7544" y="1340769"/>
          <a:ext cx="8281035" cy="51346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/>
                <a:gridCol w="3127147"/>
                <a:gridCol w="3810688"/>
              </a:tblGrid>
              <a:tr h="623525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Résumé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Curriculum Vitae (CV)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940836" y="2060848"/>
            <a:ext cx="29377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education, past employment, skills for the new position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2062174"/>
            <a:ext cx="35283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all the elements of a résumé but more detailed in terms of the academic credentials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2310" y="3183043"/>
            <a:ext cx="29377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number of conferences attended, number of papers published, a brief summary of projects carried out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6056" y="3465582"/>
            <a:ext cx="35283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 detailed account of all the papers published, papers presented at the conferences, and research projects carried out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720" y="5661248"/>
            <a:ext cx="2668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usu. 1 page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sometimes 2 pages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6170" y="5629488"/>
            <a:ext cx="29482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more than 2 pages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up to tens of pages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31"/>
          <p:cNvSpPr txBox="1"/>
          <p:nvPr/>
        </p:nvSpPr>
        <p:spPr>
          <a:xfrm>
            <a:off x="2265310" y="382541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Résumé vs. Curriculum Vitae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0503" y="1340768"/>
          <a:ext cx="8379970" cy="2520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150"/>
                <a:gridCol w="3164551"/>
                <a:gridCol w="3856269"/>
              </a:tblGrid>
              <a:tr h="6354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Résumé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Curriculum Vitae (CV)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051720" y="2176679"/>
            <a:ext cx="28083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for any position in an organization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53673" y="2154908"/>
            <a:ext cx="3312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for a position in a research organization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3420" y="3214137"/>
            <a:ext cx="24929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more skill-oriented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3212976"/>
            <a:ext cx="33730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more knowledge-oriented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502" y="4005064"/>
            <a:ext cx="8065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Résumé is suitable for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all types of organizations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31" y="-11244"/>
            <a:ext cx="2777367" cy="12800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6373" y="4504809"/>
            <a:ext cx="5438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Résumé can be modified according to the skill sets required by a particular job.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such as age, date of birth, marital status, nationality, and gender are generally not included in a résumé.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timgsa.baidu.com/timg?image&amp;quality=80&amp;size=b9999_10000&amp;sec=1544711412405&amp;di=f3905a7f6093f18052ce322969b9b47d&amp;imgtype=0&amp;src=http%3A%2F%2Fi1.w.hjfile.cn%2Fdoc%2F201105%2FQQ%25E6%2588%25AA%25E5%259B%25BE%25E6%259C%25AA%25E5%2591%25BD%25E5%2590%258D%25E5%2589%25AF%25E6%259C%25AC542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36" y="4609109"/>
            <a:ext cx="3128396" cy="21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1"/>
          <p:cNvSpPr txBox="1"/>
          <p:nvPr/>
        </p:nvSpPr>
        <p:spPr>
          <a:xfrm>
            <a:off x="2043557" y="419312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Preparation made for a Résumé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304" y="1311151"/>
            <a:ext cx="672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we do before writing a résumé?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468" y="3260839"/>
            <a:ext cx="118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 knows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1639" y="1745714"/>
            <a:ext cx="6367575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Know ourselves (our selling points)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tabLst>
                <a:tab pos="8572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tabLst>
                <a:tab pos="8572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Know the target company/employer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tabLst>
                <a:tab pos="8572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tabLst>
                <a:tab pos="8572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Know the target post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8168" y="2267717"/>
            <a:ext cx="4435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Education (degrees earned)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Work experience (skills gained)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Activities attended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6654" y="2229788"/>
            <a:ext cx="3076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Awards received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Personality traits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Interests and hobbies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8168" y="4005064"/>
            <a:ext cx="398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Development and prospect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Management and operation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Enterprise culture and value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7120" y="4034436"/>
            <a:ext cx="3345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Products or services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Needs and problems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Social image and status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20926" y="5593005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4859" y="5611887"/>
            <a:ext cx="349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Pay and benefits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Chances for promotion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3728" y="395953"/>
            <a:ext cx="3773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Types of Résumés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9463" y="1867671"/>
            <a:ext cx="3558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Chronological résumé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8429" y="3873821"/>
            <a:ext cx="4381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Hybrid/combination résumé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9462" y="2870746"/>
            <a:ext cx="4062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Functional/skills résumé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s://timgsa.baidu.com/timg?image&amp;quality=80&amp;size=b9999_10000&amp;sec=1544715425836&amp;di=49aa5abab56bb6ab8d0314945853cede&amp;imgtype=0&amp;src=http%3A%2F%2Fa.hiphotos.baidu.com%2Fexp%2Fw%3D500%2Fsign%3Dc284e46fedc4b7453494b716fffd1e78%2F03087bf40ad162d93a02005a17dfa9ec8b13cd8c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64"/>
          <a:stretch>
            <a:fillRect/>
          </a:stretch>
        </p:blipFill>
        <p:spPr bwMode="auto">
          <a:xfrm>
            <a:off x="467544" y="1505391"/>
            <a:ext cx="3200400" cy="40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st Resume Form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2" y="4876896"/>
            <a:ext cx="26098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1340768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Preferred by most employers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most common way of organizing the information in a résumé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26987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Emphasizes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and work experience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26987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Is most effective when such experience clearly relates to the new job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26987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List entries in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order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with the most recent experience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26987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Under each position listed under Work Experience, describe responsibilities handled and accomplishments,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emphasizing relevant experience with the skill set required for the job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476672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Chronological résumé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e95a40b2-e962-4cfd-816d-9ba7877faa50}"/>
</p:tagLst>
</file>

<file path=ppt/tags/tag2.xml><?xml version="1.0" encoding="utf-8"?>
<p:tagLst xmlns:p="http://schemas.openxmlformats.org/presentationml/2006/main">
  <p:tag name="KSO_WM_UNIT_TABLE_BEAUTIFY" val="smartTable{e9f7c75c-f33d-48d2-874c-c218f6f0c57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13047</Words>
  <Application>WPS 演示</Application>
  <PresentationFormat>全屏显示(4:3)</PresentationFormat>
  <Paragraphs>411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Bodoni MT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Ivan</cp:lastModifiedBy>
  <cp:revision>171</cp:revision>
  <dcterms:created xsi:type="dcterms:W3CDTF">2017-11-16T11:08:00Z</dcterms:created>
  <dcterms:modified xsi:type="dcterms:W3CDTF">2021-01-04T14:26:48Z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