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98" r:id="rId2"/>
    <p:sldId id="461" r:id="rId3"/>
    <p:sldId id="414" r:id="rId4"/>
    <p:sldId id="462" r:id="rId5"/>
    <p:sldId id="401" r:id="rId6"/>
    <p:sldId id="388" r:id="rId7"/>
    <p:sldId id="412" r:id="rId8"/>
    <p:sldId id="413" r:id="rId9"/>
    <p:sldId id="415" r:id="rId10"/>
    <p:sldId id="438" r:id="rId11"/>
    <p:sldId id="465" r:id="rId12"/>
    <p:sldId id="439" r:id="rId13"/>
    <p:sldId id="418" r:id="rId14"/>
    <p:sldId id="441" r:id="rId15"/>
    <p:sldId id="419" r:id="rId16"/>
    <p:sldId id="440" r:id="rId17"/>
    <p:sldId id="431" r:id="rId18"/>
    <p:sldId id="391" r:id="rId19"/>
    <p:sldId id="421" r:id="rId20"/>
    <p:sldId id="422" r:id="rId21"/>
    <p:sldId id="423" r:id="rId22"/>
    <p:sldId id="432" r:id="rId23"/>
    <p:sldId id="442" r:id="rId24"/>
    <p:sldId id="424" r:id="rId25"/>
    <p:sldId id="425" r:id="rId26"/>
    <p:sldId id="426" r:id="rId27"/>
    <p:sldId id="393" r:id="rId28"/>
    <p:sldId id="464" r:id="rId29"/>
    <p:sldId id="428" r:id="rId30"/>
    <p:sldId id="429" r:id="rId31"/>
    <p:sldId id="411" r:id="rId32"/>
    <p:sldId id="376" r:id="rId33"/>
    <p:sldId id="274"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p:restoredTop sz="94666"/>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2E4A4-B198-429A-8873-3E8A3F864F90}" type="datetimeFigureOut">
              <a:rPr lang="zh-CN" altLang="en-US" smtClean="0"/>
              <a:t>2019/1/7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597E4-33A8-4C90-AF1B-3EEF568E0D01}" type="slidenum">
              <a:rPr lang="zh-CN" altLang="en-US" smtClean="0"/>
              <a:t>‹#›</a:t>
            </a:fld>
            <a:endParaRPr lang="zh-CN" altLang="en-US"/>
          </a:p>
        </p:txBody>
      </p:sp>
    </p:spTree>
    <p:extLst>
      <p:ext uri="{BB962C8B-B14F-4D97-AF65-F5344CB8AC3E}">
        <p14:creationId xmlns:p14="http://schemas.microsoft.com/office/powerpoint/2010/main" val="1474651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baike.baidu.com/item/%E7%BE%8E%E5%88%A9%E5%9D%9A%E5%90%88%E4%BC%97%E5%9B%BD/379269" TargetMode="External"/><Relationship Id="rId3" Type="http://schemas.openxmlformats.org/officeDocument/2006/relationships/hyperlink" Target="https://baike.baidu.com/item/%E7%BE%8E%E5%9B%BD%E6%9C%BA%E6%A2%B0%E5%B7%A5%E7%A8%8B%E5%B8%88%E5%8D%8F%E4%BC%9A/2374595" TargetMode="External"/><Relationship Id="rId7" Type="http://schemas.openxmlformats.org/officeDocument/2006/relationships/hyperlink" Target="https://baike.baidu.com/item/%E7%BE%8E%E5%9B%BD%E6%A0%87%E5%87%86%E5%8D%8F%E4%BC%9A/3495742"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baike.baidu.com/item/AIEE/10864503" TargetMode="External"/><Relationship Id="rId5" Type="http://schemas.openxmlformats.org/officeDocument/2006/relationships/hyperlink" Target="https://baike.baidu.com/item/%E7%BE%8E%E5%9B%BD%E5%9C%9F%E6%9C%A8%E5%B7%A5%E7%A8%8B%E5%B8%88%E5%8D%8F%E4%BC%9A/12703947" TargetMode="External"/><Relationship Id="rId4" Type="http://schemas.openxmlformats.org/officeDocument/2006/relationships/hyperlink" Target="https://baike.baidu.com/item/ASME/7563098" TargetMode="External"/><Relationship Id="rId9" Type="http://schemas.openxmlformats.org/officeDocument/2006/relationships/hyperlink" Target="https://baike.baidu.com/item/ANSI/14955"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1597E4-33A8-4C90-AF1B-3EEF568E0D01}" type="slidenum">
              <a:rPr lang="zh-CN" altLang="en-US" smtClean="0"/>
              <a:t>3</a:t>
            </a:fld>
            <a:endParaRPr lang="zh-CN" altLang="en-US"/>
          </a:p>
        </p:txBody>
      </p:sp>
    </p:spTree>
    <p:extLst>
      <p:ext uri="{BB962C8B-B14F-4D97-AF65-F5344CB8AC3E}">
        <p14:creationId xmlns:p14="http://schemas.microsoft.com/office/powerpoint/2010/main" val="2130129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t>4</a:t>
            </a:fld>
            <a:endParaRPr lang="zh-CN" altLang="en-US"/>
          </a:p>
        </p:txBody>
      </p:sp>
    </p:spTree>
    <p:extLst>
      <p:ext uri="{BB962C8B-B14F-4D97-AF65-F5344CB8AC3E}">
        <p14:creationId xmlns:p14="http://schemas.microsoft.com/office/powerpoint/2010/main" val="3840350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1918</a:t>
            </a:r>
            <a:r>
              <a:rPr lang="zh-CN" altLang="en-US" sz="1200" b="0" i="0" kern="1200" dirty="0">
                <a:solidFill>
                  <a:schemeClr val="tx1"/>
                </a:solidFill>
                <a:effectLst/>
                <a:latin typeface="+mn-lt"/>
                <a:ea typeface="+mn-ea"/>
                <a:cs typeface="+mn-cs"/>
              </a:rPr>
              <a:t>年，美国材料试验协会（</a:t>
            </a:r>
            <a:r>
              <a:rPr lang="en-US" altLang="zh-CN" sz="1200" b="0" i="0" kern="1200" dirty="0">
                <a:solidFill>
                  <a:schemeClr val="tx1"/>
                </a:solidFill>
                <a:effectLst/>
                <a:latin typeface="+mn-lt"/>
                <a:ea typeface="+mn-ea"/>
                <a:cs typeface="+mn-cs"/>
              </a:rPr>
              <a:t>ASTM</a:t>
            </a:r>
            <a:r>
              <a:rPr lang="zh-CN" altLang="en-US" sz="1200" b="0" i="0" kern="1200" dirty="0">
                <a:solidFill>
                  <a:schemeClr val="tx1"/>
                </a:solidFill>
                <a:effectLst/>
                <a:latin typeface="+mn-lt"/>
                <a:ea typeface="+mn-ea"/>
                <a:cs typeface="+mn-cs"/>
              </a:rPr>
              <a:t>）、与</a:t>
            </a:r>
            <a:r>
              <a:rPr lang="zh-CN" altLang="en-US" sz="1200" b="0" i="0" u="none" strike="noStrike" kern="1200" dirty="0">
                <a:solidFill>
                  <a:schemeClr val="tx1"/>
                </a:solidFill>
                <a:effectLst/>
                <a:latin typeface="+mn-lt"/>
                <a:ea typeface="+mn-ea"/>
                <a:cs typeface="+mn-cs"/>
                <a:hlinkClick r:id="rId3"/>
              </a:rPr>
              <a:t>美国机械工程师协会</a:t>
            </a:r>
            <a:r>
              <a:rPr lang="zh-CN" altLang="en-US" sz="1200" b="0" i="0"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hlinkClick r:id="rId4"/>
              </a:rPr>
              <a:t>ASME</a:t>
            </a:r>
            <a:r>
              <a:rPr lang="zh-CN" altLang="en-US" sz="1200" b="0" i="0" kern="1200" dirty="0">
                <a:solidFill>
                  <a:schemeClr val="tx1"/>
                </a:solidFill>
                <a:effectLst/>
                <a:latin typeface="+mn-lt"/>
                <a:ea typeface="+mn-ea"/>
                <a:cs typeface="+mn-cs"/>
              </a:rPr>
              <a:t>）、美国矿业与冶金工程师协会（</a:t>
            </a:r>
            <a:r>
              <a:rPr lang="en-US" altLang="zh-CN" sz="1200" b="0" i="0" kern="1200" dirty="0">
                <a:solidFill>
                  <a:schemeClr val="tx1"/>
                </a:solidFill>
                <a:effectLst/>
                <a:latin typeface="+mn-lt"/>
                <a:ea typeface="+mn-ea"/>
                <a:cs typeface="+mn-cs"/>
              </a:rPr>
              <a:t>ASMME</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5"/>
              </a:rPr>
              <a:t>美国土木工程师协会</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ASCE</a:t>
            </a:r>
            <a:r>
              <a:rPr lang="zh-CN" altLang="en-US" sz="1200" b="0" i="0" kern="1200" dirty="0">
                <a:solidFill>
                  <a:schemeClr val="tx1"/>
                </a:solidFill>
                <a:effectLst/>
                <a:latin typeface="+mn-lt"/>
                <a:ea typeface="+mn-ea"/>
                <a:cs typeface="+mn-cs"/>
              </a:rPr>
              <a:t>）、美国电气工程师协会（</a:t>
            </a:r>
            <a:r>
              <a:rPr lang="en-US" altLang="zh-CN" sz="1200" b="0" i="0" u="none" strike="noStrike" kern="1200" dirty="0">
                <a:solidFill>
                  <a:schemeClr val="tx1"/>
                </a:solidFill>
                <a:effectLst/>
                <a:latin typeface="+mn-lt"/>
                <a:ea typeface="+mn-ea"/>
                <a:cs typeface="+mn-cs"/>
                <a:hlinkClick r:id="rId6"/>
              </a:rPr>
              <a:t>AIEE</a:t>
            </a:r>
            <a:r>
              <a:rPr lang="zh-CN" altLang="en-US" sz="1200" b="0" i="0" kern="1200" dirty="0">
                <a:solidFill>
                  <a:schemeClr val="tx1"/>
                </a:solidFill>
                <a:effectLst/>
                <a:latin typeface="+mn-lt"/>
                <a:ea typeface="+mn-ea"/>
                <a:cs typeface="+mn-cs"/>
              </a:rPr>
              <a:t>）等组织，共同成立了美国工程标准委员会（</a:t>
            </a:r>
            <a:r>
              <a:rPr lang="en-US" altLang="zh-CN" sz="1200" b="0" i="0" kern="1200" dirty="0">
                <a:solidFill>
                  <a:schemeClr val="tx1"/>
                </a:solidFill>
                <a:effectLst/>
                <a:latin typeface="+mn-lt"/>
                <a:ea typeface="+mn-ea"/>
                <a:cs typeface="+mn-cs"/>
              </a:rPr>
              <a:t>AESC</a:t>
            </a:r>
            <a:r>
              <a:rPr lang="zh-CN" altLang="en-US" sz="1200" b="0" i="0" kern="1200" dirty="0">
                <a:solidFill>
                  <a:schemeClr val="tx1"/>
                </a:solidFill>
                <a:effectLst/>
                <a:latin typeface="+mn-lt"/>
                <a:ea typeface="+mn-ea"/>
                <a:cs typeface="+mn-cs"/>
              </a:rPr>
              <a:t>）。美国政府的三个部（商务部、陆军部、海军部）也参与了该委员会的筹备工作。 </a:t>
            </a:r>
            <a:r>
              <a:rPr lang="en-US" altLang="zh-CN" sz="1200" b="0" i="0" kern="1200" dirty="0">
                <a:solidFill>
                  <a:schemeClr val="tx1"/>
                </a:solidFill>
                <a:effectLst/>
                <a:latin typeface="+mn-lt"/>
                <a:ea typeface="+mn-ea"/>
                <a:cs typeface="+mn-cs"/>
              </a:rPr>
              <a:t>1928</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AESC</a:t>
            </a:r>
            <a:r>
              <a:rPr lang="zh-CN" altLang="en-US" sz="1200" b="0" i="0" kern="1200" dirty="0">
                <a:solidFill>
                  <a:schemeClr val="tx1"/>
                </a:solidFill>
                <a:effectLst/>
                <a:latin typeface="+mn-lt"/>
                <a:ea typeface="+mn-ea"/>
                <a:cs typeface="+mn-cs"/>
              </a:rPr>
              <a:t>改组为</a:t>
            </a:r>
            <a:r>
              <a:rPr lang="zh-CN" altLang="en-US" sz="1200" b="0" i="0" u="none" strike="noStrike" kern="1200" dirty="0">
                <a:solidFill>
                  <a:schemeClr val="tx1"/>
                </a:solidFill>
                <a:effectLst/>
                <a:latin typeface="+mn-lt"/>
                <a:ea typeface="+mn-ea"/>
                <a:cs typeface="+mn-cs"/>
                <a:hlinkClick r:id="rId7"/>
              </a:rPr>
              <a:t>美国标准协会</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ASA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1966</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月，又改组为</a:t>
            </a:r>
            <a:r>
              <a:rPr lang="zh-CN" altLang="en-US" sz="1200" b="0" i="0" u="none" strike="noStrike" kern="1200" dirty="0">
                <a:solidFill>
                  <a:schemeClr val="tx1"/>
                </a:solidFill>
                <a:effectLst/>
                <a:latin typeface="+mn-lt"/>
                <a:ea typeface="+mn-ea"/>
                <a:cs typeface="+mn-cs"/>
                <a:hlinkClick r:id="rId8"/>
              </a:rPr>
              <a:t>美利坚合众国</a:t>
            </a:r>
            <a:r>
              <a:rPr lang="zh-CN" altLang="en-US" sz="1200" b="0" i="0" kern="1200" dirty="0">
                <a:solidFill>
                  <a:schemeClr val="tx1"/>
                </a:solidFill>
                <a:effectLst/>
                <a:latin typeface="+mn-lt"/>
                <a:ea typeface="+mn-ea"/>
                <a:cs typeface="+mn-cs"/>
              </a:rPr>
              <a:t>标准学会（</a:t>
            </a:r>
            <a:r>
              <a:rPr lang="en-US" altLang="zh-CN" sz="1200" b="0" i="0" kern="1200" dirty="0">
                <a:solidFill>
                  <a:schemeClr val="tx1"/>
                </a:solidFill>
                <a:effectLst/>
                <a:latin typeface="+mn-lt"/>
                <a:ea typeface="+mn-ea"/>
                <a:cs typeface="+mn-cs"/>
              </a:rPr>
              <a:t>USASI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1969</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日改成现名：美国国家标准学会（</a:t>
            </a:r>
            <a:r>
              <a:rPr lang="en-US" altLang="zh-CN" sz="1200" b="0" i="0" u="none" strike="noStrike" kern="1200" dirty="0">
                <a:solidFill>
                  <a:schemeClr val="tx1"/>
                </a:solidFill>
                <a:effectLst/>
                <a:latin typeface="+mn-lt"/>
                <a:ea typeface="+mn-ea"/>
                <a:cs typeface="+mn-cs"/>
                <a:hlinkClick r:id="rId9"/>
              </a:rPr>
              <a:t>ANSI</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t>15</a:t>
            </a:fld>
            <a:endParaRPr lang="zh-CN" altLang="en-US"/>
          </a:p>
        </p:txBody>
      </p:sp>
    </p:spTree>
    <p:extLst>
      <p:ext uri="{BB962C8B-B14F-4D97-AF65-F5344CB8AC3E}">
        <p14:creationId xmlns:p14="http://schemas.microsoft.com/office/powerpoint/2010/main" val="122336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ISO=International</a:t>
            </a:r>
            <a:r>
              <a:rPr lang="en-US" altLang="zh-CN" baseline="0" dirty="0"/>
              <a:t> Organization of Standardization</a:t>
            </a:r>
            <a:endParaRPr lang="zh-CN" altLang="en-US" dirty="0"/>
          </a:p>
        </p:txBody>
      </p:sp>
      <p:sp>
        <p:nvSpPr>
          <p:cNvPr id="4" name="灯片编号占位符 3"/>
          <p:cNvSpPr>
            <a:spLocks noGrp="1"/>
          </p:cNvSpPr>
          <p:nvPr>
            <p:ph type="sldNum" sz="quarter" idx="10"/>
          </p:nvPr>
        </p:nvSpPr>
        <p:spPr/>
        <p:txBody>
          <a:bodyPr/>
          <a:lstStyle/>
          <a:p>
            <a:fld id="{CB5DF378-11E0-436F-858E-82572CEFCE96}" type="slidenum">
              <a:rPr lang="zh-CN" altLang="en-US" smtClean="0"/>
              <a:t>16</a:t>
            </a:fld>
            <a:endParaRPr lang="zh-CN" altLang="en-US"/>
          </a:p>
        </p:txBody>
      </p:sp>
    </p:spTree>
    <p:extLst>
      <p:ext uri="{BB962C8B-B14F-4D97-AF65-F5344CB8AC3E}">
        <p14:creationId xmlns:p14="http://schemas.microsoft.com/office/powerpoint/2010/main" val="29151036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1FC6AB91-17D0-4C60-B908-FBF705449B9E}"/>
              </a:ext>
            </a:extLst>
          </p:cNvPr>
          <p:cNvSpPr>
            <a:spLocks noChangeArrowheads="1"/>
          </p:cNvSpPr>
          <p:nvPr userDrawn="1"/>
        </p:nvSpPr>
        <p:spPr bwMode="auto">
          <a:xfrm>
            <a:off x="8464" y="4064000"/>
            <a:ext cx="9135536"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365C39A2-FDE1-4CF3-B705-522A5AB52090}"/>
              </a:ext>
            </a:extLst>
          </p:cNvPr>
          <p:cNvSpPr>
            <a:spLocks noChangeArrowheads="1"/>
          </p:cNvSpPr>
          <p:nvPr/>
        </p:nvSpPr>
        <p:spPr bwMode="auto">
          <a:xfrm rot="16200000">
            <a:off x="-478626" y="456145"/>
            <a:ext cx="2083331"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43A032BA-BF53-4907-915E-EFF3EB03C28A}"/>
              </a:ext>
            </a:extLst>
          </p:cNvPr>
          <p:cNvPicPr>
            <a:picLocks noChangeAspect="1" noChangeArrowheads="1"/>
          </p:cNvPicPr>
          <p:nvPr/>
        </p:nvPicPr>
        <p:blipFill>
          <a:blip r:embed="rId2" cstate="print"/>
          <a:srcRect/>
          <a:stretch>
            <a:fillRect/>
          </a:stretch>
        </p:blipFill>
        <p:spPr bwMode="auto">
          <a:xfrm>
            <a:off x="937914" y="625201"/>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8164DBE2-5964-46A2-B634-DA5FDAC0D7F2}"/>
              </a:ext>
            </a:extLst>
          </p:cNvPr>
          <p:cNvPicPr>
            <a:picLocks noChangeAspect="1" noChangeArrowheads="1"/>
          </p:cNvPicPr>
          <p:nvPr userDrawn="1"/>
        </p:nvPicPr>
        <p:blipFill rotWithShape="1">
          <a:blip r:embed="rId3" cstate="print"/>
          <a:srcRect t="12760" r="1895" b="22360"/>
          <a:stretch/>
        </p:blipFill>
        <p:spPr bwMode="auto">
          <a:xfrm>
            <a:off x="3074989" y="4015999"/>
            <a:ext cx="6164262" cy="2984876"/>
          </a:xfrm>
          <a:prstGeom prst="rect">
            <a:avLst/>
          </a:prstGeom>
          <a:noFill/>
          <a:ln w="9525">
            <a:noFill/>
            <a:miter lim="800000"/>
            <a:headEnd/>
            <a:tailEnd/>
          </a:ln>
        </p:spPr>
      </p:pic>
      <p:sp>
        <p:nvSpPr>
          <p:cNvPr id="12" name="标题 1">
            <a:extLst>
              <a:ext uri="{FF2B5EF4-FFF2-40B4-BE49-F238E27FC236}">
                <a16:creationId xmlns:a16="http://schemas.microsoft.com/office/drawing/2014/main" id="{81A0CCAE-30AC-4B94-B8C2-7302643D507F}"/>
              </a:ext>
            </a:extLst>
          </p:cNvPr>
          <p:cNvSpPr>
            <a:spLocks noGrp="1"/>
          </p:cNvSpPr>
          <p:nvPr userDrawn="1">
            <p:ph type="ctrTitle"/>
          </p:nvPr>
        </p:nvSpPr>
        <p:spPr>
          <a:xfrm>
            <a:off x="685800" y="1662290"/>
            <a:ext cx="7772400" cy="1470025"/>
          </a:xfrm>
          <a:prstGeom prst="rect">
            <a:avLst/>
          </a:prstGeom>
        </p:spPr>
        <p:txBody>
          <a:bodyPr/>
          <a:lstStyle/>
          <a:p>
            <a:r>
              <a:rPr lang="zh-CN" altLang="en-US"/>
              <a:t>单击此处编辑母版标题样式</a:t>
            </a:r>
          </a:p>
        </p:txBody>
      </p:sp>
      <p:sp>
        <p:nvSpPr>
          <p:cNvPr id="13" name="副标题 2">
            <a:extLst>
              <a:ext uri="{FF2B5EF4-FFF2-40B4-BE49-F238E27FC236}">
                <a16:creationId xmlns:a16="http://schemas.microsoft.com/office/drawing/2014/main" id="{35745402-1446-4D8F-860C-E12F37B84B13}"/>
              </a:ext>
            </a:extLst>
          </p:cNvPr>
          <p:cNvSpPr>
            <a:spLocks noGrp="1"/>
          </p:cNvSpPr>
          <p:nvPr userDrawn="1">
            <p:ph type="subTitle" idx="1"/>
          </p:nvPr>
        </p:nvSpPr>
        <p:spPr>
          <a:xfrm>
            <a:off x="1371600" y="3284984"/>
            <a:ext cx="6400800" cy="731015"/>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16E09CBD-07B3-495A-BE86-AD22CAC77C77}"/>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B7490583-BBF3-42E7-BCBA-12239285807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D84C5CBD-2122-4B77-BE63-711686E0DA14}"/>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FF054A03-4823-4142-8B1C-1AFC5EB4999E}"/>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7" name="组合 17">
            <a:extLst>
              <a:ext uri="{FF2B5EF4-FFF2-40B4-BE49-F238E27FC236}">
                <a16:creationId xmlns:a16="http://schemas.microsoft.com/office/drawing/2014/main" id="{7F154166-938A-4340-A20A-356D4DA8675C}"/>
              </a:ext>
            </a:extLst>
          </p:cNvPr>
          <p:cNvGrpSpPr>
            <a:grpSpLocks/>
          </p:cNvGrpSpPr>
          <p:nvPr userDrawn="1"/>
        </p:nvGrpSpPr>
        <p:grpSpPr bwMode="auto">
          <a:xfrm>
            <a:off x="254000" y="44624"/>
            <a:ext cx="8639175" cy="1171575"/>
            <a:chOff x="254000" y="179917"/>
            <a:chExt cx="8639175" cy="1171610"/>
          </a:xfrm>
        </p:grpSpPr>
        <p:cxnSp>
          <p:nvCxnSpPr>
            <p:cNvPr id="8" name="AutoShape 7">
              <a:extLst>
                <a:ext uri="{FF2B5EF4-FFF2-40B4-BE49-F238E27FC236}">
                  <a16:creationId xmlns:a16="http://schemas.microsoft.com/office/drawing/2014/main" id="{0667961D-ED49-4E16-B4E3-BB7507A2557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9" name="Picture 12" descr="C:\Users\lenovo\Desktop\校徽.jpg">
              <a:extLst>
                <a:ext uri="{FF2B5EF4-FFF2-40B4-BE49-F238E27FC236}">
                  <a16:creationId xmlns:a16="http://schemas.microsoft.com/office/drawing/2014/main" id="{2615929B-5AC9-4857-9661-70D1B4379BE2}"/>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0" name="Picture 6" descr="C:\Users\lenovo\Desktop\背景.jpg">
            <a:extLst>
              <a:ext uri="{FF2B5EF4-FFF2-40B4-BE49-F238E27FC236}">
                <a16:creationId xmlns:a16="http://schemas.microsoft.com/office/drawing/2014/main" id="{8299D025-5F56-47BF-916A-3E2FF1279863}"/>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9" name="梯形 8"/>
          <p:cNvSpPr/>
          <p:nvPr userDrawn="1"/>
        </p:nvSpPr>
        <p:spPr>
          <a:xfrm>
            <a:off x="3250407" y="3857625"/>
            <a:ext cx="2643188" cy="704851"/>
          </a:xfrm>
          <a:prstGeom prst="trapezoid">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userDrawn="1"/>
        </p:nvSpPr>
        <p:spPr>
          <a:xfrm>
            <a:off x="0" y="4238626"/>
            <a:ext cx="9144000" cy="2619375"/>
          </a:xfrm>
          <a:prstGeom prst="rect">
            <a:avLst/>
          </a:prstGeom>
          <a:solidFill>
            <a:srgbClr val="1F48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梯形 10"/>
          <p:cNvSpPr/>
          <p:nvPr userDrawn="1"/>
        </p:nvSpPr>
        <p:spPr>
          <a:xfrm flipV="1">
            <a:off x="3377313" y="3857626"/>
            <a:ext cx="2389374" cy="819151"/>
          </a:xfrm>
          <a:prstGeom prst="trapezoid">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2" name="组合 11"/>
          <p:cNvGrpSpPr>
            <a:grpSpLocks noChangeAspect="1"/>
          </p:cNvGrpSpPr>
          <p:nvPr userDrawn="1"/>
        </p:nvGrpSpPr>
        <p:grpSpPr>
          <a:xfrm>
            <a:off x="3811838" y="1236663"/>
            <a:ext cx="1520326" cy="1404000"/>
            <a:chOff x="10507663" y="6684963"/>
            <a:chExt cx="795338" cy="550863"/>
          </a:xfrm>
          <a:solidFill>
            <a:srgbClr val="1F487C"/>
          </a:solidFill>
        </p:grpSpPr>
        <p:sp>
          <p:nvSpPr>
            <p:cNvPr id="13" name="Freeform 899"/>
            <p:cNvSpPr>
              <a:spLocks noEditPoints="1"/>
            </p:cNvSpPr>
            <p:nvPr/>
          </p:nvSpPr>
          <p:spPr bwMode="auto">
            <a:xfrm>
              <a:off x="10507663" y="6800851"/>
              <a:ext cx="795338" cy="398463"/>
            </a:xfrm>
            <a:custGeom>
              <a:avLst/>
              <a:gdLst>
                <a:gd name="T0" fmla="*/ 71 w 212"/>
                <a:gd name="T1" fmla="*/ 17 h 106"/>
                <a:gd name="T2" fmla="*/ 70 w 212"/>
                <a:gd name="T3" fmla="*/ 8 h 106"/>
                <a:gd name="T4" fmla="*/ 65 w 212"/>
                <a:gd name="T5" fmla="*/ 6 h 106"/>
                <a:gd name="T6" fmla="*/ 34 w 212"/>
                <a:gd name="T7" fmla="*/ 33 h 106"/>
                <a:gd name="T8" fmla="*/ 36 w 212"/>
                <a:gd name="T9" fmla="*/ 50 h 106"/>
                <a:gd name="T10" fmla="*/ 39 w 212"/>
                <a:gd name="T11" fmla="*/ 60 h 106"/>
                <a:gd name="T12" fmla="*/ 39 w 212"/>
                <a:gd name="T13" fmla="*/ 65 h 106"/>
                <a:gd name="T14" fmla="*/ 30 w 212"/>
                <a:gd name="T15" fmla="*/ 74 h 106"/>
                <a:gd name="T16" fmla="*/ 1 w 212"/>
                <a:gd name="T17" fmla="*/ 89 h 106"/>
                <a:gd name="T18" fmla="*/ 25 w 212"/>
                <a:gd name="T19" fmla="*/ 106 h 106"/>
                <a:gd name="T20" fmla="*/ 25 w 212"/>
                <a:gd name="T21" fmla="*/ 93 h 106"/>
                <a:gd name="T22" fmla="*/ 25 w 212"/>
                <a:gd name="T23" fmla="*/ 91 h 106"/>
                <a:gd name="T24" fmla="*/ 46 w 212"/>
                <a:gd name="T25" fmla="*/ 76 h 106"/>
                <a:gd name="T26" fmla="*/ 69 w 212"/>
                <a:gd name="T27" fmla="*/ 67 h 106"/>
                <a:gd name="T28" fmla="*/ 66 w 212"/>
                <a:gd name="T29" fmla="*/ 65 h 106"/>
                <a:gd name="T30" fmla="*/ 70 w 212"/>
                <a:gd name="T31" fmla="*/ 52 h 106"/>
                <a:gd name="T32" fmla="*/ 75 w 212"/>
                <a:gd name="T33" fmla="*/ 45 h 106"/>
                <a:gd name="T34" fmla="*/ 70 w 212"/>
                <a:gd name="T35" fmla="*/ 24 h 106"/>
                <a:gd name="T36" fmla="*/ 211 w 212"/>
                <a:gd name="T37" fmla="*/ 89 h 106"/>
                <a:gd name="T38" fmla="*/ 182 w 212"/>
                <a:gd name="T39" fmla="*/ 74 h 106"/>
                <a:gd name="T40" fmla="*/ 173 w 212"/>
                <a:gd name="T41" fmla="*/ 65 h 106"/>
                <a:gd name="T42" fmla="*/ 173 w 212"/>
                <a:gd name="T43" fmla="*/ 59 h 106"/>
                <a:gd name="T44" fmla="*/ 177 w 212"/>
                <a:gd name="T45" fmla="*/ 49 h 106"/>
                <a:gd name="T46" fmla="*/ 178 w 212"/>
                <a:gd name="T47" fmla="*/ 37 h 106"/>
                <a:gd name="T48" fmla="*/ 178 w 212"/>
                <a:gd name="T49" fmla="*/ 23 h 106"/>
                <a:gd name="T50" fmla="*/ 174 w 212"/>
                <a:gd name="T51" fmla="*/ 8 h 106"/>
                <a:gd name="T52" fmla="*/ 168 w 212"/>
                <a:gd name="T53" fmla="*/ 6 h 106"/>
                <a:gd name="T54" fmla="*/ 139 w 212"/>
                <a:gd name="T55" fmla="*/ 12 h 106"/>
                <a:gd name="T56" fmla="*/ 139 w 212"/>
                <a:gd name="T57" fmla="*/ 15 h 106"/>
                <a:gd name="T58" fmla="*/ 140 w 212"/>
                <a:gd name="T59" fmla="*/ 17 h 106"/>
                <a:gd name="T60" fmla="*/ 138 w 212"/>
                <a:gd name="T61" fmla="*/ 41 h 106"/>
                <a:gd name="T62" fmla="*/ 139 w 212"/>
                <a:gd name="T63" fmla="*/ 50 h 106"/>
                <a:gd name="T64" fmla="*/ 142 w 212"/>
                <a:gd name="T65" fmla="*/ 60 h 106"/>
                <a:gd name="T66" fmla="*/ 143 w 212"/>
                <a:gd name="T67" fmla="*/ 65 h 106"/>
                <a:gd name="T68" fmla="*/ 156 w 212"/>
                <a:gd name="T69" fmla="*/ 72 h 106"/>
                <a:gd name="T70" fmla="*/ 170 w 212"/>
                <a:gd name="T71" fmla="*/ 78 h 106"/>
                <a:gd name="T72" fmla="*/ 187 w 212"/>
                <a:gd name="T73" fmla="*/ 92 h 106"/>
                <a:gd name="T74" fmla="*/ 187 w 212"/>
                <a:gd name="T75" fmla="*/ 101 h 106"/>
                <a:gd name="T76" fmla="*/ 212 w 212"/>
                <a:gd name="T77"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106">
                  <a:moveTo>
                    <a:pt x="69" y="22"/>
                  </a:moveTo>
                  <a:cubicBezTo>
                    <a:pt x="69" y="20"/>
                    <a:pt x="70" y="18"/>
                    <a:pt x="71" y="17"/>
                  </a:cubicBezTo>
                  <a:cubicBezTo>
                    <a:pt x="71" y="16"/>
                    <a:pt x="71" y="16"/>
                    <a:pt x="71" y="16"/>
                  </a:cubicBezTo>
                  <a:cubicBezTo>
                    <a:pt x="71" y="13"/>
                    <a:pt x="70" y="11"/>
                    <a:pt x="70" y="8"/>
                  </a:cubicBezTo>
                  <a:cubicBezTo>
                    <a:pt x="67" y="8"/>
                    <a:pt x="67" y="8"/>
                    <a:pt x="67" y="8"/>
                  </a:cubicBezTo>
                  <a:cubicBezTo>
                    <a:pt x="65" y="6"/>
                    <a:pt x="65" y="6"/>
                    <a:pt x="65" y="6"/>
                  </a:cubicBezTo>
                  <a:cubicBezTo>
                    <a:pt x="56" y="0"/>
                    <a:pt x="47" y="4"/>
                    <a:pt x="42" y="6"/>
                  </a:cubicBezTo>
                  <a:cubicBezTo>
                    <a:pt x="35" y="8"/>
                    <a:pt x="30" y="18"/>
                    <a:pt x="34" y="33"/>
                  </a:cubicBezTo>
                  <a:cubicBezTo>
                    <a:pt x="34" y="36"/>
                    <a:pt x="32" y="37"/>
                    <a:pt x="32" y="38"/>
                  </a:cubicBezTo>
                  <a:cubicBezTo>
                    <a:pt x="33" y="41"/>
                    <a:pt x="33" y="49"/>
                    <a:pt x="36" y="50"/>
                  </a:cubicBezTo>
                  <a:cubicBezTo>
                    <a:pt x="36" y="51"/>
                    <a:pt x="38" y="51"/>
                    <a:pt x="38" y="51"/>
                  </a:cubicBezTo>
                  <a:cubicBezTo>
                    <a:pt x="38" y="54"/>
                    <a:pt x="38" y="57"/>
                    <a:pt x="39" y="60"/>
                  </a:cubicBezTo>
                  <a:cubicBezTo>
                    <a:pt x="39" y="62"/>
                    <a:pt x="41" y="62"/>
                    <a:pt x="42" y="65"/>
                  </a:cubicBezTo>
                  <a:cubicBezTo>
                    <a:pt x="39" y="65"/>
                    <a:pt x="39" y="65"/>
                    <a:pt x="39" y="65"/>
                  </a:cubicBezTo>
                  <a:cubicBezTo>
                    <a:pt x="38" y="67"/>
                    <a:pt x="37" y="72"/>
                    <a:pt x="35" y="73"/>
                  </a:cubicBezTo>
                  <a:cubicBezTo>
                    <a:pt x="33" y="73"/>
                    <a:pt x="32" y="74"/>
                    <a:pt x="30" y="74"/>
                  </a:cubicBezTo>
                  <a:cubicBezTo>
                    <a:pt x="25" y="76"/>
                    <a:pt x="19" y="79"/>
                    <a:pt x="13" y="81"/>
                  </a:cubicBezTo>
                  <a:cubicBezTo>
                    <a:pt x="8" y="83"/>
                    <a:pt x="2" y="84"/>
                    <a:pt x="1" y="89"/>
                  </a:cubicBezTo>
                  <a:cubicBezTo>
                    <a:pt x="1" y="93"/>
                    <a:pt x="0" y="101"/>
                    <a:pt x="0" y="106"/>
                  </a:cubicBezTo>
                  <a:cubicBezTo>
                    <a:pt x="25" y="106"/>
                    <a:pt x="25" y="106"/>
                    <a:pt x="25" y="106"/>
                  </a:cubicBezTo>
                  <a:cubicBezTo>
                    <a:pt x="25" y="104"/>
                    <a:pt x="25" y="103"/>
                    <a:pt x="25" y="101"/>
                  </a:cubicBezTo>
                  <a:cubicBezTo>
                    <a:pt x="25" y="98"/>
                    <a:pt x="25" y="95"/>
                    <a:pt x="25" y="93"/>
                  </a:cubicBezTo>
                  <a:cubicBezTo>
                    <a:pt x="25" y="92"/>
                    <a:pt x="25" y="92"/>
                    <a:pt x="25" y="92"/>
                  </a:cubicBezTo>
                  <a:cubicBezTo>
                    <a:pt x="25" y="91"/>
                    <a:pt x="25" y="91"/>
                    <a:pt x="25" y="91"/>
                  </a:cubicBezTo>
                  <a:cubicBezTo>
                    <a:pt x="28" y="83"/>
                    <a:pt x="36" y="80"/>
                    <a:pt x="42" y="78"/>
                  </a:cubicBezTo>
                  <a:cubicBezTo>
                    <a:pt x="44" y="77"/>
                    <a:pt x="45" y="77"/>
                    <a:pt x="46" y="76"/>
                  </a:cubicBezTo>
                  <a:cubicBezTo>
                    <a:pt x="49" y="75"/>
                    <a:pt x="53" y="74"/>
                    <a:pt x="56" y="72"/>
                  </a:cubicBezTo>
                  <a:cubicBezTo>
                    <a:pt x="60" y="70"/>
                    <a:pt x="65" y="68"/>
                    <a:pt x="69" y="67"/>
                  </a:cubicBezTo>
                  <a:cubicBezTo>
                    <a:pt x="69" y="66"/>
                    <a:pt x="69" y="66"/>
                    <a:pt x="69" y="65"/>
                  </a:cubicBezTo>
                  <a:cubicBezTo>
                    <a:pt x="68" y="65"/>
                    <a:pt x="67" y="65"/>
                    <a:pt x="66" y="65"/>
                  </a:cubicBezTo>
                  <a:cubicBezTo>
                    <a:pt x="66" y="62"/>
                    <a:pt x="68" y="61"/>
                    <a:pt x="69" y="59"/>
                  </a:cubicBezTo>
                  <a:cubicBezTo>
                    <a:pt x="70" y="57"/>
                    <a:pt x="69" y="54"/>
                    <a:pt x="70" y="52"/>
                  </a:cubicBezTo>
                  <a:cubicBezTo>
                    <a:pt x="71" y="51"/>
                    <a:pt x="73" y="50"/>
                    <a:pt x="73" y="49"/>
                  </a:cubicBezTo>
                  <a:cubicBezTo>
                    <a:pt x="74" y="48"/>
                    <a:pt x="75" y="46"/>
                    <a:pt x="75" y="45"/>
                  </a:cubicBezTo>
                  <a:cubicBezTo>
                    <a:pt x="75" y="44"/>
                    <a:pt x="75" y="43"/>
                    <a:pt x="75" y="43"/>
                  </a:cubicBezTo>
                  <a:cubicBezTo>
                    <a:pt x="71" y="38"/>
                    <a:pt x="70" y="30"/>
                    <a:pt x="70" y="24"/>
                  </a:cubicBezTo>
                  <a:cubicBezTo>
                    <a:pt x="70" y="23"/>
                    <a:pt x="70" y="23"/>
                    <a:pt x="69" y="22"/>
                  </a:cubicBezTo>
                  <a:close/>
                  <a:moveTo>
                    <a:pt x="211" y="89"/>
                  </a:moveTo>
                  <a:cubicBezTo>
                    <a:pt x="210" y="84"/>
                    <a:pt x="204" y="83"/>
                    <a:pt x="199" y="81"/>
                  </a:cubicBezTo>
                  <a:cubicBezTo>
                    <a:pt x="193" y="79"/>
                    <a:pt x="187" y="76"/>
                    <a:pt x="182" y="74"/>
                  </a:cubicBezTo>
                  <a:cubicBezTo>
                    <a:pt x="180" y="74"/>
                    <a:pt x="179" y="73"/>
                    <a:pt x="177" y="73"/>
                  </a:cubicBezTo>
                  <a:cubicBezTo>
                    <a:pt x="175" y="72"/>
                    <a:pt x="174" y="67"/>
                    <a:pt x="173" y="65"/>
                  </a:cubicBezTo>
                  <a:cubicBezTo>
                    <a:pt x="172" y="65"/>
                    <a:pt x="171" y="65"/>
                    <a:pt x="170" y="65"/>
                  </a:cubicBezTo>
                  <a:cubicBezTo>
                    <a:pt x="170" y="62"/>
                    <a:pt x="172" y="61"/>
                    <a:pt x="173" y="59"/>
                  </a:cubicBezTo>
                  <a:cubicBezTo>
                    <a:pt x="173" y="57"/>
                    <a:pt x="173" y="54"/>
                    <a:pt x="174" y="52"/>
                  </a:cubicBezTo>
                  <a:cubicBezTo>
                    <a:pt x="175" y="51"/>
                    <a:pt x="176" y="50"/>
                    <a:pt x="177" y="49"/>
                  </a:cubicBezTo>
                  <a:cubicBezTo>
                    <a:pt x="178" y="48"/>
                    <a:pt x="178" y="46"/>
                    <a:pt x="179" y="45"/>
                  </a:cubicBezTo>
                  <a:cubicBezTo>
                    <a:pt x="179" y="43"/>
                    <a:pt x="180" y="39"/>
                    <a:pt x="178" y="37"/>
                  </a:cubicBezTo>
                  <a:cubicBezTo>
                    <a:pt x="178" y="35"/>
                    <a:pt x="177" y="35"/>
                    <a:pt x="177" y="34"/>
                  </a:cubicBezTo>
                  <a:cubicBezTo>
                    <a:pt x="177" y="31"/>
                    <a:pt x="178" y="25"/>
                    <a:pt x="178" y="23"/>
                  </a:cubicBezTo>
                  <a:cubicBezTo>
                    <a:pt x="178" y="20"/>
                    <a:pt x="178" y="16"/>
                    <a:pt x="177" y="13"/>
                  </a:cubicBezTo>
                  <a:cubicBezTo>
                    <a:pt x="177" y="13"/>
                    <a:pt x="176" y="9"/>
                    <a:pt x="174" y="8"/>
                  </a:cubicBezTo>
                  <a:cubicBezTo>
                    <a:pt x="171" y="8"/>
                    <a:pt x="171" y="8"/>
                    <a:pt x="171" y="8"/>
                  </a:cubicBezTo>
                  <a:cubicBezTo>
                    <a:pt x="168" y="6"/>
                    <a:pt x="168" y="6"/>
                    <a:pt x="168" y="6"/>
                  </a:cubicBezTo>
                  <a:cubicBezTo>
                    <a:pt x="160" y="0"/>
                    <a:pt x="151" y="4"/>
                    <a:pt x="146" y="6"/>
                  </a:cubicBezTo>
                  <a:cubicBezTo>
                    <a:pt x="143" y="7"/>
                    <a:pt x="141" y="9"/>
                    <a:pt x="139" y="12"/>
                  </a:cubicBezTo>
                  <a:cubicBezTo>
                    <a:pt x="139" y="13"/>
                    <a:pt x="139" y="14"/>
                    <a:pt x="139" y="14"/>
                  </a:cubicBezTo>
                  <a:cubicBezTo>
                    <a:pt x="139" y="15"/>
                    <a:pt x="139" y="15"/>
                    <a:pt x="139" y="15"/>
                  </a:cubicBezTo>
                  <a:cubicBezTo>
                    <a:pt x="139" y="15"/>
                    <a:pt x="139" y="15"/>
                    <a:pt x="139" y="15"/>
                  </a:cubicBezTo>
                  <a:cubicBezTo>
                    <a:pt x="140" y="16"/>
                    <a:pt x="140" y="16"/>
                    <a:pt x="140" y="17"/>
                  </a:cubicBezTo>
                  <a:cubicBezTo>
                    <a:pt x="143" y="22"/>
                    <a:pt x="142" y="28"/>
                    <a:pt x="141" y="32"/>
                  </a:cubicBezTo>
                  <a:cubicBezTo>
                    <a:pt x="141" y="34"/>
                    <a:pt x="140" y="38"/>
                    <a:pt x="138" y="41"/>
                  </a:cubicBezTo>
                  <a:cubicBezTo>
                    <a:pt x="137" y="41"/>
                    <a:pt x="137" y="42"/>
                    <a:pt x="136" y="42"/>
                  </a:cubicBezTo>
                  <a:cubicBezTo>
                    <a:pt x="137" y="46"/>
                    <a:pt x="137" y="49"/>
                    <a:pt x="139" y="50"/>
                  </a:cubicBezTo>
                  <a:cubicBezTo>
                    <a:pt x="140" y="51"/>
                    <a:pt x="142" y="51"/>
                    <a:pt x="142" y="51"/>
                  </a:cubicBezTo>
                  <a:cubicBezTo>
                    <a:pt x="142" y="54"/>
                    <a:pt x="142" y="57"/>
                    <a:pt x="142" y="60"/>
                  </a:cubicBezTo>
                  <a:cubicBezTo>
                    <a:pt x="143" y="62"/>
                    <a:pt x="145" y="62"/>
                    <a:pt x="145" y="65"/>
                  </a:cubicBezTo>
                  <a:cubicBezTo>
                    <a:pt x="143" y="65"/>
                    <a:pt x="143" y="65"/>
                    <a:pt x="143" y="65"/>
                  </a:cubicBezTo>
                  <a:cubicBezTo>
                    <a:pt x="143" y="66"/>
                    <a:pt x="143" y="66"/>
                    <a:pt x="143" y="67"/>
                  </a:cubicBezTo>
                  <a:cubicBezTo>
                    <a:pt x="147" y="68"/>
                    <a:pt x="152" y="70"/>
                    <a:pt x="156" y="72"/>
                  </a:cubicBezTo>
                  <a:cubicBezTo>
                    <a:pt x="160" y="74"/>
                    <a:pt x="163" y="75"/>
                    <a:pt x="166" y="76"/>
                  </a:cubicBezTo>
                  <a:cubicBezTo>
                    <a:pt x="167" y="77"/>
                    <a:pt x="168" y="77"/>
                    <a:pt x="170" y="78"/>
                  </a:cubicBezTo>
                  <a:cubicBezTo>
                    <a:pt x="176" y="80"/>
                    <a:pt x="184" y="83"/>
                    <a:pt x="187" y="91"/>
                  </a:cubicBezTo>
                  <a:cubicBezTo>
                    <a:pt x="187" y="92"/>
                    <a:pt x="187" y="92"/>
                    <a:pt x="187" y="92"/>
                  </a:cubicBezTo>
                  <a:cubicBezTo>
                    <a:pt x="187" y="93"/>
                    <a:pt x="187" y="93"/>
                    <a:pt x="187" y="93"/>
                  </a:cubicBezTo>
                  <a:cubicBezTo>
                    <a:pt x="187" y="95"/>
                    <a:pt x="187" y="98"/>
                    <a:pt x="187" y="101"/>
                  </a:cubicBezTo>
                  <a:cubicBezTo>
                    <a:pt x="187" y="103"/>
                    <a:pt x="187" y="104"/>
                    <a:pt x="187" y="106"/>
                  </a:cubicBezTo>
                  <a:cubicBezTo>
                    <a:pt x="212" y="106"/>
                    <a:pt x="212" y="106"/>
                    <a:pt x="212" y="106"/>
                  </a:cubicBezTo>
                  <a:cubicBezTo>
                    <a:pt x="212" y="101"/>
                    <a:pt x="211" y="93"/>
                    <a:pt x="211"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14" name="Freeform 900"/>
            <p:cNvSpPr>
              <a:spLocks/>
            </p:cNvSpPr>
            <p:nvPr/>
          </p:nvSpPr>
          <p:spPr bwMode="auto">
            <a:xfrm>
              <a:off x="10623550" y="6684963"/>
              <a:ext cx="563563" cy="550863"/>
            </a:xfrm>
            <a:custGeom>
              <a:avLst/>
              <a:gdLst>
                <a:gd name="T0" fmla="*/ 102 w 150"/>
                <a:gd name="T1" fmla="*/ 17 h 147"/>
                <a:gd name="T2" fmla="*/ 103 w 150"/>
                <a:gd name="T3" fmla="*/ 32 h 147"/>
                <a:gd name="T4" fmla="*/ 102 w 150"/>
                <a:gd name="T5" fmla="*/ 46 h 147"/>
                <a:gd name="T6" fmla="*/ 104 w 150"/>
                <a:gd name="T7" fmla="*/ 50 h 147"/>
                <a:gd name="T8" fmla="*/ 104 w 150"/>
                <a:gd name="T9" fmla="*/ 62 h 147"/>
                <a:gd name="T10" fmla="*/ 102 w 150"/>
                <a:gd name="T11" fmla="*/ 68 h 147"/>
                <a:gd name="T12" fmla="*/ 97 w 150"/>
                <a:gd name="T13" fmla="*/ 72 h 147"/>
                <a:gd name="T14" fmla="*/ 96 w 150"/>
                <a:gd name="T15" fmla="*/ 82 h 147"/>
                <a:gd name="T16" fmla="*/ 92 w 150"/>
                <a:gd name="T17" fmla="*/ 90 h 147"/>
                <a:gd name="T18" fmla="*/ 96 w 150"/>
                <a:gd name="T19" fmla="*/ 90 h 147"/>
                <a:gd name="T20" fmla="*/ 102 w 150"/>
                <a:gd name="T21" fmla="*/ 101 h 147"/>
                <a:gd name="T22" fmla="*/ 109 w 150"/>
                <a:gd name="T23" fmla="*/ 103 h 147"/>
                <a:gd name="T24" fmla="*/ 132 w 150"/>
                <a:gd name="T25" fmla="*/ 113 h 147"/>
                <a:gd name="T26" fmla="*/ 150 w 150"/>
                <a:gd name="T27" fmla="*/ 124 h 147"/>
                <a:gd name="T28" fmla="*/ 150 w 150"/>
                <a:gd name="T29" fmla="*/ 147 h 147"/>
                <a:gd name="T30" fmla="*/ 0 w 150"/>
                <a:gd name="T31" fmla="*/ 147 h 147"/>
                <a:gd name="T32" fmla="*/ 0 w 150"/>
                <a:gd name="T33" fmla="*/ 124 h 147"/>
                <a:gd name="T34" fmla="*/ 18 w 150"/>
                <a:gd name="T35" fmla="*/ 113 h 147"/>
                <a:gd name="T36" fmla="*/ 41 w 150"/>
                <a:gd name="T37" fmla="*/ 103 h 147"/>
                <a:gd name="T38" fmla="*/ 48 w 150"/>
                <a:gd name="T39" fmla="*/ 101 h 147"/>
                <a:gd name="T40" fmla="*/ 54 w 150"/>
                <a:gd name="T41" fmla="*/ 90 h 147"/>
                <a:gd name="T42" fmla="*/ 57 w 150"/>
                <a:gd name="T43" fmla="*/ 90 h 147"/>
                <a:gd name="T44" fmla="*/ 53 w 150"/>
                <a:gd name="T45" fmla="*/ 83 h 147"/>
                <a:gd name="T46" fmla="*/ 52 w 150"/>
                <a:gd name="T47" fmla="*/ 70 h 147"/>
                <a:gd name="T48" fmla="*/ 49 w 150"/>
                <a:gd name="T49" fmla="*/ 70 h 147"/>
                <a:gd name="T50" fmla="*/ 44 w 150"/>
                <a:gd name="T51" fmla="*/ 53 h 147"/>
                <a:gd name="T52" fmla="*/ 46 w 150"/>
                <a:gd name="T53" fmla="*/ 46 h 147"/>
                <a:gd name="T54" fmla="*/ 58 w 150"/>
                <a:gd name="T55" fmla="*/ 7 h 147"/>
                <a:gd name="T56" fmla="*/ 90 w 150"/>
                <a:gd name="T57" fmla="*/ 7 h 147"/>
                <a:gd name="T58" fmla="*/ 93 w 150"/>
                <a:gd name="T59" fmla="*/ 10 h 147"/>
                <a:gd name="T60" fmla="*/ 98 w 150"/>
                <a:gd name="T61" fmla="*/ 10 h 147"/>
                <a:gd name="T62" fmla="*/ 102 w 150"/>
                <a:gd name="T63" fmla="*/ 1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0" h="147">
                  <a:moveTo>
                    <a:pt x="102" y="17"/>
                  </a:moveTo>
                  <a:cubicBezTo>
                    <a:pt x="103" y="22"/>
                    <a:pt x="103" y="26"/>
                    <a:pt x="103" y="32"/>
                  </a:cubicBezTo>
                  <a:cubicBezTo>
                    <a:pt x="103" y="34"/>
                    <a:pt x="102" y="43"/>
                    <a:pt x="102" y="46"/>
                  </a:cubicBezTo>
                  <a:cubicBezTo>
                    <a:pt x="102" y="48"/>
                    <a:pt x="103" y="48"/>
                    <a:pt x="104" y="50"/>
                  </a:cubicBezTo>
                  <a:cubicBezTo>
                    <a:pt x="105" y="54"/>
                    <a:pt x="105" y="59"/>
                    <a:pt x="104" y="62"/>
                  </a:cubicBezTo>
                  <a:cubicBezTo>
                    <a:pt x="104" y="64"/>
                    <a:pt x="103" y="66"/>
                    <a:pt x="102" y="68"/>
                  </a:cubicBezTo>
                  <a:cubicBezTo>
                    <a:pt x="101" y="70"/>
                    <a:pt x="98" y="70"/>
                    <a:pt x="97" y="72"/>
                  </a:cubicBezTo>
                  <a:cubicBezTo>
                    <a:pt x="96" y="75"/>
                    <a:pt x="97" y="78"/>
                    <a:pt x="96" y="82"/>
                  </a:cubicBezTo>
                  <a:cubicBezTo>
                    <a:pt x="95" y="85"/>
                    <a:pt x="92" y="85"/>
                    <a:pt x="92" y="90"/>
                  </a:cubicBezTo>
                  <a:cubicBezTo>
                    <a:pt x="93" y="90"/>
                    <a:pt x="94" y="90"/>
                    <a:pt x="96" y="90"/>
                  </a:cubicBezTo>
                  <a:cubicBezTo>
                    <a:pt x="97" y="93"/>
                    <a:pt x="100" y="99"/>
                    <a:pt x="102" y="101"/>
                  </a:cubicBezTo>
                  <a:cubicBezTo>
                    <a:pt x="104" y="102"/>
                    <a:pt x="107" y="102"/>
                    <a:pt x="109" y="103"/>
                  </a:cubicBezTo>
                  <a:cubicBezTo>
                    <a:pt x="116" y="106"/>
                    <a:pt x="125" y="110"/>
                    <a:pt x="132" y="113"/>
                  </a:cubicBezTo>
                  <a:cubicBezTo>
                    <a:pt x="139" y="116"/>
                    <a:pt x="148" y="117"/>
                    <a:pt x="150" y="124"/>
                  </a:cubicBezTo>
                  <a:cubicBezTo>
                    <a:pt x="150" y="129"/>
                    <a:pt x="150" y="141"/>
                    <a:pt x="150" y="147"/>
                  </a:cubicBezTo>
                  <a:cubicBezTo>
                    <a:pt x="0" y="147"/>
                    <a:pt x="0" y="147"/>
                    <a:pt x="0" y="147"/>
                  </a:cubicBezTo>
                  <a:cubicBezTo>
                    <a:pt x="0" y="141"/>
                    <a:pt x="0" y="129"/>
                    <a:pt x="0" y="124"/>
                  </a:cubicBezTo>
                  <a:cubicBezTo>
                    <a:pt x="3" y="117"/>
                    <a:pt x="11" y="116"/>
                    <a:pt x="18" y="113"/>
                  </a:cubicBezTo>
                  <a:cubicBezTo>
                    <a:pt x="25" y="110"/>
                    <a:pt x="34" y="106"/>
                    <a:pt x="41" y="103"/>
                  </a:cubicBezTo>
                  <a:cubicBezTo>
                    <a:pt x="44" y="102"/>
                    <a:pt x="46" y="102"/>
                    <a:pt x="48" y="101"/>
                  </a:cubicBezTo>
                  <a:cubicBezTo>
                    <a:pt x="50" y="99"/>
                    <a:pt x="53" y="93"/>
                    <a:pt x="54" y="90"/>
                  </a:cubicBezTo>
                  <a:cubicBezTo>
                    <a:pt x="57" y="90"/>
                    <a:pt x="57" y="90"/>
                    <a:pt x="57" y="90"/>
                  </a:cubicBezTo>
                  <a:cubicBezTo>
                    <a:pt x="57" y="86"/>
                    <a:pt x="54" y="85"/>
                    <a:pt x="53" y="83"/>
                  </a:cubicBezTo>
                  <a:cubicBezTo>
                    <a:pt x="53" y="79"/>
                    <a:pt x="53" y="74"/>
                    <a:pt x="52" y="70"/>
                  </a:cubicBezTo>
                  <a:cubicBezTo>
                    <a:pt x="52" y="71"/>
                    <a:pt x="49" y="70"/>
                    <a:pt x="49" y="70"/>
                  </a:cubicBezTo>
                  <a:cubicBezTo>
                    <a:pt x="45" y="67"/>
                    <a:pt x="45" y="57"/>
                    <a:pt x="44" y="53"/>
                  </a:cubicBezTo>
                  <a:cubicBezTo>
                    <a:pt x="44" y="51"/>
                    <a:pt x="47" y="49"/>
                    <a:pt x="46" y="46"/>
                  </a:cubicBezTo>
                  <a:cubicBezTo>
                    <a:pt x="42" y="25"/>
                    <a:pt x="48" y="11"/>
                    <a:pt x="58" y="7"/>
                  </a:cubicBezTo>
                  <a:cubicBezTo>
                    <a:pt x="65" y="5"/>
                    <a:pt x="78" y="0"/>
                    <a:pt x="90" y="7"/>
                  </a:cubicBezTo>
                  <a:cubicBezTo>
                    <a:pt x="93" y="10"/>
                    <a:pt x="93" y="10"/>
                    <a:pt x="93" y="10"/>
                  </a:cubicBezTo>
                  <a:cubicBezTo>
                    <a:pt x="98" y="10"/>
                    <a:pt x="98" y="10"/>
                    <a:pt x="98" y="10"/>
                  </a:cubicBezTo>
                  <a:cubicBezTo>
                    <a:pt x="100" y="12"/>
                    <a:pt x="102" y="17"/>
                    <a:pt x="102"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sp>
        <p:nvSpPr>
          <p:cNvPr id="15" name="椭圆 14"/>
          <p:cNvSpPr/>
          <p:nvPr userDrawn="1"/>
        </p:nvSpPr>
        <p:spPr>
          <a:xfrm>
            <a:off x="3503168" y="513555"/>
            <a:ext cx="2137662" cy="2850216"/>
          </a:xfrm>
          <a:prstGeom prst="ellipse">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194808876"/>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8D7EE33C-BA54-4CEA-A324-32F7DB44ABDA}"/>
              </a:ext>
            </a:extLst>
          </p:cNvPr>
          <p:cNvSpPr>
            <a:spLocks noChangeArrowheads="1"/>
          </p:cNvSpPr>
          <p:nvPr userDrawn="1"/>
        </p:nvSpPr>
        <p:spPr bwMode="auto">
          <a:xfrm>
            <a:off x="-26680" y="3924300"/>
            <a:ext cx="917068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8" name="AutoShape 5">
            <a:extLst>
              <a:ext uri="{FF2B5EF4-FFF2-40B4-BE49-F238E27FC236}">
                <a16:creationId xmlns:a16="http://schemas.microsoft.com/office/drawing/2014/main" id="{8D1D7F9C-DBF0-480C-9400-2C23FC915C9E}"/>
              </a:ext>
            </a:extLst>
          </p:cNvPr>
          <p:cNvSpPr>
            <a:spLocks noChangeArrowheads="1"/>
          </p:cNvSpPr>
          <p:nvPr userDrawn="1"/>
        </p:nvSpPr>
        <p:spPr bwMode="auto">
          <a:xfrm rot="-5400000">
            <a:off x="7681702" y="372603"/>
            <a:ext cx="1818904" cy="1125537"/>
          </a:xfrm>
          <a:prstGeom prst="notchedRightArrow">
            <a:avLst>
              <a:gd name="adj1" fmla="val 50000"/>
              <a:gd name="adj2" fmla="val 54796"/>
            </a:avLst>
          </a:prstGeom>
          <a:solidFill>
            <a:srgbClr val="6EA0A7"/>
          </a:solidFill>
          <a:ln w="9525">
            <a:noFill/>
            <a:miter lim="800000"/>
            <a:headEnd/>
            <a:tailEnd/>
          </a:ln>
        </p:spPr>
        <p:txBody>
          <a:bodyPr anchor="ctr"/>
          <a:lstStyle/>
          <a:p>
            <a:pPr eaLnBrk="1" hangingPunct="1"/>
            <a:endParaRPr lang="zh-CN" altLang="en-US"/>
          </a:p>
        </p:txBody>
      </p:sp>
      <p:pic>
        <p:nvPicPr>
          <p:cNvPr id="9" name="Picture 11" descr="C:\Users\lenovo\Desktop\大礼堂 手绘稿.png">
            <a:extLst>
              <a:ext uri="{FF2B5EF4-FFF2-40B4-BE49-F238E27FC236}">
                <a16:creationId xmlns:a16="http://schemas.microsoft.com/office/drawing/2014/main" id="{E8622B77-17BD-4548-9795-87D412A0F0DD}"/>
              </a:ext>
            </a:extLst>
          </p:cNvPr>
          <p:cNvPicPr>
            <a:picLocks noChangeAspect="1" noChangeArrowheads="1"/>
          </p:cNvPicPr>
          <p:nvPr userDrawn="1"/>
        </p:nvPicPr>
        <p:blipFill rotWithShape="1">
          <a:blip r:embed="rId2" cstate="print"/>
          <a:srcRect l="303" t="13897" b="22335"/>
          <a:stretch/>
        </p:blipFill>
        <p:spPr bwMode="auto">
          <a:xfrm>
            <a:off x="1404069" y="3924301"/>
            <a:ext cx="6264275" cy="2933700"/>
          </a:xfrm>
          <a:prstGeom prst="rect">
            <a:avLst/>
          </a:prstGeom>
          <a:noFill/>
          <a:ln w="9525">
            <a:noFill/>
            <a:miter lim="800000"/>
            <a:headEnd/>
            <a:tailEnd/>
          </a:ln>
        </p:spPr>
      </p:pic>
      <p:pic>
        <p:nvPicPr>
          <p:cNvPr id="10" name="Picture 12" descr="C:\Users\lenovo\Desktop\校徽.jpg">
            <a:extLst>
              <a:ext uri="{FF2B5EF4-FFF2-40B4-BE49-F238E27FC236}">
                <a16:creationId xmlns:a16="http://schemas.microsoft.com/office/drawing/2014/main" id="{88573972-78A9-440E-ACD2-74EAC6C40282}"/>
              </a:ext>
            </a:extLst>
          </p:cNvPr>
          <p:cNvPicPr>
            <a:picLocks noChangeAspect="1" noChangeArrowheads="1"/>
          </p:cNvPicPr>
          <p:nvPr userDrawn="1"/>
        </p:nvPicPr>
        <p:blipFill>
          <a:blip r:embed="rId3" cstate="print"/>
          <a:srcRect/>
          <a:stretch>
            <a:fillRect/>
          </a:stretch>
        </p:blipFill>
        <p:spPr bwMode="auto">
          <a:xfrm>
            <a:off x="179512" y="349583"/>
            <a:ext cx="1171575" cy="11715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Rectangle 8">
            <a:extLst>
              <a:ext uri="{FF2B5EF4-FFF2-40B4-BE49-F238E27FC236}">
                <a16:creationId xmlns:a16="http://schemas.microsoft.com/office/drawing/2014/main" id="{20014994-A5D7-4CBC-A9B0-8F184F7E1407}"/>
              </a:ext>
            </a:extLst>
          </p:cNvPr>
          <p:cNvSpPr>
            <a:spLocks noChangeArrowheads="1"/>
          </p:cNvSpPr>
          <p:nvPr userDrawn="1"/>
        </p:nvSpPr>
        <p:spPr bwMode="auto">
          <a:xfrm>
            <a:off x="0" y="2132856"/>
            <a:ext cx="9144000" cy="2936875"/>
          </a:xfrm>
          <a:prstGeom prst="rect">
            <a:avLst/>
          </a:prstGeom>
          <a:solidFill>
            <a:srgbClr val="6EA0B0"/>
          </a:solidFill>
          <a:ln w="9525">
            <a:noFill/>
            <a:miter lim="800000"/>
            <a:headEnd/>
            <a:tailEnd/>
          </a:ln>
        </p:spPr>
        <p:txBody>
          <a:bodyPr wrap="none" anchor="ctr"/>
          <a:lstStyle/>
          <a:p>
            <a:pPr eaLnBrk="1" hangingPunct="1"/>
            <a:endParaRPr lang="zh-CN" altLang="en-US"/>
          </a:p>
        </p:txBody>
      </p:sp>
      <p:sp>
        <p:nvSpPr>
          <p:cNvPr id="9" name="AutoShape 6">
            <a:extLst>
              <a:ext uri="{FF2B5EF4-FFF2-40B4-BE49-F238E27FC236}">
                <a16:creationId xmlns:a16="http://schemas.microsoft.com/office/drawing/2014/main" id="{4FA55BD1-B0F4-4814-9F6E-5525A9AD300F}"/>
              </a:ext>
            </a:extLst>
          </p:cNvPr>
          <p:cNvSpPr>
            <a:spLocks noChangeArrowheads="1"/>
          </p:cNvSpPr>
          <p:nvPr/>
        </p:nvSpPr>
        <p:spPr bwMode="auto">
          <a:xfrm rot="16200000">
            <a:off x="7630007" y="444341"/>
            <a:ext cx="1962920" cy="1126078"/>
          </a:xfrm>
          <a:prstGeom prst="notchedRightArrow">
            <a:avLst>
              <a:gd name="adj1" fmla="val 50000"/>
              <a:gd name="adj2" fmla="val 54795"/>
            </a:avLst>
          </a:prstGeom>
          <a:solidFill>
            <a:srgbClr val="6EA0A7"/>
          </a:solidFill>
          <a:ln w="9525">
            <a:noFill/>
            <a:miter lim="800000"/>
            <a:headEnd/>
            <a:tailEnd/>
          </a:ln>
        </p:spPr>
        <p:txBody>
          <a:bodyPr anchor="ctr"/>
          <a:lstStyle/>
          <a:p>
            <a:pPr eaLnBrk="1" hangingPunct="1"/>
            <a:endParaRPr lang="zh-CN" altLang="en-US"/>
          </a:p>
        </p:txBody>
      </p:sp>
      <p:pic>
        <p:nvPicPr>
          <p:cNvPr id="10" name="Picture 12" descr="C:\Users\lenovo\Desktop\校徽.jpg">
            <a:extLst>
              <a:ext uri="{FF2B5EF4-FFF2-40B4-BE49-F238E27FC236}">
                <a16:creationId xmlns:a16="http://schemas.microsoft.com/office/drawing/2014/main" id="{7F71B041-8A1B-42BB-A5C1-04E24CB23E1A}"/>
              </a:ext>
            </a:extLst>
          </p:cNvPr>
          <p:cNvPicPr>
            <a:picLocks noChangeAspect="1" noChangeArrowheads="1"/>
          </p:cNvPicPr>
          <p:nvPr/>
        </p:nvPicPr>
        <p:blipFill>
          <a:blip r:embed="rId2" cstate="print"/>
          <a:srcRect/>
          <a:stretch>
            <a:fillRect/>
          </a:stretch>
        </p:blipFill>
        <p:spPr bwMode="auto">
          <a:xfrm>
            <a:off x="7072236" y="574318"/>
            <a:ext cx="1172172" cy="1171610"/>
          </a:xfrm>
          <a:prstGeom prst="rect">
            <a:avLst/>
          </a:prstGeom>
          <a:noFill/>
          <a:ln w="9525">
            <a:noFill/>
            <a:miter lim="800000"/>
            <a:headEnd/>
            <a:tailEnd/>
          </a:ln>
        </p:spPr>
      </p:pic>
      <p:pic>
        <p:nvPicPr>
          <p:cNvPr id="11" name="Picture 11" descr="C:\Users\lenovo\Desktop\大礼堂 手绘稿.png">
            <a:extLst>
              <a:ext uri="{FF2B5EF4-FFF2-40B4-BE49-F238E27FC236}">
                <a16:creationId xmlns:a16="http://schemas.microsoft.com/office/drawing/2014/main" id="{1507EC48-A178-444F-8A22-1D6DDA965A40}"/>
              </a:ext>
            </a:extLst>
          </p:cNvPr>
          <p:cNvPicPr>
            <a:picLocks noChangeAspect="1" noChangeArrowheads="1"/>
          </p:cNvPicPr>
          <p:nvPr userDrawn="1"/>
        </p:nvPicPr>
        <p:blipFill rotWithShape="1">
          <a:blip r:embed="rId3" cstate="print"/>
          <a:srcRect l="379" t="5917" b="19591"/>
          <a:stretch/>
        </p:blipFill>
        <p:spPr bwMode="auto">
          <a:xfrm>
            <a:off x="0" y="2132856"/>
            <a:ext cx="5364088" cy="2936876"/>
          </a:xfrm>
          <a:prstGeom prst="rect">
            <a:avLst/>
          </a:prstGeom>
          <a:noFill/>
          <a:ln w="9525">
            <a:noFill/>
            <a:miter lim="800000"/>
            <a:headEnd/>
            <a:tailEnd/>
          </a:ln>
        </p:spPr>
      </p:pic>
      <p:sp>
        <p:nvSpPr>
          <p:cNvPr id="12" name="标题 1">
            <a:extLst>
              <a:ext uri="{FF2B5EF4-FFF2-40B4-BE49-F238E27FC236}">
                <a16:creationId xmlns:a16="http://schemas.microsoft.com/office/drawing/2014/main" id="{67C6C8EE-65FA-47CC-8849-724F1C4814FC}"/>
              </a:ext>
            </a:extLst>
          </p:cNvPr>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89B4258A-F002-47F3-97DE-464608C40311}"/>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DCEEF224-14D6-44DC-BF0C-3632A83C5FDD}"/>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735403FF-1FA7-4865-80A4-722C681DFAB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45D683CF-ABDC-4DBD-A6B8-F2D9EB42AFF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10" name="组合 17">
            <a:extLst>
              <a:ext uri="{FF2B5EF4-FFF2-40B4-BE49-F238E27FC236}">
                <a16:creationId xmlns:a16="http://schemas.microsoft.com/office/drawing/2014/main" id="{CEDF6742-C704-4129-B2E0-6175C9D1F88B}"/>
              </a:ext>
            </a:extLst>
          </p:cNvPr>
          <p:cNvGrpSpPr>
            <a:grpSpLocks/>
          </p:cNvGrpSpPr>
          <p:nvPr userDrawn="1"/>
        </p:nvGrpSpPr>
        <p:grpSpPr bwMode="auto">
          <a:xfrm>
            <a:off x="254000" y="44624"/>
            <a:ext cx="8639175" cy="1171575"/>
            <a:chOff x="254000" y="179917"/>
            <a:chExt cx="8639175" cy="1171610"/>
          </a:xfrm>
        </p:grpSpPr>
        <p:cxnSp>
          <p:nvCxnSpPr>
            <p:cNvPr id="11" name="AutoShape 7">
              <a:extLst>
                <a:ext uri="{FF2B5EF4-FFF2-40B4-BE49-F238E27FC236}">
                  <a16:creationId xmlns:a16="http://schemas.microsoft.com/office/drawing/2014/main" id="{B6E07719-6464-4357-BE66-F511CBE5C330}"/>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2" name="Picture 12" descr="C:\Users\lenovo\Desktop\校徽.jpg">
              <a:extLst>
                <a:ext uri="{FF2B5EF4-FFF2-40B4-BE49-F238E27FC236}">
                  <a16:creationId xmlns:a16="http://schemas.microsoft.com/office/drawing/2014/main" id="{52BE8591-0A80-4542-9668-7E0798AA00BF}"/>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3" name="Picture 6" descr="C:\Users\lenovo\Desktop\背景.jpg">
            <a:extLst>
              <a:ext uri="{FF2B5EF4-FFF2-40B4-BE49-F238E27FC236}">
                <a16:creationId xmlns:a16="http://schemas.microsoft.com/office/drawing/2014/main" id="{E624B3BE-2767-4870-BCC1-479DE91C151F}"/>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6" name="组合 17">
            <a:extLst>
              <a:ext uri="{FF2B5EF4-FFF2-40B4-BE49-F238E27FC236}">
                <a16:creationId xmlns:a16="http://schemas.microsoft.com/office/drawing/2014/main" id="{9B32D012-009B-4CE7-92C3-C502A2523F7E}"/>
              </a:ext>
            </a:extLst>
          </p:cNvPr>
          <p:cNvGrpSpPr>
            <a:grpSpLocks/>
          </p:cNvGrpSpPr>
          <p:nvPr userDrawn="1"/>
        </p:nvGrpSpPr>
        <p:grpSpPr bwMode="auto">
          <a:xfrm>
            <a:off x="254000" y="97185"/>
            <a:ext cx="8639175" cy="1171575"/>
            <a:chOff x="254000" y="179917"/>
            <a:chExt cx="8639175" cy="1171610"/>
          </a:xfrm>
        </p:grpSpPr>
        <p:cxnSp>
          <p:nvCxnSpPr>
            <p:cNvPr id="7" name="AutoShape 7">
              <a:extLst>
                <a:ext uri="{FF2B5EF4-FFF2-40B4-BE49-F238E27FC236}">
                  <a16:creationId xmlns:a16="http://schemas.microsoft.com/office/drawing/2014/main" id="{F8845FE2-205A-4F49-B2F5-6AEBF760A933}"/>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8" name="Picture 12" descr="C:\Users\lenovo\Desktop\校徽.jpg">
              <a:extLst>
                <a:ext uri="{FF2B5EF4-FFF2-40B4-BE49-F238E27FC236}">
                  <a16:creationId xmlns:a16="http://schemas.microsoft.com/office/drawing/2014/main" id="{23387068-39EA-48D9-9085-35A2D18A4A43}"/>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5" name="组合 17">
            <a:extLst>
              <a:ext uri="{FF2B5EF4-FFF2-40B4-BE49-F238E27FC236}">
                <a16:creationId xmlns:a16="http://schemas.microsoft.com/office/drawing/2014/main" id="{3CB968D9-B022-493C-AA7E-7E8BA9EA629E}"/>
              </a:ext>
            </a:extLst>
          </p:cNvPr>
          <p:cNvGrpSpPr>
            <a:grpSpLocks/>
          </p:cNvGrpSpPr>
          <p:nvPr userDrawn="1"/>
        </p:nvGrpSpPr>
        <p:grpSpPr bwMode="auto">
          <a:xfrm>
            <a:off x="254000" y="44624"/>
            <a:ext cx="8639175" cy="1171575"/>
            <a:chOff x="254000" y="179917"/>
            <a:chExt cx="8639175" cy="1171610"/>
          </a:xfrm>
        </p:grpSpPr>
        <p:cxnSp>
          <p:nvCxnSpPr>
            <p:cNvPr id="6" name="AutoShape 7">
              <a:extLst>
                <a:ext uri="{FF2B5EF4-FFF2-40B4-BE49-F238E27FC236}">
                  <a16:creationId xmlns:a16="http://schemas.microsoft.com/office/drawing/2014/main" id="{CE014D86-B031-4311-9550-B42DE4F02758}"/>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7" name="Picture 12" descr="C:\Users\lenovo\Desktop\校徽.jpg">
              <a:extLst>
                <a:ext uri="{FF2B5EF4-FFF2-40B4-BE49-F238E27FC236}">
                  <a16:creationId xmlns:a16="http://schemas.microsoft.com/office/drawing/2014/main" id="{2705982D-5CFB-4184-B980-70A62C33281A}"/>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8" name="Picture 6" descr="C:\Users\lenovo\Desktop\背景.jpg">
            <a:extLst>
              <a:ext uri="{FF2B5EF4-FFF2-40B4-BE49-F238E27FC236}">
                <a16:creationId xmlns:a16="http://schemas.microsoft.com/office/drawing/2014/main" id="{DC6E3351-3B54-4089-9811-E9F11CAE74A6}"/>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A5551A77-8C6C-4FA7-83DE-0527EFA50A26}"/>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D631B59-91E5-4FC9-99D7-E463A98DF2C6}"/>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21AD2F6E-199C-493A-BCE4-25D1319E7AA5}"/>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91CBCA87-24FB-4745-A6E9-91F670898C3D}"/>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grpSp>
        <p:nvGrpSpPr>
          <p:cNvPr id="8" name="组合 17">
            <a:extLst>
              <a:ext uri="{FF2B5EF4-FFF2-40B4-BE49-F238E27FC236}">
                <a16:creationId xmlns:a16="http://schemas.microsoft.com/office/drawing/2014/main" id="{74E7FE1E-AF06-4ABD-84E2-6D6EC20AB9E4}"/>
              </a:ext>
            </a:extLst>
          </p:cNvPr>
          <p:cNvGrpSpPr>
            <a:grpSpLocks/>
          </p:cNvGrpSpPr>
          <p:nvPr userDrawn="1"/>
        </p:nvGrpSpPr>
        <p:grpSpPr bwMode="auto">
          <a:xfrm>
            <a:off x="254000" y="44624"/>
            <a:ext cx="8639175" cy="1171575"/>
            <a:chOff x="254000" y="179917"/>
            <a:chExt cx="8639175" cy="1171610"/>
          </a:xfrm>
        </p:grpSpPr>
        <p:cxnSp>
          <p:nvCxnSpPr>
            <p:cNvPr id="9" name="AutoShape 7">
              <a:extLst>
                <a:ext uri="{FF2B5EF4-FFF2-40B4-BE49-F238E27FC236}">
                  <a16:creationId xmlns:a16="http://schemas.microsoft.com/office/drawing/2014/main" id="{06A77CAA-8231-4046-B253-8200436C31BE}"/>
                </a:ext>
              </a:extLst>
            </p:cNvPr>
            <p:cNvCxnSpPr>
              <a:cxnSpLocks noChangeShapeType="1"/>
            </p:cNvCxnSpPr>
            <p:nvPr/>
          </p:nvCxnSpPr>
          <p:spPr bwMode="auto">
            <a:xfrm>
              <a:off x="254000" y="1224523"/>
              <a:ext cx="8639175" cy="1587"/>
            </a:xfrm>
            <a:prstGeom prst="straightConnector1">
              <a:avLst/>
            </a:prstGeom>
            <a:noFill/>
            <a:ln w="25400">
              <a:solidFill>
                <a:srgbClr val="6EA0B0"/>
              </a:solidFill>
              <a:round/>
              <a:headEnd/>
              <a:tailEnd/>
            </a:ln>
            <a:effectLst>
              <a:outerShdw dist="20000" dir="5400000" algn="ctr" rotWithShape="0">
                <a:srgbClr val="000000">
                  <a:alpha val="29999"/>
                </a:srgbClr>
              </a:outerShdw>
            </a:effectLst>
          </p:spPr>
        </p:cxnSp>
        <p:pic>
          <p:nvPicPr>
            <p:cNvPr id="10" name="Picture 12" descr="C:\Users\lenovo\Desktop\校徽.jpg">
              <a:extLst>
                <a:ext uri="{FF2B5EF4-FFF2-40B4-BE49-F238E27FC236}">
                  <a16:creationId xmlns:a16="http://schemas.microsoft.com/office/drawing/2014/main" id="{4B4BDE59-941B-44C5-A124-09C74543F181}"/>
                </a:ext>
              </a:extLst>
            </p:cNvPr>
            <p:cNvPicPr>
              <a:picLocks noChangeAspect="1" noChangeArrowheads="1"/>
            </p:cNvPicPr>
            <p:nvPr/>
          </p:nvPicPr>
          <p:blipFill>
            <a:blip r:embed="rId2" cstate="print"/>
            <a:srcRect/>
            <a:stretch>
              <a:fillRect/>
            </a:stretch>
          </p:blipFill>
          <p:spPr bwMode="auto">
            <a:xfrm>
              <a:off x="808102" y="179917"/>
              <a:ext cx="1171610" cy="1171610"/>
            </a:xfrm>
            <a:prstGeom prst="rect">
              <a:avLst/>
            </a:prstGeom>
            <a:noFill/>
            <a:ln w="9525">
              <a:noFill/>
              <a:miter lim="800000"/>
              <a:headEnd/>
              <a:tailEnd/>
            </a:ln>
          </p:spPr>
        </p:pic>
      </p:grpSp>
      <p:pic>
        <p:nvPicPr>
          <p:cNvPr id="11" name="Picture 6" descr="C:\Users\lenovo\Desktop\背景.jpg">
            <a:extLst>
              <a:ext uri="{FF2B5EF4-FFF2-40B4-BE49-F238E27FC236}">
                <a16:creationId xmlns:a16="http://schemas.microsoft.com/office/drawing/2014/main" id="{1073B449-B8DF-4318-ADCB-C3230F44BBF5}"/>
              </a:ext>
            </a:extLst>
          </p:cNvPr>
          <p:cNvPicPr>
            <a:picLocks noChangeAspect="1" noChangeArrowheads="1"/>
          </p:cNvPicPr>
          <p:nvPr userDrawn="1"/>
        </p:nvPicPr>
        <p:blipFill>
          <a:blip r:embed="rId3" cstate="print"/>
          <a:srcRect/>
          <a:stretch>
            <a:fillRect/>
          </a:stretch>
        </p:blipFill>
        <p:spPr bwMode="auto">
          <a:xfrm>
            <a:off x="490735" y="1914996"/>
            <a:ext cx="8113713" cy="4178300"/>
          </a:xfrm>
          <a:prstGeom prst="rect">
            <a:avLst/>
          </a:prstGeom>
          <a:ln>
            <a:noFill/>
          </a:ln>
          <a:effectLst>
            <a:softEdge rad="317500"/>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8C6EEE2-4005-45D4-955C-6EAA47ED3EEA}"/>
              </a:ext>
            </a:extLst>
          </p:cNvPr>
          <p:cNvSpPr/>
          <p:nvPr/>
        </p:nvSpPr>
        <p:spPr>
          <a:xfrm>
            <a:off x="971600" y="2060848"/>
            <a:ext cx="7381188" cy="923330"/>
          </a:xfrm>
          <a:prstGeom prst="rect">
            <a:avLst/>
          </a:prstGeom>
          <a:noFill/>
        </p:spPr>
        <p:txBody>
          <a:bodyPr wrap="none" lIns="91440" tIns="45720" rIns="91440" bIns="45720">
            <a:spAutoFit/>
          </a:bodyPr>
          <a:lstStyle/>
          <a:p>
            <a:pPr algn="ctr"/>
            <a:r>
              <a:rPr lang="en-US" altLang="zh-CN" sz="5400" b="0" cap="none" spc="0" dirty="0">
                <a:ln w="0"/>
                <a:solidFill>
                  <a:srgbClr val="0000FF"/>
                </a:solidFill>
                <a:effectLst>
                  <a:reflection blurRad="6350" stA="53000" endA="300" endPos="35500" dir="5400000" sy="-90000" algn="bl" rotWithShape="0"/>
                </a:effectLst>
              </a:rPr>
              <a:t>Technical Communication</a:t>
            </a:r>
            <a:endParaRPr lang="zh-CN" altLang="en-US" sz="5400" b="0" cap="none" spc="0" dirty="0">
              <a:ln w="0"/>
              <a:solidFill>
                <a:srgbClr val="0000FF"/>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40430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11560" y="1258111"/>
            <a:ext cx="7200799" cy="461665"/>
          </a:xfrm>
          <a:prstGeom prst="rect">
            <a:avLst/>
          </a:prstGeom>
        </p:spPr>
        <p:txBody>
          <a:bodyPr wrap="square">
            <a:spAutoFit/>
          </a:bodyPr>
          <a:lstStyle/>
          <a:p>
            <a:pPr>
              <a:buClr>
                <a:srgbClr val="FF0000"/>
              </a:buClr>
              <a:tabLst>
                <a:tab pos="85725" algn="l"/>
              </a:tabLst>
            </a:pPr>
            <a:r>
              <a:rPr lang="en-US" altLang="zh-CN" sz="2400" dirty="0">
                <a:solidFill>
                  <a:srgbClr val="FF0000"/>
                </a:solidFill>
                <a:latin typeface="Arial" panose="020B0604020202020204" pitchFamily="34" charset="0"/>
                <a:cs typeface="Arial" panose="020B0604020202020204" pitchFamily="34" charset="0"/>
              </a:rPr>
              <a:t>Which one do you think is clear and attractive?</a:t>
            </a:r>
          </a:p>
        </p:txBody>
      </p:sp>
      <p:pic>
        <p:nvPicPr>
          <p:cNvPr id="4" name="图片 3">
            <a:extLst>
              <a:ext uri="{FF2B5EF4-FFF2-40B4-BE49-F238E27FC236}">
                <a16:creationId xmlns:a16="http://schemas.microsoft.com/office/drawing/2014/main" id="{A589859A-DF6B-49C8-A50A-26B0C63E0041}"/>
              </a:ext>
            </a:extLst>
          </p:cNvPr>
          <p:cNvPicPr>
            <a:picLocks noChangeAspect="1"/>
          </p:cNvPicPr>
          <p:nvPr/>
        </p:nvPicPr>
        <p:blipFill rotWithShape="1">
          <a:blip r:embed="rId2"/>
          <a:srcRect l="23068" t="13080" r="11727" b="5168"/>
          <a:stretch/>
        </p:blipFill>
        <p:spPr>
          <a:xfrm>
            <a:off x="971600" y="1772816"/>
            <a:ext cx="7056225" cy="4755282"/>
          </a:xfrm>
          <a:prstGeom prst="rect">
            <a:avLst/>
          </a:prstGeom>
        </p:spPr>
      </p:pic>
    </p:spTree>
    <p:extLst>
      <p:ext uri="{BB962C8B-B14F-4D97-AF65-F5344CB8AC3E}">
        <p14:creationId xmlns:p14="http://schemas.microsoft.com/office/powerpoint/2010/main" val="4259099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1" y="1334373"/>
            <a:ext cx="6984777" cy="461665"/>
          </a:xfrm>
          <a:prstGeom prst="rect">
            <a:avLst/>
          </a:prstGeom>
          <a:noFill/>
        </p:spPr>
        <p:txBody>
          <a:bodyPr wrap="square" rtlCol="0">
            <a:spAutoFit/>
          </a:bodyPr>
          <a:lstStyle/>
          <a:p>
            <a:pPr marL="457200" indent="-457200">
              <a:buClr>
                <a:srgbClr val="FF0000"/>
              </a:buClr>
              <a:buFont typeface="+mj-ea"/>
              <a:buAutoNum type="circleNumDbPlain" startAt="5"/>
            </a:pPr>
            <a:r>
              <a:rPr lang="en-US" altLang="zh-CN" sz="2400" dirty="0">
                <a:solidFill>
                  <a:srgbClr val="0000FF"/>
                </a:solidFill>
                <a:latin typeface="Arial" panose="020B0604020202020204" pitchFamily="34" charset="0"/>
                <a:cs typeface="Arial" panose="020B0604020202020204" pitchFamily="34" charset="0"/>
              </a:rPr>
              <a:t>Will readers be intimidated by the information?</a:t>
            </a:r>
          </a:p>
        </p:txBody>
      </p:sp>
      <p:pic>
        <p:nvPicPr>
          <p:cNvPr id="4" name="图片 3">
            <a:extLst>
              <a:ext uri="{FF2B5EF4-FFF2-40B4-BE49-F238E27FC236}">
                <a16:creationId xmlns:a16="http://schemas.microsoft.com/office/drawing/2014/main" id="{0EDFDB79-683A-4809-B565-45BF4B4E55A0}"/>
              </a:ext>
            </a:extLst>
          </p:cNvPr>
          <p:cNvPicPr>
            <a:picLocks noChangeAspect="1"/>
          </p:cNvPicPr>
          <p:nvPr/>
        </p:nvPicPr>
        <p:blipFill rotWithShape="1">
          <a:blip r:embed="rId2"/>
          <a:srcRect l="53676" t="13080" r="11728" b="5168"/>
          <a:stretch/>
        </p:blipFill>
        <p:spPr>
          <a:xfrm>
            <a:off x="288082" y="1916832"/>
            <a:ext cx="3743857" cy="4755282"/>
          </a:xfrm>
          <a:prstGeom prst="rect">
            <a:avLst/>
          </a:prstGeom>
        </p:spPr>
      </p:pic>
      <p:sp>
        <p:nvSpPr>
          <p:cNvPr id="5" name="文本框 4">
            <a:extLst>
              <a:ext uri="{FF2B5EF4-FFF2-40B4-BE49-F238E27FC236}">
                <a16:creationId xmlns:a16="http://schemas.microsoft.com/office/drawing/2014/main" id="{1A277DE6-A3EE-41AD-BFF6-07B95D2179B1}"/>
              </a:ext>
            </a:extLst>
          </p:cNvPr>
          <p:cNvSpPr txBox="1"/>
          <p:nvPr/>
        </p:nvSpPr>
        <p:spPr>
          <a:xfrm>
            <a:off x="4031938" y="1837268"/>
            <a:ext cx="5004558" cy="4832092"/>
          </a:xfrm>
          <a:prstGeom prst="rect">
            <a:avLst/>
          </a:prstGeom>
          <a:noFill/>
        </p:spPr>
        <p:txBody>
          <a:bodyPr wrap="square" rtlCol="0">
            <a:spAutoFit/>
          </a:bodyPr>
          <a:lstStyle/>
          <a:p>
            <a:pPr marL="174625" indent="-174625">
              <a:buClr>
                <a:srgbClr val="FF0000"/>
              </a:buClr>
              <a:buFont typeface="Arial" panose="020B0604020202020204" pitchFamily="34" charset="0"/>
              <a:buChar char="•"/>
              <a:tabLst>
                <a:tab pos="534988" algn="l"/>
              </a:tabLst>
            </a:pPr>
            <a:r>
              <a:rPr lang="en-US" altLang="zh-CN" sz="2200" dirty="0">
                <a:latin typeface="Arial" panose="020B0604020202020204" pitchFamily="34" charset="0"/>
                <a:cs typeface="Arial" panose="020B0604020202020204" pitchFamily="34" charset="0"/>
              </a:rPr>
              <a:t>Don’t squeeze too much information onto the page.</a:t>
            </a:r>
          </a:p>
          <a:p>
            <a:pPr marL="174625" indent="-174625">
              <a:buClr>
                <a:srgbClr val="FF0000"/>
              </a:buClr>
              <a:buFont typeface="Arial" panose="020B0604020202020204" pitchFamily="34" charset="0"/>
              <a:buChar char="•"/>
              <a:tabLst>
                <a:tab pos="534988" algn="l"/>
              </a:tabLst>
            </a:pPr>
            <a:r>
              <a:rPr lang="en-US" altLang="zh-CN" sz="2200" dirty="0">
                <a:latin typeface="Arial" panose="020B0604020202020204" pitchFamily="34" charset="0"/>
                <a:cs typeface="Arial" panose="020B0604020202020204" pitchFamily="34" charset="0"/>
              </a:rPr>
              <a:t>Build in space for wide margins and effective line spacing, use large type, and chunk the information effectively.</a:t>
            </a:r>
          </a:p>
          <a:p>
            <a:pPr marL="174625" indent="-174625">
              <a:buClr>
                <a:srgbClr val="FF0000"/>
              </a:buClr>
              <a:buFont typeface="Arial" panose="020B0604020202020204" pitchFamily="34" charset="0"/>
              <a:buChar char="•"/>
              <a:tabLst>
                <a:tab pos="534988" algn="l"/>
              </a:tabLst>
            </a:pPr>
            <a:r>
              <a:rPr lang="en-US" altLang="zh-CN" sz="2200" dirty="0">
                <a:latin typeface="Arial" panose="020B0604020202020204" pitchFamily="34" charset="0"/>
                <a:cs typeface="Arial" panose="020B0604020202020204" pitchFamily="34" charset="0"/>
              </a:rPr>
              <a:t>Present graphics to accompany every step or almost every step.</a:t>
            </a:r>
          </a:p>
          <a:p>
            <a:pPr marL="174625" indent="-174625">
              <a:buClr>
                <a:srgbClr val="FF0000"/>
              </a:buClr>
              <a:buFont typeface="Arial" panose="020B0604020202020204" pitchFamily="34" charset="0"/>
              <a:buChar char="•"/>
              <a:tabLst>
                <a:tab pos="534988" algn="l"/>
              </a:tabLst>
            </a:pPr>
            <a:r>
              <a:rPr lang="en-US" altLang="zh-CN" sz="2200" dirty="0">
                <a:latin typeface="Arial" panose="020B0604020202020204" pitchFamily="34" charset="0"/>
                <a:cs typeface="Arial" panose="020B0604020202020204" pitchFamily="34" charset="0"/>
              </a:rPr>
              <a:t>Create a design that makes it clear which graphics go with each text passage.</a:t>
            </a:r>
          </a:p>
          <a:p>
            <a:pPr marL="174625" indent="-174625">
              <a:buClr>
                <a:srgbClr val="FF0000"/>
              </a:buClr>
              <a:buFont typeface="Arial" panose="020B0604020202020204" pitchFamily="34" charset="0"/>
              <a:buChar char="•"/>
              <a:tabLst>
                <a:tab pos="534988" algn="l"/>
              </a:tabLst>
            </a:pPr>
            <a:r>
              <a:rPr lang="en-US" altLang="zh-CN" sz="2200" dirty="0">
                <a:latin typeface="Arial" panose="020B0604020202020204" pitchFamily="34" charset="0"/>
                <a:cs typeface="Arial" panose="020B0604020202020204" pitchFamily="34" charset="0"/>
              </a:rPr>
              <a:t>separate the text and graphics for one step from the text and graphics for the next step with a horizontal rule or extra line spacing.</a:t>
            </a:r>
          </a:p>
        </p:txBody>
      </p:sp>
    </p:spTree>
    <p:extLst>
      <p:ext uri="{BB962C8B-B14F-4D97-AF65-F5344CB8AC3E}">
        <p14:creationId xmlns:p14="http://schemas.microsoft.com/office/powerpoint/2010/main" val="79669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476672"/>
            <a:ext cx="3459601" cy="523220"/>
          </a:xfrm>
          <a:prstGeom prst="rect">
            <a:avLst/>
          </a:prstGeom>
        </p:spPr>
        <p:txBody>
          <a:bodyPr wrap="none">
            <a:spAutoFit/>
          </a:bodyPr>
          <a:lstStyle/>
          <a:p>
            <a:r>
              <a:rPr lang="en-US" altLang="zh-CN" sz="2800" b="1" dirty="0">
                <a:latin typeface="Arial" panose="020B0604020202020204" pitchFamily="34" charset="0"/>
                <a:ea typeface="微软雅黑" pitchFamily="34" charset="-122"/>
                <a:cs typeface="Arial" panose="020B0604020202020204" pitchFamily="34" charset="0"/>
              </a:rPr>
              <a:t>Planning for Safety</a:t>
            </a:r>
            <a:endParaRPr lang="zh-CN" altLang="en-US" sz="28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580460" y="1243786"/>
            <a:ext cx="7920880" cy="1200329"/>
          </a:xfrm>
          <a:prstGeom prst="rect">
            <a:avLst/>
          </a:prstGeom>
        </p:spPr>
        <p:txBody>
          <a:bodyPr wrap="square">
            <a:spAutoFit/>
          </a:bodyPr>
          <a:lstStyle/>
          <a:p>
            <a:pPr>
              <a:buClr>
                <a:srgbClr val="FF0000"/>
              </a:buClr>
            </a:pPr>
            <a:r>
              <a:rPr lang="en-US" altLang="zh-CN" sz="2400" dirty="0">
                <a:solidFill>
                  <a:srgbClr val="FF0000"/>
                </a:solidFill>
                <a:latin typeface="Arial" panose="020B0604020202020204" pitchFamily="34" charset="0"/>
                <a:cs typeface="Arial" panose="020B0604020202020204" pitchFamily="34" charset="0"/>
              </a:rPr>
              <a:t>What is our most important responsibility when the subject we are writing about involves safety risks?</a:t>
            </a:r>
          </a:p>
          <a:p>
            <a:pPr marL="266700" indent="-266700">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do everything we can to ensure our readers’ safety.</a:t>
            </a:r>
          </a:p>
        </p:txBody>
      </p:sp>
      <p:sp>
        <p:nvSpPr>
          <p:cNvPr id="4" name="文本框 3"/>
          <p:cNvSpPr txBox="1"/>
          <p:nvPr/>
        </p:nvSpPr>
        <p:spPr>
          <a:xfrm>
            <a:off x="791580" y="2431404"/>
            <a:ext cx="7560840" cy="4154984"/>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solidFill>
                  <a:srgbClr val="0000FF"/>
                </a:solidFill>
                <a:latin typeface="Arial" panose="020B0604020202020204" pitchFamily="34" charset="0"/>
                <a:cs typeface="Arial" panose="020B0604020202020204" pitchFamily="34" charset="0"/>
              </a:rPr>
              <a:t>The best way </a:t>
            </a:r>
            <a:r>
              <a:rPr lang="en-US" altLang="zh-CN" sz="2400" dirty="0">
                <a:latin typeface="Arial" panose="020B0604020202020204" pitchFamily="34" charset="0"/>
                <a:cs typeface="Arial" panose="020B0604020202020204" pitchFamily="34" charset="0"/>
              </a:rPr>
              <a:t>to keep our readers safe is to be honest and write clearly.</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If the readers will encounter safety risks, explain what those risks are and how to minimize them.</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Protecting our readers’ safety is </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a question of rights</a:t>
            </a:r>
          </a:p>
          <a:p>
            <a:pPr marL="630238"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Readers have a right to the best information they can get.</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a question of law</a:t>
            </a:r>
          </a:p>
          <a:p>
            <a:pPr marL="630238"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People who get hurt can sue the company that made the product or provided the service.</a:t>
            </a:r>
          </a:p>
        </p:txBody>
      </p:sp>
    </p:spTree>
    <p:extLst>
      <p:ext uri="{BB962C8B-B14F-4D97-AF65-F5344CB8AC3E}">
        <p14:creationId xmlns:p14="http://schemas.microsoft.com/office/powerpoint/2010/main" val="246667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left)">
                                      <p:cBhvr>
                                        <p:cTn id="4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135" y="1506850"/>
            <a:ext cx="7344816" cy="830997"/>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When writing safety information, be clear and concise; avoid complicated sentences.</a:t>
            </a:r>
            <a:endParaRPr lang="zh-CN" altLang="en-US" sz="2400" dirty="0">
              <a:latin typeface="Arial" panose="020B0604020202020204" pitchFamily="34" charset="0"/>
              <a:cs typeface="Arial" panose="020B0604020202020204" pitchFamily="34" charset="0"/>
            </a:endParaRPr>
          </a:p>
        </p:txBody>
      </p:sp>
      <p:sp>
        <p:nvSpPr>
          <p:cNvPr id="4" name="文本框 3"/>
          <p:cNvSpPr txBox="1"/>
          <p:nvPr/>
        </p:nvSpPr>
        <p:spPr>
          <a:xfrm>
            <a:off x="2879129" y="2673494"/>
            <a:ext cx="5040560" cy="2677656"/>
          </a:xfrm>
          <a:prstGeom prst="rect">
            <a:avLst/>
          </a:prstGeom>
          <a:noFill/>
        </p:spPr>
        <p:txBody>
          <a:bodyPr wrap="square" rtlCol="0">
            <a:spAutoFit/>
          </a:bodyPr>
          <a:lstStyle/>
          <a:p>
            <a:pPr marL="342900" indent="-342900">
              <a:buClr>
                <a:srgbClr val="0000FF"/>
              </a:buClr>
              <a:buFont typeface="Wingdings" panose="05000000000000000000" pitchFamily="2" charset="2"/>
              <a:buChar char="u"/>
            </a:pPr>
            <a:r>
              <a:rPr lang="en-US" altLang="zh-CN" sz="2400" dirty="0">
                <a:latin typeface="Arial" panose="020B0604020202020204" pitchFamily="34" charset="0"/>
                <a:cs typeface="Arial" panose="020B0604020202020204" pitchFamily="34" charset="0"/>
              </a:rPr>
              <a:t>It is required that safety glasses be worn when inside this laboratory.</a:t>
            </a:r>
          </a:p>
          <a:p>
            <a:pPr marL="342900" indent="-342900">
              <a:buClr>
                <a:srgbClr val="0000FF"/>
              </a:buClr>
              <a:buFont typeface="Wingdings" panose="05000000000000000000" pitchFamily="2" charset="2"/>
              <a:buChar char="u"/>
            </a:pPr>
            <a:r>
              <a:rPr lang="en-US" altLang="zh-CN" sz="2400" dirty="0">
                <a:latin typeface="Arial" panose="020B0604020202020204" pitchFamily="34" charset="0"/>
                <a:cs typeface="Arial" panose="020B0604020202020204" pitchFamily="34" charset="0"/>
              </a:rPr>
              <a:t>You must wear safety glasses in this laboratory.</a:t>
            </a:r>
          </a:p>
          <a:p>
            <a:pPr marL="342900" indent="-342900">
              <a:buClr>
                <a:srgbClr val="0000FF"/>
              </a:buClr>
              <a:buFont typeface="Wingdings" panose="05000000000000000000" pitchFamily="2" charset="2"/>
              <a:buChar char="u"/>
            </a:pPr>
            <a:r>
              <a:rPr lang="en-US" altLang="zh-CN" sz="2400" dirty="0">
                <a:latin typeface="Arial" panose="020B0604020202020204" pitchFamily="34" charset="0"/>
                <a:cs typeface="Arial" panose="020B0604020202020204" pitchFamily="34" charset="0"/>
              </a:rPr>
              <a:t>Wear safety glasses in this laboratory.</a:t>
            </a:r>
            <a:endParaRPr lang="zh-CN" altLang="en-US" sz="2400" dirty="0">
              <a:latin typeface="Arial" panose="020B0604020202020204" pitchFamily="34" charset="0"/>
              <a:cs typeface="Arial" panose="020B0604020202020204" pitchFamily="34" charset="0"/>
            </a:endParaRPr>
          </a:p>
        </p:txBody>
      </p:sp>
      <p:sp>
        <p:nvSpPr>
          <p:cNvPr id="5" name="线形标注 2 4"/>
          <p:cNvSpPr/>
          <p:nvPr/>
        </p:nvSpPr>
        <p:spPr>
          <a:xfrm>
            <a:off x="755576" y="2780928"/>
            <a:ext cx="1872208" cy="461664"/>
          </a:xfrm>
          <a:prstGeom prst="borderCallout2">
            <a:avLst>
              <a:gd name="adj1" fmla="val 15346"/>
              <a:gd name="adj2" fmla="val 96101"/>
              <a:gd name="adj3" fmla="val 18750"/>
              <a:gd name="adj4" fmla="val 97540"/>
              <a:gd name="adj5" fmla="val 22652"/>
              <a:gd name="adj6" fmla="val 128048"/>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complicated</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6" name="线形标注 2 5"/>
          <p:cNvSpPr/>
          <p:nvPr/>
        </p:nvSpPr>
        <p:spPr>
          <a:xfrm>
            <a:off x="899592" y="4149080"/>
            <a:ext cx="1728193" cy="503312"/>
          </a:xfrm>
          <a:prstGeom prst="borderCallout2">
            <a:avLst>
              <a:gd name="adj1" fmla="val 115178"/>
              <a:gd name="adj2" fmla="val 128047"/>
              <a:gd name="adj3" fmla="val 48699"/>
              <a:gd name="adj4" fmla="val 96043"/>
              <a:gd name="adj5" fmla="val -41241"/>
              <a:gd name="adj6" fmla="val 12655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simple</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755576" y="5415607"/>
            <a:ext cx="7344816" cy="461665"/>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Sometimes a phrase works better than a sentence.</a:t>
            </a:r>
            <a:endParaRPr lang="zh-CN" altLang="en-US" sz="2400" dirty="0">
              <a:latin typeface="Arial" panose="020B0604020202020204" pitchFamily="34" charset="0"/>
              <a:cs typeface="Arial" panose="020B0604020202020204" pitchFamily="34" charset="0"/>
            </a:endParaRPr>
          </a:p>
        </p:txBody>
      </p:sp>
      <p:sp>
        <p:nvSpPr>
          <p:cNvPr id="8" name="文本框 7"/>
          <p:cNvSpPr txBox="1"/>
          <p:nvPr/>
        </p:nvSpPr>
        <p:spPr>
          <a:xfrm>
            <a:off x="2879130" y="5919663"/>
            <a:ext cx="4069135" cy="461665"/>
          </a:xfrm>
          <a:prstGeom prst="rect">
            <a:avLst/>
          </a:prstGeom>
          <a:noFill/>
        </p:spPr>
        <p:txBody>
          <a:bodyPr wrap="square" rtlCol="0">
            <a:spAutoFit/>
          </a:bodyPr>
          <a:lstStyle/>
          <a:p>
            <a:pPr marL="342900" indent="-342900">
              <a:buClr>
                <a:srgbClr val="0000FF"/>
              </a:buClr>
              <a:buFont typeface="Wingdings" panose="05000000000000000000" pitchFamily="2" charset="2"/>
              <a:buChar char="u"/>
            </a:pPr>
            <a:r>
              <a:rPr lang="en-US" altLang="zh-CN" sz="2400" dirty="0">
                <a:latin typeface="Arial" panose="020B0604020202020204" pitchFamily="34" charset="0"/>
                <a:cs typeface="Arial" panose="020B0604020202020204" pitchFamily="34" charset="0"/>
              </a:rPr>
              <a:t>Safety Glasses Required.</a:t>
            </a:r>
          </a:p>
        </p:txBody>
      </p:sp>
    </p:spTree>
    <p:extLst>
      <p:ext uri="{BB962C8B-B14F-4D97-AF65-F5344CB8AC3E}">
        <p14:creationId xmlns:p14="http://schemas.microsoft.com/office/powerpoint/2010/main" val="12089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DEB2A4F-94D8-4AFC-A4E4-13157C7926C1}"/>
              </a:ext>
            </a:extLst>
          </p:cNvPr>
          <p:cNvSpPr/>
          <p:nvPr/>
        </p:nvSpPr>
        <p:spPr>
          <a:xfrm>
            <a:off x="580460" y="1243786"/>
            <a:ext cx="7920880" cy="830997"/>
          </a:xfrm>
          <a:prstGeom prst="rect">
            <a:avLst/>
          </a:prstGeom>
        </p:spPr>
        <p:txBody>
          <a:bodyPr wrap="square">
            <a:spAutoFit/>
          </a:bodyPr>
          <a:lstStyle/>
          <a:p>
            <a:pPr>
              <a:buClr>
                <a:srgbClr val="FF0000"/>
              </a:buClr>
            </a:pPr>
            <a:r>
              <a:rPr lang="en-US" altLang="zh-CN" sz="2400" dirty="0">
                <a:solidFill>
                  <a:srgbClr val="FF0000"/>
                </a:solidFill>
                <a:latin typeface="Arial" panose="020B0604020202020204" pitchFamily="34" charset="0"/>
                <a:cs typeface="Arial" panose="020B0604020202020204" pitchFamily="34" charset="0"/>
              </a:rPr>
              <a:t>What are the four important signal words that indicate the seriousness of the advice?</a:t>
            </a:r>
          </a:p>
        </p:txBody>
      </p:sp>
      <p:sp>
        <p:nvSpPr>
          <p:cNvPr id="11" name="矩形 10">
            <a:extLst>
              <a:ext uri="{FF2B5EF4-FFF2-40B4-BE49-F238E27FC236}">
                <a16:creationId xmlns:a16="http://schemas.microsoft.com/office/drawing/2014/main" id="{EF60FEA2-1A63-4C49-BB03-593ECD1C9E8A}"/>
              </a:ext>
            </a:extLst>
          </p:cNvPr>
          <p:cNvSpPr/>
          <p:nvPr/>
        </p:nvSpPr>
        <p:spPr>
          <a:xfrm>
            <a:off x="1601618" y="4816093"/>
            <a:ext cx="1593257" cy="923330"/>
          </a:xfrm>
          <a:prstGeom prst="rect">
            <a:avLst/>
          </a:prstGeom>
          <a:noFill/>
        </p:spPr>
        <p:txBody>
          <a:bodyPr wrap="none" lIns="91440" tIns="45720" rIns="91440" bIns="45720">
            <a:spAutoFit/>
          </a:bodyPr>
          <a:lstStyle/>
          <a:p>
            <a:pPr algn="ctr"/>
            <a:r>
              <a:rPr lang="en-US" altLang="zh-CN" sz="5400" b="1" dirty="0">
                <a:ln w="13462">
                  <a:solidFill>
                    <a:schemeClr val="bg1"/>
                  </a:solidFill>
                  <a:prstDash val="solid"/>
                </a:ln>
                <a:solidFill>
                  <a:srgbClr val="FF0000"/>
                </a:solidFill>
                <a:effectLst>
                  <a:outerShdw dist="38100" dir="2700000" algn="bl" rotWithShape="0">
                    <a:schemeClr val="accent5"/>
                  </a:outerShdw>
                </a:effectLst>
              </a:rPr>
              <a:t>Note</a:t>
            </a:r>
            <a:endParaRPr lang="zh-CN" altLang="en-US" sz="5400" b="1" dirty="0">
              <a:ln w="13462">
                <a:solidFill>
                  <a:schemeClr val="bg1"/>
                </a:solidFill>
                <a:prstDash val="solid"/>
              </a:ln>
              <a:solidFill>
                <a:srgbClr val="FF0000"/>
              </a:solidFill>
              <a:effectLst>
                <a:outerShdw dist="38100" dir="2700000" algn="bl" rotWithShape="0">
                  <a:schemeClr val="accent5"/>
                </a:outerShdw>
              </a:effectLst>
            </a:endParaRPr>
          </a:p>
        </p:txBody>
      </p:sp>
      <p:sp>
        <p:nvSpPr>
          <p:cNvPr id="15" name="矩形 14">
            <a:extLst>
              <a:ext uri="{FF2B5EF4-FFF2-40B4-BE49-F238E27FC236}">
                <a16:creationId xmlns:a16="http://schemas.microsoft.com/office/drawing/2014/main" id="{6EFB260D-96D8-476A-95EB-B123D996C18D}"/>
              </a:ext>
            </a:extLst>
          </p:cNvPr>
          <p:cNvSpPr/>
          <p:nvPr/>
        </p:nvSpPr>
        <p:spPr>
          <a:xfrm>
            <a:off x="436444" y="5816940"/>
            <a:ext cx="8208912" cy="830997"/>
          </a:xfrm>
          <a:prstGeom prst="rect">
            <a:avLst/>
          </a:prstGeom>
        </p:spPr>
        <p:txBody>
          <a:bodyPr wrap="square">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These three signal words are accompanied by symbols showing the color combinations endorsed by ANSI.</a:t>
            </a:r>
            <a:endParaRPr lang="zh-CN" altLang="en-US" sz="2400"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AD9C3615-2F67-4EA9-84E6-D70E464DA458}"/>
              </a:ext>
            </a:extLst>
          </p:cNvPr>
          <p:cNvSpPr/>
          <p:nvPr/>
        </p:nvSpPr>
        <p:spPr>
          <a:xfrm>
            <a:off x="2097468" y="411645"/>
            <a:ext cx="6723004" cy="584775"/>
          </a:xfrm>
          <a:prstGeom prst="rect">
            <a:avLst/>
          </a:prstGeom>
        </p:spPr>
        <p:txBody>
          <a:bodyPr wrap="square">
            <a:spAutoFit/>
          </a:bodyPr>
          <a:lstStyle/>
          <a:p>
            <a:pPr>
              <a:buClr>
                <a:srgbClr val="FF0000"/>
              </a:buClr>
              <a:tabLst>
                <a:tab pos="85725" algn="l"/>
              </a:tabLst>
            </a:pPr>
            <a:r>
              <a:rPr lang="en-US" altLang="zh-CN" sz="3200" dirty="0">
                <a:latin typeface="Arial" panose="020B0604020202020204" pitchFamily="34" charset="0"/>
                <a:cs typeface="Arial" panose="020B0604020202020204" pitchFamily="34" charset="0"/>
              </a:rPr>
              <a:t>Four most important signal words</a:t>
            </a:r>
          </a:p>
        </p:txBody>
      </p:sp>
      <p:pic>
        <p:nvPicPr>
          <p:cNvPr id="5" name="图片 4">
            <a:extLst>
              <a:ext uri="{FF2B5EF4-FFF2-40B4-BE49-F238E27FC236}">
                <a16:creationId xmlns:a16="http://schemas.microsoft.com/office/drawing/2014/main" id="{1ADEC655-8EE5-46EB-90F1-A36E58F9D84C}"/>
              </a:ext>
            </a:extLst>
          </p:cNvPr>
          <p:cNvPicPr>
            <a:picLocks noChangeAspect="1"/>
          </p:cNvPicPr>
          <p:nvPr/>
        </p:nvPicPr>
        <p:blipFill rotWithShape="1">
          <a:blip r:embed="rId2">
            <a:extLst>
              <a:ext uri="{28A0092B-C50C-407E-A947-70E740481C1C}">
                <a14:useLocalDpi xmlns:a14="http://schemas.microsoft.com/office/drawing/2010/main" val="0"/>
              </a:ext>
            </a:extLst>
          </a:blip>
          <a:srcRect l="16632" r="12305"/>
          <a:stretch/>
        </p:blipFill>
        <p:spPr>
          <a:xfrm>
            <a:off x="4832311" y="3895955"/>
            <a:ext cx="3384376" cy="1800225"/>
          </a:xfrm>
          <a:prstGeom prst="rect">
            <a:avLst/>
          </a:prstGeom>
        </p:spPr>
      </p:pic>
      <p:pic>
        <p:nvPicPr>
          <p:cNvPr id="2052" name="Picture 4" descr="https://timgsa.baidu.com/timg?image&amp;quality=80&amp;size=b9999_10000&amp;sec=1545405685017&amp;di=775626c568a4cbf54db3d4647c8c91d7&amp;imgtype=jpg&amp;src=http%3A%2F%2Fimg4.imgtn.bdimg.com%2Fit%2Fu%3D3474596209%2C2267723944%26fm%3D214%26gp%3D0.jpg">
            <a:extLst>
              <a:ext uri="{FF2B5EF4-FFF2-40B4-BE49-F238E27FC236}">
                <a16:creationId xmlns:a16="http://schemas.microsoft.com/office/drawing/2014/main" id="{C7DCC79E-7BBA-4AA9-B933-E4601BF67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745" y="2024252"/>
            <a:ext cx="3703508" cy="1811323"/>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DF2DFA5A-0404-4C8D-9661-0C2FA39C5D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34" y="2255675"/>
            <a:ext cx="3928641" cy="2482901"/>
          </a:xfrm>
          <a:prstGeom prst="rect">
            <a:avLst/>
          </a:prstGeom>
        </p:spPr>
      </p:pic>
    </p:spTree>
    <p:extLst>
      <p:ext uri="{BB962C8B-B14F-4D97-AF65-F5344CB8AC3E}">
        <p14:creationId xmlns:p14="http://schemas.microsoft.com/office/powerpoint/2010/main" val="263383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 calcmode="lin" valueType="num">
                                      <p:cBhvr>
                                        <p:cTn id="14" dur="1000" fill="hold"/>
                                        <p:tgtEl>
                                          <p:spTgt spid="2052"/>
                                        </p:tgtEl>
                                        <p:attrNameLst>
                                          <p:attrName>ppt_w</p:attrName>
                                        </p:attrNameLst>
                                      </p:cBhvr>
                                      <p:tavLst>
                                        <p:tav tm="0">
                                          <p:val>
                                            <p:strVal val="#ppt_w*0.70"/>
                                          </p:val>
                                        </p:tav>
                                        <p:tav tm="100000">
                                          <p:val>
                                            <p:strVal val="#ppt_w"/>
                                          </p:val>
                                        </p:tav>
                                      </p:tavLst>
                                    </p:anim>
                                    <p:anim calcmode="lin" valueType="num">
                                      <p:cBhvr>
                                        <p:cTn id="15" dur="1000" fill="hold"/>
                                        <p:tgtEl>
                                          <p:spTgt spid="2052"/>
                                        </p:tgtEl>
                                        <p:attrNameLst>
                                          <p:attrName>ppt_h</p:attrName>
                                        </p:attrNameLst>
                                      </p:cBhvr>
                                      <p:tavLst>
                                        <p:tav tm="0">
                                          <p:val>
                                            <p:strVal val="#ppt_h"/>
                                          </p:val>
                                        </p:tav>
                                        <p:tav tm="100000">
                                          <p:val>
                                            <p:strVal val="#ppt_h"/>
                                          </p:val>
                                        </p:tav>
                                      </p:tavLst>
                                    </p:anim>
                                    <p:animEffect transition="in" filter="fade">
                                      <p:cBhvr>
                                        <p:cTn id="16" dur="10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1000" fill="hold"/>
                                        <p:tgtEl>
                                          <p:spTgt spid="5"/>
                                        </p:tgtEl>
                                        <p:attrNameLst>
                                          <p:attrName>ppt_w</p:attrName>
                                        </p:attrNameLst>
                                      </p:cBhvr>
                                      <p:tavLst>
                                        <p:tav tm="0">
                                          <p:val>
                                            <p:strVal val="#ppt_w*0.70"/>
                                          </p:val>
                                        </p:tav>
                                        <p:tav tm="100000">
                                          <p:val>
                                            <p:strVal val="#ppt_w"/>
                                          </p:val>
                                        </p:tav>
                                      </p:tavLst>
                                    </p:anim>
                                    <p:anim calcmode="lin" valueType="num">
                                      <p:cBhvr>
                                        <p:cTn id="22" dur="1000" fill="hold"/>
                                        <p:tgtEl>
                                          <p:spTgt spid="5"/>
                                        </p:tgtEl>
                                        <p:attrNameLst>
                                          <p:attrName>ppt_h</p:attrName>
                                        </p:attrNameLst>
                                      </p:cBhvr>
                                      <p:tavLst>
                                        <p:tav tm="0">
                                          <p:val>
                                            <p:strVal val="#ppt_h"/>
                                          </p:val>
                                        </p:tav>
                                        <p:tav tm="100000">
                                          <p:val>
                                            <p:strVal val="#ppt_h"/>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strVal val="#ppt_w*0.70"/>
                                          </p:val>
                                        </p:tav>
                                        <p:tav tm="100000">
                                          <p:val>
                                            <p:strVal val="#ppt_w"/>
                                          </p:val>
                                        </p:tav>
                                      </p:tavLst>
                                    </p:anim>
                                    <p:anim calcmode="lin" valueType="num">
                                      <p:cBhvr>
                                        <p:cTn id="34" dur="1000" fill="hold"/>
                                        <p:tgtEl>
                                          <p:spTgt spid="11"/>
                                        </p:tgtEl>
                                        <p:attrNameLst>
                                          <p:attrName>ppt_h</p:attrName>
                                        </p:attrNameLst>
                                      </p:cBhvr>
                                      <p:tavLst>
                                        <p:tav tm="0">
                                          <p:val>
                                            <p:strVal val="#ppt_h"/>
                                          </p:val>
                                        </p:tav>
                                        <p:tav tm="100000">
                                          <p:val>
                                            <p:strVal val="#ppt_h"/>
                                          </p:val>
                                        </p:tav>
                                      </p:tavLst>
                                    </p:anim>
                                    <p:animEffect transition="in" filter="fade">
                                      <p:cBhvr>
                                        <p:cTn id="3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077D1E2-EF9F-4941-A830-853E46A0BC1E}"/>
              </a:ext>
            </a:extLst>
          </p:cNvPr>
          <p:cNvPicPr>
            <a:picLocks noChangeAspect="1"/>
          </p:cNvPicPr>
          <p:nvPr/>
        </p:nvPicPr>
        <p:blipFill rotWithShape="1">
          <a:blip r:embed="rId3"/>
          <a:srcRect l="14091" t="10442" r="20705" b="6927"/>
          <a:stretch/>
        </p:blipFill>
        <p:spPr>
          <a:xfrm>
            <a:off x="522117" y="1268760"/>
            <a:ext cx="8099765" cy="5517232"/>
          </a:xfrm>
          <a:prstGeom prst="rect">
            <a:avLst/>
          </a:prstGeom>
        </p:spPr>
      </p:pic>
    </p:spTree>
    <p:extLst>
      <p:ext uri="{BB962C8B-B14F-4D97-AF65-F5344CB8AC3E}">
        <p14:creationId xmlns:p14="http://schemas.microsoft.com/office/powerpoint/2010/main" val="23159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5047" y="1376377"/>
            <a:ext cx="7553905" cy="830997"/>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A typical safety label that incorporates both ANSI and ISO standards </a:t>
            </a:r>
            <a:endParaRPr lang="zh-CN" altLang="en-US" sz="2400" dirty="0">
              <a:latin typeface="Arial" panose="020B0604020202020204" pitchFamily="34" charset="0"/>
              <a:cs typeface="Arial" panose="020B0604020202020204" pitchFamily="34" charset="0"/>
            </a:endParaRPr>
          </a:p>
        </p:txBody>
      </p:sp>
      <p:pic>
        <p:nvPicPr>
          <p:cNvPr id="11" name="图片 10">
            <a:extLst>
              <a:ext uri="{FF2B5EF4-FFF2-40B4-BE49-F238E27FC236}">
                <a16:creationId xmlns:a16="http://schemas.microsoft.com/office/drawing/2014/main" id="{DFEBA04E-1457-4F70-B515-6608DE9E1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908" y="2446817"/>
            <a:ext cx="3570362" cy="2517963"/>
          </a:xfrm>
          <a:prstGeom prst="rect">
            <a:avLst/>
          </a:prstGeom>
        </p:spPr>
      </p:pic>
      <p:sp>
        <p:nvSpPr>
          <p:cNvPr id="12" name="线形标注 2 7">
            <a:extLst>
              <a:ext uri="{FF2B5EF4-FFF2-40B4-BE49-F238E27FC236}">
                <a16:creationId xmlns:a16="http://schemas.microsoft.com/office/drawing/2014/main" id="{B7A0454B-4BB7-46F3-859F-8C10795EEA45}"/>
              </a:ext>
            </a:extLst>
          </p:cNvPr>
          <p:cNvSpPr/>
          <p:nvPr/>
        </p:nvSpPr>
        <p:spPr>
          <a:xfrm>
            <a:off x="395536" y="2495212"/>
            <a:ext cx="2232248" cy="2371631"/>
          </a:xfrm>
          <a:prstGeom prst="borderCallout2">
            <a:avLst>
              <a:gd name="adj1" fmla="val 17143"/>
              <a:gd name="adj2" fmla="val 94903"/>
              <a:gd name="adj3" fmla="val 18750"/>
              <a:gd name="adj4" fmla="val 95942"/>
              <a:gd name="adj5" fmla="val 66379"/>
              <a:gd name="adj6" fmla="val 15440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indent="-266700">
              <a:buClr>
                <a:srgbClr val="FF0000"/>
              </a:buClr>
              <a:buFont typeface="Wingdings" panose="05000000000000000000" pitchFamily="2" charset="2"/>
              <a:buChar char="l"/>
            </a:pPr>
            <a:r>
              <a:rPr lang="en-US" altLang="zh-CN" sz="2400" dirty="0">
                <a:solidFill>
                  <a:schemeClr val="tx1"/>
                </a:solidFill>
                <a:latin typeface="Arial" panose="020B0604020202020204" pitchFamily="34" charset="0"/>
                <a:cs typeface="Arial" panose="020B0604020202020204" pitchFamily="34" charset="0"/>
              </a:rPr>
              <a:t>The yellow triangle is consistent with the ISO approach</a:t>
            </a:r>
          </a:p>
          <a:p>
            <a:pPr marL="266700" indent="-266700">
              <a:buClr>
                <a:srgbClr val="FF0000"/>
              </a:buClr>
              <a:buFont typeface="Wingdings" panose="05000000000000000000" pitchFamily="2" charset="2"/>
              <a:buChar char="l"/>
            </a:pPr>
            <a:r>
              <a:rPr lang="en-US" altLang="zh-CN" sz="2400" dirty="0">
                <a:solidFill>
                  <a:schemeClr val="tx1"/>
                </a:solidFill>
                <a:latin typeface="Arial" panose="020B0604020202020204" pitchFamily="34" charset="0"/>
                <a:cs typeface="Arial" panose="020B0604020202020204" pitchFamily="34" charset="0"/>
              </a:rPr>
              <a:t>icons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 name="线形标注 2 8">
            <a:extLst>
              <a:ext uri="{FF2B5EF4-FFF2-40B4-BE49-F238E27FC236}">
                <a16:creationId xmlns:a16="http://schemas.microsoft.com/office/drawing/2014/main" id="{0B616C2D-6EE3-46DC-B2AA-68C0AD583AF0}"/>
              </a:ext>
            </a:extLst>
          </p:cNvPr>
          <p:cNvSpPr/>
          <p:nvPr/>
        </p:nvSpPr>
        <p:spPr>
          <a:xfrm>
            <a:off x="6516218" y="2207374"/>
            <a:ext cx="2410068" cy="2877810"/>
          </a:xfrm>
          <a:prstGeom prst="borderCallout2">
            <a:avLst>
              <a:gd name="adj1" fmla="val 15346"/>
              <a:gd name="adj2" fmla="val 3757"/>
              <a:gd name="adj3" fmla="val 20747"/>
              <a:gd name="adj4" fmla="val 4696"/>
              <a:gd name="adj5" fmla="val 50627"/>
              <a:gd name="adj6" fmla="val -22523"/>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indent="-266700">
              <a:buClr>
                <a:srgbClr val="FF0000"/>
              </a:buClr>
              <a:buFont typeface="Wingdings" panose="05000000000000000000" pitchFamily="2" charset="2"/>
              <a:buChar char="l"/>
            </a:pPr>
            <a:r>
              <a:rPr lang="en-US" altLang="zh-CN" sz="2400" dirty="0">
                <a:solidFill>
                  <a:schemeClr val="tx1"/>
                </a:solidFill>
                <a:latin typeface="Arial" panose="020B0604020202020204" pitchFamily="34" charset="0"/>
                <a:cs typeface="Arial" panose="020B0604020202020204" pitchFamily="34" charset="0"/>
              </a:rPr>
              <a:t>The Danger signal word and the text are consistent with the ANSI approach</a:t>
            </a:r>
          </a:p>
          <a:p>
            <a:pPr marL="266700" indent="-266700">
              <a:buClr>
                <a:srgbClr val="FF0000"/>
              </a:buClr>
              <a:buFont typeface="Wingdings" panose="05000000000000000000" pitchFamily="2" charset="2"/>
              <a:buChar char="l"/>
            </a:pPr>
            <a:r>
              <a:rPr lang="en-US" altLang="zh-CN" sz="2400" dirty="0">
                <a:solidFill>
                  <a:schemeClr val="tx1"/>
                </a:solidFill>
                <a:latin typeface="Arial" panose="020B0604020202020204" pitchFamily="34" charset="0"/>
                <a:cs typeface="Arial" panose="020B0604020202020204" pitchFamily="34" charset="0"/>
              </a:rPr>
              <a:t>words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609F0537-EA97-4AEB-9555-12627179686C}"/>
              </a:ext>
            </a:extLst>
          </p:cNvPr>
          <p:cNvSpPr txBox="1"/>
          <p:nvPr/>
        </p:nvSpPr>
        <p:spPr>
          <a:xfrm>
            <a:off x="955331" y="5267645"/>
            <a:ext cx="7233336" cy="1200329"/>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Whether the safety information is printed in a document or on machinery or equipment, it should be prominent and easy to read.</a:t>
            </a:r>
          </a:p>
        </p:txBody>
      </p:sp>
    </p:spTree>
    <p:extLst>
      <p:ext uri="{BB962C8B-B14F-4D97-AF65-F5344CB8AC3E}">
        <p14:creationId xmlns:p14="http://schemas.microsoft.com/office/powerpoint/2010/main" val="2107013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4400" y="1196752"/>
            <a:ext cx="4817640" cy="1107996"/>
          </a:xfrm>
          <a:prstGeom prst="rect">
            <a:avLst/>
          </a:prstGeom>
          <a:noFill/>
        </p:spPr>
        <p:txBody>
          <a:bodyPr wrap="square" rtlCol="0">
            <a:spAutoFit/>
          </a:bodyPr>
          <a:lstStyle/>
          <a:p>
            <a:r>
              <a:rPr lang="en-US" altLang="zh-CN" sz="2200" dirty="0">
                <a:solidFill>
                  <a:srgbClr val="FF0000"/>
                </a:solidFill>
                <a:latin typeface="Arial" panose="020B0604020202020204" pitchFamily="34" charset="0"/>
                <a:cs typeface="Arial" panose="020B0604020202020204" pitchFamily="34" charset="0"/>
              </a:rPr>
              <a:t>Where should the safety information be placed on machinery or equipment?</a:t>
            </a:r>
            <a:endParaRPr lang="zh-CN" altLang="en-US" sz="2200" dirty="0">
              <a:solidFill>
                <a:srgbClr val="FF0000"/>
              </a:solidFill>
              <a:latin typeface="Arial" panose="020B0604020202020204" pitchFamily="34" charset="0"/>
              <a:cs typeface="Arial" panose="020B0604020202020204" pitchFamily="34" charset="0"/>
            </a:endParaRPr>
          </a:p>
        </p:txBody>
      </p:sp>
      <p:sp>
        <p:nvSpPr>
          <p:cNvPr id="4" name="文本框 3"/>
          <p:cNvSpPr txBox="1"/>
          <p:nvPr/>
        </p:nvSpPr>
        <p:spPr>
          <a:xfrm>
            <a:off x="256692" y="2420888"/>
            <a:ext cx="4533056" cy="4339650"/>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Part of planning for safety is determining the best location for the safety information.</a:t>
            </a:r>
          </a:p>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no easy answer because you cannot control how your audience reads your document.</a:t>
            </a:r>
          </a:p>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Put safety information wherever you think the reader is likely to see it, and don’t be afraid to repeat.</a:t>
            </a:r>
          </a:p>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A reasonable amount of repetition is effective.</a:t>
            </a:r>
          </a:p>
        </p:txBody>
      </p:sp>
      <p:pic>
        <p:nvPicPr>
          <p:cNvPr id="5" name="图片 4">
            <a:extLst>
              <a:ext uri="{FF2B5EF4-FFF2-40B4-BE49-F238E27FC236}">
                <a16:creationId xmlns:a16="http://schemas.microsoft.com/office/drawing/2014/main" id="{A1055ADB-7CEF-451E-A617-D388F7D606A3}"/>
              </a:ext>
            </a:extLst>
          </p:cNvPr>
          <p:cNvPicPr>
            <a:picLocks noChangeAspect="1"/>
          </p:cNvPicPr>
          <p:nvPr/>
        </p:nvPicPr>
        <p:blipFill rotWithShape="1">
          <a:blip r:embed="rId2"/>
          <a:srcRect l="20318" t="5275" r="46134" b="8578"/>
          <a:stretch/>
        </p:blipFill>
        <p:spPr>
          <a:xfrm>
            <a:off x="4947960" y="1105574"/>
            <a:ext cx="4135244" cy="5707802"/>
          </a:xfrm>
          <a:prstGeom prst="rect">
            <a:avLst/>
          </a:prstGeom>
        </p:spPr>
      </p:pic>
    </p:spTree>
    <p:extLst>
      <p:ext uri="{BB962C8B-B14F-4D97-AF65-F5344CB8AC3E}">
        <p14:creationId xmlns:p14="http://schemas.microsoft.com/office/powerpoint/2010/main" val="114475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37634" y="411319"/>
            <a:ext cx="5320687" cy="523220"/>
          </a:xfrm>
          <a:prstGeom prst="rect">
            <a:avLst/>
          </a:prstGeom>
        </p:spPr>
        <p:txBody>
          <a:bodyPr wrap="none">
            <a:spAutoFit/>
          </a:bodyPr>
          <a:lstStyle/>
          <a:p>
            <a:r>
              <a:rPr lang="en-US" altLang="zh-CN" sz="2800" b="1" dirty="0">
                <a:latin typeface="Arial" panose="020B0604020202020204" pitchFamily="34" charset="0"/>
                <a:ea typeface="微软雅黑" pitchFamily="34" charset="-122"/>
                <a:cs typeface="Arial" panose="020B0604020202020204" pitchFamily="34" charset="0"/>
              </a:rPr>
              <a:t>Drafting Effective Instructions</a:t>
            </a:r>
            <a:endParaRPr lang="zh-CN" altLang="en-US" sz="2800" dirty="0">
              <a:latin typeface="Arial" panose="020B0604020202020204" pitchFamily="34" charset="0"/>
              <a:ea typeface="微软雅黑" pitchFamily="34" charset="-122"/>
              <a:cs typeface="Arial" panose="020B0604020202020204" pitchFamily="34" charset="0"/>
            </a:endParaRPr>
          </a:p>
        </p:txBody>
      </p:sp>
      <p:sp>
        <p:nvSpPr>
          <p:cNvPr id="3" name="文本框 2"/>
          <p:cNvSpPr txBox="1"/>
          <p:nvPr/>
        </p:nvSpPr>
        <p:spPr>
          <a:xfrm>
            <a:off x="827584" y="1405718"/>
            <a:ext cx="7272809" cy="3785652"/>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Instructions can be </a:t>
            </a:r>
            <a:r>
              <a:rPr lang="en-US" altLang="zh-CN" sz="2400" dirty="0">
                <a:solidFill>
                  <a:srgbClr val="0000FF"/>
                </a:solidFill>
                <a:latin typeface="Arial" panose="020B0604020202020204" pitchFamily="34" charset="0"/>
                <a:cs typeface="Arial" panose="020B0604020202020204" pitchFamily="34" charset="0"/>
              </a:rPr>
              <a:t>brief</a:t>
            </a:r>
            <a:r>
              <a:rPr lang="en-US" altLang="zh-CN" sz="2400" dirty="0">
                <a:latin typeface="Arial" panose="020B0604020202020204" pitchFamily="34" charset="0"/>
                <a:cs typeface="Arial" panose="020B0604020202020204" pitchFamily="34" charset="0"/>
              </a:rPr>
              <a:t> (a small sheet of paper) or </a:t>
            </a:r>
            <a:r>
              <a:rPr lang="en-US" altLang="zh-CN" sz="2400" dirty="0">
                <a:solidFill>
                  <a:srgbClr val="0000FF"/>
                </a:solidFill>
                <a:latin typeface="Arial" panose="020B0604020202020204" pitchFamily="34" charset="0"/>
                <a:cs typeface="Arial" panose="020B0604020202020204" pitchFamily="34" charset="0"/>
              </a:rPr>
              <a:t>extensive</a:t>
            </a:r>
            <a:r>
              <a:rPr lang="en-US" altLang="zh-CN" sz="2400" dirty="0">
                <a:latin typeface="Arial" panose="020B0604020202020204" pitchFamily="34" charset="0"/>
                <a:cs typeface="Arial" panose="020B0604020202020204" pitchFamily="34" charset="0"/>
              </a:rPr>
              <a:t> (up to 20 pages or more).</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Regardless of the size of the project, most instructions are organized like process descriptions.</a:t>
            </a:r>
          </a:p>
          <a:p>
            <a:pPr marL="266700" indent="-266700">
              <a:buClr>
                <a:srgbClr val="FF0000"/>
              </a:buClr>
              <a:buFont typeface="Wingdings" panose="05000000000000000000" pitchFamily="2" charset="2"/>
              <a:buChar char="l"/>
            </a:pPr>
            <a:r>
              <a:rPr lang="en-US" altLang="zh-CN" sz="2400" dirty="0">
                <a:solidFill>
                  <a:srgbClr val="FF0000"/>
                </a:solidFill>
                <a:latin typeface="Arial" panose="020B0604020202020204" pitchFamily="34" charset="0"/>
                <a:cs typeface="Arial" panose="020B0604020202020204" pitchFamily="34" charset="0"/>
              </a:rPr>
              <a:t>The main difference: </a:t>
            </a:r>
            <a:r>
              <a:rPr lang="en-US" altLang="zh-CN" sz="2400" dirty="0">
                <a:latin typeface="Arial" panose="020B0604020202020204" pitchFamily="34" charset="0"/>
                <a:cs typeface="Arial" panose="020B0604020202020204" pitchFamily="34" charset="0"/>
              </a:rPr>
              <a:t>the conclusion of a set of instructions is not a summary but an explanation of how to make sure readers have followed the instructions correctly.</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Most set of instructions contain four elements:</a:t>
            </a:r>
          </a:p>
        </p:txBody>
      </p:sp>
      <p:sp>
        <p:nvSpPr>
          <p:cNvPr id="4" name="文本框 3"/>
          <p:cNvSpPr txBox="1"/>
          <p:nvPr/>
        </p:nvSpPr>
        <p:spPr>
          <a:xfrm>
            <a:off x="1259632" y="5191370"/>
            <a:ext cx="3600400" cy="1200329"/>
          </a:xfrm>
          <a:prstGeom prst="rect">
            <a:avLst/>
          </a:prstGeom>
          <a:noFill/>
        </p:spPr>
        <p:txBody>
          <a:bodyPr wrap="square" rtlCol="0">
            <a:spAutoFit/>
          </a:bodyPr>
          <a:lstStyle/>
          <a:p>
            <a:pPr marL="180975"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title</a:t>
            </a:r>
          </a:p>
          <a:p>
            <a:pPr marL="180975"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step-by-step instructions</a:t>
            </a:r>
          </a:p>
        </p:txBody>
      </p:sp>
      <p:sp>
        <p:nvSpPr>
          <p:cNvPr id="5" name="文本框 4"/>
          <p:cNvSpPr txBox="1"/>
          <p:nvPr/>
        </p:nvSpPr>
        <p:spPr>
          <a:xfrm>
            <a:off x="4650602" y="5191370"/>
            <a:ext cx="3600400" cy="830997"/>
          </a:xfrm>
          <a:prstGeom prst="rect">
            <a:avLst/>
          </a:prstGeom>
          <a:noFill/>
        </p:spPr>
        <p:txBody>
          <a:bodyPr wrap="square" rtlCol="0">
            <a:spAutoFit/>
          </a:bodyPr>
          <a:lstStyle/>
          <a:p>
            <a:pPr marL="180975"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general introduction</a:t>
            </a:r>
          </a:p>
          <a:p>
            <a:pPr marL="180975"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conclusion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941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5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wipe(left)">
                                      <p:cBhvr>
                                        <p:cTn id="3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5595" y="1412776"/>
            <a:ext cx="7272809" cy="4524315"/>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Drafting </a:t>
            </a:r>
            <a:r>
              <a:rPr lang="en-US" altLang="zh-CN" sz="2400" dirty="0">
                <a:solidFill>
                  <a:srgbClr val="FF0000"/>
                </a:solidFill>
                <a:latin typeface="Arial" panose="020B0604020202020204" pitchFamily="34" charset="0"/>
                <a:cs typeface="Arial" panose="020B0604020202020204" pitchFamily="34" charset="0"/>
              </a:rPr>
              <a:t>Titles</a:t>
            </a:r>
          </a:p>
          <a:p>
            <a:pPr>
              <a:buClr>
                <a:srgbClr val="FF0000"/>
              </a:buClr>
            </a:pPr>
            <a:endParaRPr lang="en-US" altLang="zh-CN" sz="2400" dirty="0">
              <a:solidFill>
                <a:srgbClr val="FF0000"/>
              </a:solidFill>
              <a:latin typeface="Arial" panose="020B0604020202020204" pitchFamily="34" charset="0"/>
              <a:cs typeface="Arial" panose="020B0604020202020204" pitchFamily="34" charset="0"/>
            </a:endParaRP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simple and clear</a:t>
            </a:r>
          </a:p>
          <a:p>
            <a:pPr marL="266700">
              <a:buClr>
                <a:srgbClr val="FF0000"/>
              </a:buClr>
            </a:pPr>
            <a:endParaRPr lang="en-US" altLang="zh-CN" sz="2400" dirty="0">
              <a:latin typeface="Arial" panose="020B0604020202020204" pitchFamily="34" charset="0"/>
              <a:cs typeface="Arial" panose="020B0604020202020204" pitchFamily="34" charset="0"/>
            </a:endParaRP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Two common forms:</a:t>
            </a:r>
          </a:p>
          <a:p>
            <a:pPr marL="630238" indent="-180975">
              <a:buClr>
                <a:srgbClr val="FF0000"/>
              </a:buClr>
              <a:buFont typeface="Arial" panose="020B0604020202020204" pitchFamily="34" charset="0"/>
              <a:buChar char="•"/>
            </a:pPr>
            <a:r>
              <a:rPr lang="en-US" altLang="zh-CN" sz="2400" i="1" dirty="0">
                <a:solidFill>
                  <a:srgbClr val="0000FF"/>
                </a:solidFill>
                <a:latin typeface="Arial" panose="020B0604020202020204" pitchFamily="34" charset="0"/>
                <a:cs typeface="Arial" panose="020B0604020202020204" pitchFamily="34" charset="0"/>
              </a:rPr>
              <a:t>How-to</a:t>
            </a:r>
            <a:r>
              <a:rPr lang="en-US" altLang="zh-CN" sz="2400" dirty="0">
                <a:latin typeface="Arial" panose="020B0604020202020204" pitchFamily="34" charset="0"/>
                <a:cs typeface="Arial" panose="020B0604020202020204" pitchFamily="34" charset="0"/>
              </a:rPr>
              <a:t>: “How to install the J112 Shock Absorber”</a:t>
            </a:r>
          </a:p>
          <a:p>
            <a:pPr marL="630238" indent="-180975">
              <a:buClr>
                <a:srgbClr val="FF0000"/>
              </a:buClr>
              <a:buFont typeface="Arial" panose="020B0604020202020204" pitchFamily="34" charset="0"/>
              <a:buChar char="•"/>
            </a:pPr>
            <a:r>
              <a:rPr lang="en-US" altLang="zh-CN" sz="2400" i="1" dirty="0">
                <a:solidFill>
                  <a:srgbClr val="0000FF"/>
                </a:solidFill>
                <a:latin typeface="Arial" panose="020B0604020202020204" pitchFamily="34" charset="0"/>
                <a:cs typeface="Arial" panose="020B0604020202020204" pitchFamily="34" charset="0"/>
              </a:rPr>
              <a:t>Gerund</a:t>
            </a:r>
            <a:r>
              <a:rPr lang="en-US" altLang="zh-CN" sz="2400" dirty="0">
                <a:latin typeface="Arial" panose="020B0604020202020204" pitchFamily="34" charset="0"/>
                <a:cs typeface="Arial" panose="020B0604020202020204" pitchFamily="34" charset="0"/>
              </a:rPr>
              <a:t>: “Installing the J112 Shock Absorber”</a:t>
            </a:r>
          </a:p>
          <a:p>
            <a:pPr marL="449263">
              <a:buClr>
                <a:srgbClr val="FF0000"/>
              </a:buClr>
            </a:pPr>
            <a:endParaRPr lang="en-US" altLang="zh-CN" sz="2400" dirty="0">
              <a:latin typeface="Arial" panose="020B0604020202020204" pitchFamily="34" charset="0"/>
              <a:cs typeface="Arial" panose="020B0604020202020204" pitchFamily="34" charset="0"/>
            </a:endParaRPr>
          </a:p>
          <a:p>
            <a:pPr marL="534988" indent="-268288">
              <a:buClr>
                <a:srgbClr val="FF0000"/>
              </a:buClr>
              <a:buFont typeface="Wingdings" panose="05000000000000000000" pitchFamily="2" charset="2"/>
              <a:buChar char="Ø"/>
            </a:pPr>
            <a:r>
              <a:rPr lang="en-US" altLang="zh-CN" sz="2400" dirty="0">
                <a:solidFill>
                  <a:srgbClr val="FF0000"/>
                </a:solidFill>
                <a:latin typeface="Arial" panose="020B0604020202020204" pitchFamily="34" charset="0"/>
                <a:cs typeface="Arial" panose="020B0604020202020204" pitchFamily="34" charset="0"/>
              </a:rPr>
              <a:t>Avoid the noun string</a:t>
            </a:r>
            <a:r>
              <a:rPr lang="en-US" altLang="zh-CN" sz="2400" dirty="0">
                <a:latin typeface="Arial" panose="020B0604020202020204" pitchFamily="34" charset="0"/>
                <a:cs typeface="Arial" panose="020B0604020202020204" pitchFamily="34" charset="0"/>
              </a:rPr>
              <a:t>: “J112 Shock Absorber Installation Instructions”</a:t>
            </a:r>
          </a:p>
          <a:p>
            <a:pPr marL="630238"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awkward and difficult for readers to understand</a:t>
            </a:r>
          </a:p>
        </p:txBody>
      </p:sp>
    </p:spTree>
    <p:extLst>
      <p:ext uri="{BB962C8B-B14F-4D97-AF65-F5344CB8AC3E}">
        <p14:creationId xmlns:p14="http://schemas.microsoft.com/office/powerpoint/2010/main" val="30264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wipe(left)">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wipe(left)">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left)">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wipe(left)">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1941" y="266224"/>
            <a:ext cx="1640193"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Lead-in</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文本框 2"/>
          <p:cNvSpPr txBox="1"/>
          <p:nvPr/>
        </p:nvSpPr>
        <p:spPr>
          <a:xfrm>
            <a:off x="683568" y="1291407"/>
            <a:ext cx="7992888" cy="830997"/>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Suppose you’ve just bought a household appliance that is new to you,</a:t>
            </a:r>
            <a:r>
              <a:rPr lang="en-US" altLang="zh-CN" sz="2400" dirty="0">
                <a:solidFill>
                  <a:srgbClr val="FF0000"/>
                </a:solidFill>
                <a:latin typeface="Arial" panose="020B0604020202020204" pitchFamily="34" charset="0"/>
                <a:cs typeface="Arial" panose="020B0604020202020204" pitchFamily="34" charset="0"/>
              </a:rPr>
              <a:t> how would you learn to use it?</a:t>
            </a:r>
            <a:endParaRPr lang="zh-CN" altLang="en-US" sz="2400" dirty="0">
              <a:solidFill>
                <a:srgbClr val="FF0000"/>
              </a:solidFill>
              <a:latin typeface="Arial" panose="020B0604020202020204" pitchFamily="34" charset="0"/>
              <a:cs typeface="Arial" panose="020B0604020202020204" pitchFamily="34" charset="0"/>
            </a:endParaRPr>
          </a:p>
        </p:txBody>
      </p:sp>
      <p:pic>
        <p:nvPicPr>
          <p:cNvPr id="2050" name="Picture 2" descr="https://timgsa.baidu.com/timg?image&amp;quality=80&amp;size=b9999_10000&amp;sec=1545308965892&amp;di=8a0e12276743877a7797ab0dd7c68767&amp;imgtype=0&amp;src=http%3A%2F%2Fimgsrc.baidu.com%2Fimgad%2Fpic%2Fitem%2F0ff41bd5ad6eddc4996e84df33dbb6fd5266330c.jpg">
            <a:extLst>
              <a:ext uri="{FF2B5EF4-FFF2-40B4-BE49-F238E27FC236}">
                <a16:creationId xmlns:a16="http://schemas.microsoft.com/office/drawing/2014/main" id="{3F6F1F71-0CD2-4709-9F75-2E56DEE0B5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03"/>
          <a:stretch/>
        </p:blipFill>
        <p:spPr bwMode="auto">
          <a:xfrm>
            <a:off x="1259632" y="2122404"/>
            <a:ext cx="6588224" cy="38620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timgsa.baidu.com/timg?image&amp;quality=80&amp;size=b9999_10000&amp;sec=1515509662078&amp;di=05661549c59d10411743fbde0368dcea&amp;imgtype=0&amp;src=http%3A%2F%2Fi1341.photobucket.com%2Falbums%2Fo758%2FDGSGraphicDesigns%2Finstructions_zpsn08inpfv.gif">
            <a:extLst>
              <a:ext uri="{FF2B5EF4-FFF2-40B4-BE49-F238E27FC236}">
                <a16:creationId xmlns:a16="http://schemas.microsoft.com/office/drawing/2014/main" id="{7FB3677C-9987-4C96-87EB-2765BDD2C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484" y="6158267"/>
            <a:ext cx="2152650" cy="6572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timgsa.baidu.com/timg?image&amp;quality=80&amp;size=b9999_10000&amp;sec=1516105616&amp;di=15ad17db45a3422d37fbcc0c57bc4f31&amp;imgtype=jpg&amp;er=1&amp;src=http%3A%2F%2Fcdn100.iofferphoto.com%2Fimg%2Fitem%2F126%2F628%2F347%2Fvao3.jpg">
            <a:extLst>
              <a:ext uri="{FF2B5EF4-FFF2-40B4-BE49-F238E27FC236}">
                <a16:creationId xmlns:a16="http://schemas.microsoft.com/office/drawing/2014/main" id="{CE4C7146-2C45-4BD7-A391-0D68DBC7E5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61" t="74250" r="7769" b="5936"/>
          <a:stretch/>
        </p:blipFill>
        <p:spPr bwMode="auto">
          <a:xfrm>
            <a:off x="4553744" y="6230664"/>
            <a:ext cx="2368674" cy="54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88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1000" fill="hold"/>
                                        <p:tgtEl>
                                          <p:spTgt spid="8"/>
                                        </p:tgtEl>
                                        <p:attrNameLst>
                                          <p:attrName>ppt_w</p:attrName>
                                        </p:attrNameLst>
                                      </p:cBhvr>
                                      <p:tavLst>
                                        <p:tav tm="0">
                                          <p:val>
                                            <p:strVal val="#ppt_w*0.70"/>
                                          </p:val>
                                        </p:tav>
                                        <p:tav tm="100000">
                                          <p:val>
                                            <p:strVal val="#ppt_w"/>
                                          </p:val>
                                        </p:tav>
                                      </p:tavLst>
                                    </p:anim>
                                    <p:anim calcmode="lin" valueType="num">
                                      <p:cBhvr>
                                        <p:cTn id="15" dur="1000" fill="hold"/>
                                        <p:tgtEl>
                                          <p:spTgt spid="8"/>
                                        </p:tgtEl>
                                        <p:attrNameLst>
                                          <p:attrName>ppt_h</p:attrName>
                                        </p:attrNameLst>
                                      </p:cBhvr>
                                      <p:tavLst>
                                        <p:tav tm="0">
                                          <p:val>
                                            <p:strVal val="#ppt_h"/>
                                          </p:val>
                                        </p:tav>
                                        <p:tav tm="100000">
                                          <p:val>
                                            <p:strVal val="#ppt_h"/>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552" y="1190530"/>
            <a:ext cx="8064896" cy="5632311"/>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Drafting </a:t>
            </a:r>
            <a:r>
              <a:rPr lang="en-US" altLang="zh-CN" sz="2400" dirty="0">
                <a:solidFill>
                  <a:srgbClr val="FF0000"/>
                </a:solidFill>
                <a:latin typeface="Arial" panose="020B0604020202020204" pitchFamily="34" charset="0"/>
                <a:cs typeface="Arial" panose="020B0604020202020204" pitchFamily="34" charset="0"/>
              </a:rPr>
              <a:t>General Introductions</a:t>
            </a:r>
          </a:p>
          <a:p>
            <a:pPr marL="449263" indent="-268288">
              <a:buClr>
                <a:srgbClr val="FF0000"/>
              </a:buClr>
              <a:buFont typeface="Wingdings" panose="05000000000000000000" pitchFamily="2" charset="2"/>
              <a:buChar char="u"/>
            </a:pPr>
            <a:r>
              <a:rPr lang="en-US" altLang="zh-CN" sz="2400" dirty="0">
                <a:latin typeface="Arial" panose="020B0604020202020204" pitchFamily="34" charset="0"/>
                <a:cs typeface="Arial" panose="020B0604020202020204" pitchFamily="34" charset="0"/>
              </a:rPr>
              <a:t>The general introduction provides the preliminary information readers will need to follow in the instructions safely and easily.</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Who should carry out this task?</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Why should the reader carry out this task?</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When should the reader carry out this task?</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What safety measures or other concerns should the reader understand?</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What items will the reader need?</a:t>
            </a: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List necessary tools, materials, and equipment needed</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How long will the task take?</a:t>
            </a: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Consider stating how long the task will take readers with no experience, some experience, and a lot of experience.</a:t>
            </a:r>
          </a:p>
        </p:txBody>
      </p:sp>
    </p:spTree>
    <p:extLst>
      <p:ext uri="{BB962C8B-B14F-4D97-AF65-F5344CB8AC3E}">
        <p14:creationId xmlns:p14="http://schemas.microsoft.com/office/powerpoint/2010/main" val="15905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left)">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268760"/>
            <a:ext cx="8064896" cy="5401479"/>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Drafting </a:t>
            </a:r>
            <a:r>
              <a:rPr lang="en-US" altLang="zh-CN" sz="2300" dirty="0">
                <a:solidFill>
                  <a:srgbClr val="FF0000"/>
                </a:solidFill>
                <a:latin typeface="Arial" panose="020B0604020202020204" pitchFamily="34" charset="0"/>
                <a:cs typeface="Arial" panose="020B0604020202020204" pitchFamily="34" charset="0"/>
              </a:rPr>
              <a:t>Step-by-Step Instructions</a:t>
            </a:r>
          </a:p>
          <a:p>
            <a:pPr marL="449263"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Number the instructions.</a:t>
            </a:r>
          </a:p>
          <a:p>
            <a:pPr marL="449263" indent="-182563">
              <a:buClr>
                <a:srgbClr val="FF0000"/>
              </a:buClr>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For long, complex instructions, use two-level numbering.</a:t>
            </a:r>
          </a:p>
          <a:p>
            <a:pPr marL="449263"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Use the imperative mood.</a:t>
            </a:r>
          </a:p>
          <a:p>
            <a:pPr marL="449263" indent="-182563">
              <a:buClr>
                <a:srgbClr val="FF0000"/>
              </a:buClr>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More direct and economical than the indicative mood.</a:t>
            </a:r>
          </a:p>
          <a:p>
            <a:pPr marL="449263" indent="-182563">
              <a:buClr>
                <a:srgbClr val="FF0000"/>
              </a:buClr>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Avoid the passive voice.</a:t>
            </a:r>
          </a:p>
          <a:p>
            <a:pPr marL="449263"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Present the </a:t>
            </a:r>
            <a:r>
              <a:rPr lang="en-US" altLang="zh-CN" sz="2300" dirty="0">
                <a:latin typeface="Arial" panose="020B0604020202020204" pitchFamily="34" charset="0"/>
                <a:cs typeface="Arial" panose="020B0604020202020204" pitchFamily="34" charset="0"/>
                <a:hlinkClick r:id="rId2" action="ppaction://hlinksldjump"/>
              </a:rPr>
              <a:t>right amount of information </a:t>
            </a:r>
            <a:r>
              <a:rPr lang="en-US" altLang="zh-CN" sz="2300" dirty="0">
                <a:latin typeface="Arial" panose="020B0604020202020204" pitchFamily="34" charset="0"/>
                <a:cs typeface="Arial" panose="020B0604020202020204" pitchFamily="34" charset="0"/>
              </a:rPr>
              <a:t>in each step.</a:t>
            </a:r>
          </a:p>
          <a:p>
            <a:pPr marL="449263"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Do not confuse steps and feedback statements.</a:t>
            </a:r>
          </a:p>
          <a:p>
            <a:pPr marL="449263" indent="-182563">
              <a:buClr>
                <a:srgbClr val="FF0000"/>
              </a:buClr>
              <a:buFont typeface="Arial" panose="020B0604020202020204" pitchFamily="34" charset="0"/>
              <a:buChar char="•"/>
            </a:pPr>
            <a:r>
              <a:rPr lang="en-US" altLang="zh-CN" sz="2300" i="1" dirty="0">
                <a:solidFill>
                  <a:srgbClr val="0000FF"/>
                </a:solidFill>
                <a:latin typeface="Arial" panose="020B0604020202020204" pitchFamily="34" charset="0"/>
                <a:cs typeface="Arial" panose="020B0604020202020204" pitchFamily="34" charset="0"/>
              </a:rPr>
              <a:t>A step </a:t>
            </a:r>
            <a:r>
              <a:rPr lang="en-US" altLang="zh-CN" sz="2300" dirty="0">
                <a:latin typeface="Arial" panose="020B0604020202020204" pitchFamily="34" charset="0"/>
                <a:cs typeface="Arial" panose="020B0604020202020204" pitchFamily="34" charset="0"/>
              </a:rPr>
              <a:t>is an action that the reader is to perform.</a:t>
            </a:r>
          </a:p>
          <a:p>
            <a:pPr marL="266700">
              <a:buClr>
                <a:srgbClr val="FF0000"/>
              </a:buClr>
            </a:pPr>
            <a:r>
              <a:rPr lang="en-US" altLang="zh-CN" sz="2300" dirty="0">
                <a:latin typeface="Arial" panose="020B0604020202020204" pitchFamily="34" charset="0"/>
                <a:cs typeface="Arial" panose="020B0604020202020204" pitchFamily="34" charset="0"/>
              </a:rPr>
              <a:t>   “Insert the disk in the drive.”</a:t>
            </a:r>
          </a:p>
          <a:p>
            <a:pPr marL="449263" indent="-182563">
              <a:buClr>
                <a:srgbClr val="FF0000"/>
              </a:buClr>
              <a:buFont typeface="Arial" panose="020B0604020202020204" pitchFamily="34" charset="0"/>
              <a:buChar char="•"/>
            </a:pPr>
            <a:r>
              <a:rPr lang="en-US" altLang="zh-CN" sz="2300" i="1" dirty="0">
                <a:solidFill>
                  <a:srgbClr val="0000FF"/>
                </a:solidFill>
                <a:latin typeface="Arial" panose="020B0604020202020204" pitchFamily="34" charset="0"/>
                <a:cs typeface="Arial" panose="020B0604020202020204" pitchFamily="34" charset="0"/>
              </a:rPr>
              <a:t>A feedback statement </a:t>
            </a:r>
            <a:r>
              <a:rPr lang="en-US" altLang="zh-CN" sz="2300" dirty="0">
                <a:latin typeface="Arial" panose="020B0604020202020204" pitchFamily="34" charset="0"/>
                <a:cs typeface="Arial" panose="020B0604020202020204" pitchFamily="34" charset="0"/>
              </a:rPr>
              <a:t>describes an event that occurs in response to a step.</a:t>
            </a:r>
          </a:p>
          <a:p>
            <a:pPr marL="266700">
              <a:buClr>
                <a:srgbClr val="FF0000"/>
              </a:buClr>
            </a:pPr>
            <a:r>
              <a:rPr lang="en-US" altLang="zh-CN" sz="2300" dirty="0">
                <a:latin typeface="Arial" panose="020B0604020202020204" pitchFamily="34" charset="0"/>
                <a:cs typeface="Arial" panose="020B0604020202020204" pitchFamily="34" charset="0"/>
              </a:rPr>
              <a:t>   “The system will now update your user information.”</a:t>
            </a:r>
          </a:p>
          <a:p>
            <a:pPr marL="449263" indent="-182563">
              <a:buClr>
                <a:srgbClr val="FF0000"/>
              </a:buClr>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Present the feedback statement as part of the step to which it refers.</a:t>
            </a:r>
          </a:p>
        </p:txBody>
      </p:sp>
    </p:spTree>
    <p:extLst>
      <p:ext uri="{BB962C8B-B14F-4D97-AF65-F5344CB8AC3E}">
        <p14:creationId xmlns:p14="http://schemas.microsoft.com/office/powerpoint/2010/main" val="230057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left)">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wipe(left)">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wipe(left)">
                                      <p:cBhvr>
                                        <p:cTn id="52" dur="500"/>
                                        <p:tgtEl>
                                          <p:spTgt spid="2">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animEffect transition="in" filter="wipe(left)">
                                      <p:cBhvr>
                                        <p:cTn id="57" dur="500"/>
                                        <p:tgtEl>
                                          <p:spTgt spid="2">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xEl>
                                              <p:pRg st="12" end="12"/>
                                            </p:txEl>
                                          </p:spTgt>
                                        </p:tgtEl>
                                        <p:attrNameLst>
                                          <p:attrName>style.visibility</p:attrName>
                                        </p:attrNameLst>
                                      </p:cBhvr>
                                      <p:to>
                                        <p:strVal val="visible"/>
                                      </p:to>
                                    </p:set>
                                    <p:animEffect transition="in" filter="wipe(left)">
                                      <p:cBhvr>
                                        <p:cTn id="6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584" y="1424966"/>
            <a:ext cx="7200800" cy="4524315"/>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Drafting </a:t>
            </a:r>
            <a:r>
              <a:rPr lang="en-US" altLang="zh-CN" sz="2400" dirty="0">
                <a:solidFill>
                  <a:srgbClr val="FF0000"/>
                </a:solidFill>
                <a:latin typeface="Arial" panose="020B0604020202020204" pitchFamily="34" charset="0"/>
                <a:cs typeface="Arial" panose="020B0604020202020204" pitchFamily="34" charset="0"/>
              </a:rPr>
              <a:t>Step-by-Step Instructions</a:t>
            </a: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Include graphics.</a:t>
            </a: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When appropriate, add a photograph or a drawing to show the reader what to do.</a:t>
            </a:r>
          </a:p>
          <a:p>
            <a:pPr marL="266700">
              <a:buClr>
                <a:srgbClr val="FF0000"/>
              </a:buClr>
            </a:pPr>
            <a:endParaRPr lang="en-US" altLang="zh-CN" sz="2400" dirty="0">
              <a:latin typeface="Arial" panose="020B0604020202020204" pitchFamily="34" charset="0"/>
              <a:cs typeface="Arial" panose="020B0604020202020204" pitchFamily="34" charset="0"/>
            </a:endParaRPr>
          </a:p>
          <a:p>
            <a:pPr marL="449263"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Do not omit articles (a, an, the) to save space.</a:t>
            </a: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Omitting articles can make the instructions unclear and hard to read.</a:t>
            </a: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“Locate midpoint and draw line”</a:t>
            </a:r>
          </a:p>
          <a:p>
            <a:pPr marL="266700">
              <a:buClr>
                <a:srgbClr val="FF0000"/>
              </a:buClr>
            </a:pPr>
            <a:endParaRPr lang="en-US" altLang="zh-CN" sz="2400" dirty="0">
              <a:latin typeface="Arial" panose="020B0604020202020204" pitchFamily="34" charset="0"/>
              <a:cs typeface="Arial" panose="020B0604020202020204" pitchFamily="34" charset="0"/>
            </a:endParaRPr>
          </a:p>
          <a:p>
            <a:pPr marL="449263" indent="-182563">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The reader cannot tell if “draw line” is a noun or a verb and its object.</a:t>
            </a:r>
          </a:p>
        </p:txBody>
      </p:sp>
      <p:sp>
        <p:nvSpPr>
          <p:cNvPr id="3" name="圆角矩形 2"/>
          <p:cNvSpPr/>
          <p:nvPr/>
        </p:nvSpPr>
        <p:spPr>
          <a:xfrm>
            <a:off x="4211960" y="4393568"/>
            <a:ext cx="1368152" cy="43204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hlinkClick r:id="rId2" action="ppaction://hlinksldjump"/>
            <a:extLst>
              <a:ext uri="{FF2B5EF4-FFF2-40B4-BE49-F238E27FC236}">
                <a16:creationId xmlns:a16="http://schemas.microsoft.com/office/drawing/2014/main" id="{B9C705CB-3625-4DFE-8817-EA3D24395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304" y="5805264"/>
            <a:ext cx="1643633" cy="936373"/>
          </a:xfrm>
          <a:prstGeom prst="rect">
            <a:avLst/>
          </a:prstGeom>
        </p:spPr>
      </p:pic>
    </p:spTree>
    <p:extLst>
      <p:ext uri="{BB962C8B-B14F-4D97-AF65-F5344CB8AC3E}">
        <p14:creationId xmlns:p14="http://schemas.microsoft.com/office/powerpoint/2010/main" val="291894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linds(horizont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left)">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7B00858-77A2-47D3-945D-B1EF69C62291}"/>
              </a:ext>
            </a:extLst>
          </p:cNvPr>
          <p:cNvSpPr/>
          <p:nvPr/>
        </p:nvSpPr>
        <p:spPr>
          <a:xfrm>
            <a:off x="827584" y="1412776"/>
            <a:ext cx="6170240" cy="1938992"/>
          </a:xfrm>
          <a:prstGeom prst="rect">
            <a:avLst/>
          </a:prstGeom>
        </p:spPr>
        <p:txBody>
          <a:bodyPr wrap="square">
            <a:spAutoFit/>
          </a:bodyPr>
          <a:lstStyle/>
          <a:p>
            <a:r>
              <a:rPr lang="en-US" altLang="zh-CN" sz="2400" dirty="0">
                <a:latin typeface="Arial" panose="020B0604020202020204" pitchFamily="34" charset="0"/>
                <a:cs typeface="Arial" panose="020B0604020202020204" pitchFamily="34" charset="0"/>
              </a:rPr>
              <a:t>Start the engine and run it to idling speed while opening the radiator cap and inserting the measuring gauge until the red ball within the glass tube floats either to the acceptable green range or to the dangerous red line. </a:t>
            </a:r>
            <a:endParaRPr lang="zh-CN" altLang="en-US" sz="2400"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8626002B-9EFE-424E-85C3-5C2B40E72C8F}"/>
              </a:ext>
            </a:extLst>
          </p:cNvPr>
          <p:cNvSpPr/>
          <p:nvPr/>
        </p:nvSpPr>
        <p:spPr>
          <a:xfrm>
            <a:off x="1115616" y="3700584"/>
            <a:ext cx="6170240" cy="2677656"/>
          </a:xfrm>
          <a:prstGeom prst="rect">
            <a:avLst/>
          </a:prstGeom>
        </p:spPr>
        <p:txBody>
          <a:bodyPr wrap="square">
            <a:spAutoFit/>
          </a:bodyPr>
          <a:lstStyle/>
          <a:p>
            <a:pPr marL="358775" indent="-358775">
              <a:buAutoNum type="arabicPeriod"/>
            </a:pPr>
            <a:r>
              <a:rPr lang="en-US" altLang="zh-CN" sz="2400" dirty="0">
                <a:solidFill>
                  <a:srgbClr val="0000FF"/>
                </a:solidFill>
                <a:latin typeface="Arial" panose="020B0604020202020204" pitchFamily="34" charset="0"/>
                <a:cs typeface="Arial" panose="020B0604020202020204" pitchFamily="34" charset="0"/>
              </a:rPr>
              <a:t>Start the engine.</a:t>
            </a:r>
          </a:p>
          <a:p>
            <a:pPr marL="358775" indent="-358775">
              <a:buAutoNum type="arabicPeriod"/>
            </a:pPr>
            <a:r>
              <a:rPr lang="en-US" altLang="zh-CN" sz="2400" dirty="0">
                <a:solidFill>
                  <a:srgbClr val="0000FF"/>
                </a:solidFill>
                <a:latin typeface="Arial" panose="020B0604020202020204" pitchFamily="34" charset="0"/>
                <a:cs typeface="Arial" panose="020B0604020202020204" pitchFamily="34" charset="0"/>
              </a:rPr>
              <a:t>Run the engine to idling speed</a:t>
            </a:r>
          </a:p>
          <a:p>
            <a:pPr marL="358775" indent="-358775">
              <a:buAutoNum type="arabicPeriod"/>
            </a:pPr>
            <a:r>
              <a:rPr lang="en-US" altLang="zh-CN" sz="2400" dirty="0">
                <a:solidFill>
                  <a:srgbClr val="0000FF"/>
                </a:solidFill>
                <a:latin typeface="Arial" panose="020B0604020202020204" pitchFamily="34" charset="0"/>
                <a:cs typeface="Arial" panose="020B0604020202020204" pitchFamily="34" charset="0"/>
              </a:rPr>
              <a:t>Open the radiator cap.</a:t>
            </a:r>
          </a:p>
          <a:p>
            <a:pPr marL="358775" indent="-358775">
              <a:buAutoNum type="arabicPeriod"/>
            </a:pPr>
            <a:r>
              <a:rPr lang="en-US" altLang="zh-CN" sz="2400" dirty="0">
                <a:solidFill>
                  <a:srgbClr val="0000FF"/>
                </a:solidFill>
                <a:latin typeface="Arial" panose="020B0604020202020204" pitchFamily="34" charset="0"/>
                <a:cs typeface="Arial" panose="020B0604020202020204" pitchFamily="34" charset="0"/>
              </a:rPr>
              <a:t>Insert the measuring gauge.</a:t>
            </a:r>
          </a:p>
          <a:p>
            <a:pPr marL="358775" indent="-358775">
              <a:buAutoNum type="arabicPeriod"/>
            </a:pPr>
            <a:r>
              <a:rPr lang="en-US" altLang="zh-CN" sz="2400" dirty="0">
                <a:solidFill>
                  <a:srgbClr val="0000FF"/>
                </a:solidFill>
                <a:latin typeface="Arial" panose="020B0604020202020204" pitchFamily="34" charset="0"/>
                <a:cs typeface="Arial" panose="020B0604020202020204" pitchFamily="34" charset="0"/>
              </a:rPr>
              <a:t>Determine whether the red ball within the glass tube floats to the acceptable green range or  up to the dangerous red line. </a:t>
            </a:r>
            <a:endParaRPr lang="zh-CN" altLang="en-US" sz="2400" dirty="0">
              <a:solidFill>
                <a:srgbClr val="00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4C1A2B24-8332-4DF1-B90A-4E65AB5EC91A}"/>
              </a:ext>
            </a:extLst>
          </p:cNvPr>
          <p:cNvSpPr/>
          <p:nvPr/>
        </p:nvSpPr>
        <p:spPr>
          <a:xfrm>
            <a:off x="2123728" y="486386"/>
            <a:ext cx="4919937" cy="523220"/>
          </a:xfrm>
          <a:prstGeom prst="rect">
            <a:avLst/>
          </a:prstGeom>
        </p:spPr>
        <p:txBody>
          <a:bodyPr wrap="none">
            <a:spAutoFit/>
          </a:bodyPr>
          <a:lstStyle/>
          <a:p>
            <a:r>
              <a:rPr lang="en-US" altLang="zh-CN" sz="2800" b="1" dirty="0">
                <a:solidFill>
                  <a:srgbClr val="FF0000"/>
                </a:solidFill>
                <a:latin typeface="Arial" panose="020B0604020202020204" pitchFamily="34" charset="0"/>
                <a:cs typeface="Arial" panose="020B0604020202020204" pitchFamily="34" charset="0"/>
              </a:rPr>
              <a:t>Read, Comment and Revise</a:t>
            </a:r>
          </a:p>
        </p:txBody>
      </p:sp>
      <p:sp>
        <p:nvSpPr>
          <p:cNvPr id="2" name="爆炸形: 14 pt  1">
            <a:extLst>
              <a:ext uri="{FF2B5EF4-FFF2-40B4-BE49-F238E27FC236}">
                <a16:creationId xmlns:a16="http://schemas.microsoft.com/office/drawing/2014/main" id="{2AD92A58-F22F-45CE-9D7C-AF541A89FEEE}"/>
              </a:ext>
            </a:extLst>
          </p:cNvPr>
          <p:cNvSpPr/>
          <p:nvPr/>
        </p:nvSpPr>
        <p:spPr>
          <a:xfrm rot="19147123">
            <a:off x="5677627" y="2145475"/>
            <a:ext cx="4105841" cy="1619769"/>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Arial" panose="020B0604020202020204" pitchFamily="34" charset="0"/>
                <a:cs typeface="Arial" panose="020B0604020202020204" pitchFamily="34" charset="0"/>
              </a:rPr>
              <a:t>Overloaded information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95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4270" y="1283212"/>
            <a:ext cx="5761643" cy="5401479"/>
          </a:xfrm>
          <a:prstGeom prst="rect">
            <a:avLst/>
          </a:prstGeom>
        </p:spPr>
        <p:txBody>
          <a:bodyPr wrap="square">
            <a:spAutoFit/>
          </a:bodyPr>
          <a:lstStyle/>
          <a:p>
            <a:pPr marL="361950" indent="-361950"/>
            <a:r>
              <a:rPr lang="en-US" altLang="zh-CN" sz="2300" dirty="0">
                <a:latin typeface="Arial" panose="020B0604020202020204" pitchFamily="34" charset="0"/>
                <a:cs typeface="Arial" panose="020B0604020202020204" pitchFamily="34" charset="0"/>
              </a:rPr>
              <a:t>1. Mix one part cement with one part water, using the trowel. When the mixture is a thick consistency without any lumps bigger than a marble, place a strip of the mixture about 1’’ high and 1’’ wide along the face of the brick.</a:t>
            </a:r>
          </a:p>
          <a:p>
            <a:pPr marL="361950" indent="-361950"/>
            <a:r>
              <a:rPr lang="en-US" altLang="zh-CN" sz="2300" dirty="0">
                <a:latin typeface="Arial" panose="020B0604020202020204" pitchFamily="34" charset="0"/>
                <a:cs typeface="Arial" panose="020B0604020202020204" pitchFamily="34" charset="0"/>
              </a:rPr>
              <a:t> </a:t>
            </a:r>
          </a:p>
          <a:p>
            <a:pPr marL="361950" indent="-361950"/>
            <a:r>
              <a:rPr lang="en-US" altLang="zh-CN" sz="2300" dirty="0">
                <a:latin typeface="Arial" panose="020B0604020202020204" pitchFamily="34" charset="0"/>
                <a:cs typeface="Arial" panose="020B0604020202020204" pitchFamily="34" charset="0"/>
              </a:rPr>
              <a:t>1. Pick up the trowel. </a:t>
            </a:r>
          </a:p>
          <a:p>
            <a:pPr marL="361950" indent="-361950"/>
            <a:endParaRPr lang="en-US" altLang="zh-CN" sz="2300" dirty="0">
              <a:latin typeface="Arial" panose="020B0604020202020204" pitchFamily="34" charset="0"/>
              <a:cs typeface="Arial" panose="020B0604020202020204" pitchFamily="34" charset="0"/>
            </a:endParaRPr>
          </a:p>
          <a:p>
            <a:pPr marL="361950" indent="-361950"/>
            <a:r>
              <a:rPr lang="en-US" altLang="zh-CN" sz="2300" dirty="0">
                <a:latin typeface="Arial" panose="020B0604020202020204" pitchFamily="34" charset="0"/>
                <a:cs typeface="Arial" panose="020B0604020202020204" pitchFamily="34" charset="0"/>
              </a:rPr>
              <a:t>1. Mix one part cement with one part water, using the trowel, until the mixture is a thick consistency without any lumps bigger than a marble. </a:t>
            </a:r>
          </a:p>
          <a:p>
            <a:pPr marL="361950" indent="-361950"/>
            <a:r>
              <a:rPr lang="en-US" altLang="zh-CN" sz="2300" dirty="0">
                <a:latin typeface="Arial" panose="020B0604020202020204" pitchFamily="34" charset="0"/>
                <a:cs typeface="Arial" panose="020B0604020202020204" pitchFamily="34" charset="0"/>
              </a:rPr>
              <a:t>2. Place a strip of the mixture about 1’’ high and 1’’ wide along the face of the brick.</a:t>
            </a:r>
          </a:p>
        </p:txBody>
      </p:sp>
      <p:sp>
        <p:nvSpPr>
          <p:cNvPr id="4" name="椭圆 3"/>
          <p:cNvSpPr/>
          <p:nvPr/>
        </p:nvSpPr>
        <p:spPr>
          <a:xfrm>
            <a:off x="2518769" y="1316855"/>
            <a:ext cx="360040"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线形标注 2 4"/>
          <p:cNvSpPr/>
          <p:nvPr/>
        </p:nvSpPr>
        <p:spPr>
          <a:xfrm>
            <a:off x="395536" y="1673058"/>
            <a:ext cx="1800200" cy="740340"/>
          </a:xfrm>
          <a:prstGeom prst="borderCallout2">
            <a:avLst>
              <a:gd name="adj1" fmla="val 17143"/>
              <a:gd name="adj2" fmla="val 94903"/>
              <a:gd name="adj3" fmla="val 18750"/>
              <a:gd name="adj4" fmla="val 95942"/>
              <a:gd name="adj5" fmla="val -18236"/>
              <a:gd name="adj6" fmla="val 12945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pPr>
            <a:r>
              <a:rPr lang="en-US" altLang="zh-CN" sz="2200" dirty="0">
                <a:solidFill>
                  <a:schemeClr val="tx1"/>
                </a:solidFill>
                <a:latin typeface="Arial" panose="020B0604020202020204" pitchFamily="34" charset="0"/>
                <a:cs typeface="Arial" panose="020B0604020202020204" pitchFamily="34" charset="0"/>
              </a:rPr>
              <a:t>Too much information</a:t>
            </a:r>
          </a:p>
        </p:txBody>
      </p:sp>
      <p:sp>
        <p:nvSpPr>
          <p:cNvPr id="6" name="椭圆 5"/>
          <p:cNvSpPr/>
          <p:nvPr/>
        </p:nvSpPr>
        <p:spPr>
          <a:xfrm>
            <a:off x="2540484" y="3771135"/>
            <a:ext cx="360040" cy="3600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线形标注 2 6"/>
          <p:cNvSpPr/>
          <p:nvPr/>
        </p:nvSpPr>
        <p:spPr>
          <a:xfrm>
            <a:off x="427820" y="3243611"/>
            <a:ext cx="1800200" cy="740340"/>
          </a:xfrm>
          <a:prstGeom prst="borderCallout2">
            <a:avLst>
              <a:gd name="adj1" fmla="val 71907"/>
              <a:gd name="adj2" fmla="val 94424"/>
              <a:gd name="adj3" fmla="val 77010"/>
              <a:gd name="adj4" fmla="val 94504"/>
              <a:gd name="adj5" fmla="val 95732"/>
              <a:gd name="adj6" fmla="val 129804"/>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pPr>
            <a:r>
              <a:rPr lang="en-US" altLang="zh-CN" sz="2200" dirty="0">
                <a:solidFill>
                  <a:schemeClr val="tx1"/>
                </a:solidFill>
                <a:latin typeface="Arial" panose="020B0604020202020204" pitchFamily="34" charset="0"/>
                <a:cs typeface="Arial" panose="020B0604020202020204" pitchFamily="34" charset="0"/>
              </a:rPr>
              <a:t>Too little information</a:t>
            </a:r>
          </a:p>
        </p:txBody>
      </p:sp>
      <p:sp>
        <p:nvSpPr>
          <p:cNvPr id="9" name="线形标注 2 8"/>
          <p:cNvSpPr/>
          <p:nvPr/>
        </p:nvSpPr>
        <p:spPr>
          <a:xfrm>
            <a:off x="395536" y="5017281"/>
            <a:ext cx="1800200" cy="1200675"/>
          </a:xfrm>
          <a:prstGeom prst="borderCallout2">
            <a:avLst>
              <a:gd name="adj1" fmla="val 17143"/>
              <a:gd name="adj2" fmla="val 94903"/>
              <a:gd name="adj3" fmla="val 18750"/>
              <a:gd name="adj4" fmla="val 95942"/>
              <a:gd name="adj5" fmla="val 19994"/>
              <a:gd name="adj6" fmla="val 12884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FF0000"/>
              </a:buClr>
            </a:pPr>
            <a:r>
              <a:rPr lang="en-US" altLang="zh-CN" sz="2200" dirty="0">
                <a:solidFill>
                  <a:schemeClr val="tx1"/>
                </a:solidFill>
                <a:latin typeface="Arial" panose="020B0604020202020204" pitchFamily="34" charset="0"/>
                <a:cs typeface="Arial" panose="020B0604020202020204" pitchFamily="34" charset="0"/>
              </a:rPr>
              <a:t>Right amount of information</a:t>
            </a:r>
          </a:p>
        </p:txBody>
      </p:sp>
      <p:sp>
        <p:nvSpPr>
          <p:cNvPr id="11" name="圆角矩形 10"/>
          <p:cNvSpPr/>
          <p:nvPr/>
        </p:nvSpPr>
        <p:spPr>
          <a:xfrm>
            <a:off x="2518769" y="4469770"/>
            <a:ext cx="360040" cy="180178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BDEC59B7-D1F1-46D4-81B4-93DC62CD6350}"/>
              </a:ext>
            </a:extLst>
          </p:cNvPr>
          <p:cNvSpPr/>
          <p:nvPr/>
        </p:nvSpPr>
        <p:spPr>
          <a:xfrm>
            <a:off x="2112031" y="428485"/>
            <a:ext cx="3560590" cy="523220"/>
          </a:xfrm>
          <a:prstGeom prst="rect">
            <a:avLst/>
          </a:prstGeom>
        </p:spPr>
        <p:txBody>
          <a:bodyPr wrap="none">
            <a:spAutoFit/>
          </a:bodyPr>
          <a:lstStyle/>
          <a:p>
            <a:r>
              <a:rPr lang="en-US" altLang="zh-CN" sz="2800" b="1" dirty="0">
                <a:solidFill>
                  <a:srgbClr val="FF0000"/>
                </a:solidFill>
                <a:latin typeface="Arial" panose="020B0604020202020204" pitchFamily="34" charset="0"/>
                <a:cs typeface="Arial" panose="020B0604020202020204" pitchFamily="34" charset="0"/>
              </a:rPr>
              <a:t>Read and Comment</a:t>
            </a:r>
          </a:p>
        </p:txBody>
      </p:sp>
      <p:pic>
        <p:nvPicPr>
          <p:cNvPr id="14" name="图片 13">
            <a:hlinkClick r:id="rId2" action="ppaction://hlinksldjump"/>
            <a:extLst>
              <a:ext uri="{FF2B5EF4-FFF2-40B4-BE49-F238E27FC236}">
                <a16:creationId xmlns:a16="http://schemas.microsoft.com/office/drawing/2014/main" id="{F411A01A-C750-469E-ADAD-C10E16217C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1935" y="6204942"/>
            <a:ext cx="653058" cy="653058"/>
          </a:xfrm>
          <a:prstGeom prst="rect">
            <a:avLst/>
          </a:prstGeom>
        </p:spPr>
      </p:pic>
    </p:spTree>
    <p:extLst>
      <p:ext uri="{BB962C8B-B14F-4D97-AF65-F5344CB8AC3E}">
        <p14:creationId xmlns:p14="http://schemas.microsoft.com/office/powerpoint/2010/main" val="398252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righ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0952" y="1203256"/>
            <a:ext cx="7487472" cy="1938992"/>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Drafting </a:t>
            </a:r>
            <a:r>
              <a:rPr lang="en-US" altLang="zh-CN" sz="2400" dirty="0">
                <a:solidFill>
                  <a:srgbClr val="FF0000"/>
                </a:solidFill>
                <a:latin typeface="Arial" panose="020B0604020202020204" pitchFamily="34" charset="0"/>
                <a:cs typeface="Arial" panose="020B0604020202020204" pitchFamily="34" charset="0"/>
              </a:rPr>
              <a:t>Conclusions</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Instructions often conclude</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by stating that the reader has now completed the task</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by describing what the reader should do next.</a:t>
            </a:r>
          </a:p>
        </p:txBody>
      </p:sp>
      <p:sp>
        <p:nvSpPr>
          <p:cNvPr id="3" name="文本框 2"/>
          <p:cNvSpPr txBox="1"/>
          <p:nvPr/>
        </p:nvSpPr>
        <p:spPr>
          <a:xfrm>
            <a:off x="900952" y="4874384"/>
            <a:ext cx="7487472" cy="1938992"/>
          </a:xfrm>
          <a:prstGeom prst="rect">
            <a:avLst/>
          </a:prstGeom>
          <a:noFill/>
        </p:spPr>
        <p:txBody>
          <a:bodyPr wrap="square" rtlCol="0">
            <a:spAutoFit/>
          </a:bodyPr>
          <a:lstStyle/>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Some conclusions end with </a:t>
            </a:r>
            <a:r>
              <a:rPr lang="en-US" altLang="zh-CN" sz="2400" i="1" dirty="0">
                <a:latin typeface="Arial" panose="020B0604020202020204" pitchFamily="34" charset="0"/>
                <a:cs typeface="Arial" panose="020B0604020202020204" pitchFamily="34" charset="0"/>
              </a:rPr>
              <a:t>maintenance tips </a:t>
            </a:r>
            <a:r>
              <a:rPr lang="en-US" altLang="zh-CN" sz="2400" dirty="0">
                <a:latin typeface="Arial" panose="020B0604020202020204" pitchFamily="34" charset="0"/>
                <a:cs typeface="Arial" panose="020B0604020202020204" pitchFamily="34" charset="0"/>
              </a:rPr>
              <a:t>or </a:t>
            </a:r>
            <a:r>
              <a:rPr lang="en-US" altLang="zh-CN" sz="2400" i="1" dirty="0">
                <a:latin typeface="Arial" panose="020B0604020202020204" pitchFamily="34" charset="0"/>
                <a:cs typeface="Arial" panose="020B0604020202020204" pitchFamily="34" charset="0"/>
              </a:rPr>
              <a:t>a troubleshooting guide</a:t>
            </a:r>
            <a:r>
              <a:rPr lang="en-US" altLang="zh-CN" sz="2400" dirty="0">
                <a:latin typeface="Arial" panose="020B0604020202020204" pitchFamily="34" charset="0"/>
                <a:cs typeface="Arial" panose="020B0604020202020204" pitchFamily="34" charset="0"/>
              </a:rPr>
              <a:t>. </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troubleshooting guide, usu. presented as a table, identifies common problems and explains how to solve them.</a:t>
            </a:r>
          </a:p>
        </p:txBody>
      </p:sp>
      <p:sp>
        <p:nvSpPr>
          <p:cNvPr id="4" name="矩形 3"/>
          <p:cNvSpPr/>
          <p:nvPr/>
        </p:nvSpPr>
        <p:spPr>
          <a:xfrm>
            <a:off x="1475656" y="3245798"/>
            <a:ext cx="6552728" cy="1569660"/>
          </a:xfrm>
          <a:prstGeom prst="rect">
            <a:avLst/>
          </a:prstGeom>
          <a:ln w="28575">
            <a:solidFill>
              <a:srgbClr val="0000FF"/>
            </a:solidFill>
          </a:ln>
        </p:spPr>
        <p:txBody>
          <a:bodyPr wrap="square">
            <a:spAutoFit/>
          </a:bodyPr>
          <a:lstStyle/>
          <a:p>
            <a:r>
              <a:rPr lang="en-US" altLang="zh-CN" sz="2400" dirty="0">
                <a:latin typeface="Arial" panose="020B0604020202020204" pitchFamily="34" charset="0"/>
                <a:cs typeface="Arial" panose="020B0604020202020204" pitchFamily="34" charset="0"/>
              </a:rPr>
              <a:t>Now that you have replaced the glass and applied the glazing compound, let it sit for at least five days so that the glazing can cure. Then, prime and paint the window.</a:t>
            </a:r>
          </a:p>
        </p:txBody>
      </p:sp>
    </p:spTree>
    <p:extLst>
      <p:ext uri="{BB962C8B-B14F-4D97-AF65-F5344CB8AC3E}">
        <p14:creationId xmlns:p14="http://schemas.microsoft.com/office/powerpoint/2010/main" val="2331452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584" y="1700808"/>
            <a:ext cx="5371022"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Excerpt from a Troubleshooting Guide</a:t>
            </a:r>
            <a:endParaRPr lang="zh-CN" altLang="en-US" sz="24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BBFF8DD5-E519-455E-82D0-2F034BADDCE2}"/>
              </a:ext>
            </a:extLst>
          </p:cNvPr>
          <p:cNvPicPr>
            <a:picLocks noChangeAspect="1"/>
          </p:cNvPicPr>
          <p:nvPr/>
        </p:nvPicPr>
        <p:blipFill>
          <a:blip r:embed="rId2"/>
          <a:stretch>
            <a:fillRect/>
          </a:stretch>
        </p:blipFill>
        <p:spPr>
          <a:xfrm>
            <a:off x="32657" y="2420888"/>
            <a:ext cx="9162194" cy="2428461"/>
          </a:xfrm>
          <a:prstGeom prst="rect">
            <a:avLst/>
          </a:prstGeom>
        </p:spPr>
      </p:pic>
    </p:spTree>
    <p:extLst>
      <p:ext uri="{BB962C8B-B14F-4D97-AF65-F5344CB8AC3E}">
        <p14:creationId xmlns:p14="http://schemas.microsoft.com/office/powerpoint/2010/main" val="14440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28" y="232192"/>
            <a:ext cx="6480720" cy="892552"/>
          </a:xfrm>
          <a:prstGeom prst="rect">
            <a:avLst/>
          </a:prstGeom>
        </p:spPr>
        <p:txBody>
          <a:bodyPr wrap="square">
            <a:spAutoFit/>
          </a:bodyPr>
          <a:lstStyle/>
          <a:p>
            <a:r>
              <a:rPr lang="en-US" altLang="zh-CN" sz="2600" b="1" dirty="0">
                <a:latin typeface="Arial" panose="020B0604020202020204" pitchFamily="34" charset="0"/>
                <a:ea typeface="微软雅黑" pitchFamily="34" charset="-122"/>
                <a:cs typeface="Arial" panose="020B0604020202020204" pitchFamily="34" charset="0"/>
              </a:rPr>
              <a:t>Revising, Editing, and Proofreading Instructions</a:t>
            </a:r>
            <a:endParaRPr lang="zh-CN" altLang="en-US" sz="2600" dirty="0">
              <a:latin typeface="Arial" panose="020B0604020202020204" pitchFamily="34" charset="0"/>
              <a:ea typeface="微软雅黑" pitchFamily="34" charset="-122"/>
              <a:cs typeface="Arial" panose="020B0604020202020204" pitchFamily="34" charset="0"/>
            </a:endParaRPr>
          </a:p>
        </p:txBody>
      </p:sp>
      <p:sp>
        <p:nvSpPr>
          <p:cNvPr id="3" name="文本框 2"/>
          <p:cNvSpPr txBox="1"/>
          <p:nvPr/>
        </p:nvSpPr>
        <p:spPr>
          <a:xfrm>
            <a:off x="467544" y="1333792"/>
            <a:ext cx="8208912" cy="5047536"/>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Revise, edit and proofread all the documents to make sure they are </a:t>
            </a:r>
            <a:r>
              <a:rPr lang="en-US" altLang="zh-CN" sz="2300" dirty="0">
                <a:solidFill>
                  <a:srgbClr val="0000FF"/>
                </a:solidFill>
                <a:latin typeface="Arial" panose="020B0604020202020204" pitchFamily="34" charset="0"/>
                <a:cs typeface="Arial" panose="020B0604020202020204" pitchFamily="34" charset="0"/>
              </a:rPr>
              <a:t>honest, clear, accurate, comprehensive, accessible, concise, professional in appearance, and correct</a:t>
            </a:r>
            <a:r>
              <a:rPr lang="en-US" altLang="zh-CN" sz="2300" dirty="0">
                <a:latin typeface="Arial" panose="020B0604020202020204" pitchFamily="34" charset="0"/>
                <a:cs typeface="Arial" panose="020B0604020202020204" pitchFamily="34" charset="0"/>
              </a:rPr>
              <a:t>.</a:t>
            </a:r>
          </a:p>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When you write instructions, you should be extra careful for two reasons:</a:t>
            </a:r>
          </a:p>
          <a:p>
            <a:pPr marL="534988"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Your readers rely on your instructions to carry out the task.</a:t>
            </a:r>
          </a:p>
          <a:p>
            <a:pPr marL="715963" indent="-180975">
              <a:buClr>
                <a:srgbClr val="FF0000"/>
              </a:buClr>
              <a:buFont typeface="Arial" panose="020B0604020202020204" pitchFamily="34" charset="0"/>
              <a:buChar char="•"/>
              <a:tabLst>
                <a:tab pos="715963" algn="l"/>
              </a:tabLst>
            </a:pPr>
            <a:r>
              <a:rPr lang="en-US" altLang="zh-CN" sz="2300" dirty="0">
                <a:latin typeface="Arial" panose="020B0604020202020204" pitchFamily="34" charset="0"/>
                <a:cs typeface="Arial" panose="020B0604020202020204" pitchFamily="34" charset="0"/>
              </a:rPr>
              <a:t>If they can’t complete it or they do complete it, but the device doesn’t work correctly, they’ll be unhappy.</a:t>
            </a:r>
          </a:p>
          <a:p>
            <a:pPr marL="534988" indent="-268288">
              <a:buClr>
                <a:srgbClr val="FF0000"/>
              </a:buClr>
              <a:buFont typeface="Wingdings" panose="05000000000000000000" pitchFamily="2" charset="2"/>
              <a:buChar char="Ø"/>
            </a:pPr>
            <a:r>
              <a:rPr lang="en-US" altLang="zh-CN" sz="2300" dirty="0">
                <a:latin typeface="Arial" panose="020B0604020202020204" pitchFamily="34" charset="0"/>
                <a:cs typeface="Arial" panose="020B0604020202020204" pitchFamily="34" charset="0"/>
              </a:rPr>
              <a:t>Your readers rely on you to help them complete the task safely.</a:t>
            </a:r>
          </a:p>
          <a:p>
            <a:pPr marL="715963" indent="-180975">
              <a:buClr>
                <a:srgbClr val="FF0000"/>
              </a:buClr>
              <a:buFont typeface="Arial" panose="020B0604020202020204" pitchFamily="34" charset="0"/>
              <a:buChar char="•"/>
            </a:pPr>
            <a:r>
              <a:rPr lang="en-US" altLang="zh-CN" sz="2300" dirty="0">
                <a:latin typeface="Arial" panose="020B0604020202020204" pitchFamily="34" charset="0"/>
                <a:cs typeface="Arial" panose="020B0604020202020204" pitchFamily="34" charset="0"/>
              </a:rPr>
              <a:t>To prevent injuries—and liability actions—build time into the budget to revise, edit, and proofread the instructions carefully.</a:t>
            </a:r>
          </a:p>
          <a:p>
            <a:pPr marL="266700" indent="-266700">
              <a:buClr>
                <a:srgbClr val="FF0000"/>
              </a:buClr>
              <a:buFont typeface="Wingdings" panose="05000000000000000000" pitchFamily="2" charset="2"/>
              <a:buChar char="l"/>
            </a:pPr>
            <a:r>
              <a:rPr lang="en-US" altLang="zh-CN" sz="2300" dirty="0">
                <a:latin typeface="Arial" panose="020B0604020202020204" pitchFamily="34" charset="0"/>
                <a:cs typeface="Arial" panose="020B0604020202020204" pitchFamily="34" charset="0"/>
              </a:rPr>
              <a:t>If possible, carry out </a:t>
            </a:r>
            <a:r>
              <a:rPr lang="en-US" altLang="zh-CN" sz="2300" dirty="0">
                <a:solidFill>
                  <a:srgbClr val="FF0000"/>
                </a:solidFill>
                <a:latin typeface="Arial" panose="020B0604020202020204" pitchFamily="34" charset="0"/>
                <a:cs typeface="Arial" panose="020B0604020202020204" pitchFamily="34" charset="0"/>
              </a:rPr>
              <a:t>usability testing </a:t>
            </a:r>
            <a:r>
              <a:rPr lang="en-US" altLang="zh-CN" sz="2300" dirty="0">
                <a:latin typeface="Arial" panose="020B0604020202020204" pitchFamily="34" charset="0"/>
                <a:cs typeface="Arial" panose="020B0604020202020204" pitchFamily="34" charset="0"/>
              </a:rPr>
              <a:t>on the instructions.</a:t>
            </a:r>
          </a:p>
        </p:txBody>
      </p:sp>
    </p:spTree>
    <p:extLst>
      <p:ext uri="{BB962C8B-B14F-4D97-AF65-F5344CB8AC3E}">
        <p14:creationId xmlns:p14="http://schemas.microsoft.com/office/powerpoint/2010/main" val="345536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404664"/>
            <a:ext cx="3341556"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Writing Manuals</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矩形 2"/>
          <p:cNvSpPr/>
          <p:nvPr/>
        </p:nvSpPr>
        <p:spPr>
          <a:xfrm>
            <a:off x="670029" y="1268760"/>
            <a:ext cx="7803942" cy="5509200"/>
          </a:xfrm>
          <a:prstGeom prst="rect">
            <a:avLst/>
          </a:prstGeom>
        </p:spPr>
        <p:txBody>
          <a:bodyPr wrap="square">
            <a:spAutoFit/>
          </a:bodyPr>
          <a:lstStyle/>
          <a:p>
            <a:pPr marL="266700" indent="-266700">
              <a:buClr>
                <a:srgbClr val="FF0000"/>
              </a:buClr>
              <a:buFont typeface="Wingdings" panose="05000000000000000000" pitchFamily="2" charset="2"/>
              <a:buChar char="Ø"/>
            </a:pPr>
            <a:r>
              <a:rPr lang="en-US" altLang="zh-CN" sz="2200" dirty="0">
                <a:latin typeface="Arial" panose="020B0604020202020204" pitchFamily="34" charset="0"/>
                <a:cs typeface="Arial" panose="020B0604020202020204" pitchFamily="34" charset="0"/>
              </a:rPr>
              <a:t>There is no absolute distinction between a set of instructions and a manual.</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The two share a main purpose: to explain how to carry out a task safely, effectively, and efficiently.</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A manual includes much of the same sort of information found in a set of instructions.</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A set of instructions is typically shorter and more limited in its subject.</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Manuals tend to be longer and more involved than instructions.</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Both kinds of documents can include safety information.</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A manual is likely to include some sections not found in set of instructions. </a:t>
            </a:r>
          </a:p>
          <a:p>
            <a:pPr marL="449263" indent="-182563">
              <a:buClr>
                <a:srgbClr val="FF0000"/>
              </a:buClr>
              <a:buFont typeface="Arial" panose="020B0604020202020204" pitchFamily="34" charset="0"/>
              <a:buChar char="•"/>
            </a:pPr>
            <a:r>
              <a:rPr lang="en-US" altLang="zh-CN" sz="2200" dirty="0">
                <a:latin typeface="Arial" panose="020B0604020202020204" pitchFamily="34" charset="0"/>
                <a:cs typeface="Arial" panose="020B0604020202020204" pitchFamily="34" charset="0"/>
              </a:rPr>
              <a:t>A manual typically has a title page.</a:t>
            </a:r>
          </a:p>
          <a:p>
            <a:pPr marL="266700" indent="-266700">
              <a:buClr>
                <a:srgbClr val="FF0000"/>
              </a:buClr>
              <a:buFont typeface="Wingdings" panose="05000000000000000000" pitchFamily="2" charset="2"/>
              <a:buChar char="Ø"/>
            </a:pPr>
            <a:r>
              <a:rPr lang="en-US" altLang="zh-CN" sz="2200" dirty="0">
                <a:solidFill>
                  <a:srgbClr val="FF0000"/>
                </a:solidFill>
                <a:latin typeface="Arial" panose="020B0604020202020204" pitchFamily="34" charset="0"/>
                <a:cs typeface="Arial" panose="020B0604020202020204" pitchFamily="34" charset="0"/>
              </a:rPr>
              <a:t>The main difference </a:t>
            </a:r>
            <a:r>
              <a:rPr lang="en-US" altLang="zh-CN" sz="2200" dirty="0">
                <a:latin typeface="Arial" panose="020B0604020202020204" pitchFamily="34" charset="0"/>
                <a:cs typeface="Arial" panose="020B0604020202020204" pitchFamily="34" charset="0"/>
              </a:rPr>
              <a:t>between the two is that a manual has more elaborate </a:t>
            </a:r>
            <a:r>
              <a:rPr lang="en-US" altLang="zh-CN" sz="2200" dirty="0">
                <a:solidFill>
                  <a:srgbClr val="FF0000"/>
                </a:solidFill>
                <a:latin typeface="Arial" panose="020B0604020202020204" pitchFamily="34" charset="0"/>
                <a:cs typeface="Arial" panose="020B0604020202020204" pitchFamily="34" charset="0"/>
              </a:rPr>
              <a:t>front matter </a:t>
            </a:r>
            <a:r>
              <a:rPr lang="en-US" altLang="zh-CN" sz="2200" dirty="0">
                <a:latin typeface="Arial" panose="020B0604020202020204" pitchFamily="34" charset="0"/>
                <a:cs typeface="Arial" panose="020B0604020202020204" pitchFamily="34" charset="0"/>
              </a:rPr>
              <a:t>and </a:t>
            </a:r>
            <a:r>
              <a:rPr lang="en-US" altLang="zh-CN" sz="2200" dirty="0">
                <a:solidFill>
                  <a:srgbClr val="FF0000"/>
                </a:solidFill>
                <a:latin typeface="Arial" panose="020B0604020202020204" pitchFamily="34" charset="0"/>
                <a:cs typeface="Arial" panose="020B0604020202020204" pitchFamily="34" charset="0"/>
              </a:rPr>
              <a:t>back matter</a:t>
            </a:r>
            <a:r>
              <a:rPr lang="en-US" altLang="zh-CN"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34594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3588" y="1268760"/>
            <a:ext cx="7524836" cy="5262979"/>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Front matter.</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The introduction, sometimes called a </a:t>
            </a:r>
            <a:r>
              <a:rPr lang="en-US" altLang="zh-CN" sz="2400" i="1" dirty="0">
                <a:solidFill>
                  <a:srgbClr val="0000FF"/>
                </a:solidFill>
                <a:latin typeface="Arial" panose="020B0604020202020204" pitchFamily="34" charset="0"/>
                <a:cs typeface="Arial" panose="020B0604020202020204" pitchFamily="34" charset="0"/>
              </a:rPr>
              <a:t>preface</a:t>
            </a:r>
            <a:r>
              <a:rPr lang="en-US" altLang="zh-CN" sz="2400" dirty="0">
                <a:latin typeface="Arial" panose="020B0604020202020204" pitchFamily="34" charset="0"/>
                <a:cs typeface="Arial" panose="020B0604020202020204" pitchFamily="34" charset="0"/>
              </a:rPr>
              <a:t>, often contains an </a:t>
            </a:r>
            <a:r>
              <a:rPr lang="en-US" altLang="zh-CN" sz="2400" i="1" dirty="0">
                <a:solidFill>
                  <a:srgbClr val="0000FF"/>
                </a:solidFill>
                <a:latin typeface="Arial" panose="020B0604020202020204" pitchFamily="34" charset="0"/>
                <a:cs typeface="Arial" panose="020B0604020202020204" pitchFamily="34" charset="0"/>
              </a:rPr>
              <a:t>overview of the contents</a:t>
            </a:r>
            <a:r>
              <a:rPr lang="en-US" altLang="zh-CN" sz="2400" dirty="0">
                <a:latin typeface="Arial" panose="020B0604020202020204" pitchFamily="34" charset="0"/>
                <a:cs typeface="Arial" panose="020B0604020202020204" pitchFamily="34" charset="0"/>
              </a:rPr>
              <a:t>, frequently in the form of a table, which explains the main contents of each section and chapter.</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It also contains a </a:t>
            </a:r>
            <a:r>
              <a:rPr lang="en-US" altLang="zh-CN" sz="2400" i="1" dirty="0">
                <a:solidFill>
                  <a:srgbClr val="0000FF"/>
                </a:solidFill>
                <a:latin typeface="Arial" panose="020B0604020202020204" pitchFamily="34" charset="0"/>
                <a:cs typeface="Arial" panose="020B0604020202020204" pitchFamily="34" charset="0"/>
              </a:rPr>
              <a:t>conventions</a:t>
            </a:r>
            <a:r>
              <a:rPr lang="en-US" altLang="zh-CN" sz="2400" dirty="0">
                <a:latin typeface="Arial" panose="020B0604020202020204" pitchFamily="34" charset="0"/>
                <a:cs typeface="Arial" panose="020B0604020202020204" pitchFamily="34" charset="0"/>
              </a:rPr>
              <a:t> section, which explains the typography of the manual.</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It also might include a </a:t>
            </a:r>
            <a:r>
              <a:rPr lang="en-US" altLang="zh-CN" sz="2400" i="1" dirty="0">
                <a:solidFill>
                  <a:srgbClr val="0000FF"/>
                </a:solidFill>
                <a:latin typeface="Arial" panose="020B0604020202020204" pitchFamily="34" charset="0"/>
                <a:cs typeface="Arial" panose="020B0604020202020204" pitchFamily="34" charset="0"/>
              </a:rPr>
              <a:t>where to get help </a:t>
            </a:r>
            <a:r>
              <a:rPr lang="en-US" altLang="zh-CN" sz="2400" dirty="0">
                <a:latin typeface="Arial" panose="020B0604020202020204" pitchFamily="34" charset="0"/>
                <a:cs typeface="Arial" panose="020B0604020202020204" pitchFamily="34" charset="0"/>
              </a:rPr>
              <a:t>section, referring readers to other sources of information, such as the company’s Web site and customer-support center.</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It might contain a section listing the </a:t>
            </a:r>
            <a:r>
              <a:rPr lang="en-US" altLang="zh-CN" sz="2400" i="1" dirty="0">
                <a:solidFill>
                  <a:srgbClr val="0000FF"/>
                </a:solidFill>
                <a:latin typeface="Arial" panose="020B0604020202020204" pitchFamily="34" charset="0"/>
                <a:cs typeface="Arial" panose="020B0604020202020204" pitchFamily="34" charset="0"/>
              </a:rPr>
              <a:t>trademarks</a:t>
            </a:r>
            <a:r>
              <a:rPr lang="en-US" altLang="zh-CN" sz="2400" dirty="0">
                <a:latin typeface="Arial" panose="020B0604020202020204" pitchFamily="34" charset="0"/>
                <a:cs typeface="Arial" panose="020B0604020202020204" pitchFamily="34" charset="0"/>
              </a:rPr>
              <a:t> of the company’s own products and those of other companies.</a:t>
            </a:r>
          </a:p>
        </p:txBody>
      </p:sp>
    </p:spTree>
    <p:extLst>
      <p:ext uri="{BB962C8B-B14F-4D97-AF65-F5344CB8AC3E}">
        <p14:creationId xmlns:p14="http://schemas.microsoft.com/office/powerpoint/2010/main" val="17329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B7F4315-C1BB-4342-BF7B-590DC312B278}"/>
              </a:ext>
            </a:extLst>
          </p:cNvPr>
          <p:cNvSpPr txBox="1"/>
          <p:nvPr/>
        </p:nvSpPr>
        <p:spPr>
          <a:xfrm>
            <a:off x="5364088" y="2852936"/>
            <a:ext cx="3600399" cy="1754326"/>
          </a:xfrm>
          <a:prstGeom prst="rect">
            <a:avLst/>
          </a:prstGeom>
          <a:noFill/>
        </p:spPr>
        <p:txBody>
          <a:bodyPr wrap="square" rtlCol="0">
            <a:spAutoFit/>
          </a:bodyPr>
          <a:lstStyle/>
          <a:p>
            <a:r>
              <a:rPr lang="en-US" altLang="zh-CN" sz="3600" b="1" dirty="0">
                <a:solidFill>
                  <a:srgbClr val="FFFF00"/>
                </a:solidFill>
                <a:latin typeface="Arial" panose="020B0604020202020204" pitchFamily="34" charset="0"/>
                <a:cs typeface="Arial" panose="020B0604020202020204" pitchFamily="34" charset="0"/>
              </a:rPr>
              <a:t>Writing Instructions &amp; Manuals</a:t>
            </a:r>
            <a:endParaRPr lang="zh-CN" altLang="en-US" sz="3600" b="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805513"/>
      </p:ext>
    </p:extLst>
  </p:cSld>
  <p:clrMapOvr>
    <a:masterClrMapping/>
  </p:clrMapOvr>
  <p:transition spd="slow">
    <p:cover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3608" y="1340768"/>
            <a:ext cx="6768752" cy="5262979"/>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b="1" dirty="0">
                <a:latin typeface="Arial" panose="020B0604020202020204" pitchFamily="34" charset="0"/>
                <a:cs typeface="Arial" panose="020B0604020202020204" pitchFamily="34" charset="0"/>
              </a:rPr>
              <a:t>Back matter.</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Manuals typically include </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set of </a:t>
            </a:r>
            <a:r>
              <a:rPr lang="en-US" altLang="zh-CN" sz="2400" i="1" dirty="0">
                <a:solidFill>
                  <a:srgbClr val="0000FF"/>
                </a:solidFill>
                <a:latin typeface="Arial" panose="020B0604020202020204" pitchFamily="34" charset="0"/>
                <a:cs typeface="Arial" panose="020B0604020202020204" pitchFamily="34" charset="0"/>
              </a:rPr>
              <a:t>specifications</a:t>
            </a:r>
            <a:r>
              <a:rPr lang="en-US" altLang="zh-CN" sz="2400" dirty="0">
                <a:latin typeface="Arial" panose="020B0604020202020204" pitchFamily="34" charset="0"/>
                <a:cs typeface="Arial" panose="020B0604020202020204" pitchFamily="34" charset="0"/>
              </a:rPr>
              <a:t> of the device or system, </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list of relevant government </a:t>
            </a:r>
            <a:r>
              <a:rPr lang="en-US" altLang="zh-CN" sz="2400" i="1" dirty="0">
                <a:solidFill>
                  <a:srgbClr val="0000FF"/>
                </a:solidFill>
                <a:latin typeface="Arial" panose="020B0604020202020204" pitchFamily="34" charset="0"/>
                <a:cs typeface="Arial" panose="020B0604020202020204" pitchFamily="34" charset="0"/>
              </a:rPr>
              <a:t>safety regulations </a:t>
            </a:r>
            <a:r>
              <a:rPr lang="en-US" altLang="zh-CN" sz="2400" dirty="0">
                <a:latin typeface="Arial" panose="020B0604020202020204" pitchFamily="34" charset="0"/>
                <a:cs typeface="Arial" panose="020B0604020202020204" pitchFamily="34" charset="0"/>
              </a:rPr>
              <a:t>and </a:t>
            </a:r>
            <a:r>
              <a:rPr lang="en-US" altLang="zh-CN" sz="2400" i="1" dirty="0">
                <a:solidFill>
                  <a:srgbClr val="0000FF"/>
                </a:solidFill>
                <a:latin typeface="Arial" panose="020B0604020202020204" pitchFamily="34" charset="0"/>
                <a:cs typeface="Arial" panose="020B0604020202020204" pitchFamily="34" charset="0"/>
              </a:rPr>
              <a:t>industry standards </a:t>
            </a:r>
            <a:r>
              <a:rPr lang="en-US" altLang="zh-CN" sz="2400" dirty="0">
                <a:latin typeface="Arial" panose="020B0604020202020204" pitchFamily="34" charset="0"/>
                <a:cs typeface="Arial" panose="020B0604020202020204" pitchFamily="34" charset="0"/>
              </a:rPr>
              <a:t>that the device or system supports, </a:t>
            </a:r>
          </a:p>
          <a:p>
            <a:pPr marL="715963" indent="-180975">
              <a:buClr>
                <a:srgbClr val="FF0000"/>
              </a:buClr>
              <a:buFont typeface="Arial" panose="020B0604020202020204" pitchFamily="34" charset="0"/>
              <a:buChar char="•"/>
            </a:pPr>
            <a:r>
              <a:rPr lang="en-US" altLang="zh-CN" sz="2400" i="1" dirty="0">
                <a:solidFill>
                  <a:srgbClr val="0000FF"/>
                </a:solidFill>
                <a:latin typeface="Arial" panose="020B0604020202020204" pitchFamily="34" charset="0"/>
                <a:cs typeface="Arial" panose="020B0604020202020204" pitchFamily="34" charset="0"/>
              </a:rPr>
              <a:t>tips on maintenance and servicing</a:t>
            </a:r>
            <a:r>
              <a:rPr lang="en-US" altLang="zh-CN" sz="2400" dirty="0">
                <a:latin typeface="Arial" panose="020B0604020202020204" pitchFamily="34" charset="0"/>
                <a:cs typeface="Arial" panose="020B0604020202020204" pitchFamily="34" charset="0"/>
              </a:rPr>
              <a:t> the device, </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 </a:t>
            </a:r>
            <a:r>
              <a:rPr lang="en-US" altLang="zh-CN" sz="2400" i="1" dirty="0">
                <a:solidFill>
                  <a:srgbClr val="0000FF"/>
                </a:solidFill>
                <a:latin typeface="Arial" panose="020B0604020202020204" pitchFamily="34" charset="0"/>
                <a:cs typeface="Arial" panose="020B0604020202020204" pitchFamily="34" charset="0"/>
              </a:rPr>
              <a:t>copyright page </a:t>
            </a:r>
            <a:r>
              <a:rPr lang="en-US" altLang="zh-CN" sz="2400" dirty="0">
                <a:latin typeface="Arial" panose="020B0604020202020204" pitchFamily="34" charset="0"/>
                <a:cs typeface="Arial" panose="020B0604020202020204" pitchFamily="34" charset="0"/>
              </a:rPr>
              <a:t>listing bibliographic information about the manual, </a:t>
            </a:r>
          </a:p>
          <a:p>
            <a:pPr marL="715963" indent="-180975">
              <a:buClr>
                <a:srgbClr val="FF0000"/>
              </a:buClr>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an </a:t>
            </a:r>
            <a:r>
              <a:rPr lang="en-US" altLang="zh-CN" sz="2400" i="1" dirty="0">
                <a:solidFill>
                  <a:srgbClr val="0000FF"/>
                </a:solidFill>
                <a:latin typeface="Arial" panose="020B0604020202020204" pitchFamily="34" charset="0"/>
                <a:cs typeface="Arial" panose="020B0604020202020204" pitchFamily="34" charset="0"/>
              </a:rPr>
              <a:t>index</a:t>
            </a:r>
            <a:r>
              <a:rPr lang="en-US" altLang="zh-CN" sz="2400" dirty="0">
                <a:latin typeface="Arial" panose="020B0604020202020204" pitchFamily="34" charset="0"/>
                <a:cs typeface="Arial" panose="020B0604020202020204" pitchFamily="34" charset="0"/>
              </a:rPr>
              <a:t>.</a:t>
            </a:r>
          </a:p>
          <a:p>
            <a:pPr marL="534988" indent="-268288">
              <a:buClr>
                <a:srgbClr val="FF0000"/>
              </a:buClr>
              <a:buFont typeface="Wingdings" panose="05000000000000000000" pitchFamily="2" charset="2"/>
              <a:buChar char="Ø"/>
            </a:pPr>
            <a:r>
              <a:rPr lang="en-US" altLang="zh-CN" sz="2400" dirty="0">
                <a:latin typeface="Arial" panose="020B0604020202020204" pitchFamily="34" charset="0"/>
                <a:cs typeface="Arial" panose="020B0604020202020204" pitchFamily="34" charset="0"/>
              </a:rPr>
              <a:t>Many manuals also include </a:t>
            </a:r>
            <a:r>
              <a:rPr lang="en-US" altLang="zh-CN" sz="2400" i="1" dirty="0">
                <a:solidFill>
                  <a:srgbClr val="0000FF"/>
                </a:solidFill>
                <a:latin typeface="Arial" panose="020B0604020202020204" pitchFamily="34" charset="0"/>
                <a:cs typeface="Arial" panose="020B0604020202020204" pitchFamily="34" charset="0"/>
              </a:rPr>
              <a:t>glossaries </a:t>
            </a:r>
            <a:r>
              <a:rPr lang="en-US" altLang="zh-CN" sz="2400" dirty="0">
                <a:latin typeface="Arial" panose="020B0604020202020204" pitchFamily="34" charset="0"/>
                <a:cs typeface="Arial" panose="020B0604020202020204" pitchFamily="34" charset="0"/>
              </a:rPr>
              <a:t>which define unfamiliar terminology. </a:t>
            </a:r>
          </a:p>
        </p:txBody>
      </p:sp>
    </p:spTree>
    <p:extLst>
      <p:ext uri="{BB962C8B-B14F-4D97-AF65-F5344CB8AC3E}">
        <p14:creationId xmlns:p14="http://schemas.microsoft.com/office/powerpoint/2010/main" val="410223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7564" y="1225689"/>
            <a:ext cx="7956884" cy="5632311"/>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Organizations work hard to make their instructions and manuals appropriate for multicultural readers.</a:t>
            </a:r>
          </a:p>
          <a:p>
            <a:pPr marL="266700" indent="-266700">
              <a:buClr>
                <a:srgbClr val="FF0000"/>
              </a:buClr>
              <a:buFont typeface="Wingdings" panose="05000000000000000000" pitchFamily="2" charset="2"/>
              <a:buChar char="l"/>
              <a:tabLst>
                <a:tab pos="180975" algn="l"/>
              </a:tabLst>
            </a:pPr>
            <a:r>
              <a:rPr lang="en-US" altLang="zh-CN" sz="2400" dirty="0">
                <a:latin typeface="Arial" panose="020B0604020202020204" pitchFamily="34" charset="0"/>
                <a:cs typeface="Arial" panose="020B0604020202020204" pitchFamily="34" charset="0"/>
              </a:rPr>
              <a:t>You need to answer </a:t>
            </a:r>
            <a:r>
              <a:rPr lang="en-US" altLang="zh-CN" sz="2400" dirty="0">
                <a:solidFill>
                  <a:srgbClr val="0000FF"/>
                </a:solidFill>
                <a:latin typeface="Arial" panose="020B0604020202020204" pitchFamily="34" charset="0"/>
                <a:cs typeface="Arial" panose="020B0604020202020204" pitchFamily="34" charset="0"/>
              </a:rPr>
              <a:t>three important questions </a:t>
            </a:r>
            <a:r>
              <a:rPr lang="en-US" altLang="zh-CN" sz="2400" dirty="0">
                <a:latin typeface="Arial" panose="020B0604020202020204" pitchFamily="34" charset="0"/>
                <a:cs typeface="Arial" panose="020B0604020202020204" pitchFamily="34" charset="0"/>
              </a:rPr>
              <a:t>as you plan the documents</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marL="449263" indent="-182563">
              <a:buClr>
                <a:srgbClr val="FF0000"/>
              </a:buClr>
              <a:buFont typeface="Wingdings" panose="05000000000000000000" pitchFamily="2" charset="2"/>
              <a:buChar char="Ø"/>
              <a:tabLst>
                <a:tab pos="449263" algn="l"/>
              </a:tabLst>
            </a:pPr>
            <a:r>
              <a:rPr lang="en-US" altLang="zh-CN" sz="2400" dirty="0">
                <a:latin typeface="Arial" panose="020B0604020202020204" pitchFamily="34" charset="0"/>
                <a:cs typeface="Arial" panose="020B0604020202020204" pitchFamily="34" charset="0"/>
              </a:rPr>
              <a:t>In what language should the information be written?</a:t>
            </a:r>
          </a:p>
          <a:p>
            <a:pPr marL="609600" indent="-160338">
              <a:buClr>
                <a:srgbClr val="FF0000"/>
              </a:buClr>
              <a:buFont typeface="Arial" panose="020B0604020202020204" pitchFamily="34" charset="0"/>
              <a:buChar char="•"/>
              <a:tabLst>
                <a:tab pos="449263" algn="l"/>
              </a:tabLst>
            </a:pPr>
            <a:r>
              <a:rPr lang="en-US" altLang="zh-CN" sz="2400" dirty="0">
                <a:latin typeface="Arial" panose="020B0604020202020204" pitchFamily="34" charset="0"/>
                <a:cs typeface="Arial" panose="020B0604020202020204" pitchFamily="34" charset="0"/>
              </a:rPr>
              <a:t>You can either translate the document into the reader’s native language or use Simplified English with a limited grammar and vocabulary to make it easy to understand.</a:t>
            </a:r>
          </a:p>
          <a:p>
            <a:pPr marL="449263" indent="-182563">
              <a:buClr>
                <a:srgbClr val="FF0000"/>
              </a:buClr>
              <a:buFont typeface="Wingdings" panose="05000000000000000000" pitchFamily="2" charset="2"/>
              <a:buChar char="Ø"/>
              <a:tabLst>
                <a:tab pos="449263" algn="l"/>
              </a:tabLst>
            </a:pPr>
            <a:r>
              <a:rPr lang="en-US" altLang="zh-CN" sz="2400" dirty="0">
                <a:latin typeface="Arial" panose="020B0604020202020204" pitchFamily="34" charset="0"/>
                <a:cs typeface="Arial" panose="020B0604020202020204" pitchFamily="34" charset="0"/>
              </a:rPr>
              <a:t>Do the text or graphics need to be modified?</a:t>
            </a:r>
          </a:p>
          <a:p>
            <a:pPr marL="630238" indent="-180975">
              <a:buClr>
                <a:srgbClr val="FF0000"/>
              </a:buClr>
              <a:buFont typeface="Arial" panose="020B0604020202020204" pitchFamily="34" charset="0"/>
              <a:buChar char="•"/>
              <a:tabLst>
                <a:tab pos="449263" algn="l"/>
              </a:tabLst>
            </a:pPr>
            <a:r>
              <a:rPr lang="en-US" altLang="zh-CN" sz="2400" dirty="0">
                <a:latin typeface="Arial" panose="020B0604020202020204" pitchFamily="34" charset="0"/>
                <a:cs typeface="Arial" panose="020B0604020202020204" pitchFamily="34" charset="0"/>
              </a:rPr>
              <a:t>You need to be aware of cultural differences.</a:t>
            </a:r>
          </a:p>
          <a:p>
            <a:pPr marL="630238" indent="-180975">
              <a:buClr>
                <a:srgbClr val="FF0000"/>
              </a:buClr>
              <a:buFont typeface="Arial" panose="020B0604020202020204" pitchFamily="34" charset="0"/>
              <a:buChar char="•"/>
              <a:tabLst>
                <a:tab pos="449263" algn="l"/>
              </a:tabLst>
            </a:pPr>
            <a:r>
              <a:rPr lang="en-US" altLang="zh-CN" sz="2400" dirty="0">
                <a:latin typeface="Arial" panose="020B0604020202020204" pitchFamily="34" charset="0"/>
                <a:cs typeface="Arial" panose="020B0604020202020204" pitchFamily="34" charset="0"/>
              </a:rPr>
              <a:t>Left hand in the US vs. left hand in the Middle East</a:t>
            </a:r>
          </a:p>
          <a:p>
            <a:pPr marL="449263" indent="-182563">
              <a:buClr>
                <a:srgbClr val="FF0000"/>
              </a:buClr>
              <a:buFont typeface="Wingdings" panose="05000000000000000000" pitchFamily="2" charset="2"/>
              <a:buChar char="Ø"/>
              <a:tabLst>
                <a:tab pos="449263" algn="l"/>
              </a:tabLst>
            </a:pPr>
            <a:r>
              <a:rPr lang="en-US" altLang="zh-CN" sz="2400" dirty="0">
                <a:latin typeface="Arial" panose="020B0604020202020204" pitchFamily="34" charset="0"/>
                <a:cs typeface="Arial" panose="020B0604020202020204" pitchFamily="34" charset="0"/>
              </a:rPr>
              <a:t>What is the readers’ technological infrastructure?</a:t>
            </a:r>
          </a:p>
          <a:p>
            <a:pPr marL="630238" indent="-180975">
              <a:buClr>
                <a:srgbClr val="FF0000"/>
              </a:buClr>
              <a:buFont typeface="Arial" panose="020B0604020202020204" pitchFamily="34" charset="0"/>
              <a:buChar char="•"/>
              <a:tabLst>
                <a:tab pos="449263" algn="l"/>
              </a:tabLst>
            </a:pPr>
            <a:r>
              <a:rPr lang="en-US" altLang="zh-CN" sz="2400" dirty="0">
                <a:latin typeface="Arial" panose="020B0604020202020204" pitchFamily="34" charset="0"/>
                <a:cs typeface="Arial" panose="020B0604020202020204" pitchFamily="34" charset="0"/>
              </a:rPr>
              <a:t>If your readers don’t have Internet access, there is no point in making a Web version of the information.</a:t>
            </a:r>
          </a:p>
        </p:txBody>
      </p:sp>
    </p:spTree>
    <p:extLst>
      <p:ext uri="{BB962C8B-B14F-4D97-AF65-F5344CB8AC3E}">
        <p14:creationId xmlns:p14="http://schemas.microsoft.com/office/powerpoint/2010/main" val="52501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wipe(left)">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51720" y="404664"/>
            <a:ext cx="4237057"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Questions for review</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4" name="矩形 3"/>
          <p:cNvSpPr/>
          <p:nvPr/>
        </p:nvSpPr>
        <p:spPr>
          <a:xfrm>
            <a:off x="692652" y="1268760"/>
            <a:ext cx="7758696" cy="5542543"/>
          </a:xfrm>
          <a:prstGeom prst="rect">
            <a:avLst/>
          </a:prstGeom>
        </p:spPr>
        <p:txBody>
          <a:bodyPr wrap="square">
            <a:spAutoFit/>
          </a:bodyPr>
          <a:lstStyle/>
          <a:p>
            <a:pPr marL="266700" indent="-26670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Are the instructions designed effectively, with adequate blank space and a clear relationship between the graphics and the accompanying text</a:t>
            </a:r>
            <a:r>
              <a:rPr lang="zh-CN" altLang="en-US" sz="2200" dirty="0">
                <a:latin typeface="Arial" panose="020B0604020202020204" pitchFamily="34" charset="0"/>
                <a:cs typeface="Arial" panose="020B0604020202020204" pitchFamily="34" charset="0"/>
              </a:rPr>
              <a:t>?</a:t>
            </a:r>
          </a:p>
          <a:p>
            <a:pPr marL="266700" indent="-26670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Do the instructions have a clear title</a:t>
            </a:r>
            <a:r>
              <a:rPr lang="zh-CN" altLang="en-US"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Does the introduction to the set of instructions</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state the purpose of the task?</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describe safety measures or other concerns that readers should understand?</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list necessary tools and materials?</a:t>
            </a:r>
            <a:endParaRPr lang="zh-CN" altLang="en-US" sz="2200" dirty="0">
              <a:latin typeface="Arial" panose="020B0604020202020204" pitchFamily="34" charset="0"/>
              <a:cs typeface="Arial" panose="020B0604020202020204" pitchFamily="34" charset="0"/>
            </a:endParaRPr>
          </a:p>
          <a:p>
            <a:pPr marL="266700" indent="-26670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Are the step-by-step instructions</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numbered</a:t>
            </a:r>
            <a:r>
              <a:rPr lang="zh-CN" altLang="en-US"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expressed in the imperative mood?</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simple and direct?</a:t>
            </a:r>
            <a:r>
              <a:rPr lang="zh-CN" altLang="en-US" sz="2200" dirty="0">
                <a:latin typeface="Arial" panose="020B0604020202020204" pitchFamily="34" charset="0"/>
                <a:cs typeface="Arial" panose="020B0604020202020204" pitchFamily="34" charset="0"/>
              </a:rPr>
              <a:t> </a:t>
            </a:r>
          </a:p>
          <a:p>
            <a:pPr marL="266700" indent="-266700">
              <a:lnSpc>
                <a:spcPts val="2500"/>
              </a:lnSpc>
              <a:buClr>
                <a:srgbClr val="FF0000"/>
              </a:buClr>
              <a:buFont typeface="Wingdings" panose="05000000000000000000" pitchFamily="2" charset="2"/>
              <a:buChar char="l"/>
            </a:pPr>
            <a:r>
              <a:rPr lang="en-US" altLang="zh-CN" sz="2200" dirty="0">
                <a:latin typeface="Arial" panose="020B0604020202020204" pitchFamily="34" charset="0"/>
                <a:cs typeface="Arial" panose="020B0604020202020204" pitchFamily="34" charset="0"/>
              </a:rPr>
              <a:t>Are appropriate graphics included</a:t>
            </a:r>
            <a:r>
              <a:rPr lang="zh-CN" altLang="en-US" sz="2200" dirty="0">
                <a:latin typeface="Arial" panose="020B0604020202020204" pitchFamily="34" charset="0"/>
                <a:cs typeface="Arial" panose="020B0604020202020204" pitchFamily="34" charset="0"/>
              </a:rPr>
              <a:t>?</a:t>
            </a:r>
          </a:p>
          <a:p>
            <a:pPr marL="266700" indent="-266700">
              <a:lnSpc>
                <a:spcPts val="2500"/>
              </a:lnSpc>
              <a:buClr>
                <a:srgbClr val="FF0000"/>
              </a:buClr>
              <a:buFont typeface="Wingdings" panose="05000000000000000000" pitchFamily="2" charset="2"/>
              <a:buChar char="l"/>
            </a:pPr>
            <a:r>
              <a:rPr lang="zh-CN" altLang="en-US" sz="2200" dirty="0">
                <a:latin typeface="Arial" panose="020B0604020202020204" pitchFamily="34" charset="0"/>
                <a:cs typeface="Arial" panose="020B0604020202020204" pitchFamily="34" charset="0"/>
              </a:rPr>
              <a:t>Does </a:t>
            </a:r>
            <a:r>
              <a:rPr lang="en-US" altLang="zh-CN" sz="2200" dirty="0">
                <a:latin typeface="Arial" panose="020B0604020202020204" pitchFamily="34" charset="0"/>
                <a:cs typeface="Arial" panose="020B0604020202020204" pitchFamily="34" charset="0"/>
              </a:rPr>
              <a:t>the conclusion</a:t>
            </a: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include any necessary follow-up advice</a:t>
            </a:r>
            <a:r>
              <a:rPr lang="zh-CN" altLang="en-US" sz="2200"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a:p>
            <a:pPr marL="609600" indent="-342900">
              <a:lnSpc>
                <a:spcPts val="2500"/>
              </a:lnSpc>
              <a:buClr>
                <a:srgbClr val="FF0000"/>
              </a:buClr>
              <a:buFont typeface="Wingdings" panose="05000000000000000000" pitchFamily="2" charset="2"/>
              <a:buChar char="p"/>
            </a:pPr>
            <a:r>
              <a:rPr lang="en-US" altLang="zh-CN" sz="2200" dirty="0">
                <a:latin typeface="Arial" panose="020B0604020202020204" pitchFamily="34" charset="0"/>
                <a:cs typeface="Arial" panose="020B0604020202020204" pitchFamily="34" charset="0"/>
              </a:rPr>
              <a:t>include, if appropriate, a troubleshooting guide?</a:t>
            </a:r>
            <a:r>
              <a:rPr lang="zh-CN" altLang="en-US" sz="22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13957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标题 1"/>
          <p:cNvSpPr txBox="1">
            <a:spLocks noChangeArrowheads="1"/>
          </p:cNvSpPr>
          <p:nvPr/>
        </p:nvSpPr>
        <p:spPr bwMode="auto">
          <a:xfrm>
            <a:off x="1331640" y="1412776"/>
            <a:ext cx="7005638" cy="1871662"/>
          </a:xfrm>
          <a:prstGeom prst="rect">
            <a:avLst/>
          </a:prstGeom>
          <a:noFill/>
          <a:ln w="9525">
            <a:noFill/>
            <a:miter lim="800000"/>
            <a:headEnd/>
            <a:tailEnd/>
          </a:ln>
        </p:spPr>
        <p:txBody>
          <a:bodyPr/>
          <a:lstStyle/>
          <a:p>
            <a:pPr algn="ctr"/>
            <a:r>
              <a:rPr lang="en-US" altLang="zh-CN" sz="5400" dirty="0">
                <a:solidFill>
                  <a:srgbClr val="6EA0B0"/>
                </a:solidFill>
                <a:latin typeface="Bodoni MT Black" pitchFamily="18" charset="0"/>
                <a:ea typeface="微软雅黑" pitchFamily="34" charset="-122"/>
              </a:rPr>
              <a:t>Thank You for Attention</a:t>
            </a:r>
            <a:r>
              <a:rPr lang="zh-CN" altLang="en-US" sz="5400" dirty="0">
                <a:solidFill>
                  <a:srgbClr val="6EA0B0"/>
                </a:solidFill>
                <a:latin typeface="Bodoni MT Black" pitchFamily="18" charset="0"/>
                <a:ea typeface="微软雅黑" pitchFamily="34"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4" nodeType="after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ldLvl="0" autoUpdateAnimBg="0"/>
      <p:bldP spid="16388" grpId="1" bldLvl="0" autoUpdateAnimBg="0"/>
      <p:bldP spid="16388" grpId="2" bldLvl="0" autoUpdateAnimBg="0"/>
      <p:bldP spid="16388" grpId="3" bldLvl="0" autoUpdateAnimBg="0"/>
      <p:bldP spid="16388" grpId="4"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568" y="2892486"/>
            <a:ext cx="2016225" cy="1800000"/>
            <a:chOff x="1187624" y="1671750"/>
            <a:chExt cx="2016225" cy="1800000"/>
          </a:xfrm>
        </p:grpSpPr>
        <p:sp>
          <p:nvSpPr>
            <p:cNvPr id="3" name="六边形 2"/>
            <p:cNvSpPr>
              <a:spLocks/>
            </p:cNvSpPr>
            <p:nvPr/>
          </p:nvSpPr>
          <p:spPr>
            <a:xfrm>
              <a:off x="1187624" y="1671750"/>
              <a:ext cx="2016225" cy="180000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TextBox 15"/>
            <p:cNvSpPr txBox="1"/>
            <p:nvPr/>
          </p:nvSpPr>
          <p:spPr>
            <a:xfrm>
              <a:off x="1395178" y="2125474"/>
              <a:ext cx="1584176" cy="892552"/>
            </a:xfrm>
            <a:prstGeom prst="rect">
              <a:avLst/>
            </a:prstGeom>
            <a:noFill/>
          </p:spPr>
          <p:txBody>
            <a:bodyPr wrap="square" rtlCol="0">
              <a:spAutoFit/>
            </a:bodyPr>
            <a:lstStyle/>
            <a:p>
              <a:pPr algn="ctr"/>
              <a:r>
                <a:rPr lang="zh-CN" altLang="en-US" sz="3600" b="1" dirty="0">
                  <a:solidFill>
                    <a:schemeClr val="bg1"/>
                  </a:solidFill>
                  <a:latin typeface="微软雅黑" pitchFamily="34" charset="-122"/>
                  <a:ea typeface="微软雅黑" pitchFamily="34" charset="-122"/>
                </a:rPr>
                <a:t>目  录</a:t>
              </a:r>
              <a:endParaRPr lang="en-US" altLang="zh-CN" sz="3600" b="1" dirty="0">
                <a:solidFill>
                  <a:schemeClr val="bg1"/>
                </a:solidFill>
                <a:latin typeface="微软雅黑" pitchFamily="34" charset="-122"/>
                <a:ea typeface="微软雅黑" pitchFamily="34" charset="-122"/>
              </a:endParaRPr>
            </a:p>
            <a:p>
              <a:pPr algn="ctr"/>
              <a:r>
                <a:rPr lang="en-US" altLang="zh-CN" sz="1600" b="1" dirty="0">
                  <a:solidFill>
                    <a:schemeClr val="bg1"/>
                  </a:solidFill>
                  <a:latin typeface="微软雅黑" pitchFamily="34" charset="-122"/>
                  <a:ea typeface="微软雅黑" pitchFamily="34" charset="-122"/>
                </a:rPr>
                <a:t>CONTENTS</a:t>
              </a:r>
            </a:p>
          </p:txBody>
        </p:sp>
      </p:grpSp>
      <p:grpSp>
        <p:nvGrpSpPr>
          <p:cNvPr id="5" name="组合 4"/>
          <p:cNvGrpSpPr/>
          <p:nvPr/>
        </p:nvGrpSpPr>
        <p:grpSpPr>
          <a:xfrm>
            <a:off x="2861210" y="2215050"/>
            <a:ext cx="604868" cy="540000"/>
            <a:chOff x="4022431" y="654654"/>
            <a:chExt cx="604868" cy="540000"/>
          </a:xfrm>
          <a:solidFill>
            <a:schemeClr val="accent2"/>
          </a:solidFill>
        </p:grpSpPr>
        <p:sp>
          <p:nvSpPr>
            <p:cNvPr id="6" name="六边形 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7"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A</a:t>
              </a:r>
              <a:endParaRPr lang="zh-CN" altLang="en-US" sz="2000" b="1" dirty="0">
                <a:solidFill>
                  <a:schemeClr val="bg1"/>
                </a:solidFill>
                <a:latin typeface="微软雅黑" pitchFamily="34" charset="-122"/>
                <a:ea typeface="微软雅黑" pitchFamily="34" charset="-122"/>
              </a:endParaRPr>
            </a:p>
          </p:txBody>
        </p:sp>
      </p:grpSp>
      <p:grpSp>
        <p:nvGrpSpPr>
          <p:cNvPr id="8" name="组合 7"/>
          <p:cNvGrpSpPr/>
          <p:nvPr/>
        </p:nvGrpSpPr>
        <p:grpSpPr>
          <a:xfrm>
            <a:off x="2861210" y="2863122"/>
            <a:ext cx="604868" cy="540000"/>
            <a:chOff x="4022431" y="654654"/>
            <a:chExt cx="604868" cy="540000"/>
          </a:xfrm>
          <a:solidFill>
            <a:schemeClr val="accent2"/>
          </a:solidFill>
        </p:grpSpPr>
        <p:sp>
          <p:nvSpPr>
            <p:cNvPr id="9" name="六边形 8"/>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0" name="TextBox 21"/>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B</a:t>
              </a:r>
              <a:endParaRPr lang="zh-CN" altLang="en-US" sz="2000" b="1" dirty="0">
                <a:solidFill>
                  <a:schemeClr val="bg1"/>
                </a:solidFill>
                <a:latin typeface="微软雅黑" pitchFamily="34" charset="-122"/>
                <a:ea typeface="微软雅黑" pitchFamily="34" charset="-122"/>
              </a:endParaRPr>
            </a:p>
          </p:txBody>
        </p:sp>
      </p:grpSp>
      <p:grpSp>
        <p:nvGrpSpPr>
          <p:cNvPr id="11" name="组合 10"/>
          <p:cNvGrpSpPr/>
          <p:nvPr/>
        </p:nvGrpSpPr>
        <p:grpSpPr>
          <a:xfrm>
            <a:off x="2861210" y="3528878"/>
            <a:ext cx="604868" cy="540000"/>
            <a:chOff x="4022431" y="654654"/>
            <a:chExt cx="604868" cy="540000"/>
          </a:xfrm>
          <a:solidFill>
            <a:schemeClr val="accent2"/>
          </a:solidFill>
        </p:grpSpPr>
        <p:sp>
          <p:nvSpPr>
            <p:cNvPr id="12" name="六边形 1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3" name="TextBox 24"/>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C</a:t>
              </a:r>
              <a:endParaRPr lang="zh-CN" altLang="en-US" sz="2000" b="1" dirty="0">
                <a:solidFill>
                  <a:schemeClr val="bg1"/>
                </a:solidFill>
                <a:latin typeface="微软雅黑" pitchFamily="34" charset="-122"/>
                <a:ea typeface="微软雅黑" pitchFamily="34" charset="-122"/>
              </a:endParaRPr>
            </a:p>
          </p:txBody>
        </p:sp>
      </p:grpSp>
      <p:grpSp>
        <p:nvGrpSpPr>
          <p:cNvPr id="14" name="组合 13"/>
          <p:cNvGrpSpPr/>
          <p:nvPr/>
        </p:nvGrpSpPr>
        <p:grpSpPr>
          <a:xfrm>
            <a:off x="2861210" y="4195330"/>
            <a:ext cx="604868" cy="540000"/>
            <a:chOff x="4022431" y="654654"/>
            <a:chExt cx="604868" cy="540000"/>
          </a:xfrm>
          <a:solidFill>
            <a:schemeClr val="accent2"/>
          </a:solidFill>
        </p:grpSpPr>
        <p:sp>
          <p:nvSpPr>
            <p:cNvPr id="15" name="六边形 14"/>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16"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D</a:t>
              </a:r>
              <a:endParaRPr lang="zh-CN" altLang="en-US" sz="2000" b="1" dirty="0">
                <a:solidFill>
                  <a:schemeClr val="bg1"/>
                </a:solidFill>
                <a:latin typeface="微软雅黑" pitchFamily="34" charset="-122"/>
                <a:ea typeface="微软雅黑" pitchFamily="34" charset="-122"/>
              </a:endParaRPr>
            </a:p>
          </p:txBody>
        </p:sp>
      </p:grpSp>
      <p:sp>
        <p:nvSpPr>
          <p:cNvPr id="17" name="TextBox 31"/>
          <p:cNvSpPr txBox="1"/>
          <p:nvPr/>
        </p:nvSpPr>
        <p:spPr>
          <a:xfrm>
            <a:off x="3498326" y="2284996"/>
            <a:ext cx="3395333"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Defining Instructions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18" name="TextBox 32"/>
          <p:cNvSpPr txBox="1"/>
          <p:nvPr/>
        </p:nvSpPr>
        <p:spPr>
          <a:xfrm>
            <a:off x="3498326" y="2933068"/>
            <a:ext cx="4691477"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Designing a Set of Instructions</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19" name="TextBox 33"/>
          <p:cNvSpPr txBox="1"/>
          <p:nvPr/>
        </p:nvSpPr>
        <p:spPr>
          <a:xfrm>
            <a:off x="3498326" y="3598824"/>
            <a:ext cx="4763485"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Planning for Safety</a:t>
            </a:r>
            <a:endParaRPr lang="zh-CN" altLang="en-US" sz="2400" dirty="0">
              <a:latin typeface="Arial" panose="020B0604020202020204" pitchFamily="34" charset="0"/>
              <a:ea typeface="微软雅黑" pitchFamily="34" charset="-122"/>
              <a:cs typeface="Arial" panose="020B0604020202020204" pitchFamily="34" charset="0"/>
            </a:endParaRPr>
          </a:p>
        </p:txBody>
      </p:sp>
      <p:sp>
        <p:nvSpPr>
          <p:cNvPr id="20" name="TextBox 34"/>
          <p:cNvSpPr txBox="1"/>
          <p:nvPr/>
        </p:nvSpPr>
        <p:spPr>
          <a:xfrm>
            <a:off x="3498326" y="4265276"/>
            <a:ext cx="4835493"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Drafting Effective Instructions</a:t>
            </a:r>
            <a:endParaRPr lang="zh-CN" altLang="en-US" sz="2400" dirty="0">
              <a:latin typeface="Arial" panose="020B0604020202020204" pitchFamily="34" charset="0"/>
              <a:ea typeface="微软雅黑" pitchFamily="34" charset="-122"/>
              <a:cs typeface="Arial" panose="020B0604020202020204" pitchFamily="34" charset="0"/>
            </a:endParaRPr>
          </a:p>
        </p:txBody>
      </p:sp>
      <p:grpSp>
        <p:nvGrpSpPr>
          <p:cNvPr id="21" name="组合 20"/>
          <p:cNvGrpSpPr/>
          <p:nvPr/>
        </p:nvGrpSpPr>
        <p:grpSpPr>
          <a:xfrm>
            <a:off x="2861210" y="4843402"/>
            <a:ext cx="604868" cy="540000"/>
            <a:chOff x="4022431" y="654654"/>
            <a:chExt cx="604868" cy="540000"/>
          </a:xfrm>
          <a:solidFill>
            <a:schemeClr val="accent2"/>
          </a:solidFill>
        </p:grpSpPr>
        <p:sp>
          <p:nvSpPr>
            <p:cNvPr id="22" name="六边形 21"/>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3"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E</a:t>
              </a:r>
              <a:endParaRPr lang="zh-CN" altLang="en-US" sz="2000" b="1" dirty="0">
                <a:solidFill>
                  <a:schemeClr val="bg1"/>
                </a:solidFill>
                <a:latin typeface="微软雅黑" pitchFamily="34" charset="-122"/>
                <a:ea typeface="微软雅黑" pitchFamily="34" charset="-122"/>
              </a:endParaRPr>
            </a:p>
          </p:txBody>
        </p:sp>
      </p:grpSp>
      <p:sp>
        <p:nvSpPr>
          <p:cNvPr id="24" name="TextBox 34"/>
          <p:cNvSpPr txBox="1"/>
          <p:nvPr/>
        </p:nvSpPr>
        <p:spPr>
          <a:xfrm>
            <a:off x="3498326" y="4913348"/>
            <a:ext cx="5339549"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Revising, Editing and Proofreading</a:t>
            </a:r>
            <a:endParaRPr lang="zh-CN" altLang="en-US" sz="2400" dirty="0">
              <a:latin typeface="Arial" panose="020B0604020202020204" pitchFamily="34" charset="0"/>
              <a:ea typeface="微软雅黑" pitchFamily="34" charset="-122"/>
              <a:cs typeface="Arial" panose="020B0604020202020204" pitchFamily="34" charset="0"/>
            </a:endParaRPr>
          </a:p>
        </p:txBody>
      </p:sp>
      <p:grpSp>
        <p:nvGrpSpPr>
          <p:cNvPr id="25" name="组合 24"/>
          <p:cNvGrpSpPr/>
          <p:nvPr/>
        </p:nvGrpSpPr>
        <p:grpSpPr>
          <a:xfrm>
            <a:off x="2354154" y="5481288"/>
            <a:ext cx="604868" cy="540000"/>
            <a:chOff x="4022431" y="654654"/>
            <a:chExt cx="604868" cy="540000"/>
          </a:xfrm>
          <a:solidFill>
            <a:schemeClr val="accent2"/>
          </a:solidFill>
        </p:grpSpPr>
        <p:sp>
          <p:nvSpPr>
            <p:cNvPr id="26" name="六边形 25"/>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27" name="TextBox 27"/>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2</a:t>
              </a:r>
              <a:endParaRPr lang="zh-CN" altLang="en-US" sz="2000" b="1" dirty="0">
                <a:solidFill>
                  <a:schemeClr val="bg1"/>
                </a:solidFill>
                <a:latin typeface="微软雅黑" pitchFamily="34" charset="-122"/>
                <a:ea typeface="微软雅黑" pitchFamily="34" charset="-122"/>
              </a:endParaRPr>
            </a:p>
          </p:txBody>
        </p:sp>
      </p:grpSp>
      <p:sp>
        <p:nvSpPr>
          <p:cNvPr id="28" name="TextBox 34"/>
          <p:cNvSpPr txBox="1"/>
          <p:nvPr/>
        </p:nvSpPr>
        <p:spPr>
          <a:xfrm>
            <a:off x="2991270" y="5551234"/>
            <a:ext cx="2819269"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Writing Manuals</a:t>
            </a:r>
            <a:endParaRPr lang="zh-CN" altLang="en-US" sz="2400" dirty="0">
              <a:latin typeface="Arial" panose="020B0604020202020204" pitchFamily="34" charset="0"/>
              <a:ea typeface="微软雅黑" pitchFamily="34" charset="-122"/>
              <a:cs typeface="Arial" panose="020B0604020202020204" pitchFamily="34" charset="0"/>
            </a:endParaRPr>
          </a:p>
        </p:txBody>
      </p:sp>
      <p:grpSp>
        <p:nvGrpSpPr>
          <p:cNvPr id="29" name="组合 28"/>
          <p:cNvGrpSpPr/>
          <p:nvPr/>
        </p:nvGrpSpPr>
        <p:grpSpPr>
          <a:xfrm>
            <a:off x="2354154" y="1566978"/>
            <a:ext cx="604868" cy="540000"/>
            <a:chOff x="4022431" y="654654"/>
            <a:chExt cx="604868" cy="540000"/>
          </a:xfrm>
          <a:solidFill>
            <a:schemeClr val="accent2"/>
          </a:solidFill>
        </p:grpSpPr>
        <p:sp>
          <p:nvSpPr>
            <p:cNvPr id="30" name="六边形 29"/>
            <p:cNvSpPr>
              <a:spLocks noChangeAspect="1"/>
            </p:cNvSpPr>
            <p:nvPr/>
          </p:nvSpPr>
          <p:spPr>
            <a:xfrm>
              <a:off x="4022431" y="654654"/>
              <a:ext cx="604868" cy="54000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31" name="TextBox 18"/>
            <p:cNvSpPr txBox="1"/>
            <p:nvPr/>
          </p:nvSpPr>
          <p:spPr>
            <a:xfrm>
              <a:off x="4180849" y="724599"/>
              <a:ext cx="288032" cy="400110"/>
            </a:xfrm>
            <a:prstGeom prst="rect">
              <a:avLst/>
            </a:prstGeom>
            <a:grpFill/>
          </p:spPr>
          <p:txBody>
            <a:bodyPr wrap="square" rtlCol="0">
              <a:spAutoFit/>
            </a:bodyPr>
            <a:lstStyle/>
            <a:p>
              <a:pPr algn="ctr"/>
              <a:r>
                <a:rPr lang="en-US" altLang="zh-CN" sz="2000" b="1" dirty="0">
                  <a:solidFill>
                    <a:schemeClr val="bg1"/>
                  </a:solidFill>
                  <a:latin typeface="微软雅黑" pitchFamily="34" charset="-122"/>
                  <a:ea typeface="微软雅黑" pitchFamily="34" charset="-122"/>
                </a:rPr>
                <a:t>1</a:t>
              </a:r>
              <a:endParaRPr lang="zh-CN" altLang="en-US" sz="2000" b="1" dirty="0">
                <a:solidFill>
                  <a:schemeClr val="bg1"/>
                </a:solidFill>
                <a:latin typeface="微软雅黑" pitchFamily="34" charset="-122"/>
                <a:ea typeface="微软雅黑" pitchFamily="34" charset="-122"/>
              </a:endParaRPr>
            </a:p>
          </p:txBody>
        </p:sp>
      </p:grpSp>
      <p:sp>
        <p:nvSpPr>
          <p:cNvPr id="32" name="TextBox 31"/>
          <p:cNvSpPr txBox="1"/>
          <p:nvPr/>
        </p:nvSpPr>
        <p:spPr>
          <a:xfrm>
            <a:off x="2991270" y="1636924"/>
            <a:ext cx="3395333" cy="461665"/>
          </a:xfrm>
          <a:prstGeom prst="rect">
            <a:avLst/>
          </a:prstGeom>
          <a:noFill/>
        </p:spPr>
        <p:txBody>
          <a:bodyPr wrap="square" rtlCol="0">
            <a:spAutoFit/>
          </a:bodyPr>
          <a:lstStyle/>
          <a:p>
            <a:r>
              <a:rPr lang="en-US" altLang="zh-CN" sz="2400" b="1" dirty="0">
                <a:latin typeface="Arial" panose="020B0604020202020204" pitchFamily="34" charset="0"/>
                <a:ea typeface="微软雅黑" pitchFamily="34" charset="-122"/>
                <a:cs typeface="Arial" panose="020B0604020202020204" pitchFamily="34" charset="0"/>
              </a:rPr>
              <a:t>Writing Instructions</a:t>
            </a:r>
            <a:endParaRPr lang="zh-CN" altLang="en-US" sz="24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3078928130"/>
      </p:ext>
    </p:extLst>
  </p:cSld>
  <p:clrMapOvr>
    <a:masterClrMapping/>
  </p:clrMapOvr>
  <p:transition spd="slow">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1402" y="343630"/>
            <a:ext cx="4280339" cy="584775"/>
          </a:xfrm>
          <a:prstGeom prst="rect">
            <a:avLst/>
          </a:prstGeom>
        </p:spPr>
        <p:txBody>
          <a:bodyPr wrap="none">
            <a:spAutoFit/>
          </a:bodyPr>
          <a:lstStyle/>
          <a:p>
            <a:r>
              <a:rPr lang="en-US" altLang="zh-CN" sz="3200" b="1" dirty="0">
                <a:latin typeface="Arial" panose="020B0604020202020204" pitchFamily="34" charset="0"/>
                <a:ea typeface="微软雅黑" pitchFamily="34" charset="-122"/>
                <a:cs typeface="Arial" panose="020B0604020202020204" pitchFamily="34" charset="0"/>
              </a:rPr>
              <a:t>Defining Instructions</a:t>
            </a:r>
            <a:endParaRPr lang="zh-CN" altLang="en-US" sz="3200" dirty="0">
              <a:latin typeface="Arial" panose="020B0604020202020204" pitchFamily="34" charset="0"/>
              <a:ea typeface="微软雅黑" pitchFamily="34" charset="-122"/>
              <a:cs typeface="Arial" panose="020B0604020202020204" pitchFamily="34" charset="0"/>
            </a:endParaRPr>
          </a:p>
        </p:txBody>
      </p:sp>
      <p:sp>
        <p:nvSpPr>
          <p:cNvPr id="3" name="文本框 2"/>
          <p:cNvSpPr txBox="1"/>
          <p:nvPr/>
        </p:nvSpPr>
        <p:spPr>
          <a:xfrm>
            <a:off x="884266" y="1297245"/>
            <a:ext cx="7072110" cy="830997"/>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Instructions are process descriptions written to help readers perform a specific task.</a:t>
            </a:r>
          </a:p>
        </p:txBody>
      </p:sp>
      <p:sp>
        <p:nvSpPr>
          <p:cNvPr id="9" name="椭圆 8"/>
          <p:cNvSpPr/>
          <p:nvPr/>
        </p:nvSpPr>
        <p:spPr>
          <a:xfrm>
            <a:off x="1200334" y="1297244"/>
            <a:ext cx="1715481" cy="4755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3363077" y="1297243"/>
            <a:ext cx="2865110" cy="475571"/>
          </a:xfrm>
          <a:prstGeom prst="round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 11"/>
          <p:cNvSpPr/>
          <p:nvPr/>
        </p:nvSpPr>
        <p:spPr>
          <a:xfrm>
            <a:off x="1634885" y="2188972"/>
            <a:ext cx="1728192" cy="1240028"/>
          </a:xfrm>
          <a:prstGeom prst="borderCallout2">
            <a:avLst>
              <a:gd name="adj1" fmla="val 9870"/>
              <a:gd name="adj2" fmla="val 5753"/>
              <a:gd name="adj3" fmla="val 8581"/>
              <a:gd name="adj4" fmla="val 5196"/>
              <a:gd name="adj5" fmla="val -51266"/>
              <a:gd name="adj6" fmla="val 1923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explain how to do something</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 name="线形标注 2 12"/>
          <p:cNvSpPr/>
          <p:nvPr/>
        </p:nvSpPr>
        <p:spPr>
          <a:xfrm>
            <a:off x="4716016" y="2132856"/>
            <a:ext cx="1944216" cy="1240028"/>
          </a:xfrm>
          <a:prstGeom prst="borderCallout2">
            <a:avLst>
              <a:gd name="adj1" fmla="val 15346"/>
              <a:gd name="adj2" fmla="val 96101"/>
              <a:gd name="adj3" fmla="val 14757"/>
              <a:gd name="adj4" fmla="val 95044"/>
              <a:gd name="adj5" fmla="val -49517"/>
              <a:gd name="adj6" fmla="val 67871"/>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explain how something happens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4" name="文本框 13"/>
          <p:cNvSpPr txBox="1"/>
          <p:nvPr/>
        </p:nvSpPr>
        <p:spPr>
          <a:xfrm>
            <a:off x="914298" y="3877092"/>
            <a:ext cx="8050190" cy="2308324"/>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Readers of a process description want to understand the process.</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Readers of instructions want a step-by-step guide to help them perform the process. </a:t>
            </a:r>
          </a:p>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Effective instructions are based on writing good descriptions.</a:t>
            </a:r>
          </a:p>
        </p:txBody>
      </p:sp>
    </p:spTree>
    <p:extLst>
      <p:ext uri="{BB962C8B-B14F-4D97-AF65-F5344CB8AC3E}">
        <p14:creationId xmlns:p14="http://schemas.microsoft.com/office/powerpoint/2010/main" val="2451833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animEffect transition="in" filter="wipe(left)">
                                      <p:cBhvr>
                                        <p:cTn id="37" dur="500"/>
                                        <p:tgtEl>
                                          <p:spTgt spid="1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xEl>
                                              <p:pRg st="2" end="2"/>
                                            </p:txEl>
                                          </p:spTgt>
                                        </p:tgtEl>
                                        <p:attrNameLst>
                                          <p:attrName>style.visibility</p:attrName>
                                        </p:attrNameLst>
                                      </p:cBhvr>
                                      <p:to>
                                        <p:strVal val="visible"/>
                                      </p:to>
                                    </p:set>
                                    <p:animEffect transition="in" filter="wipe(left)">
                                      <p:cBhvr>
                                        <p:cTn id="4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2" grpId="0" animBg="1"/>
      <p:bldP spid="13" grpId="0" animBg="1"/>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1560" y="1340768"/>
            <a:ext cx="7920880" cy="5262979"/>
          </a:xfrm>
          <a:prstGeom prst="rect">
            <a:avLst/>
          </a:prstGeom>
          <a:noFill/>
        </p:spPr>
        <p:txBody>
          <a:bodyPr wrap="square" rtlCol="0">
            <a:spAutoFit/>
          </a:bodyPr>
          <a:lstStyle/>
          <a:p>
            <a:pPr marL="266700" indent="-266700">
              <a:buClr>
                <a:srgbClr val="FF0000"/>
              </a:buClr>
              <a:buFont typeface="Wingdings" panose="05000000000000000000" pitchFamily="2" charset="2"/>
              <a:buChar char="l"/>
            </a:pPr>
            <a:r>
              <a:rPr lang="en-US" altLang="zh-CN" sz="2400" dirty="0">
                <a:latin typeface="Arial" panose="020B0604020202020204" pitchFamily="34" charset="0"/>
                <a:cs typeface="Arial" panose="020B0604020202020204" pitchFamily="34" charset="0"/>
              </a:rPr>
              <a:t>When designing a set of instructions, you need to consider a number of issues related to document design and page design.</a:t>
            </a:r>
          </a:p>
          <a:p>
            <a:pPr>
              <a:buClr>
                <a:srgbClr val="FF0000"/>
              </a:buClr>
            </a:pPr>
            <a:endParaRPr lang="en-US" altLang="zh-CN" sz="2400" dirty="0">
              <a:latin typeface="Arial" panose="020B0604020202020204" pitchFamily="34" charset="0"/>
              <a:cs typeface="Arial" panose="020B0604020202020204" pitchFamily="34" charset="0"/>
            </a:endParaRPr>
          </a:p>
          <a:p>
            <a:pPr marL="630238" indent="-363538">
              <a:buClr>
                <a:srgbClr val="FF0000"/>
              </a:buClr>
              <a:buFont typeface="+mj-ea"/>
              <a:buAutoNum type="circleNumDbPlain"/>
              <a:tabLst>
                <a:tab pos="534988" algn="l"/>
              </a:tabLst>
            </a:pPr>
            <a:r>
              <a:rPr lang="en-US" altLang="zh-CN" sz="2400" dirty="0">
                <a:solidFill>
                  <a:srgbClr val="0000FF"/>
                </a:solidFill>
                <a:latin typeface="Arial" panose="020B0604020202020204" pitchFamily="34" charset="0"/>
                <a:cs typeface="Arial" panose="020B0604020202020204" pitchFamily="34" charset="0"/>
              </a:rPr>
              <a:t>What are your readers’ expectations</a:t>
            </a:r>
            <a:r>
              <a:rPr lang="en-US" altLang="zh-CN" sz="2400" dirty="0">
                <a:latin typeface="Arial" panose="020B0604020202020204" pitchFamily="34" charset="0"/>
                <a:cs typeface="Arial" panose="020B0604020202020204" pitchFamily="34" charset="0"/>
              </a:rPr>
              <a:t>?</a:t>
            </a:r>
          </a:p>
          <a:p>
            <a:pPr marL="715963"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For instructions that accompany </a:t>
            </a:r>
            <a:r>
              <a:rPr lang="en-US" altLang="zh-CN" sz="2400" dirty="0">
                <a:solidFill>
                  <a:srgbClr val="0000FF"/>
                </a:solidFill>
                <a:latin typeface="Arial" panose="020B0604020202020204" pitchFamily="34" charset="0"/>
                <a:cs typeface="Arial" panose="020B0604020202020204" pitchFamily="34" charset="0"/>
              </a:rPr>
              <a:t>a simple, inexpensive product</a:t>
            </a:r>
            <a:r>
              <a:rPr lang="en-US" altLang="zh-CN" sz="2400" dirty="0">
                <a:latin typeface="Arial" panose="020B0604020202020204" pitchFamily="34" charset="0"/>
                <a:cs typeface="Arial" panose="020B0604020202020204" pitchFamily="34" charset="0"/>
              </a:rPr>
              <a:t>, readers will expect instructions written on the back of the package or, at most, printed in black and white on a small sheet of paper folded inside the package.</a:t>
            </a:r>
          </a:p>
          <a:p>
            <a:pPr marL="715963"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For instructions that accompany </a:t>
            </a:r>
            <a:r>
              <a:rPr lang="en-US" altLang="zh-CN" sz="2400" dirty="0">
                <a:solidFill>
                  <a:srgbClr val="0000FF"/>
                </a:solidFill>
                <a:latin typeface="Arial" panose="020B0604020202020204" pitchFamily="34" charset="0"/>
                <a:cs typeface="Arial" panose="020B0604020202020204" pitchFamily="34" charset="0"/>
              </a:rPr>
              <a:t>an expensive consumer product</a:t>
            </a:r>
            <a:r>
              <a:rPr lang="en-US" altLang="zh-CN" sz="2400" dirty="0">
                <a:latin typeface="Arial" panose="020B0604020202020204" pitchFamily="34" charset="0"/>
                <a:cs typeface="Arial" panose="020B0604020202020204" pitchFamily="34" charset="0"/>
              </a:rPr>
              <a:t>, readers will expect a more sophisticated full-color document printed on high-quality paper.</a:t>
            </a:r>
          </a:p>
        </p:txBody>
      </p:sp>
      <p:sp>
        <p:nvSpPr>
          <p:cNvPr id="3" name="矩形 2">
            <a:extLst>
              <a:ext uri="{FF2B5EF4-FFF2-40B4-BE49-F238E27FC236}">
                <a16:creationId xmlns:a16="http://schemas.microsoft.com/office/drawing/2014/main" id="{1F43355D-E58F-4E67-818D-0729CD4A096F}"/>
              </a:ext>
            </a:extLst>
          </p:cNvPr>
          <p:cNvSpPr/>
          <p:nvPr/>
        </p:nvSpPr>
        <p:spPr>
          <a:xfrm>
            <a:off x="2123728" y="476672"/>
            <a:ext cx="5477782" cy="523220"/>
          </a:xfrm>
          <a:prstGeom prst="rect">
            <a:avLst/>
          </a:prstGeom>
        </p:spPr>
        <p:txBody>
          <a:bodyPr wrap="none">
            <a:spAutoFit/>
          </a:bodyPr>
          <a:lstStyle/>
          <a:p>
            <a:pPr>
              <a:buClr>
                <a:srgbClr val="FF0000"/>
              </a:buClr>
              <a:tabLst>
                <a:tab pos="85725" algn="l"/>
              </a:tabLst>
            </a:pPr>
            <a:r>
              <a:rPr lang="en-US" altLang="zh-CN" sz="2800" b="1" dirty="0">
                <a:latin typeface="Arial" panose="020B0604020202020204" pitchFamily="34" charset="0"/>
                <a:cs typeface="Arial" panose="020B0604020202020204" pitchFamily="34" charset="0"/>
              </a:rPr>
              <a:t>Designing a Set of Instructions</a:t>
            </a:r>
          </a:p>
        </p:txBody>
      </p:sp>
    </p:spTree>
    <p:extLst>
      <p:ext uri="{BB962C8B-B14F-4D97-AF65-F5344CB8AC3E}">
        <p14:creationId xmlns:p14="http://schemas.microsoft.com/office/powerpoint/2010/main" val="222682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11560" y="1536174"/>
            <a:ext cx="7632848" cy="3785652"/>
          </a:xfrm>
          <a:prstGeom prst="rect">
            <a:avLst/>
          </a:prstGeom>
          <a:noFill/>
        </p:spPr>
        <p:txBody>
          <a:bodyPr wrap="square" rtlCol="0">
            <a:spAutoFit/>
          </a:bodyPr>
          <a:lstStyle/>
          <a:p>
            <a:pPr marL="361950" indent="-361950">
              <a:buClr>
                <a:srgbClr val="FF0000"/>
              </a:buClr>
              <a:buFont typeface="+mj-ea"/>
              <a:buAutoNum type="circleNumDbPlain" startAt="2"/>
              <a:tabLst>
                <a:tab pos="630238" algn="l"/>
              </a:tabLst>
            </a:pPr>
            <a:r>
              <a:rPr lang="en-US" altLang="zh-CN" sz="2400" dirty="0">
                <a:solidFill>
                  <a:srgbClr val="0000FF"/>
                </a:solidFill>
                <a:latin typeface="Arial" panose="020B0604020202020204" pitchFamily="34" charset="0"/>
                <a:cs typeface="Arial" panose="020B0604020202020204" pitchFamily="34" charset="0"/>
              </a:rPr>
              <a:t>Do you need to create more than one set of instructions for different audiences?</a:t>
            </a:r>
          </a:p>
          <a:p>
            <a:pPr marL="534988" indent="-173038">
              <a:buClr>
                <a:srgbClr val="FF0000"/>
              </a:buClr>
              <a:buFont typeface="Arial" panose="020B0604020202020204" pitchFamily="34" charset="0"/>
              <a:buChar char="•"/>
              <a:tabLst>
                <a:tab pos="715963" algn="l"/>
              </a:tabLst>
            </a:pPr>
            <a:r>
              <a:rPr lang="en-US" altLang="zh-CN" sz="2400" dirty="0">
                <a:latin typeface="Arial" panose="020B0604020202020204" pitchFamily="34" charset="0"/>
                <a:cs typeface="Arial" panose="020B0604020202020204" pitchFamily="34" charset="0"/>
              </a:rPr>
              <a:t>complex devices such as air-conditioners</a:t>
            </a:r>
          </a:p>
          <a:p>
            <a:pPr marL="534988" indent="-173038">
              <a:buClr>
                <a:srgbClr val="FF0000"/>
              </a:buClr>
              <a:buFont typeface="Arial" panose="020B0604020202020204" pitchFamily="34" charset="0"/>
              <a:buChar char="•"/>
              <a:tabLst>
                <a:tab pos="715963" algn="l"/>
              </a:tabLst>
            </a:pPr>
            <a:r>
              <a:rPr lang="en-US" altLang="zh-CN" sz="2400" dirty="0">
                <a:latin typeface="Arial" panose="020B0604020202020204" pitchFamily="34" charset="0"/>
                <a:cs typeface="Arial" panose="020B0604020202020204" pitchFamily="34" charset="0"/>
              </a:rPr>
              <a:t>a set of instructions for electricians (who will install and maintain the device)</a:t>
            </a:r>
          </a:p>
          <a:p>
            <a:pPr marL="534988" indent="-173038">
              <a:buClr>
                <a:srgbClr val="FF0000"/>
              </a:buClr>
              <a:buFont typeface="Arial" panose="020B0604020202020204" pitchFamily="34" charset="0"/>
              <a:buChar char="•"/>
              <a:tabLst>
                <a:tab pos="715963" algn="l"/>
              </a:tabLst>
            </a:pPr>
            <a:r>
              <a:rPr lang="en-US" altLang="zh-CN" sz="2400" dirty="0">
                <a:latin typeface="Arial" panose="020B0604020202020204" pitchFamily="34" charset="0"/>
                <a:cs typeface="Arial" panose="020B0604020202020204" pitchFamily="34" charset="0"/>
              </a:rPr>
              <a:t>a set of instructions for homeowners (who will operate the device)</a:t>
            </a:r>
          </a:p>
          <a:p>
            <a:pPr marL="534988" indent="-173038">
              <a:buClr>
                <a:srgbClr val="FF0000"/>
              </a:buClr>
              <a:buFont typeface="Arial" panose="020B0604020202020204" pitchFamily="34" charset="0"/>
              <a:buChar char="•"/>
              <a:tabLst>
                <a:tab pos="715963" algn="l"/>
              </a:tabLst>
            </a:pPr>
            <a:r>
              <a:rPr lang="en-US" altLang="zh-CN" sz="2400" dirty="0">
                <a:latin typeface="Arial" panose="020B0604020202020204" pitchFamily="34" charset="0"/>
                <a:cs typeface="Arial" panose="020B0604020202020204" pitchFamily="34" charset="0"/>
              </a:rPr>
              <a:t>a paper-based document that can also be read easily on the Internet</a:t>
            </a:r>
          </a:p>
          <a:p>
            <a:pPr marL="534988" indent="-173038">
              <a:buClr>
                <a:srgbClr val="FF0000"/>
              </a:buClr>
              <a:buFont typeface="Arial" panose="020B0604020202020204" pitchFamily="34" charset="0"/>
              <a:buChar char="•"/>
              <a:tabLst>
                <a:tab pos="715963" algn="l"/>
              </a:tabLst>
            </a:pPr>
            <a:r>
              <a:rPr lang="en-US" altLang="zh-CN" sz="2400" dirty="0">
                <a:latin typeface="Arial" panose="020B0604020202020204" pitchFamily="34" charset="0"/>
                <a:cs typeface="Arial" panose="020B0604020202020204" pitchFamily="34" charset="0"/>
              </a:rPr>
              <a:t>a brief video of the tasks you describe</a:t>
            </a:r>
          </a:p>
        </p:txBody>
      </p:sp>
    </p:spTree>
    <p:extLst>
      <p:ext uri="{BB962C8B-B14F-4D97-AF65-F5344CB8AC3E}">
        <p14:creationId xmlns:p14="http://schemas.microsoft.com/office/powerpoint/2010/main" val="339417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576" y="1268760"/>
            <a:ext cx="7920880" cy="1200329"/>
          </a:xfrm>
          <a:prstGeom prst="rect">
            <a:avLst/>
          </a:prstGeom>
          <a:noFill/>
        </p:spPr>
        <p:txBody>
          <a:bodyPr wrap="square" rtlCol="0">
            <a:spAutoFit/>
          </a:bodyPr>
          <a:lstStyle/>
          <a:p>
            <a:pPr marL="361950" indent="-361950">
              <a:buClr>
                <a:srgbClr val="FF0000"/>
              </a:buClr>
              <a:buFont typeface="+mj-ea"/>
              <a:buAutoNum type="circleNumDbPlain" startAt="3"/>
              <a:tabLst>
                <a:tab pos="534988" algn="l"/>
              </a:tabLst>
            </a:pPr>
            <a:r>
              <a:rPr lang="en-US" altLang="zh-CN" sz="2400" dirty="0">
                <a:solidFill>
                  <a:srgbClr val="0000FF"/>
                </a:solidFill>
                <a:latin typeface="Arial" panose="020B0604020202020204" pitchFamily="34" charset="0"/>
                <a:cs typeface="Arial" panose="020B0604020202020204" pitchFamily="34" charset="0"/>
              </a:rPr>
              <a:t>What languages should you use?</a:t>
            </a:r>
          </a:p>
          <a:p>
            <a:pPr marL="534988" indent="-173038">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in two or more languages to communicate with more people and avoid legal problems</a:t>
            </a:r>
          </a:p>
        </p:txBody>
      </p:sp>
      <p:sp>
        <p:nvSpPr>
          <p:cNvPr id="3" name="文本框 2"/>
          <p:cNvSpPr txBox="1"/>
          <p:nvPr/>
        </p:nvSpPr>
        <p:spPr>
          <a:xfrm>
            <a:off x="251520" y="2497923"/>
            <a:ext cx="4392488" cy="4154984"/>
          </a:xfrm>
          <a:prstGeom prst="rect">
            <a:avLst/>
          </a:prstGeom>
          <a:noFill/>
        </p:spPr>
        <p:txBody>
          <a:bodyPr wrap="square" rtlCol="0">
            <a:spAutoFit/>
          </a:bodyPr>
          <a:lstStyle/>
          <a:p>
            <a:pPr marL="180975" indent="-180975">
              <a:buClr>
                <a:srgbClr val="FF0000"/>
              </a:buClr>
              <a:buFont typeface="Arial" panose="020B0604020202020204" pitchFamily="34" charset="0"/>
              <a:buChar char="•"/>
              <a:tabLst>
                <a:tab pos="534988" algn="l"/>
              </a:tabLst>
            </a:pPr>
            <a:r>
              <a:rPr lang="en-US" altLang="zh-CN" sz="2400" b="1" dirty="0">
                <a:latin typeface="Arial" panose="020B0604020202020204" pitchFamily="34" charset="0"/>
                <a:cs typeface="Arial" panose="020B0604020202020204" pitchFamily="34" charset="0"/>
              </a:rPr>
              <a:t>simultaneous design</a:t>
            </a:r>
            <a:r>
              <a:rPr lang="en-US" altLang="zh-CN" sz="2400" dirty="0">
                <a:latin typeface="Arial" panose="020B0604020202020204" pitchFamily="34" charset="0"/>
                <a:cs typeface="Arial" panose="020B0604020202020204" pitchFamily="34" charset="0"/>
              </a:rPr>
              <a:t>—a multi-column page</a:t>
            </a:r>
          </a:p>
          <a:p>
            <a:pPr marL="180975"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One column presents the graphics, and each of the other columns presents all the information in one language.</a:t>
            </a:r>
          </a:p>
          <a:p>
            <a:pPr marL="180975"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It won’t work when there are more than two languages.</a:t>
            </a:r>
          </a:p>
          <a:p>
            <a:pPr marL="180975"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It is efficient as the graphics are presented only once. </a:t>
            </a:r>
          </a:p>
        </p:txBody>
      </p:sp>
      <p:sp>
        <p:nvSpPr>
          <p:cNvPr id="4" name="文本框 3"/>
          <p:cNvSpPr txBox="1"/>
          <p:nvPr/>
        </p:nvSpPr>
        <p:spPr>
          <a:xfrm>
            <a:off x="4615408" y="2514376"/>
            <a:ext cx="4277072" cy="4154984"/>
          </a:xfrm>
          <a:prstGeom prst="rect">
            <a:avLst/>
          </a:prstGeom>
          <a:noFill/>
        </p:spPr>
        <p:txBody>
          <a:bodyPr wrap="square" rtlCol="0">
            <a:spAutoFit/>
          </a:bodyPr>
          <a:lstStyle/>
          <a:p>
            <a:pPr marL="180975" indent="-180975">
              <a:buClr>
                <a:srgbClr val="FF0000"/>
              </a:buClr>
              <a:buFont typeface="Arial" panose="020B0604020202020204" pitchFamily="34" charset="0"/>
              <a:buChar char="•"/>
              <a:tabLst>
                <a:tab pos="534988" algn="l"/>
              </a:tabLst>
            </a:pPr>
            <a:r>
              <a:rPr lang="en-US" altLang="zh-CN" sz="2400" b="1" dirty="0">
                <a:latin typeface="Arial" panose="020B0604020202020204" pitchFamily="34" charset="0"/>
                <a:cs typeface="Arial" panose="020B0604020202020204" pitchFamily="34" charset="0"/>
              </a:rPr>
              <a:t>sequential design</a:t>
            </a:r>
            <a:r>
              <a:rPr lang="en-US" altLang="zh-CN" sz="2400" dirty="0">
                <a:latin typeface="Arial" panose="020B0604020202020204" pitchFamily="34" charset="0"/>
                <a:cs typeface="Arial" panose="020B0604020202020204" pitchFamily="34" charset="0"/>
              </a:rPr>
              <a:t>—all the information is presented in one language after another.</a:t>
            </a:r>
          </a:p>
          <a:p>
            <a:pPr marL="180975" indent="-180975">
              <a:buClr>
                <a:srgbClr val="FF0000"/>
              </a:buClr>
              <a:buFont typeface="Arial" panose="020B0604020202020204" pitchFamily="34" charset="0"/>
              <a:buChar char="•"/>
              <a:tabLst>
                <a:tab pos="534988" algn="l"/>
              </a:tabLst>
            </a:pPr>
            <a:r>
              <a:rPr lang="en-US" altLang="zh-CN" sz="2400" dirty="0">
                <a:solidFill>
                  <a:srgbClr val="FF0000"/>
                </a:solidFill>
                <a:latin typeface="Arial" panose="020B0604020202020204" pitchFamily="34" charset="0"/>
                <a:cs typeface="Arial" panose="020B0604020202020204" pitchFamily="34" charset="0"/>
              </a:rPr>
              <a:t>It is easier for readers to use </a:t>
            </a:r>
            <a:r>
              <a:rPr lang="en-US" altLang="zh-CN" sz="2400" dirty="0">
                <a:latin typeface="Arial" panose="020B0604020202020204" pitchFamily="34" charset="0"/>
                <a:cs typeface="Arial" panose="020B0604020202020204" pitchFamily="34" charset="0"/>
              </a:rPr>
              <a:t>because they are not distracted by the text in other languages.</a:t>
            </a:r>
          </a:p>
          <a:p>
            <a:pPr marL="180975" indent="-180975">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The graphic have to be presented </a:t>
            </a:r>
            <a:r>
              <a:rPr lang="en-US" altLang="zh-CN" sz="2400" dirty="0">
                <a:solidFill>
                  <a:srgbClr val="FF0000"/>
                </a:solidFill>
                <a:latin typeface="Arial" panose="020B0604020202020204" pitchFamily="34" charset="0"/>
                <a:cs typeface="Arial" panose="020B0604020202020204" pitchFamily="34" charset="0"/>
              </a:rPr>
              <a:t>more than once, </a:t>
            </a:r>
            <a:r>
              <a:rPr lang="en-US" altLang="zh-CN" sz="2400" dirty="0">
                <a:latin typeface="Arial" panose="020B0604020202020204" pitchFamily="34" charset="0"/>
                <a:cs typeface="Arial" panose="020B0604020202020204" pitchFamily="34" charset="0"/>
              </a:rPr>
              <a:t>making the instructions </a:t>
            </a:r>
            <a:r>
              <a:rPr lang="en-US" altLang="zh-CN" sz="2400" dirty="0">
                <a:solidFill>
                  <a:srgbClr val="FF0000"/>
                </a:solidFill>
                <a:latin typeface="Arial" panose="020B0604020202020204" pitchFamily="34" charset="0"/>
                <a:cs typeface="Arial" panose="020B0604020202020204" pitchFamily="34" charset="0"/>
              </a:rPr>
              <a:t>longer.</a:t>
            </a:r>
          </a:p>
        </p:txBody>
      </p:sp>
    </p:spTree>
    <p:extLst>
      <p:ext uri="{BB962C8B-B14F-4D97-AF65-F5344CB8AC3E}">
        <p14:creationId xmlns:p14="http://schemas.microsoft.com/office/powerpoint/2010/main" val="319964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wipe(left)">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wipe(left)">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wipe(left)">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9572" y="1340768"/>
            <a:ext cx="7704856" cy="3785652"/>
          </a:xfrm>
          <a:prstGeom prst="rect">
            <a:avLst/>
          </a:prstGeom>
          <a:noFill/>
        </p:spPr>
        <p:txBody>
          <a:bodyPr wrap="square" rtlCol="0">
            <a:spAutoFit/>
          </a:bodyPr>
          <a:lstStyle/>
          <a:p>
            <a:pPr marL="457200" indent="-457200">
              <a:buClr>
                <a:srgbClr val="FF0000"/>
              </a:buClr>
              <a:buFont typeface="+mj-ea"/>
              <a:buAutoNum type="circleNumDbPlain" startAt="4"/>
              <a:tabLst>
                <a:tab pos="534988" algn="l"/>
              </a:tabLst>
            </a:pPr>
            <a:r>
              <a:rPr lang="en-US" altLang="zh-CN" sz="2400" dirty="0">
                <a:solidFill>
                  <a:srgbClr val="0000FF"/>
                </a:solidFill>
                <a:latin typeface="Arial" panose="020B0604020202020204" pitchFamily="34" charset="0"/>
                <a:cs typeface="Arial" panose="020B0604020202020204" pitchFamily="34" charset="0"/>
              </a:rPr>
              <a:t>Will the environment in which the instructions are read affect the document design?</a:t>
            </a:r>
          </a:p>
          <a:p>
            <a:pPr marL="534988" indent="-173038">
              <a:buClr>
                <a:srgbClr val="FF0000"/>
              </a:buClr>
              <a:buFont typeface="Arial" panose="020B0604020202020204" pitchFamily="34" charset="0"/>
              <a:buChar char="•"/>
              <a:tabLst>
                <a:tab pos="534988" algn="l"/>
              </a:tabLst>
            </a:pPr>
            <a:r>
              <a:rPr lang="en-US" altLang="zh-CN" sz="2400" dirty="0">
                <a:latin typeface="Arial" panose="020B0604020202020204" pitchFamily="34" charset="0"/>
                <a:cs typeface="Arial" panose="020B0604020202020204" pitchFamily="34" charset="0"/>
              </a:rPr>
              <a:t>outdoors, </a:t>
            </a:r>
            <a:r>
              <a:rPr lang="en-US" altLang="zh-CN" sz="2400" dirty="0">
                <a:latin typeface="宋体" panose="02010600030101010101" pitchFamily="2" charset="-122"/>
                <a:ea typeface="宋体" panose="02010600030101010101" pitchFamily="2" charset="-122"/>
                <a:cs typeface="Arial" panose="020B0604020202020204" pitchFamily="34" charset="0"/>
              </a:rPr>
              <a:t>→</a:t>
            </a:r>
            <a:r>
              <a:rPr lang="en-US" altLang="zh-CN" sz="2400" dirty="0">
                <a:latin typeface="Arial" panose="020B0604020202020204" pitchFamily="34" charset="0"/>
                <a:ea typeface="宋体" panose="02010600030101010101" pitchFamily="2" charset="-122"/>
                <a:cs typeface="Arial" panose="020B0604020202020204" pitchFamily="34" charset="0"/>
              </a:rPr>
              <a:t>use a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coated paper</a:t>
            </a:r>
            <a:r>
              <a:rPr lang="en-US" altLang="zh-CN" sz="2400" dirty="0">
                <a:latin typeface="Arial" panose="020B0604020202020204" pitchFamily="34" charset="0"/>
                <a:ea typeface="宋体" panose="02010600030101010101" pitchFamily="2" charset="-122"/>
                <a:cs typeface="Arial" panose="020B0604020202020204" pitchFamily="34" charset="0"/>
              </a:rPr>
              <a:t> that can tolerate a little water</a:t>
            </a:r>
          </a:p>
          <a:p>
            <a:pPr marL="534988" indent="-173038">
              <a:buClr>
                <a:srgbClr val="FF0000"/>
              </a:buClr>
              <a:buFont typeface="Arial" panose="020B0604020202020204" pitchFamily="34" charset="0"/>
              <a:buChar char="•"/>
              <a:tabLst>
                <a:tab pos="534988" algn="l"/>
              </a:tabLst>
            </a:pPr>
            <a:r>
              <a:rPr lang="en-US" altLang="zh-CN" sz="2400" dirty="0">
                <a:latin typeface="Arial" panose="020B0604020202020204" pitchFamily="34" charset="0"/>
                <a:ea typeface="宋体" panose="02010600030101010101" pitchFamily="2" charset="-122"/>
                <a:cs typeface="Arial" panose="020B0604020202020204" pitchFamily="34" charset="0"/>
              </a:rPr>
              <a:t>in a small, enclosed area, </a:t>
            </a:r>
            <a:r>
              <a:rPr lang="en-US" altLang="zh-CN" sz="2400" dirty="0">
                <a:latin typeface="宋体" panose="02010600030101010101" pitchFamily="2" charset="-122"/>
                <a:ea typeface="宋体" panose="02010600030101010101" pitchFamily="2" charset="-122"/>
                <a:cs typeface="Arial" panose="020B0604020202020204" pitchFamily="34" charset="0"/>
              </a:rPr>
              <a:t>→</a:t>
            </a:r>
            <a:r>
              <a:rPr lang="en-US" altLang="zh-CN" sz="2400" dirty="0">
                <a:latin typeface="Arial" panose="020B0604020202020204" pitchFamily="34" charset="0"/>
                <a:ea typeface="宋体" panose="02010600030101010101" pitchFamily="2" charset="-122"/>
                <a:cs typeface="Arial" panose="020B0604020202020204" pitchFamily="34" charset="0"/>
              </a:rPr>
              <a:t>select a small size of paper and a binding that allows the reader to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fold the pages over to save space</a:t>
            </a:r>
          </a:p>
          <a:p>
            <a:pPr marL="534988" indent="-173038">
              <a:buClr>
                <a:srgbClr val="FF0000"/>
              </a:buClr>
              <a:buFont typeface="Arial" panose="020B0604020202020204" pitchFamily="34" charset="0"/>
              <a:buChar char="•"/>
              <a:tabLst>
                <a:tab pos="534988" algn="l"/>
              </a:tabLst>
            </a:pPr>
            <a:r>
              <a:rPr lang="en-US" altLang="zh-CN" sz="2400" dirty="0">
                <a:latin typeface="Arial" panose="020B0604020202020204" pitchFamily="34" charset="0"/>
                <a:ea typeface="宋体" panose="02010600030101010101" pitchFamily="2" charset="-122"/>
                <a:cs typeface="Arial" panose="020B0604020202020204" pitchFamily="34" charset="0"/>
              </a:rPr>
              <a:t>with a lot of room, </a:t>
            </a:r>
            <a:r>
              <a:rPr lang="en-US" altLang="zh-CN" sz="2400" dirty="0">
                <a:latin typeface="宋体" panose="02010600030101010101" pitchFamily="2" charset="-122"/>
                <a:ea typeface="宋体" panose="02010600030101010101" pitchFamily="2" charset="-122"/>
                <a:cs typeface="Arial" panose="020B0604020202020204" pitchFamily="34" charset="0"/>
              </a:rPr>
              <a:t>→</a:t>
            </a:r>
            <a:r>
              <a:rPr lang="en-US" altLang="zh-CN" sz="2400" dirty="0">
                <a:latin typeface="Arial" panose="020B0604020202020204" pitchFamily="34" charset="0"/>
                <a:ea typeface="宋体" panose="02010600030101010101" pitchFamily="2" charset="-122"/>
                <a:cs typeface="Arial" panose="020B0604020202020204" pitchFamily="34" charset="0"/>
              </a:rPr>
              <a:t>create </a:t>
            </a:r>
            <a:r>
              <a:rPr lang="en-US" altLang="zh-CN" sz="2400" dirty="0" smtClean="0">
                <a:solidFill>
                  <a:srgbClr val="FF0000"/>
                </a:solidFill>
                <a:latin typeface="Arial" panose="020B0604020202020204" pitchFamily="34" charset="0"/>
                <a:ea typeface="宋体" panose="02010600030101010101" pitchFamily="2" charset="-122"/>
                <a:cs typeface="Arial" panose="020B0604020202020204" pitchFamily="34" charset="0"/>
              </a:rPr>
              <a:t>poster-size</a:t>
            </a:r>
            <a:r>
              <a:rPr lang="zh-CN" altLang="en-US" sz="2400" smtClean="0">
                <a:solidFill>
                  <a:srgbClr val="FF0000"/>
                </a:solidFill>
                <a:latin typeface="Arial" panose="020B0604020202020204" pitchFamily="34" charset="0"/>
                <a:ea typeface="宋体" panose="02010600030101010101" pitchFamily="2" charset="-122"/>
                <a:cs typeface="Arial" panose="020B0604020202020204" pitchFamily="34" charset="0"/>
              </a:rPr>
              <a:t>（海报）</a:t>
            </a:r>
            <a:r>
              <a:rPr lang="en-US" altLang="zh-CN" sz="2400" dirty="0" smtClean="0">
                <a:solidFill>
                  <a:srgbClr val="FF0000"/>
                </a:solidFill>
                <a:latin typeface="Arial" panose="020B0604020202020204" pitchFamily="34" charset="0"/>
                <a:ea typeface="宋体" panose="02010600030101010101" pitchFamily="2" charset="-122"/>
                <a:cs typeface="Arial" panose="020B0604020202020204" pitchFamily="34" charset="0"/>
              </a:rPr>
              <a:t> </a:t>
            </a:r>
            <a:r>
              <a:rPr lang="en-US" altLang="zh-CN" sz="2400" dirty="0">
                <a:solidFill>
                  <a:srgbClr val="FF0000"/>
                </a:solidFill>
                <a:latin typeface="Arial" panose="020B0604020202020204" pitchFamily="34" charset="0"/>
                <a:ea typeface="宋体" panose="02010600030101010101" pitchFamily="2" charset="-122"/>
                <a:cs typeface="Arial" panose="020B0604020202020204" pitchFamily="34" charset="0"/>
              </a:rPr>
              <a:t>instructions </a:t>
            </a:r>
            <a:r>
              <a:rPr lang="en-US" altLang="zh-CN" sz="2400" dirty="0">
                <a:latin typeface="Arial" panose="020B0604020202020204" pitchFamily="34" charset="0"/>
                <a:ea typeface="宋体" panose="02010600030101010101" pitchFamily="2" charset="-122"/>
                <a:cs typeface="Arial" panose="020B0604020202020204" pitchFamily="34" charset="0"/>
              </a:rPr>
              <a:t>that can be taped to the wall and that are easy to read from across the room</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977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2443</Words>
  <Application>Microsoft Office PowerPoint</Application>
  <PresentationFormat>全屏显示(4:3)</PresentationFormat>
  <Paragraphs>231</Paragraphs>
  <Slides>33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宋体</vt:lpstr>
      <vt:lpstr>微软雅黑</vt:lpstr>
      <vt:lpstr>Arial</vt:lpstr>
      <vt:lpstr>Bodoni MT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汪德凤</cp:lastModifiedBy>
  <cp:revision>184</cp:revision>
  <dcterms:created xsi:type="dcterms:W3CDTF">2017-11-16T11:08:01Z</dcterms:created>
  <dcterms:modified xsi:type="dcterms:W3CDTF">2019-01-07T08:53:16Z</dcterms:modified>
</cp:coreProperties>
</file>