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8" r:id="rId2"/>
    <p:sldId id="462" r:id="rId3"/>
    <p:sldId id="463" r:id="rId4"/>
    <p:sldId id="465" r:id="rId5"/>
    <p:sldId id="464" r:id="rId6"/>
    <p:sldId id="466" r:id="rId7"/>
    <p:sldId id="467" r:id="rId8"/>
    <p:sldId id="468" r:id="rId9"/>
    <p:sldId id="470" r:id="rId10"/>
    <p:sldId id="469" r:id="rId11"/>
    <p:sldId id="471" r:id="rId12"/>
    <p:sldId id="472" r:id="rId13"/>
    <p:sldId id="473" r:id="rId14"/>
    <p:sldId id="474" r:id="rId15"/>
    <p:sldId id="475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66" autoAdjust="0"/>
  </p:normalViewPr>
  <p:slideViewPr>
    <p:cSldViewPr>
      <p:cViewPr varScale="1">
        <p:scale>
          <a:sx n="115" d="100"/>
          <a:sy n="115" d="100"/>
        </p:scale>
        <p:origin x="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2E4A4-B198-429A-8873-3E8A3F864F90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597E4-33A8-4C90-AF1B-3EEF568E0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5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F378-11E0-436F-858E-82572CEFCE9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597E4-33A8-4C90-AF1B-3EEF568E0D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9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C6AB91-17D0-4C60-B908-FBF705449B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4" y="4064000"/>
            <a:ext cx="9135536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65C39A2-FDE1-4CF3-B705-522A5AB520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478626" y="456145"/>
            <a:ext cx="2083331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43A032BA-BF53-4907-915E-EFF3EB03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7914" y="625201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8164DBE2-5964-46A2-B634-DA5FDAC0D7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t="12760" r="1895" b="22360"/>
          <a:stretch/>
        </p:blipFill>
        <p:spPr bwMode="auto">
          <a:xfrm>
            <a:off x="3074989" y="4015999"/>
            <a:ext cx="6164262" cy="298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1A0CCAE-30AC-4B94-B8C2-7302643D507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85800" y="166229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35745402-1446-4D8F-860C-E12F37B84B13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371600" y="3284984"/>
            <a:ext cx="6400800" cy="7310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16E09CBD-07B3-495A-BE86-AD22CAC77C7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B7490583-BBF3-42E7-BCBA-1223928580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D84C5CBD-2122-4B77-BE63-711686E0D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FF054A03-4823-4142-8B1C-1AFC5EB499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7" name="组合 17">
            <a:extLst>
              <a:ext uri="{FF2B5EF4-FFF2-40B4-BE49-F238E27FC236}">
                <a16:creationId xmlns:a16="http://schemas.microsoft.com/office/drawing/2014/main" id="{7F154166-938A-4340-A20A-356D4DA8675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0667961D-ED49-4E16-B4E3-BB7507A255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9" name="Picture 12" descr="C:\Users\lenovo\Desktop\校徽.jpg">
              <a:extLst>
                <a:ext uri="{FF2B5EF4-FFF2-40B4-BE49-F238E27FC236}">
                  <a16:creationId xmlns:a16="http://schemas.microsoft.com/office/drawing/2014/main" id="{2615929B-5AC9-4857-9661-70D1B4379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6" descr="C:\Users\lenovo\Desktop\背景.jpg">
            <a:extLst>
              <a:ext uri="{FF2B5EF4-FFF2-40B4-BE49-F238E27FC236}">
                <a16:creationId xmlns:a16="http://schemas.microsoft.com/office/drawing/2014/main" id="{8299D025-5F56-47BF-916A-3E2FF1279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 userDrawn="1"/>
        </p:nvSpPr>
        <p:spPr>
          <a:xfrm>
            <a:off x="3250407" y="3857625"/>
            <a:ext cx="2643188" cy="704851"/>
          </a:xfrm>
          <a:prstGeom prst="trapezoi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0" y="4238626"/>
            <a:ext cx="9144000" cy="2619375"/>
          </a:xfrm>
          <a:prstGeom prst="rect">
            <a:avLst/>
          </a:prstGeom>
          <a:solidFill>
            <a:srgbClr val="1F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梯形 10"/>
          <p:cNvSpPr/>
          <p:nvPr userDrawn="1"/>
        </p:nvSpPr>
        <p:spPr>
          <a:xfrm flipV="1">
            <a:off x="3377313" y="3857626"/>
            <a:ext cx="2389374" cy="819151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2" name="组合 11"/>
          <p:cNvGrpSpPr>
            <a:grpSpLocks noChangeAspect="1"/>
          </p:cNvGrpSpPr>
          <p:nvPr userDrawn="1"/>
        </p:nvGrpSpPr>
        <p:grpSpPr>
          <a:xfrm>
            <a:off x="3811838" y="1236663"/>
            <a:ext cx="1520326" cy="1404000"/>
            <a:chOff x="10507663" y="6684963"/>
            <a:chExt cx="795338" cy="550863"/>
          </a:xfrm>
          <a:solidFill>
            <a:srgbClr val="1F487C"/>
          </a:solidFill>
        </p:grpSpPr>
        <p:sp>
          <p:nvSpPr>
            <p:cNvPr id="13" name="Freeform 899"/>
            <p:cNvSpPr>
              <a:spLocks noEditPoints="1"/>
            </p:cNvSpPr>
            <p:nvPr/>
          </p:nvSpPr>
          <p:spPr bwMode="auto">
            <a:xfrm>
              <a:off x="10507663" y="6800851"/>
              <a:ext cx="795338" cy="398463"/>
            </a:xfrm>
            <a:custGeom>
              <a:avLst/>
              <a:gdLst>
                <a:gd name="T0" fmla="*/ 71 w 212"/>
                <a:gd name="T1" fmla="*/ 17 h 106"/>
                <a:gd name="T2" fmla="*/ 70 w 212"/>
                <a:gd name="T3" fmla="*/ 8 h 106"/>
                <a:gd name="T4" fmla="*/ 65 w 212"/>
                <a:gd name="T5" fmla="*/ 6 h 106"/>
                <a:gd name="T6" fmla="*/ 34 w 212"/>
                <a:gd name="T7" fmla="*/ 33 h 106"/>
                <a:gd name="T8" fmla="*/ 36 w 212"/>
                <a:gd name="T9" fmla="*/ 50 h 106"/>
                <a:gd name="T10" fmla="*/ 39 w 212"/>
                <a:gd name="T11" fmla="*/ 60 h 106"/>
                <a:gd name="T12" fmla="*/ 39 w 212"/>
                <a:gd name="T13" fmla="*/ 65 h 106"/>
                <a:gd name="T14" fmla="*/ 30 w 212"/>
                <a:gd name="T15" fmla="*/ 74 h 106"/>
                <a:gd name="T16" fmla="*/ 1 w 212"/>
                <a:gd name="T17" fmla="*/ 89 h 106"/>
                <a:gd name="T18" fmla="*/ 25 w 212"/>
                <a:gd name="T19" fmla="*/ 106 h 106"/>
                <a:gd name="T20" fmla="*/ 25 w 212"/>
                <a:gd name="T21" fmla="*/ 93 h 106"/>
                <a:gd name="T22" fmla="*/ 25 w 212"/>
                <a:gd name="T23" fmla="*/ 91 h 106"/>
                <a:gd name="T24" fmla="*/ 46 w 212"/>
                <a:gd name="T25" fmla="*/ 76 h 106"/>
                <a:gd name="T26" fmla="*/ 69 w 212"/>
                <a:gd name="T27" fmla="*/ 67 h 106"/>
                <a:gd name="T28" fmla="*/ 66 w 212"/>
                <a:gd name="T29" fmla="*/ 65 h 106"/>
                <a:gd name="T30" fmla="*/ 70 w 212"/>
                <a:gd name="T31" fmla="*/ 52 h 106"/>
                <a:gd name="T32" fmla="*/ 75 w 212"/>
                <a:gd name="T33" fmla="*/ 45 h 106"/>
                <a:gd name="T34" fmla="*/ 70 w 212"/>
                <a:gd name="T35" fmla="*/ 24 h 106"/>
                <a:gd name="T36" fmla="*/ 211 w 212"/>
                <a:gd name="T37" fmla="*/ 89 h 106"/>
                <a:gd name="T38" fmla="*/ 182 w 212"/>
                <a:gd name="T39" fmla="*/ 74 h 106"/>
                <a:gd name="T40" fmla="*/ 173 w 212"/>
                <a:gd name="T41" fmla="*/ 65 h 106"/>
                <a:gd name="T42" fmla="*/ 173 w 212"/>
                <a:gd name="T43" fmla="*/ 59 h 106"/>
                <a:gd name="T44" fmla="*/ 177 w 212"/>
                <a:gd name="T45" fmla="*/ 49 h 106"/>
                <a:gd name="T46" fmla="*/ 178 w 212"/>
                <a:gd name="T47" fmla="*/ 37 h 106"/>
                <a:gd name="T48" fmla="*/ 178 w 212"/>
                <a:gd name="T49" fmla="*/ 23 h 106"/>
                <a:gd name="T50" fmla="*/ 174 w 212"/>
                <a:gd name="T51" fmla="*/ 8 h 106"/>
                <a:gd name="T52" fmla="*/ 168 w 212"/>
                <a:gd name="T53" fmla="*/ 6 h 106"/>
                <a:gd name="T54" fmla="*/ 139 w 212"/>
                <a:gd name="T55" fmla="*/ 12 h 106"/>
                <a:gd name="T56" fmla="*/ 139 w 212"/>
                <a:gd name="T57" fmla="*/ 15 h 106"/>
                <a:gd name="T58" fmla="*/ 140 w 212"/>
                <a:gd name="T59" fmla="*/ 17 h 106"/>
                <a:gd name="T60" fmla="*/ 138 w 212"/>
                <a:gd name="T61" fmla="*/ 41 h 106"/>
                <a:gd name="T62" fmla="*/ 139 w 212"/>
                <a:gd name="T63" fmla="*/ 50 h 106"/>
                <a:gd name="T64" fmla="*/ 142 w 212"/>
                <a:gd name="T65" fmla="*/ 60 h 106"/>
                <a:gd name="T66" fmla="*/ 143 w 212"/>
                <a:gd name="T67" fmla="*/ 65 h 106"/>
                <a:gd name="T68" fmla="*/ 156 w 212"/>
                <a:gd name="T69" fmla="*/ 72 h 106"/>
                <a:gd name="T70" fmla="*/ 170 w 212"/>
                <a:gd name="T71" fmla="*/ 78 h 106"/>
                <a:gd name="T72" fmla="*/ 187 w 212"/>
                <a:gd name="T73" fmla="*/ 92 h 106"/>
                <a:gd name="T74" fmla="*/ 187 w 212"/>
                <a:gd name="T75" fmla="*/ 101 h 106"/>
                <a:gd name="T76" fmla="*/ 212 w 212"/>
                <a:gd name="T7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2" h="106">
                  <a:moveTo>
                    <a:pt x="69" y="22"/>
                  </a:moveTo>
                  <a:cubicBezTo>
                    <a:pt x="69" y="20"/>
                    <a:pt x="70" y="18"/>
                    <a:pt x="71" y="17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3"/>
                    <a:pt x="70" y="11"/>
                    <a:pt x="70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56" y="0"/>
                    <a:pt x="47" y="4"/>
                    <a:pt x="42" y="6"/>
                  </a:cubicBezTo>
                  <a:cubicBezTo>
                    <a:pt x="35" y="8"/>
                    <a:pt x="30" y="18"/>
                    <a:pt x="34" y="33"/>
                  </a:cubicBezTo>
                  <a:cubicBezTo>
                    <a:pt x="34" y="36"/>
                    <a:pt x="32" y="37"/>
                    <a:pt x="32" y="38"/>
                  </a:cubicBezTo>
                  <a:cubicBezTo>
                    <a:pt x="33" y="41"/>
                    <a:pt x="33" y="49"/>
                    <a:pt x="36" y="50"/>
                  </a:cubicBezTo>
                  <a:cubicBezTo>
                    <a:pt x="36" y="51"/>
                    <a:pt x="38" y="51"/>
                    <a:pt x="38" y="51"/>
                  </a:cubicBezTo>
                  <a:cubicBezTo>
                    <a:pt x="38" y="54"/>
                    <a:pt x="38" y="57"/>
                    <a:pt x="39" y="60"/>
                  </a:cubicBezTo>
                  <a:cubicBezTo>
                    <a:pt x="39" y="62"/>
                    <a:pt x="41" y="62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7"/>
                    <a:pt x="37" y="72"/>
                    <a:pt x="35" y="73"/>
                  </a:cubicBezTo>
                  <a:cubicBezTo>
                    <a:pt x="33" y="73"/>
                    <a:pt x="32" y="74"/>
                    <a:pt x="30" y="74"/>
                  </a:cubicBezTo>
                  <a:cubicBezTo>
                    <a:pt x="25" y="76"/>
                    <a:pt x="19" y="79"/>
                    <a:pt x="13" y="81"/>
                  </a:cubicBezTo>
                  <a:cubicBezTo>
                    <a:pt x="8" y="83"/>
                    <a:pt x="2" y="84"/>
                    <a:pt x="1" y="89"/>
                  </a:cubicBezTo>
                  <a:cubicBezTo>
                    <a:pt x="1" y="93"/>
                    <a:pt x="0" y="101"/>
                    <a:pt x="0" y="106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25" y="104"/>
                    <a:pt x="25" y="103"/>
                    <a:pt x="25" y="101"/>
                  </a:cubicBezTo>
                  <a:cubicBezTo>
                    <a:pt x="25" y="98"/>
                    <a:pt x="25" y="95"/>
                    <a:pt x="25" y="93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8" y="83"/>
                    <a:pt x="36" y="80"/>
                    <a:pt x="42" y="78"/>
                  </a:cubicBezTo>
                  <a:cubicBezTo>
                    <a:pt x="44" y="77"/>
                    <a:pt x="45" y="77"/>
                    <a:pt x="46" y="76"/>
                  </a:cubicBezTo>
                  <a:cubicBezTo>
                    <a:pt x="49" y="75"/>
                    <a:pt x="53" y="74"/>
                    <a:pt x="56" y="72"/>
                  </a:cubicBezTo>
                  <a:cubicBezTo>
                    <a:pt x="60" y="70"/>
                    <a:pt x="65" y="68"/>
                    <a:pt x="69" y="67"/>
                  </a:cubicBezTo>
                  <a:cubicBezTo>
                    <a:pt x="69" y="66"/>
                    <a:pt x="69" y="66"/>
                    <a:pt x="69" y="65"/>
                  </a:cubicBezTo>
                  <a:cubicBezTo>
                    <a:pt x="68" y="65"/>
                    <a:pt x="67" y="65"/>
                    <a:pt x="66" y="65"/>
                  </a:cubicBezTo>
                  <a:cubicBezTo>
                    <a:pt x="66" y="62"/>
                    <a:pt x="68" y="61"/>
                    <a:pt x="69" y="59"/>
                  </a:cubicBezTo>
                  <a:cubicBezTo>
                    <a:pt x="70" y="57"/>
                    <a:pt x="69" y="54"/>
                    <a:pt x="70" y="52"/>
                  </a:cubicBezTo>
                  <a:cubicBezTo>
                    <a:pt x="71" y="51"/>
                    <a:pt x="73" y="50"/>
                    <a:pt x="73" y="49"/>
                  </a:cubicBezTo>
                  <a:cubicBezTo>
                    <a:pt x="74" y="48"/>
                    <a:pt x="75" y="46"/>
                    <a:pt x="75" y="45"/>
                  </a:cubicBezTo>
                  <a:cubicBezTo>
                    <a:pt x="75" y="44"/>
                    <a:pt x="75" y="43"/>
                    <a:pt x="75" y="43"/>
                  </a:cubicBezTo>
                  <a:cubicBezTo>
                    <a:pt x="71" y="38"/>
                    <a:pt x="70" y="30"/>
                    <a:pt x="70" y="24"/>
                  </a:cubicBezTo>
                  <a:cubicBezTo>
                    <a:pt x="70" y="23"/>
                    <a:pt x="70" y="23"/>
                    <a:pt x="69" y="22"/>
                  </a:cubicBezTo>
                  <a:close/>
                  <a:moveTo>
                    <a:pt x="211" y="89"/>
                  </a:moveTo>
                  <a:cubicBezTo>
                    <a:pt x="210" y="84"/>
                    <a:pt x="204" y="83"/>
                    <a:pt x="199" y="81"/>
                  </a:cubicBezTo>
                  <a:cubicBezTo>
                    <a:pt x="193" y="79"/>
                    <a:pt x="187" y="76"/>
                    <a:pt x="182" y="74"/>
                  </a:cubicBezTo>
                  <a:cubicBezTo>
                    <a:pt x="180" y="74"/>
                    <a:pt x="179" y="73"/>
                    <a:pt x="177" y="73"/>
                  </a:cubicBezTo>
                  <a:cubicBezTo>
                    <a:pt x="175" y="72"/>
                    <a:pt x="174" y="67"/>
                    <a:pt x="173" y="65"/>
                  </a:cubicBezTo>
                  <a:cubicBezTo>
                    <a:pt x="172" y="65"/>
                    <a:pt x="171" y="65"/>
                    <a:pt x="170" y="65"/>
                  </a:cubicBezTo>
                  <a:cubicBezTo>
                    <a:pt x="170" y="62"/>
                    <a:pt x="172" y="61"/>
                    <a:pt x="173" y="59"/>
                  </a:cubicBezTo>
                  <a:cubicBezTo>
                    <a:pt x="173" y="57"/>
                    <a:pt x="173" y="54"/>
                    <a:pt x="174" y="52"/>
                  </a:cubicBezTo>
                  <a:cubicBezTo>
                    <a:pt x="175" y="51"/>
                    <a:pt x="176" y="50"/>
                    <a:pt x="177" y="49"/>
                  </a:cubicBezTo>
                  <a:cubicBezTo>
                    <a:pt x="178" y="48"/>
                    <a:pt x="178" y="46"/>
                    <a:pt x="179" y="45"/>
                  </a:cubicBezTo>
                  <a:cubicBezTo>
                    <a:pt x="179" y="43"/>
                    <a:pt x="180" y="39"/>
                    <a:pt x="178" y="37"/>
                  </a:cubicBezTo>
                  <a:cubicBezTo>
                    <a:pt x="178" y="35"/>
                    <a:pt x="177" y="35"/>
                    <a:pt x="177" y="34"/>
                  </a:cubicBezTo>
                  <a:cubicBezTo>
                    <a:pt x="177" y="31"/>
                    <a:pt x="178" y="25"/>
                    <a:pt x="178" y="23"/>
                  </a:cubicBezTo>
                  <a:cubicBezTo>
                    <a:pt x="178" y="20"/>
                    <a:pt x="178" y="16"/>
                    <a:pt x="177" y="13"/>
                  </a:cubicBezTo>
                  <a:cubicBezTo>
                    <a:pt x="177" y="13"/>
                    <a:pt x="176" y="9"/>
                    <a:pt x="174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0" y="0"/>
                    <a:pt x="151" y="4"/>
                    <a:pt x="146" y="6"/>
                  </a:cubicBezTo>
                  <a:cubicBezTo>
                    <a:pt x="143" y="7"/>
                    <a:pt x="141" y="9"/>
                    <a:pt x="139" y="12"/>
                  </a:cubicBezTo>
                  <a:cubicBezTo>
                    <a:pt x="139" y="13"/>
                    <a:pt x="139" y="14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6"/>
                    <a:pt x="140" y="16"/>
                    <a:pt x="140" y="17"/>
                  </a:cubicBezTo>
                  <a:cubicBezTo>
                    <a:pt x="143" y="22"/>
                    <a:pt x="142" y="28"/>
                    <a:pt x="141" y="32"/>
                  </a:cubicBezTo>
                  <a:cubicBezTo>
                    <a:pt x="141" y="34"/>
                    <a:pt x="140" y="38"/>
                    <a:pt x="138" y="41"/>
                  </a:cubicBezTo>
                  <a:cubicBezTo>
                    <a:pt x="137" y="41"/>
                    <a:pt x="137" y="42"/>
                    <a:pt x="136" y="42"/>
                  </a:cubicBezTo>
                  <a:cubicBezTo>
                    <a:pt x="137" y="46"/>
                    <a:pt x="137" y="49"/>
                    <a:pt x="139" y="50"/>
                  </a:cubicBezTo>
                  <a:cubicBezTo>
                    <a:pt x="140" y="51"/>
                    <a:pt x="142" y="51"/>
                    <a:pt x="142" y="51"/>
                  </a:cubicBezTo>
                  <a:cubicBezTo>
                    <a:pt x="142" y="54"/>
                    <a:pt x="142" y="57"/>
                    <a:pt x="142" y="60"/>
                  </a:cubicBezTo>
                  <a:cubicBezTo>
                    <a:pt x="143" y="62"/>
                    <a:pt x="145" y="62"/>
                    <a:pt x="145" y="65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3" y="66"/>
                    <a:pt x="143" y="66"/>
                    <a:pt x="143" y="67"/>
                  </a:cubicBezTo>
                  <a:cubicBezTo>
                    <a:pt x="147" y="68"/>
                    <a:pt x="152" y="70"/>
                    <a:pt x="156" y="72"/>
                  </a:cubicBezTo>
                  <a:cubicBezTo>
                    <a:pt x="160" y="74"/>
                    <a:pt x="163" y="75"/>
                    <a:pt x="166" y="76"/>
                  </a:cubicBezTo>
                  <a:cubicBezTo>
                    <a:pt x="167" y="77"/>
                    <a:pt x="168" y="77"/>
                    <a:pt x="170" y="78"/>
                  </a:cubicBezTo>
                  <a:cubicBezTo>
                    <a:pt x="176" y="80"/>
                    <a:pt x="184" y="83"/>
                    <a:pt x="187" y="91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3"/>
                    <a:pt x="187" y="93"/>
                    <a:pt x="187" y="93"/>
                  </a:cubicBezTo>
                  <a:cubicBezTo>
                    <a:pt x="187" y="95"/>
                    <a:pt x="187" y="98"/>
                    <a:pt x="187" y="101"/>
                  </a:cubicBezTo>
                  <a:cubicBezTo>
                    <a:pt x="187" y="103"/>
                    <a:pt x="187" y="104"/>
                    <a:pt x="187" y="106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12" y="101"/>
                    <a:pt x="211" y="93"/>
                    <a:pt x="211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900"/>
            <p:cNvSpPr>
              <a:spLocks/>
            </p:cNvSpPr>
            <p:nvPr/>
          </p:nvSpPr>
          <p:spPr bwMode="auto">
            <a:xfrm>
              <a:off x="10623550" y="6684963"/>
              <a:ext cx="563563" cy="550863"/>
            </a:xfrm>
            <a:custGeom>
              <a:avLst/>
              <a:gdLst>
                <a:gd name="T0" fmla="*/ 102 w 150"/>
                <a:gd name="T1" fmla="*/ 17 h 147"/>
                <a:gd name="T2" fmla="*/ 103 w 150"/>
                <a:gd name="T3" fmla="*/ 32 h 147"/>
                <a:gd name="T4" fmla="*/ 102 w 150"/>
                <a:gd name="T5" fmla="*/ 46 h 147"/>
                <a:gd name="T6" fmla="*/ 104 w 150"/>
                <a:gd name="T7" fmla="*/ 50 h 147"/>
                <a:gd name="T8" fmla="*/ 104 w 150"/>
                <a:gd name="T9" fmla="*/ 62 h 147"/>
                <a:gd name="T10" fmla="*/ 102 w 150"/>
                <a:gd name="T11" fmla="*/ 68 h 147"/>
                <a:gd name="T12" fmla="*/ 97 w 150"/>
                <a:gd name="T13" fmla="*/ 72 h 147"/>
                <a:gd name="T14" fmla="*/ 96 w 150"/>
                <a:gd name="T15" fmla="*/ 82 h 147"/>
                <a:gd name="T16" fmla="*/ 92 w 150"/>
                <a:gd name="T17" fmla="*/ 90 h 147"/>
                <a:gd name="T18" fmla="*/ 96 w 150"/>
                <a:gd name="T19" fmla="*/ 90 h 147"/>
                <a:gd name="T20" fmla="*/ 102 w 150"/>
                <a:gd name="T21" fmla="*/ 101 h 147"/>
                <a:gd name="T22" fmla="*/ 109 w 150"/>
                <a:gd name="T23" fmla="*/ 103 h 147"/>
                <a:gd name="T24" fmla="*/ 132 w 150"/>
                <a:gd name="T25" fmla="*/ 113 h 147"/>
                <a:gd name="T26" fmla="*/ 150 w 150"/>
                <a:gd name="T27" fmla="*/ 124 h 147"/>
                <a:gd name="T28" fmla="*/ 150 w 150"/>
                <a:gd name="T29" fmla="*/ 147 h 147"/>
                <a:gd name="T30" fmla="*/ 0 w 150"/>
                <a:gd name="T31" fmla="*/ 147 h 147"/>
                <a:gd name="T32" fmla="*/ 0 w 150"/>
                <a:gd name="T33" fmla="*/ 124 h 147"/>
                <a:gd name="T34" fmla="*/ 18 w 150"/>
                <a:gd name="T35" fmla="*/ 113 h 147"/>
                <a:gd name="T36" fmla="*/ 41 w 150"/>
                <a:gd name="T37" fmla="*/ 103 h 147"/>
                <a:gd name="T38" fmla="*/ 48 w 150"/>
                <a:gd name="T39" fmla="*/ 101 h 147"/>
                <a:gd name="T40" fmla="*/ 54 w 150"/>
                <a:gd name="T41" fmla="*/ 90 h 147"/>
                <a:gd name="T42" fmla="*/ 57 w 150"/>
                <a:gd name="T43" fmla="*/ 90 h 147"/>
                <a:gd name="T44" fmla="*/ 53 w 150"/>
                <a:gd name="T45" fmla="*/ 83 h 147"/>
                <a:gd name="T46" fmla="*/ 52 w 150"/>
                <a:gd name="T47" fmla="*/ 70 h 147"/>
                <a:gd name="T48" fmla="*/ 49 w 150"/>
                <a:gd name="T49" fmla="*/ 70 h 147"/>
                <a:gd name="T50" fmla="*/ 44 w 150"/>
                <a:gd name="T51" fmla="*/ 53 h 147"/>
                <a:gd name="T52" fmla="*/ 46 w 150"/>
                <a:gd name="T53" fmla="*/ 46 h 147"/>
                <a:gd name="T54" fmla="*/ 58 w 150"/>
                <a:gd name="T55" fmla="*/ 7 h 147"/>
                <a:gd name="T56" fmla="*/ 90 w 150"/>
                <a:gd name="T57" fmla="*/ 7 h 147"/>
                <a:gd name="T58" fmla="*/ 93 w 150"/>
                <a:gd name="T59" fmla="*/ 10 h 147"/>
                <a:gd name="T60" fmla="*/ 98 w 150"/>
                <a:gd name="T61" fmla="*/ 10 h 147"/>
                <a:gd name="T62" fmla="*/ 102 w 150"/>
                <a:gd name="T63" fmla="*/ 1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47">
                  <a:moveTo>
                    <a:pt x="102" y="17"/>
                  </a:moveTo>
                  <a:cubicBezTo>
                    <a:pt x="103" y="22"/>
                    <a:pt x="103" y="26"/>
                    <a:pt x="103" y="32"/>
                  </a:cubicBezTo>
                  <a:cubicBezTo>
                    <a:pt x="103" y="34"/>
                    <a:pt x="102" y="43"/>
                    <a:pt x="102" y="46"/>
                  </a:cubicBezTo>
                  <a:cubicBezTo>
                    <a:pt x="102" y="48"/>
                    <a:pt x="103" y="48"/>
                    <a:pt x="104" y="50"/>
                  </a:cubicBezTo>
                  <a:cubicBezTo>
                    <a:pt x="105" y="54"/>
                    <a:pt x="105" y="59"/>
                    <a:pt x="104" y="62"/>
                  </a:cubicBezTo>
                  <a:cubicBezTo>
                    <a:pt x="104" y="64"/>
                    <a:pt x="103" y="66"/>
                    <a:pt x="102" y="68"/>
                  </a:cubicBezTo>
                  <a:cubicBezTo>
                    <a:pt x="101" y="70"/>
                    <a:pt x="98" y="70"/>
                    <a:pt x="97" y="72"/>
                  </a:cubicBezTo>
                  <a:cubicBezTo>
                    <a:pt x="96" y="75"/>
                    <a:pt x="97" y="78"/>
                    <a:pt x="96" y="82"/>
                  </a:cubicBezTo>
                  <a:cubicBezTo>
                    <a:pt x="95" y="85"/>
                    <a:pt x="92" y="85"/>
                    <a:pt x="92" y="90"/>
                  </a:cubicBezTo>
                  <a:cubicBezTo>
                    <a:pt x="93" y="90"/>
                    <a:pt x="94" y="90"/>
                    <a:pt x="96" y="90"/>
                  </a:cubicBezTo>
                  <a:cubicBezTo>
                    <a:pt x="97" y="93"/>
                    <a:pt x="100" y="99"/>
                    <a:pt x="102" y="101"/>
                  </a:cubicBezTo>
                  <a:cubicBezTo>
                    <a:pt x="104" y="102"/>
                    <a:pt x="107" y="102"/>
                    <a:pt x="109" y="103"/>
                  </a:cubicBezTo>
                  <a:cubicBezTo>
                    <a:pt x="116" y="106"/>
                    <a:pt x="125" y="110"/>
                    <a:pt x="132" y="113"/>
                  </a:cubicBezTo>
                  <a:cubicBezTo>
                    <a:pt x="139" y="116"/>
                    <a:pt x="148" y="117"/>
                    <a:pt x="150" y="124"/>
                  </a:cubicBezTo>
                  <a:cubicBezTo>
                    <a:pt x="150" y="129"/>
                    <a:pt x="150" y="141"/>
                    <a:pt x="15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1"/>
                    <a:pt x="0" y="129"/>
                    <a:pt x="0" y="124"/>
                  </a:cubicBezTo>
                  <a:cubicBezTo>
                    <a:pt x="3" y="117"/>
                    <a:pt x="11" y="116"/>
                    <a:pt x="18" y="113"/>
                  </a:cubicBezTo>
                  <a:cubicBezTo>
                    <a:pt x="25" y="110"/>
                    <a:pt x="34" y="106"/>
                    <a:pt x="41" y="103"/>
                  </a:cubicBezTo>
                  <a:cubicBezTo>
                    <a:pt x="44" y="102"/>
                    <a:pt x="46" y="102"/>
                    <a:pt x="48" y="101"/>
                  </a:cubicBezTo>
                  <a:cubicBezTo>
                    <a:pt x="50" y="99"/>
                    <a:pt x="53" y="93"/>
                    <a:pt x="54" y="90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7" y="86"/>
                    <a:pt x="54" y="85"/>
                    <a:pt x="53" y="83"/>
                  </a:cubicBezTo>
                  <a:cubicBezTo>
                    <a:pt x="53" y="79"/>
                    <a:pt x="53" y="74"/>
                    <a:pt x="52" y="70"/>
                  </a:cubicBezTo>
                  <a:cubicBezTo>
                    <a:pt x="52" y="71"/>
                    <a:pt x="49" y="70"/>
                    <a:pt x="49" y="70"/>
                  </a:cubicBezTo>
                  <a:cubicBezTo>
                    <a:pt x="45" y="67"/>
                    <a:pt x="45" y="57"/>
                    <a:pt x="44" y="53"/>
                  </a:cubicBezTo>
                  <a:cubicBezTo>
                    <a:pt x="44" y="51"/>
                    <a:pt x="47" y="49"/>
                    <a:pt x="46" y="46"/>
                  </a:cubicBezTo>
                  <a:cubicBezTo>
                    <a:pt x="42" y="25"/>
                    <a:pt x="48" y="11"/>
                    <a:pt x="58" y="7"/>
                  </a:cubicBezTo>
                  <a:cubicBezTo>
                    <a:pt x="65" y="5"/>
                    <a:pt x="78" y="0"/>
                    <a:pt x="90" y="7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100" y="12"/>
                    <a:pt x="102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5" name="椭圆 14"/>
          <p:cNvSpPr/>
          <p:nvPr userDrawn="1"/>
        </p:nvSpPr>
        <p:spPr>
          <a:xfrm>
            <a:off x="3503168" y="513555"/>
            <a:ext cx="2137662" cy="2850216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9480887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D7EE33C-BA54-4CEA-A324-32F7DB44AB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6680" y="3924300"/>
            <a:ext cx="917068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1D7F9C-DBF0-480C-9400-2C23FC915C9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7681702" y="372603"/>
            <a:ext cx="1818904" cy="1125537"/>
          </a:xfrm>
          <a:prstGeom prst="notchedRightArrow">
            <a:avLst>
              <a:gd name="adj1" fmla="val 50000"/>
              <a:gd name="adj2" fmla="val 54796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9" name="Picture 11" descr="C:\Users\lenovo\Desktop\大礼堂 手绘稿.png">
            <a:extLst>
              <a:ext uri="{FF2B5EF4-FFF2-40B4-BE49-F238E27FC236}">
                <a16:creationId xmlns:a16="http://schemas.microsoft.com/office/drawing/2014/main" id="{E8622B77-17BD-4548-9795-87D412A0F0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303" t="13897" b="22335"/>
          <a:stretch/>
        </p:blipFill>
        <p:spPr bwMode="auto">
          <a:xfrm>
            <a:off x="1404069" y="3924301"/>
            <a:ext cx="626427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88573972-78A9-440E-ACD2-74EAC6C40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49583"/>
            <a:ext cx="1171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0014994-A5D7-4CBC-A9B0-8F184F7E14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32856"/>
            <a:ext cx="9144000" cy="2936875"/>
          </a:xfrm>
          <a:prstGeom prst="rect">
            <a:avLst/>
          </a:prstGeom>
          <a:solidFill>
            <a:srgbClr val="6EA0B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FA55BD1-B0F4-4814-9F6E-5525A9AD30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630007" y="444341"/>
            <a:ext cx="1962920" cy="1126078"/>
          </a:xfrm>
          <a:prstGeom prst="notchedRightArrow">
            <a:avLst>
              <a:gd name="adj1" fmla="val 50000"/>
              <a:gd name="adj2" fmla="val 54795"/>
            </a:avLst>
          </a:prstGeom>
          <a:solidFill>
            <a:srgbClr val="6EA0A7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/>
          </a:p>
        </p:txBody>
      </p:sp>
      <p:pic>
        <p:nvPicPr>
          <p:cNvPr id="10" name="Picture 12" descr="C:\Users\lenovo\Desktop\校徽.jpg">
            <a:extLst>
              <a:ext uri="{FF2B5EF4-FFF2-40B4-BE49-F238E27FC236}">
                <a16:creationId xmlns:a16="http://schemas.microsoft.com/office/drawing/2014/main" id="{7F71B041-8A1B-42BB-A5C1-04E24CB2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236" y="574318"/>
            <a:ext cx="1172172" cy="117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 descr="C:\Users\lenovo\Desktop\大礼堂 手绘稿.png">
            <a:extLst>
              <a:ext uri="{FF2B5EF4-FFF2-40B4-BE49-F238E27FC236}">
                <a16:creationId xmlns:a16="http://schemas.microsoft.com/office/drawing/2014/main" id="{1507EC48-A178-444F-8A22-1D6DDA965A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379" t="5917" b="19591"/>
          <a:stretch/>
        </p:blipFill>
        <p:spPr bwMode="auto">
          <a:xfrm>
            <a:off x="0" y="2132856"/>
            <a:ext cx="5364088" cy="293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67C6C8EE-65FA-47CC-8849-724F1C48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89B4258A-F002-47F3-97DE-464608C403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DCEEF224-14D6-44DC-BF0C-3632A83C5FD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735403FF-1FA7-4865-80A4-722C681DF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45D683CF-ABDC-4DBD-A6B8-F2D9EB42A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17">
            <a:extLst>
              <a:ext uri="{FF2B5EF4-FFF2-40B4-BE49-F238E27FC236}">
                <a16:creationId xmlns:a16="http://schemas.microsoft.com/office/drawing/2014/main" id="{CEDF6742-C704-4129-B2E0-6175C9D1F88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11" name="AutoShape 7">
              <a:extLst>
                <a:ext uri="{FF2B5EF4-FFF2-40B4-BE49-F238E27FC236}">
                  <a16:creationId xmlns:a16="http://schemas.microsoft.com/office/drawing/2014/main" id="{B6E07719-6464-4357-BE66-F511CBE5C3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2" name="Picture 12" descr="C:\Users\lenovo\Desktop\校徽.jpg">
              <a:extLst>
                <a:ext uri="{FF2B5EF4-FFF2-40B4-BE49-F238E27FC236}">
                  <a16:creationId xmlns:a16="http://schemas.microsoft.com/office/drawing/2014/main" id="{52BE8591-0A80-4542-9668-7E0798AA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6" descr="C:\Users\lenovo\Desktop\背景.jpg">
            <a:extLst>
              <a:ext uri="{FF2B5EF4-FFF2-40B4-BE49-F238E27FC236}">
                <a16:creationId xmlns:a16="http://schemas.microsoft.com/office/drawing/2014/main" id="{E624B3BE-2767-4870-BCC1-479DE91C15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9B32D012-009B-4CE7-92C3-C502A2523F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97185"/>
            <a:ext cx="8639175" cy="1171575"/>
            <a:chOff x="254000" y="179917"/>
            <a:chExt cx="8639175" cy="1171610"/>
          </a:xfrm>
        </p:grpSpPr>
        <p:cxnSp>
          <p:nvCxnSpPr>
            <p:cNvPr id="7" name="AutoShape 7">
              <a:extLst>
                <a:ext uri="{FF2B5EF4-FFF2-40B4-BE49-F238E27FC236}">
                  <a16:creationId xmlns:a16="http://schemas.microsoft.com/office/drawing/2014/main" id="{F8845FE2-205A-4F49-B2F5-6AEBF760A9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8" name="Picture 12" descr="C:\Users\lenovo\Desktop\校徽.jpg">
              <a:extLst>
                <a:ext uri="{FF2B5EF4-FFF2-40B4-BE49-F238E27FC236}">
                  <a16:creationId xmlns:a16="http://schemas.microsoft.com/office/drawing/2014/main" id="{23387068-39EA-48D9-9085-35A2D18A4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17">
            <a:extLst>
              <a:ext uri="{FF2B5EF4-FFF2-40B4-BE49-F238E27FC236}">
                <a16:creationId xmlns:a16="http://schemas.microsoft.com/office/drawing/2014/main" id="{3CB968D9-B022-493C-AA7E-7E8BA9EA629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6" name="AutoShape 7">
              <a:extLst>
                <a:ext uri="{FF2B5EF4-FFF2-40B4-BE49-F238E27FC236}">
                  <a16:creationId xmlns:a16="http://schemas.microsoft.com/office/drawing/2014/main" id="{CE014D86-B031-4311-9550-B42DE4F027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7" name="Picture 12" descr="C:\Users\lenovo\Desktop\校徽.jpg">
              <a:extLst>
                <a:ext uri="{FF2B5EF4-FFF2-40B4-BE49-F238E27FC236}">
                  <a16:creationId xmlns:a16="http://schemas.microsoft.com/office/drawing/2014/main" id="{2705982D-5CFB-4184-B980-70A62C332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6" descr="C:\Users\lenovo\Desktop\背景.jpg">
            <a:extLst>
              <a:ext uri="{FF2B5EF4-FFF2-40B4-BE49-F238E27FC236}">
                <a16:creationId xmlns:a16="http://schemas.microsoft.com/office/drawing/2014/main" id="{DC6E3351-3B54-4089-9811-E9F11CAE74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A5551A77-8C6C-4FA7-83DE-0527EFA50A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D631B59-91E5-4FC9-99D7-E463A98DF2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21AD2F6E-199C-493A-BCE4-25D1319E7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91CBCA87-24FB-4745-A6E9-91F670898C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17">
            <a:extLst>
              <a:ext uri="{FF2B5EF4-FFF2-40B4-BE49-F238E27FC236}">
                <a16:creationId xmlns:a16="http://schemas.microsoft.com/office/drawing/2014/main" id="{74E7FE1E-AF06-4ABD-84E2-6D6EC20AB9E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4000" y="44624"/>
            <a:ext cx="8639175" cy="1171575"/>
            <a:chOff x="254000" y="179917"/>
            <a:chExt cx="8639175" cy="1171610"/>
          </a:xfrm>
        </p:grpSpPr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06A77CAA-8231-4046-B253-8200436C3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4000" y="1224523"/>
              <a:ext cx="8639175" cy="1587"/>
            </a:xfrm>
            <a:prstGeom prst="straightConnector1">
              <a:avLst/>
            </a:prstGeom>
            <a:noFill/>
            <a:ln w="25400">
              <a:solidFill>
                <a:srgbClr val="6EA0B0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29999"/>
                </a:srgbClr>
              </a:outerShdw>
            </a:effectLst>
          </p:spPr>
        </p:cxnSp>
        <p:pic>
          <p:nvPicPr>
            <p:cNvPr id="10" name="Picture 12" descr="C:\Users\lenovo\Desktop\校徽.jpg">
              <a:extLst>
                <a:ext uri="{FF2B5EF4-FFF2-40B4-BE49-F238E27FC236}">
                  <a16:creationId xmlns:a16="http://schemas.microsoft.com/office/drawing/2014/main" id="{4B4BDE59-941B-44C5-A124-09C74543F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8102" y="179917"/>
              <a:ext cx="1171610" cy="117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6" descr="C:\Users\lenovo\Desktop\背景.jpg">
            <a:extLst>
              <a:ext uri="{FF2B5EF4-FFF2-40B4-BE49-F238E27FC236}">
                <a16:creationId xmlns:a16="http://schemas.microsoft.com/office/drawing/2014/main" id="{1073B449-B8DF-4318-ADCB-C3230F44B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735" y="1914996"/>
            <a:ext cx="8113713" cy="41783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C6EEE2-4005-45D4-955C-6EAA47ED3EEA}"/>
              </a:ext>
            </a:extLst>
          </p:cNvPr>
          <p:cNvSpPr/>
          <p:nvPr/>
        </p:nvSpPr>
        <p:spPr>
          <a:xfrm>
            <a:off x="2151144" y="764704"/>
            <a:ext cx="24208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0000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REVIEW</a:t>
            </a:r>
            <a:endParaRPr lang="zh-CN" altLang="en-US" sz="5400" b="0" cap="none" spc="0" dirty="0">
              <a:ln w="0"/>
              <a:solidFill>
                <a:srgbClr val="0000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C7F903-2585-4C3E-9F00-8A32905F130A}"/>
              </a:ext>
            </a:extLst>
          </p:cNvPr>
          <p:cNvSpPr txBox="1"/>
          <p:nvPr/>
        </p:nvSpPr>
        <p:spPr>
          <a:xfrm>
            <a:off x="5364089" y="285293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Conference</a:t>
            </a:r>
            <a:endParaRPr lang="zh-CN" alt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1E5AD1-C8CF-4301-B980-B756C5FCD001}"/>
              </a:ext>
            </a:extLst>
          </p:cNvPr>
          <p:cNvSpPr txBox="1"/>
          <p:nvPr/>
        </p:nvSpPr>
        <p:spPr>
          <a:xfrm>
            <a:off x="1383466" y="5508521"/>
            <a:ext cx="6377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for reference and private use</a:t>
            </a:r>
            <a:endParaRPr lang="zh-CN" alt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47FB4A2-16DE-435E-BB77-0945A20FD10C}"/>
              </a:ext>
            </a:extLst>
          </p:cNvPr>
          <p:cNvSpPr/>
          <p:nvPr/>
        </p:nvSpPr>
        <p:spPr>
          <a:xfrm>
            <a:off x="1079612" y="1412776"/>
            <a:ext cx="6984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your main points one by one in logical order.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at the end of each point (give people time to take notes, or time to think about what you are saying).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absolutely clear when you move to another point. For example:</a:t>
            </a:r>
            <a:b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 next point is that …....”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up what you have presented so that the audience are prepared for Question session.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attention to your body language when delivering a keynote speech.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8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BAF0885-4495-4B82-8124-9242907BD90C}"/>
              </a:ext>
            </a:extLst>
          </p:cNvPr>
          <p:cNvSpPr/>
          <p:nvPr/>
        </p:nvSpPr>
        <p:spPr>
          <a:xfrm>
            <a:off x="498376" y="1268760"/>
            <a:ext cx="81472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you are not using a microphone, speak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sufficiently loudly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so that the furthest member of your audience can hear clearly.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If you are using a microphone, speak at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volume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, but a little more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 and distinctly</a:t>
            </a:r>
          </a:p>
          <a:p>
            <a:pPr>
              <a:buClr>
                <a:srgbClr val="FF0000"/>
              </a:buClr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Break your distracting habits:</a:t>
            </a:r>
          </a:p>
          <a:p>
            <a:pPr marL="271463" indent="-271463">
              <a:buClr>
                <a:srgbClr val="FF0000"/>
              </a:buClr>
              <a:tabLst>
                <a:tab pos="1746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e.g. “uh”, “you know”, or put the hands in pockets, or jingle the keys too often without stop.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Never apologize for your nervousness:</a:t>
            </a:r>
          </a:p>
          <a:p>
            <a:pPr marL="271463" indent="-271463">
              <a:buClr>
                <a:srgbClr val="FF0000"/>
              </a:buClr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If you don't advertise any weaknesses in your style or content, they probably won't be noticed.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Have a very clear structure:</a:t>
            </a:r>
          </a:p>
          <a:p>
            <a:pPr marL="271463" indent="-271463">
              <a:buClr>
                <a:srgbClr val="FF0000"/>
              </a:buClr>
              <a:tabLst>
                <a:tab pos="174625" algn="l"/>
              </a:tabLst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A good technique is to tell your audience in advance what you are going to present.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3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DE0AAD-EEDE-4620-8DAB-09FE215E9648}"/>
              </a:ext>
            </a:extLst>
          </p:cNvPr>
          <p:cNvSpPr/>
          <p:nvPr/>
        </p:nvSpPr>
        <p:spPr>
          <a:xfrm>
            <a:off x="2123728" y="476672"/>
            <a:ext cx="271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Q&amp;A session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05FE7D-32E4-4A89-87E5-D236AAAE9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5850" r="4326" b="9051"/>
          <a:stretch/>
        </p:blipFill>
        <p:spPr>
          <a:xfrm>
            <a:off x="827584" y="1484784"/>
            <a:ext cx="74330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700722-513B-481D-B29C-ABF0DFD02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26901" r="3538" b="9051"/>
          <a:stretch/>
        </p:blipFill>
        <p:spPr>
          <a:xfrm>
            <a:off x="755576" y="1412776"/>
            <a:ext cx="790907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EA80F6-3198-49D9-90F2-EB98DDE57F47}"/>
              </a:ext>
            </a:extLst>
          </p:cNvPr>
          <p:cNvSpPr/>
          <p:nvPr/>
        </p:nvSpPr>
        <p:spPr>
          <a:xfrm>
            <a:off x="2051720" y="404664"/>
            <a:ext cx="4554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laboratory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A54DD6-C94F-4CEE-9CBD-EA9AF83A2931}"/>
              </a:ext>
            </a:extLst>
          </p:cNvPr>
          <p:cNvSpPr/>
          <p:nvPr/>
        </p:nvSpPr>
        <p:spPr>
          <a:xfrm>
            <a:off x="395536" y="1232168"/>
            <a:ext cx="83529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Key elements in a speech introducing a lab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★History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★Location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★Organization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★Research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★Directors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★Achievements (some topics for discussion)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★A general introduction of the lab (big, advanced, world-first-class, newly equipped, spacious and bright, etc.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★When was it founded?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(Why was it set up?)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Compared with what you have today, what was it like at the very beginning? (size, apparatuses, equipment, functions, etc.)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1463" indent="-271463"/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What kind of experiments can be done here in the lab?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★What kind of important/successful/influential experiments have been done here? And who is in charge of them?</a:t>
            </a:r>
          </a:p>
          <a:p>
            <a:pPr marL="271463" indent="-271463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★Are you satisfied with your lab? Why or why not?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0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363B365-FA27-43DB-AE03-948080AB7C97}"/>
              </a:ext>
            </a:extLst>
          </p:cNvPr>
          <p:cNvSpPr/>
          <p:nvPr/>
        </p:nvSpPr>
        <p:spPr>
          <a:xfrm>
            <a:off x="2051720" y="404664"/>
            <a:ext cx="3211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Closing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C9DDE5-EB35-40ED-B39B-73760F2F91D5}"/>
              </a:ext>
            </a:extLst>
          </p:cNvPr>
          <p:cNvSpPr/>
          <p:nvPr/>
        </p:nvSpPr>
        <p:spPr>
          <a:xfrm>
            <a:off x="395536" y="1305342"/>
            <a:ext cx="84803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a closing session of an academic conference, the organizer or sponsor would deliver a closing speech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expressing thanks to all the people concerned, summarizing the accomplishments of the conference, commenting on the contributions of the conference, announcing the next conference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extending invitation to the participants and declaring the conference closed</a:t>
            </a:r>
            <a:r>
              <a:rPr lang="en-US" altLang="zh-CN" sz="2200" dirty="0">
                <a:solidFill>
                  <a:srgbClr val="5A94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4B8FB7-5AE9-4F36-964E-56B3064D3BAC}"/>
              </a:ext>
            </a:extLst>
          </p:cNvPr>
          <p:cNvSpPr/>
          <p:nvPr/>
        </p:nvSpPr>
        <p:spPr>
          <a:xfrm>
            <a:off x="611560" y="3501008"/>
            <a:ext cx="80482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Paying compliments to the distinguished guests and all the participants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Expressing thanks to the participants, keynote speakers, chairpersons, distinguished guests, etc.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Congratulating on the success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Summarizing the contents and accomplishments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Inviting the participants to the next conference announced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Extending best wishes to the participants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81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1"/>
          <p:cNvSpPr txBox="1">
            <a:spLocks noChangeArrowheads="1"/>
          </p:cNvSpPr>
          <p:nvPr/>
        </p:nvSpPr>
        <p:spPr bwMode="auto">
          <a:xfrm>
            <a:off x="1331640" y="1412776"/>
            <a:ext cx="700563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Thank You for Attention</a:t>
            </a:r>
            <a:r>
              <a:rPr lang="zh-CN" altLang="en-US" sz="5400" dirty="0">
                <a:solidFill>
                  <a:srgbClr val="6EA0B0"/>
                </a:solidFill>
                <a:latin typeface="Bodoni MT Black" pitchFamily="18" charset="0"/>
                <a:ea typeface="微软雅黑" pitchFamily="34" charset="-122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ldLvl="0" autoUpdateAnimBg="0"/>
      <p:bldP spid="16388" grpId="1" bldLvl="0" autoUpdateAnimBg="0"/>
      <p:bldP spid="16388" grpId="2" bldLvl="0" autoUpdateAnimBg="0"/>
      <p:bldP spid="16388" grpId="3" bldLvl="0" autoUpdateAnimBg="0"/>
      <p:bldP spid="16388" grpId="4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3568" y="2892486"/>
            <a:ext cx="2016225" cy="1800000"/>
            <a:chOff x="1187624" y="1671750"/>
            <a:chExt cx="2016225" cy="1800000"/>
          </a:xfrm>
        </p:grpSpPr>
        <p:sp>
          <p:nvSpPr>
            <p:cNvPr id="3" name="六边形 2"/>
            <p:cNvSpPr>
              <a:spLocks/>
            </p:cNvSpPr>
            <p:nvPr/>
          </p:nvSpPr>
          <p:spPr>
            <a:xfrm>
              <a:off x="1187624" y="1671750"/>
              <a:ext cx="2016225" cy="18000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TextBox 15"/>
            <p:cNvSpPr txBox="1"/>
            <p:nvPr/>
          </p:nvSpPr>
          <p:spPr>
            <a:xfrm>
              <a:off x="1395178" y="2125474"/>
              <a:ext cx="158417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  录</a:t>
              </a:r>
              <a:endPara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61210" y="221505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6" name="六边形 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861210" y="286312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9" name="六边形 8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61210" y="35288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2" name="六边形 1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24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61210" y="4195330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15" name="六边形 14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" name="TextBox 31"/>
          <p:cNvSpPr txBox="1"/>
          <p:nvPr/>
        </p:nvSpPr>
        <p:spPr>
          <a:xfrm>
            <a:off x="3498326" y="2284996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Opening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8" name="TextBox 32"/>
          <p:cNvSpPr txBox="1"/>
          <p:nvPr/>
        </p:nvSpPr>
        <p:spPr>
          <a:xfrm>
            <a:off x="3498326" y="2933068"/>
            <a:ext cx="469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keynote speaker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33"/>
          <p:cNvSpPr txBox="1"/>
          <p:nvPr/>
        </p:nvSpPr>
        <p:spPr>
          <a:xfrm>
            <a:off x="3498326" y="3598824"/>
            <a:ext cx="476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Keynote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Box 34"/>
          <p:cNvSpPr txBox="1"/>
          <p:nvPr/>
        </p:nvSpPr>
        <p:spPr>
          <a:xfrm>
            <a:off x="3498326" y="4265276"/>
            <a:ext cx="483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Q&amp;A session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61210" y="4843402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2" name="六边形 21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TextBox 34"/>
          <p:cNvSpPr txBox="1"/>
          <p:nvPr/>
        </p:nvSpPr>
        <p:spPr>
          <a:xfrm>
            <a:off x="3498326" y="4913348"/>
            <a:ext cx="533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laboratory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843807" y="548128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26" name="六边形 25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Box 34"/>
          <p:cNvSpPr txBox="1"/>
          <p:nvPr/>
        </p:nvSpPr>
        <p:spPr>
          <a:xfrm>
            <a:off x="3480923" y="5551234"/>
            <a:ext cx="281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Closing speech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843807" y="1566978"/>
            <a:ext cx="604868" cy="540000"/>
            <a:chOff x="4022431" y="654654"/>
            <a:chExt cx="604868" cy="540000"/>
          </a:xfrm>
          <a:solidFill>
            <a:schemeClr val="accent2"/>
          </a:solidFill>
        </p:grpSpPr>
        <p:sp>
          <p:nvSpPr>
            <p:cNvPr id="30" name="六边形 29"/>
            <p:cNvSpPr>
              <a:spLocks noChangeAspect="1"/>
            </p:cNvSpPr>
            <p:nvPr/>
          </p:nvSpPr>
          <p:spPr>
            <a:xfrm>
              <a:off x="4022431" y="654654"/>
              <a:ext cx="604868" cy="5400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18"/>
            <p:cNvSpPr txBox="1"/>
            <p:nvPr/>
          </p:nvSpPr>
          <p:spPr>
            <a:xfrm>
              <a:off x="4180849" y="724599"/>
              <a:ext cx="2880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480923" y="1636924"/>
            <a:ext cx="3395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Presentation skills</a:t>
            </a:r>
            <a:endParaRPr lang="zh-CN" altLang="en-US" sz="24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28130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3B8F0BB-E2CF-451C-8EA8-E5FBC13F697C}"/>
              </a:ext>
            </a:extLst>
          </p:cNvPr>
          <p:cNvSpPr/>
          <p:nvPr/>
        </p:nvSpPr>
        <p:spPr>
          <a:xfrm>
            <a:off x="2123728" y="476672"/>
            <a:ext cx="3804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Presentation skills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1DB7A4-A669-455B-93F2-F6268DAF2694}"/>
              </a:ext>
            </a:extLst>
          </p:cNvPr>
          <p:cNvSpPr/>
          <p:nvPr/>
        </p:nvSpPr>
        <p:spPr>
          <a:xfrm>
            <a:off x="1115616" y="1340768"/>
            <a:ext cx="73448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Academic presentation is 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 prepared and formal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 talk given by a speaker in public. </a:t>
            </a: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It is a powerful way to transmit your message to an audience in a </a:t>
            </a:r>
            <a:r>
              <a:rPr lang="en-US" altLang="zh-CN" sz="2400" b="1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clear and structured way within a time limit.</a:t>
            </a:r>
            <a:endParaRPr lang="en-US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An effective presentation usually includes the following parts: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1.Tell the audience what you are going to tell them (introduction)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2.Tell them (body/development)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1825" indent="-273050"/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3.Tell them what you’ve told them (</a:t>
            </a:r>
            <a:r>
              <a:rPr lang="en-US" altLang="zh-CN" sz="2400" kern="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conclusion</a:t>
            </a:r>
            <a:r>
              <a:rPr lang="en-US" altLang="zh-CN" sz="2400" kern="0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83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232B40-3230-475C-9F85-EC1052C07C3A}"/>
              </a:ext>
            </a:extLst>
          </p:cNvPr>
          <p:cNvSpPr txBox="1"/>
          <p:nvPr/>
        </p:nvSpPr>
        <p:spPr>
          <a:xfrm>
            <a:off x="1763688" y="1484784"/>
            <a:ext cx="556434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presentation</a:t>
            </a:r>
          </a:p>
          <a:p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3K principles</a:t>
            </a: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your subject matter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your audience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-Know yourself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Develop a theme/the purpose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Prepare the scripts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Select the proper visual aids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Plan your body &amp; hand positions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Rehearse your </a:t>
            </a: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（排练）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7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3F83914-FA57-4CAE-8144-E23E589BBAF2}"/>
              </a:ext>
            </a:extLst>
          </p:cNvPr>
          <p:cNvSpPr txBox="1"/>
          <p:nvPr/>
        </p:nvSpPr>
        <p:spPr>
          <a:xfrm>
            <a:off x="970591" y="1595704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presentation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DB6C38-84AB-4453-9D6D-D84E0A05A456}"/>
              </a:ext>
            </a:extLst>
          </p:cNvPr>
          <p:cNvSpPr/>
          <p:nvPr/>
        </p:nvSpPr>
        <p:spPr>
          <a:xfrm>
            <a:off x="378902" y="2260941"/>
            <a:ext cx="4248473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speak loudly, clearly, confidently and positively.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keep eye contact with the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smile.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avoid technical jargon unless you’re sure it is familiar to the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necessary to highlight your strong points.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give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strong ending </a:t>
            </a: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summarizing your best points.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38046-9753-4438-B165-F3B7F49C635A}"/>
              </a:ext>
            </a:extLst>
          </p:cNvPr>
          <p:cNvSpPr txBox="1"/>
          <p:nvPr/>
        </p:nvSpPr>
        <p:spPr>
          <a:xfrm>
            <a:off x="5220072" y="1268760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3V aspects</a:t>
            </a: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-Verbal 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-Vocal 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-Visual aspect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Stay relaxed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8731F4-8AC7-42D0-A56E-9C3E49974CA1}"/>
              </a:ext>
            </a:extLst>
          </p:cNvPr>
          <p:cNvSpPr/>
          <p:nvPr/>
        </p:nvSpPr>
        <p:spPr>
          <a:xfrm>
            <a:off x="4716015" y="3530039"/>
            <a:ext cx="4248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run overtime.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overuse your body movement and hand gesture.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speak towards the screen.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disappear from the vision of your audience.</a:t>
            </a:r>
          </a:p>
          <a:p>
            <a:pPr marL="174625" indent="-17462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6969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ignore your audience.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6404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49FC25-99ED-4E41-B2F1-EBD81719D9FC}"/>
              </a:ext>
            </a:extLst>
          </p:cNvPr>
          <p:cNvSpPr/>
          <p:nvPr/>
        </p:nvSpPr>
        <p:spPr>
          <a:xfrm>
            <a:off x="2195736" y="476672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Opening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F4A76-D1D0-45BE-AA9B-50F99E5E81BD}"/>
              </a:ext>
            </a:extLst>
          </p:cNvPr>
          <p:cNvSpPr/>
          <p:nvPr/>
        </p:nvSpPr>
        <p:spPr>
          <a:xfrm>
            <a:off x="323528" y="1196752"/>
            <a:ext cx="8712968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opening speech is a </a:t>
            </a:r>
            <a:r>
              <a:rPr lang="en-US" altLang="zh-CN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prelude</a:t>
            </a:r>
            <a:r>
              <a:rPr lang="zh-CN" alt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（前奏）</a:t>
            </a:r>
            <a:r>
              <a:rPr lang="en-US" altLang="zh-CN" sz="2100" dirty="0" smtClean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100" dirty="0">
                <a:solidFill>
                  <a:srgbClr val="7B0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conference, setting the keynote of the conference and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the participants about the conference.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In the opening speech, the speaker would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warm welcome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to all participants,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thanks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to the parties and individuals concerned, state the organizing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of the conference, and finally express sincere </a:t>
            </a:r>
            <a:r>
              <a:rPr lang="en-US" altLang="zh-CN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wishes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 to all. </a:t>
            </a:r>
            <a:endParaRPr lang="zh-CN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55D7D3-29F6-4C79-9222-946F6264D5C2}"/>
              </a:ext>
            </a:extLst>
          </p:cNvPr>
          <p:cNvSpPr/>
          <p:nvPr/>
        </p:nvSpPr>
        <p:spPr>
          <a:xfrm>
            <a:off x="323528" y="3596531"/>
            <a:ext cx="860495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>
                <a:solidFill>
                  <a:srgbClr val="7D44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probably included in an opening speech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self-introduction (not necessary if you’ve already been introduced, mostly by the presider of the conference/session)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welcoming words to all the participants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thanks given to the organizations and individuals involved (optional)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significance or uniqueness of the </a:t>
            </a:r>
            <a:r>
              <a:rPr lang="en-US" altLang="zh-CN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zh-CN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会议的意义或独特性</a:t>
            </a:r>
            <a:r>
              <a:rPr lang="zh-CN" alt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information about the background, contents, and purposes of the conference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good wishes to the conference and the participants</a:t>
            </a:r>
            <a:endParaRPr lang="en-US" altLang="zh-CN" sz="2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7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4B935E-02E4-47C8-A582-32E29833BE0D}"/>
              </a:ext>
            </a:extLst>
          </p:cNvPr>
          <p:cNvSpPr/>
          <p:nvPr/>
        </p:nvSpPr>
        <p:spPr>
          <a:xfrm>
            <a:off x="2051720" y="404664"/>
            <a:ext cx="5759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Introducing keynote speaker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D9178D-1662-4527-9825-3B32F9BF6F01}"/>
              </a:ext>
            </a:extLst>
          </p:cNvPr>
          <p:cNvSpPr/>
          <p:nvPr/>
        </p:nvSpPr>
        <p:spPr>
          <a:xfrm>
            <a:off x="611560" y="1837268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Ask the speaker what they’d like you to say. 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&amp; position (title, duty, etc.) present job, work experience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background, academic qualifications (degree, university…), academic achievements (papers, books...), academic experiences (speeches, visits…), honors and awards</a:t>
            </a:r>
          </a:p>
          <a:p>
            <a:pPr marL="446088" indent="-174625"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533400" algn="l"/>
              </a:tabLst>
            </a:pP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 (hobbies, interests…)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Find out what subject the speaker will cover.    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Avoid using sensitive or embarrassing information without approval.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Find other speeches the speaker has given.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Include a surprising detail if it fits in your introduction.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Master pronouncing the speaker’s name. </a:t>
            </a:r>
          </a:p>
          <a:p>
            <a:pPr marL="358775" indent="-358775"/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Check for any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titles </a:t>
            </a:r>
            <a:r>
              <a:rPr lang="en-US" altLang="zh-CN" sz="2200" dirty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speaker </a:t>
            </a:r>
            <a:r>
              <a:rPr lang="en-US" altLang="zh-CN" sz="2200" dirty="0" smtClean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zh-CN" altLang="en-US" sz="2200" dirty="0" smtClean="0">
                <a:solidFill>
                  <a:srgbClr val="7776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特别的头衔）</a:t>
            </a:r>
            <a:endParaRPr lang="en-US" altLang="zh-CN" sz="22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A8711-5734-4281-AC3E-FAE52F8FE96B}"/>
              </a:ext>
            </a:extLst>
          </p:cNvPr>
          <p:cNvSpPr txBox="1"/>
          <p:nvPr/>
        </p:nvSpPr>
        <p:spPr>
          <a:xfrm>
            <a:off x="611560" y="1340768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5572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B673B3-BD26-4F44-9E3B-C701AB0ED5DF}"/>
              </a:ext>
            </a:extLst>
          </p:cNvPr>
          <p:cNvSpPr/>
          <p:nvPr/>
        </p:nvSpPr>
        <p:spPr>
          <a:xfrm>
            <a:off x="2123728" y="476672"/>
            <a:ext cx="33249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Keynote speech</a:t>
            </a:r>
            <a:endParaRPr lang="zh-CN" altLang="en-US" sz="3200" dirty="0"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9B73E9-2D30-4027-A442-4091A25798D6}"/>
              </a:ext>
            </a:extLst>
          </p:cNvPr>
          <p:cNvSpPr/>
          <p:nvPr/>
        </p:nvSpPr>
        <p:spPr>
          <a:xfrm>
            <a:off x="971600" y="1487681"/>
            <a:ext cx="7272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does </a:t>
            </a:r>
            <a:r>
              <a:rPr lang="en-US" altLang="zh-CN" sz="2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mean?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keynote of a speech is the main theme of a speech or the part that is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emphasized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most.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What is keynote speech / keynote address?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speech setting forth the keynote, containing a central or the most important idea</a:t>
            </a: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What is a keynote speaker?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very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distinguished speaker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 the meeting or its subject</a:t>
            </a:r>
            <a:endParaRPr lang="en-US" altLang="zh-CN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5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5E10EB8-1CE0-48CE-9A7A-2654D65C44A2}"/>
              </a:ext>
            </a:extLst>
          </p:cNvPr>
          <p:cNvSpPr/>
          <p:nvPr/>
        </p:nvSpPr>
        <p:spPr>
          <a:xfrm>
            <a:off x="611560" y="1340768"/>
            <a:ext cx="7920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How to conclude</a:t>
            </a:r>
          </a:p>
          <a:p>
            <a:endParaRPr lang="en-US" altLang="zh-C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very important to leave your audience with a clear summary of what you have presented.</a:t>
            </a: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It is also important not to let the talk just fizzle out. Make it obvious that you have reached the end of the presentation.</a:t>
            </a:r>
          </a:p>
          <a:p>
            <a:pPr marL="358775" indent="-358775"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1. Summarize the main points again, using phrases like: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“To sum up...”, “So, in conclusion...”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2. Restate the purpose of your talk, and say that you have achieved your aim: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“My research aim is ... Now it should be clear that ...”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3. Give thanks to the audience, and invite questions:</a:t>
            </a:r>
          </a:p>
          <a:p>
            <a:pPr marL="358775" indent="-358775"/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“Thank you. Any questions?”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993</Words>
  <Application>Microsoft Office PowerPoint</Application>
  <PresentationFormat>全屏显示(4:3)</PresentationFormat>
  <Paragraphs>141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宋体</vt:lpstr>
      <vt:lpstr>微软雅黑</vt:lpstr>
      <vt:lpstr>Arial</vt:lpstr>
      <vt:lpstr>Bodoni MT Black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汪德凤</cp:lastModifiedBy>
  <cp:revision>241</cp:revision>
  <dcterms:created xsi:type="dcterms:W3CDTF">2017-11-16T11:08:01Z</dcterms:created>
  <dcterms:modified xsi:type="dcterms:W3CDTF">2019-01-07T13:33:54Z</dcterms:modified>
</cp:coreProperties>
</file>