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8"/>
  </p:notesMasterIdLst>
  <p:handoutMasterIdLst>
    <p:handoutMasterId r:id="rId49"/>
  </p:handoutMasterIdLst>
  <p:sldIdLst>
    <p:sldId id="257" r:id="rId2"/>
    <p:sldId id="258" r:id="rId3"/>
    <p:sldId id="303" r:id="rId4"/>
    <p:sldId id="259" r:id="rId5"/>
    <p:sldId id="306" r:id="rId6"/>
    <p:sldId id="307" r:id="rId7"/>
    <p:sldId id="308" r:id="rId8"/>
    <p:sldId id="309" r:id="rId9"/>
    <p:sldId id="310" r:id="rId10"/>
    <p:sldId id="311" r:id="rId11"/>
    <p:sldId id="286" r:id="rId12"/>
    <p:sldId id="287" r:id="rId13"/>
    <p:sldId id="288" r:id="rId14"/>
    <p:sldId id="289" r:id="rId15"/>
    <p:sldId id="290" r:id="rId16"/>
    <p:sldId id="291" r:id="rId17"/>
    <p:sldId id="292" r:id="rId18"/>
    <p:sldId id="293" r:id="rId19"/>
    <p:sldId id="294" r:id="rId20"/>
    <p:sldId id="317" r:id="rId21"/>
    <p:sldId id="312" r:id="rId22"/>
    <p:sldId id="262" r:id="rId23"/>
    <p:sldId id="263" r:id="rId24"/>
    <p:sldId id="299" r:id="rId25"/>
    <p:sldId id="313" r:id="rId26"/>
    <p:sldId id="304" r:id="rId27"/>
    <p:sldId id="314" r:id="rId28"/>
    <p:sldId id="315" r:id="rId29"/>
    <p:sldId id="278" r:id="rId30"/>
    <p:sldId id="279" r:id="rId31"/>
    <p:sldId id="318" r:id="rId32"/>
    <p:sldId id="670" r:id="rId33"/>
    <p:sldId id="281" r:id="rId34"/>
    <p:sldId id="650" r:id="rId35"/>
    <p:sldId id="649" r:id="rId36"/>
    <p:sldId id="656" r:id="rId37"/>
    <p:sldId id="664" r:id="rId38"/>
    <p:sldId id="651" r:id="rId39"/>
    <p:sldId id="659" r:id="rId40"/>
    <p:sldId id="665" r:id="rId41"/>
    <p:sldId id="621" r:id="rId42"/>
    <p:sldId id="667" r:id="rId43"/>
    <p:sldId id="668" r:id="rId44"/>
    <p:sldId id="666" r:id="rId45"/>
    <p:sldId id="669" r:id="rId46"/>
    <p:sldId id="302" r:id="rId47"/>
  </p:sldIdLst>
  <p:sldSz cx="9144000" cy="6858000" type="screen4x3"/>
  <p:notesSz cx="6781800" cy="9926638"/>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92136" autoAdjust="0"/>
  </p:normalViewPr>
  <p:slideViewPr>
    <p:cSldViewPr>
      <p:cViewPr>
        <p:scale>
          <a:sx n="81" d="100"/>
          <a:sy n="81" d="100"/>
        </p:scale>
        <p:origin x="126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E1196FA-49F0-4D86-A5EA-4488047BF11E}" type="slidenum">
              <a:rPr lang="en-US" altLang="zh-CN"/>
              <a:pPr>
                <a:defRPr/>
              </a:pPr>
              <a:t>‹#›</a:t>
            </a:fld>
            <a:endParaRPr lang="en-US" altLang="zh-CN"/>
          </a:p>
        </p:txBody>
      </p:sp>
    </p:spTree>
    <p:extLst>
      <p:ext uri="{BB962C8B-B14F-4D97-AF65-F5344CB8AC3E}">
        <p14:creationId xmlns:p14="http://schemas.microsoft.com/office/powerpoint/2010/main" val="4211506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A9EE7F2-1034-4272-949F-5BB51FDB89AD}" type="slidenum">
              <a:rPr lang="en-US" altLang="zh-CN"/>
              <a:pPr>
                <a:defRPr/>
              </a:pPr>
              <a:t>‹#›</a:t>
            </a:fld>
            <a:endParaRPr lang="en-US" altLang="zh-CN"/>
          </a:p>
        </p:txBody>
      </p:sp>
    </p:spTree>
    <p:extLst>
      <p:ext uri="{BB962C8B-B14F-4D97-AF65-F5344CB8AC3E}">
        <p14:creationId xmlns:p14="http://schemas.microsoft.com/office/powerpoint/2010/main" val="1495186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A9EE7F2-1034-4272-949F-5BB51FDB89AD}" type="slidenum">
              <a:rPr lang="en-US" altLang="zh-CN" smtClean="0"/>
              <a:pPr>
                <a:defRPr/>
              </a:pPr>
              <a:t>1</a:t>
            </a:fld>
            <a:endParaRPr lang="en-US" altLang="zh-CN"/>
          </a:p>
        </p:txBody>
      </p:sp>
    </p:spTree>
    <p:extLst>
      <p:ext uri="{BB962C8B-B14F-4D97-AF65-F5344CB8AC3E}">
        <p14:creationId xmlns:p14="http://schemas.microsoft.com/office/powerpoint/2010/main" val="17377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平时成绩包括出勤和实验报告。实验报告</a:t>
            </a:r>
            <a:r>
              <a:rPr lang="en-US" altLang="zh-CN" dirty="0"/>
              <a:t>2</a:t>
            </a:r>
            <a:r>
              <a:rPr lang="zh-CN" altLang="en-US" dirty="0"/>
              <a:t>次。报告严禁抄袭，一旦发现雷同报告，按照考试规定处理。举往年的例子。</a:t>
            </a:r>
          </a:p>
        </p:txBody>
      </p:sp>
      <p:sp>
        <p:nvSpPr>
          <p:cNvPr id="4" name="灯片编号占位符 3"/>
          <p:cNvSpPr>
            <a:spLocks noGrp="1"/>
          </p:cNvSpPr>
          <p:nvPr>
            <p:ph type="sldNum" sz="quarter" idx="10"/>
          </p:nvPr>
        </p:nvSpPr>
        <p:spPr/>
        <p:txBody>
          <a:bodyPr/>
          <a:lstStyle/>
          <a:p>
            <a:pPr>
              <a:defRPr/>
            </a:pPr>
            <a:fld id="{DA9EE7F2-1034-4272-949F-5BB51FDB89AD}" type="slidenum">
              <a:rPr lang="en-US" altLang="zh-CN" smtClean="0"/>
              <a:pPr>
                <a:defRPr/>
              </a:pPr>
              <a:t>31</a:t>
            </a:fld>
            <a:endParaRPr lang="en-US" altLang="zh-CN"/>
          </a:p>
        </p:txBody>
      </p:sp>
    </p:spTree>
    <p:extLst>
      <p:ext uri="{BB962C8B-B14F-4D97-AF65-F5344CB8AC3E}">
        <p14:creationId xmlns:p14="http://schemas.microsoft.com/office/powerpoint/2010/main" val="3574250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043970A-AE25-4917-A9D8-C667C8405DA0}" type="slidenum">
              <a:rPr lang="en-US" altLang="zh-CN" smtClean="0"/>
              <a:pPr eaLnBrk="1" hangingPunct="1"/>
              <a:t>33</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zh-CN" altLang="en-US"/>
              <a:t>随机向量及其分布的概念</a:t>
            </a:r>
          </a:p>
          <a:p>
            <a:pPr eaLnBrk="1" hangingPunct="1"/>
            <a:r>
              <a:rPr lang="zh-CN" altLang="en-US" dirty="0"/>
              <a:t>正态分布的概率密度函数形式，及其几何解释。</a:t>
            </a:r>
          </a:p>
          <a:p>
            <a:pPr eaLnBrk="1" hangingPunct="1"/>
            <a:r>
              <a:rPr lang="zh-CN" altLang="en-US" dirty="0"/>
              <a:t>运算包括内积、外积、微商。</a:t>
            </a:r>
          </a:p>
        </p:txBody>
      </p:sp>
    </p:spTree>
    <p:extLst>
      <p:ext uri="{BB962C8B-B14F-4D97-AF65-F5344CB8AC3E}">
        <p14:creationId xmlns:p14="http://schemas.microsoft.com/office/powerpoint/2010/main" val="2361442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952FE803-45D8-4BFD-A689-BBFD322BF2FC}"/>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50E402C2-8363-4576-BB01-ACB18C617A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8BCA194D-F5C8-4DF6-8963-DD1094B2CA54}"/>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3B63483E-7470-4B99-8AEA-9622C79EA3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548D453-B08C-4419-8618-07F85899BA69}"/>
              </a:ext>
            </a:extLst>
          </p:cNvPr>
          <p:cNvSpPr>
            <a:spLocks noGrp="1" noChangeArrowheads="1"/>
          </p:cNvSpPr>
          <p:nvPr>
            <p:ph type="sldNum" sz="quarter" idx="5"/>
          </p:nvPr>
        </p:nvSpPr>
        <p:spPr>
          <a:xfrm>
            <a:off x="3868738" y="9499600"/>
            <a:ext cx="2959100" cy="50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B12DF6-5B2A-4D7A-8407-633BB8C87856}" type="slidenum">
              <a:rPr lang="zh-CN" altLang="en-US"/>
              <a:pPr/>
              <a:t>41</a:t>
            </a:fld>
            <a:endParaRPr lang="en-US" altLang="zh-CN"/>
          </a:p>
        </p:txBody>
      </p:sp>
      <p:sp>
        <p:nvSpPr>
          <p:cNvPr id="40963" name="Rectangle 2">
            <a:extLst>
              <a:ext uri="{FF2B5EF4-FFF2-40B4-BE49-F238E27FC236}">
                <a16:creationId xmlns:a16="http://schemas.microsoft.com/office/drawing/2014/main" id="{FFF7391C-F86A-402B-B8A9-A8AD5CE7E09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67A042D2-D699-45B9-BC97-7E17E8D568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3E642B5-3F36-4583-A16E-F21D7D41CC95}" type="slidenum">
              <a:rPr lang="en-US" altLang="zh-CN" smtClean="0"/>
              <a:pPr eaLnBrk="1" hangingPunct="1"/>
              <a:t>2</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zh-CN" altLang="en-US" dirty="0"/>
              <a:t>阿尔法狗、自动</a:t>
            </a:r>
            <a:r>
              <a:rPr lang="zh-CN" altLang="en-US"/>
              <a:t>驾驶汽车、深度学习的</a:t>
            </a:r>
            <a:r>
              <a:rPr lang="zh-CN" altLang="en-US" dirty="0"/>
              <a:t>例子。</a:t>
            </a:r>
            <a:endParaRPr lang="en-US" altLang="zh-CN" dirty="0"/>
          </a:p>
          <a:p>
            <a:pPr eaLnBrk="1" hangingPunct="1"/>
            <a:r>
              <a:rPr lang="zh-CN" altLang="en-US" dirty="0"/>
              <a:t>所见到的具体事物为样本，样本抽象出来的特征为模式，具有某些共同特性的模式的集合为模式类。模式识别是利用计算机自动地把待识别的模式分配到各自的模式类中。</a:t>
            </a:r>
            <a:endParaRPr lang="en-US" altLang="zh-CN" dirty="0"/>
          </a:p>
          <a:p>
            <a:pPr eaLnBrk="1" hangingPunct="1"/>
            <a:r>
              <a:rPr lang="zh-CN" altLang="en-US" dirty="0"/>
              <a:t>识别和分类的理解，不同说法，一个意思</a:t>
            </a:r>
            <a:endParaRPr lang="en-US" altLang="zh-CN" dirty="0"/>
          </a:p>
          <a:p>
            <a:pPr eaLnBrk="1" hangingPunct="1"/>
            <a:r>
              <a:rPr lang="zh-CN" altLang="en-US" dirty="0"/>
              <a:t>我们每天都在进行模式识别，例如人脸识别，文字识别等</a:t>
            </a:r>
            <a:endParaRPr lang="en-US" altLang="zh-CN" dirty="0"/>
          </a:p>
          <a:p>
            <a:pPr eaLnBrk="1" hangingPunct="1"/>
            <a:r>
              <a:rPr lang="zh-CN" altLang="en-US" dirty="0"/>
              <a:t>模式识别难在哪里？</a:t>
            </a:r>
            <a:r>
              <a:rPr lang="en-US" altLang="zh-CN" dirty="0"/>
              <a:t>1</a:t>
            </a:r>
            <a:r>
              <a:rPr lang="zh-CN" altLang="en-US" dirty="0"/>
              <a:t>是模式类的数量，</a:t>
            </a:r>
            <a:r>
              <a:rPr lang="en-US" altLang="zh-CN" dirty="0"/>
              <a:t>2</a:t>
            </a:r>
            <a:r>
              <a:rPr lang="zh-CN" altLang="en-US" dirty="0"/>
              <a:t>是模式的可区分程度。文字和人脸的模式类很多。性别的模式类不多，但是也不容易，计算机病毒的检测也不容易。</a:t>
            </a:r>
          </a:p>
        </p:txBody>
      </p:sp>
    </p:spTree>
    <p:extLst>
      <p:ext uri="{BB962C8B-B14F-4D97-AF65-F5344CB8AC3E}">
        <p14:creationId xmlns:p14="http://schemas.microsoft.com/office/powerpoint/2010/main" val="30168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zh-CN" altLang="en-US"/>
              <a:t>人类的学习过程。一种是“老师”教。“老师”可以是学校老师，也可以是父母，爷爷奶奶，朋友，社会等，当你犯错了给以纠正，社会的纠正就是劳改所监狱，当看人喊错了的纠正；另一种是自学，从书本或实践中自己总结规律，螺旋式上升。</a:t>
            </a:r>
          </a:p>
        </p:txBody>
      </p:sp>
      <p:sp>
        <p:nvSpPr>
          <p:cNvPr id="38916"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A3531A1-7A8A-4211-9003-08E87B35FD76}" type="slidenum">
              <a:rPr lang="en-US" altLang="zh-CN" smtClean="0"/>
              <a:pPr eaLnBrk="1" hangingPunct="1"/>
              <a:t>3</a:t>
            </a:fld>
            <a:endParaRPr lang="en-US" altLang="zh-CN"/>
          </a:p>
        </p:txBody>
      </p:sp>
    </p:spTree>
    <p:extLst>
      <p:ext uri="{BB962C8B-B14F-4D97-AF65-F5344CB8AC3E}">
        <p14:creationId xmlns:p14="http://schemas.microsoft.com/office/powerpoint/2010/main" val="38548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r>
              <a:rPr lang="zh-CN" altLang="en-US" dirty="0"/>
              <a:t>一般在医院里什么最花钱？检测和药，检测需要各种各样的设备。</a:t>
            </a:r>
          </a:p>
        </p:txBody>
      </p:sp>
      <p:sp>
        <p:nvSpPr>
          <p:cNvPr id="39940"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60BA639-7BBE-4174-910A-4E20F3722F12}" type="slidenum">
              <a:rPr lang="en-US" altLang="zh-CN" smtClean="0"/>
              <a:pPr eaLnBrk="1" hangingPunct="1"/>
              <a:t>4</a:t>
            </a:fld>
            <a:endParaRPr lang="en-US" altLang="zh-CN"/>
          </a:p>
        </p:txBody>
      </p:sp>
    </p:spTree>
    <p:extLst>
      <p:ext uri="{BB962C8B-B14F-4D97-AF65-F5344CB8AC3E}">
        <p14:creationId xmlns:p14="http://schemas.microsoft.com/office/powerpoint/2010/main" val="305704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57CEA04-0032-4E0D-8D77-10FDAB6E142A}" type="slidenum">
              <a:rPr lang="en-US" altLang="zh-CN" smtClean="0"/>
              <a:pPr eaLnBrk="1" hangingPunct="1"/>
              <a:t>18</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en-US"/>
              <a:t>这种情况称为过拟合</a:t>
            </a:r>
            <a:r>
              <a:rPr lang="en-US" altLang="zh-CN"/>
              <a:t>(Overfitting)</a:t>
            </a:r>
            <a:r>
              <a:rPr lang="zh-CN" altLang="en-US"/>
              <a:t>。</a:t>
            </a:r>
          </a:p>
        </p:txBody>
      </p:sp>
    </p:spTree>
    <p:extLst>
      <p:ext uri="{BB962C8B-B14F-4D97-AF65-F5344CB8AC3E}">
        <p14:creationId xmlns:p14="http://schemas.microsoft.com/office/powerpoint/2010/main" val="45447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zh-CN" altLang="en-US" dirty="0"/>
              <a:t>声纹，步态，心跳，智能手机用户触摸</a:t>
            </a:r>
          </a:p>
        </p:txBody>
      </p:sp>
      <p:sp>
        <p:nvSpPr>
          <p:cNvPr id="41988"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A68A43B-0198-40C9-9FCC-C9E1F28027A9}" type="slidenum">
              <a:rPr lang="en-US" altLang="zh-CN" smtClean="0"/>
              <a:pPr eaLnBrk="1" hangingPunct="1"/>
              <a:t>20</a:t>
            </a:fld>
            <a:endParaRPr lang="en-US" altLang="zh-CN"/>
          </a:p>
        </p:txBody>
      </p:sp>
    </p:spTree>
    <p:extLst>
      <p:ext uri="{BB962C8B-B14F-4D97-AF65-F5344CB8AC3E}">
        <p14:creationId xmlns:p14="http://schemas.microsoft.com/office/powerpoint/2010/main" val="357935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zh-CN" altLang="en-US"/>
              <a:t>分类决策经常是一个最优化算法</a:t>
            </a:r>
          </a:p>
        </p:txBody>
      </p:sp>
      <p:sp>
        <p:nvSpPr>
          <p:cNvPr id="43012"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9CF46CC-DD98-4599-8F35-1B9E0F53358E}" type="slidenum">
              <a:rPr lang="en-US" altLang="zh-CN" smtClean="0"/>
              <a:pPr eaLnBrk="1" hangingPunct="1"/>
              <a:t>23</a:t>
            </a:fld>
            <a:endParaRPr lang="en-US" altLang="zh-CN"/>
          </a:p>
        </p:txBody>
      </p:sp>
    </p:spTree>
    <p:extLst>
      <p:ext uri="{BB962C8B-B14F-4D97-AF65-F5344CB8AC3E}">
        <p14:creationId xmlns:p14="http://schemas.microsoft.com/office/powerpoint/2010/main" val="233169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CF91B78-BB78-4301-B400-1E3D46C28BE7}" type="slidenum">
              <a:rPr lang="en-US" altLang="zh-CN" smtClean="0"/>
              <a:pPr eaLnBrk="1" hangingPunct="1"/>
              <a:t>26</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ltLang="zh-CN"/>
              <a:t>Lotus Hill Institute</a:t>
            </a:r>
            <a:r>
              <a:rPr lang="zh-CN" altLang="en-US"/>
              <a:t>的图像标注示例。</a:t>
            </a:r>
          </a:p>
        </p:txBody>
      </p:sp>
    </p:spTree>
    <p:extLst>
      <p:ext uri="{BB962C8B-B14F-4D97-AF65-F5344CB8AC3E}">
        <p14:creationId xmlns:p14="http://schemas.microsoft.com/office/powerpoint/2010/main" val="227415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9D9B6D6-CB74-42F1-9DA1-B8D2D60C2A69}" type="slidenum">
              <a:rPr lang="en-US" altLang="zh-CN" smtClean="0"/>
              <a:pPr eaLnBrk="1" hangingPunct="1"/>
              <a:t>29</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a:t>第二章介绍和我们日常生活经验最相近的一种识别方法；</a:t>
            </a:r>
          </a:p>
          <a:p>
            <a:pPr eaLnBrk="1" hangingPunct="1"/>
            <a:r>
              <a:rPr lang="zh-CN" altLang="en-US"/>
              <a:t>第三章是我们的重点，介绍线性判别函数，感知器算法，非线性判别函数。</a:t>
            </a:r>
          </a:p>
          <a:p>
            <a:pPr eaLnBrk="1" hangingPunct="1"/>
            <a:r>
              <a:rPr lang="zh-CN" altLang="en-US"/>
              <a:t>第四章是重点，介绍贝叶斯判别理论；</a:t>
            </a:r>
          </a:p>
          <a:p>
            <a:pPr eaLnBrk="1" hangingPunct="1"/>
            <a:r>
              <a:rPr lang="zh-CN" altLang="en-US"/>
              <a:t>第五章介绍对于特征的处理，模式往往具有非常多的特征，这会带来一个问题“维数灾难”，要解决这个问题必须选出最有代表性的特征。</a:t>
            </a:r>
          </a:p>
        </p:txBody>
      </p:sp>
    </p:spTree>
    <p:extLst>
      <p:ext uri="{BB962C8B-B14F-4D97-AF65-F5344CB8AC3E}">
        <p14:creationId xmlns:p14="http://schemas.microsoft.com/office/powerpoint/2010/main" val="383032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1181284 w 97"/>
                <a:gd name="T1" fmla="*/ 415565 h 37"/>
                <a:gd name="T2" fmla="*/ 1513352 w 97"/>
                <a:gd name="T3" fmla="*/ 332804 h 37"/>
                <a:gd name="T4" fmla="*/ 1529608 w 97"/>
                <a:gd name="T5" fmla="*/ 283891 h 37"/>
                <a:gd name="T6" fmla="*/ 1463847 w 97"/>
                <a:gd name="T7" fmla="*/ 0 h 37"/>
                <a:gd name="T8" fmla="*/ 414186 w 97"/>
                <a:gd name="T9" fmla="*/ 0 h 37"/>
                <a:gd name="T10" fmla="*/ 167959 w 97"/>
                <a:gd name="T11" fmla="*/ 365984 h 37"/>
                <a:gd name="T12" fmla="*/ 1181284 w 97"/>
                <a:gd name="T13" fmla="*/ 41556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8422119 w 585"/>
                <a:gd name="T1" fmla="*/ 16275 h 534"/>
                <a:gd name="T2" fmla="*/ 2624484 w 585"/>
                <a:gd name="T3" fmla="*/ 0 h 534"/>
                <a:gd name="T4" fmla="*/ 3761357 w 585"/>
                <a:gd name="T5" fmla="*/ 349778 h 534"/>
                <a:gd name="T6" fmla="*/ 2908892 w 585"/>
                <a:gd name="T7" fmla="*/ 649969 h 534"/>
                <a:gd name="T8" fmla="*/ 3460658 w 585"/>
                <a:gd name="T9" fmla="*/ 1183880 h 534"/>
                <a:gd name="T10" fmla="*/ 1236151 w 585"/>
                <a:gd name="T11" fmla="*/ 999105 h 534"/>
                <a:gd name="T12" fmla="*/ 432702 w 585"/>
                <a:gd name="T13" fmla="*/ 1048688 h 534"/>
                <a:gd name="T14" fmla="*/ 3325308 w 585"/>
                <a:gd name="T15" fmla="*/ 8117733 h 534"/>
                <a:gd name="T16" fmla="*/ 2406265 w 585"/>
                <a:gd name="T17" fmla="*/ 5686722 h 534"/>
                <a:gd name="T18" fmla="*/ 1755090 w 585"/>
                <a:gd name="T19" fmla="*/ 6266977 h 534"/>
                <a:gd name="T20" fmla="*/ 1570086 w 585"/>
                <a:gd name="T21" fmla="*/ 7253052 h 534"/>
                <a:gd name="T22" fmla="*/ 2072203 w 585"/>
                <a:gd name="T23" fmla="*/ 4416858 h 534"/>
                <a:gd name="T24" fmla="*/ 2558544 w 585"/>
                <a:gd name="T25" fmla="*/ 3800045 h 534"/>
                <a:gd name="T26" fmla="*/ 3494025 w 585"/>
                <a:gd name="T27" fmla="*/ 3951508 h 534"/>
                <a:gd name="T28" fmla="*/ 3143550 w 585"/>
                <a:gd name="T29" fmla="*/ 5102717 h 534"/>
                <a:gd name="T30" fmla="*/ 3209587 w 585"/>
                <a:gd name="T31" fmla="*/ 6583437 h 534"/>
                <a:gd name="T32" fmla="*/ 8607123 w 585"/>
                <a:gd name="T33" fmla="*/ 8051774 h 534"/>
                <a:gd name="T34" fmla="*/ 7589318 w 585"/>
                <a:gd name="T35" fmla="*/ 7117864 h 534"/>
                <a:gd name="T36" fmla="*/ 7102952 w 585"/>
                <a:gd name="T37" fmla="*/ 5752706 h 534"/>
                <a:gd name="T38" fmla="*/ 6617248 w 585"/>
                <a:gd name="T39" fmla="*/ 4502331 h 534"/>
                <a:gd name="T40" fmla="*/ 7687953 w 585"/>
                <a:gd name="T41" fmla="*/ 4267973 h 534"/>
                <a:gd name="T42" fmla="*/ 6802252 w 585"/>
                <a:gd name="T43" fmla="*/ 3717150 h 534"/>
                <a:gd name="T44" fmla="*/ 7337605 w 585"/>
                <a:gd name="T45" fmla="*/ 3766738 h 534"/>
                <a:gd name="T46" fmla="*/ 7321318 w 585"/>
                <a:gd name="T47" fmla="*/ 3482943 h 534"/>
                <a:gd name="T48" fmla="*/ 6283212 w 585"/>
                <a:gd name="T49" fmla="*/ 3516256 h 534"/>
                <a:gd name="T50" fmla="*/ 5966205 w 585"/>
                <a:gd name="T51" fmla="*/ 5719398 h 534"/>
                <a:gd name="T52" fmla="*/ 5800860 w 585"/>
                <a:gd name="T53" fmla="*/ 3832722 h 534"/>
                <a:gd name="T54" fmla="*/ 5532734 w 585"/>
                <a:gd name="T55" fmla="*/ 3034636 h 534"/>
                <a:gd name="T56" fmla="*/ 5800860 w 585"/>
                <a:gd name="T57" fmla="*/ 2265881 h 534"/>
                <a:gd name="T58" fmla="*/ 5665505 w 585"/>
                <a:gd name="T59" fmla="*/ 1649099 h 534"/>
                <a:gd name="T60" fmla="*/ 5532734 w 585"/>
                <a:gd name="T61" fmla="*/ 1032418 h 534"/>
                <a:gd name="T62" fmla="*/ 6167496 w 585"/>
                <a:gd name="T63" fmla="*/ 1718303 h 534"/>
                <a:gd name="T64" fmla="*/ 6934255 w 585"/>
                <a:gd name="T65" fmla="*/ 785030 h 534"/>
                <a:gd name="T66" fmla="*/ 6835619 w 585"/>
                <a:gd name="T67" fmla="*/ 1583241 h 534"/>
                <a:gd name="T68" fmla="*/ 6702848 w 585"/>
                <a:gd name="T69" fmla="*/ 2167246 h 534"/>
                <a:gd name="T70" fmla="*/ 6702848 w 585"/>
                <a:gd name="T71" fmla="*/ 3018235 h 534"/>
                <a:gd name="T72" fmla="*/ 9324233 w 585"/>
                <a:gd name="T73" fmla="*/ 3018235 h 534"/>
                <a:gd name="T74" fmla="*/ 9258171 w 585"/>
                <a:gd name="T75" fmla="*/ 1266650 h 534"/>
                <a:gd name="T76" fmla="*/ 4161355 w 585"/>
                <a:gd name="T77" fmla="*/ 1151204 h 534"/>
                <a:gd name="T78" fmla="*/ 4898767 w 585"/>
                <a:gd name="T79" fmla="*/ 1550565 h 534"/>
                <a:gd name="T80" fmla="*/ 2859269 w 585"/>
                <a:gd name="T81" fmla="*/ 3252598 h 534"/>
                <a:gd name="T82" fmla="*/ 1153802 w 585"/>
                <a:gd name="T83" fmla="*/ 1632824 h 534"/>
                <a:gd name="T84" fmla="*/ 3192663 w 585"/>
                <a:gd name="T85" fmla="*/ 1767885 h 534"/>
                <a:gd name="T86" fmla="*/ 3675656 w 585"/>
                <a:gd name="T87" fmla="*/ 1751616 h 534"/>
                <a:gd name="T88" fmla="*/ 5047162 w 585"/>
                <a:gd name="T89" fmla="*/ 2018493 h 534"/>
                <a:gd name="T90" fmla="*/ 4614333 w 585"/>
                <a:gd name="T91" fmla="*/ 4267973 h 534"/>
                <a:gd name="T92" fmla="*/ 4346364 w 585"/>
                <a:gd name="T93" fmla="*/ 2282793 h 534"/>
                <a:gd name="T94" fmla="*/ 2859269 w 585"/>
                <a:gd name="T95" fmla="*/ 3252598 h 534"/>
                <a:gd name="T96" fmla="*/ 3728658 w 585"/>
                <a:gd name="T97" fmla="*/ 3750463 h 534"/>
                <a:gd name="T98" fmla="*/ 4127993 w 585"/>
                <a:gd name="T99" fmla="*/ 2635149 h 534"/>
                <a:gd name="T100" fmla="*/ 5447160 w 585"/>
                <a:gd name="T101" fmla="*/ 4868379 h 534"/>
                <a:gd name="T102" fmla="*/ 3592665 w 585"/>
                <a:gd name="T103" fmla="*/ 5349974 h 534"/>
                <a:gd name="T104" fmla="*/ 5162878 w 585"/>
                <a:gd name="T105" fmla="*/ 4617751 h 534"/>
                <a:gd name="T106" fmla="*/ 5315157 w 585"/>
                <a:gd name="T107" fmla="*/ 2216167 h 534"/>
                <a:gd name="T108" fmla="*/ 5232166 w 585"/>
                <a:gd name="T109" fmla="*/ 3552147 h 534"/>
                <a:gd name="T110" fmla="*/ 4997407 w 585"/>
                <a:gd name="T111" fmla="*/ 2401579 h 534"/>
                <a:gd name="T112" fmla="*/ 8474994 w 585"/>
                <a:gd name="T113" fmla="*/ 2984927 h 534"/>
                <a:gd name="T114" fmla="*/ 7704366 w 585"/>
                <a:gd name="T115" fmla="*/ 2701133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675986 w 47"/>
                <a:gd name="T1" fmla="*/ 250506 h 56"/>
                <a:gd name="T2" fmla="*/ 456281 w 47"/>
                <a:gd name="T3" fmla="*/ 932723 h 56"/>
                <a:gd name="T4" fmla="*/ 675986 w 47"/>
                <a:gd name="T5" fmla="*/ 25050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322638 w 41"/>
                <a:gd name="T1" fmla="*/ 448034 h 75"/>
                <a:gd name="T2" fmla="*/ 204738 w 41"/>
                <a:gd name="T3" fmla="*/ 1150275 h 75"/>
                <a:gd name="T4" fmla="*/ 682215 w 41"/>
                <a:gd name="T5" fmla="*/ 747929 h 75"/>
                <a:gd name="T6" fmla="*/ 631950 w 41"/>
                <a:gd name="T7" fmla="*/ 398491 h 75"/>
                <a:gd name="T8" fmla="*/ 322638 w 41"/>
                <a:gd name="T9" fmla="*/ 448034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1879651 w 135"/>
                <a:gd name="T1" fmla="*/ 65584 h 63"/>
                <a:gd name="T2" fmla="*/ 400911 w 135"/>
                <a:gd name="T3" fmla="*/ 65584 h 63"/>
                <a:gd name="T4" fmla="*/ 33401 w 135"/>
                <a:gd name="T5" fmla="*/ 412830 h 63"/>
                <a:gd name="T6" fmla="*/ 1007617 w 135"/>
                <a:gd name="T7" fmla="*/ 960027 h 63"/>
                <a:gd name="T8" fmla="*/ 1611071 w 135"/>
                <a:gd name="T9" fmla="*/ 894574 h 63"/>
                <a:gd name="T10" fmla="*/ 1895983 w 135"/>
                <a:gd name="T11" fmla="*/ 878240 h 63"/>
                <a:gd name="T12" fmla="*/ 1879651 w 135"/>
                <a:gd name="T13" fmla="*/ 6558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1111542 w 97"/>
                <a:gd name="T1" fmla="*/ 81855 h 102"/>
                <a:gd name="T2" fmla="*/ 516384 w 97"/>
                <a:gd name="T3" fmla="*/ 81855 h 102"/>
                <a:gd name="T4" fmla="*/ 200572 w 97"/>
                <a:gd name="T5" fmla="*/ 944884 h 102"/>
                <a:gd name="T6" fmla="*/ 1312781 w 97"/>
                <a:gd name="T7" fmla="*/ 1026738 h 102"/>
                <a:gd name="T8" fmla="*/ 1111542 w 97"/>
                <a:gd name="T9" fmla="*/ 8185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252458 w 99"/>
                <a:gd name="T1" fmla="*/ 0 h 19"/>
                <a:gd name="T2" fmla="*/ 670282 w 99"/>
                <a:gd name="T3" fmla="*/ 250237 h 19"/>
                <a:gd name="T4" fmla="*/ 2524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353602 w 76"/>
                <a:gd name="T1" fmla="*/ 609670 h 47"/>
                <a:gd name="T2" fmla="*/ 1184027 w 76"/>
                <a:gd name="T3" fmla="*/ 280537 h 47"/>
                <a:gd name="T4" fmla="*/ 810668 w 76"/>
                <a:gd name="T5" fmla="*/ 49099 h 47"/>
                <a:gd name="T6" fmla="*/ 320062 w 76"/>
                <a:gd name="T7" fmla="*/ 525051 h 47"/>
                <a:gd name="T8" fmla="*/ 353602 w 76"/>
                <a:gd name="T9" fmla="*/ 60967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1208394 w 82"/>
                <a:gd name="T1" fmla="*/ 99161 h 37"/>
                <a:gd name="T2" fmla="*/ 401467 w 82"/>
                <a:gd name="T3" fmla="*/ 283891 h 37"/>
                <a:gd name="T4" fmla="*/ 285439 w 82"/>
                <a:gd name="T5" fmla="*/ 431965 h 37"/>
                <a:gd name="T6" fmla="*/ 1278008 w 82"/>
                <a:gd name="T7" fmla="*/ 382385 h 37"/>
                <a:gd name="T8" fmla="*/ 1377699 w 82"/>
                <a:gd name="T9" fmla="*/ 332804 h 37"/>
                <a:gd name="T10" fmla="*/ 1377699 w 82"/>
                <a:gd name="T11" fmla="*/ 0 h 37"/>
                <a:gd name="T12" fmla="*/ 1208394 w 82"/>
                <a:gd name="T13" fmla="*/ 9916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350796 w 138"/>
                <a:gd name="T1" fmla="*/ 16467 h 33"/>
                <a:gd name="T2" fmla="*/ 132241 w 138"/>
                <a:gd name="T3" fmla="*/ 235480 h 33"/>
                <a:gd name="T4" fmla="*/ 953534 w 138"/>
                <a:gd name="T5" fmla="*/ 368574 h 33"/>
                <a:gd name="T6" fmla="*/ 1959610 w 138"/>
                <a:gd name="T7" fmla="*/ 385041 h 33"/>
                <a:gd name="T8" fmla="*/ 1909804 w 138"/>
                <a:gd name="T9" fmla="*/ 132451 h 33"/>
                <a:gd name="T10" fmla="*/ 1373811 w 138"/>
                <a:gd name="T11" fmla="*/ 49887 h 33"/>
                <a:gd name="T12" fmla="*/ 350796 w 138"/>
                <a:gd name="T13" fmla="*/ 16467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1649347 w 112"/>
                <a:gd name="T1" fmla="*/ 310336 h 29"/>
                <a:gd name="T2" fmla="*/ 1732772 w 112"/>
                <a:gd name="T3" fmla="*/ 64834 h 29"/>
                <a:gd name="T4" fmla="*/ 1246742 w 112"/>
                <a:gd name="T5" fmla="*/ 161934 h 29"/>
                <a:gd name="T6" fmla="*/ 604994 w 112"/>
                <a:gd name="T7" fmla="*/ 96974 h 29"/>
                <a:gd name="T8" fmla="*/ 33473 w 112"/>
                <a:gd name="T9" fmla="*/ 64834 h 29"/>
                <a:gd name="T10" fmla="*/ 1649347 w 112"/>
                <a:gd name="T11" fmla="*/ 31033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49516 w 115"/>
                <a:gd name="T1" fmla="*/ 882412 h 95"/>
                <a:gd name="T2" fmla="*/ 431365 w 115"/>
                <a:gd name="T3" fmla="*/ 898803 h 95"/>
                <a:gd name="T4" fmla="*/ 832659 w 115"/>
                <a:gd name="T5" fmla="*/ 1280615 h 95"/>
                <a:gd name="T6" fmla="*/ 981213 w 115"/>
                <a:gd name="T7" fmla="*/ 1396057 h 95"/>
                <a:gd name="T8" fmla="*/ 1346030 w 115"/>
                <a:gd name="T9" fmla="*/ 866152 h 95"/>
                <a:gd name="T10" fmla="*/ 1846362 w 115"/>
                <a:gd name="T11" fmla="*/ 866152 h 95"/>
                <a:gd name="T12" fmla="*/ 1313388 w 115"/>
                <a:gd name="T13" fmla="*/ 447729 h 95"/>
                <a:gd name="T14" fmla="*/ 615623 w 115"/>
                <a:gd name="T15" fmla="*/ 266627 h 95"/>
                <a:gd name="T16" fmla="*/ 200647 w 115"/>
                <a:gd name="T17" fmla="*/ 681701 h 95"/>
                <a:gd name="T18" fmla="*/ 49516 w 115"/>
                <a:gd name="T19" fmla="*/ 882412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857141 w 65"/>
                <a:gd name="T1" fmla="*/ 665706 h 169"/>
                <a:gd name="T2" fmla="*/ 368915 w 65"/>
                <a:gd name="T3" fmla="*/ 817056 h 169"/>
                <a:gd name="T4" fmla="*/ 368915 w 65"/>
                <a:gd name="T5" fmla="*/ 981964 h 169"/>
                <a:gd name="T6" fmla="*/ 840797 w 65"/>
                <a:gd name="T7" fmla="*/ 1499028 h 169"/>
                <a:gd name="T8" fmla="*/ 571716 w 65"/>
                <a:gd name="T9" fmla="*/ 1963952 h 169"/>
                <a:gd name="T10" fmla="*/ 0 w 65"/>
                <a:gd name="T11" fmla="*/ 2464725 h 169"/>
                <a:gd name="T12" fmla="*/ 285552 w 65"/>
                <a:gd name="T13" fmla="*/ 2580222 h 169"/>
                <a:gd name="T14" fmla="*/ 790865 w 65"/>
                <a:gd name="T15" fmla="*/ 2764742 h 169"/>
                <a:gd name="T16" fmla="*/ 1059942 w 65"/>
                <a:gd name="T17" fmla="*/ 2698807 h 169"/>
                <a:gd name="T18" fmla="*/ 1092761 w 65"/>
                <a:gd name="T19" fmla="*/ 0 h 169"/>
                <a:gd name="T20" fmla="*/ 857141 w 65"/>
                <a:gd name="T21" fmla="*/ 66570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15625 h 2"/>
                <a:gd name="T2" fmla="*/ 0 w 4"/>
                <a:gd name="T3" fmla="*/ 15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8355"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a:t>单击此处编辑母版标题样式</a:t>
            </a:r>
          </a:p>
        </p:txBody>
      </p:sp>
      <p:sp>
        <p:nvSpPr>
          <p:cNvPr id="83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fld id="{45B2F62B-2A66-4521-9B0F-8F418000557B}" type="datetime1">
              <a:rPr lang="zh-CN" altLang="en-US"/>
              <a:pPr>
                <a:defRPr/>
              </a:pPr>
              <a:t>2021/12/17</a:t>
            </a:fld>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4677D6CB-815D-4E25-955B-7EA8FF9B97D1}" type="slidenum">
              <a:rPr lang="en-US" altLang="zh-CN"/>
              <a:pPr>
                <a:defRPr/>
              </a:pPr>
              <a:t>‹#›</a:t>
            </a:fld>
            <a:endParaRPr lang="en-US" altLang="zh-CN"/>
          </a:p>
        </p:txBody>
      </p:sp>
    </p:spTree>
    <p:extLst>
      <p:ext uri="{BB962C8B-B14F-4D97-AF65-F5344CB8AC3E}">
        <p14:creationId xmlns:p14="http://schemas.microsoft.com/office/powerpoint/2010/main" val="228709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BA07D5CA-C79C-4366-AB69-42217F0A5BE7}" type="datetime1">
              <a:rPr lang="zh-CN" altLang="en-US"/>
              <a:pPr>
                <a:defRPr/>
              </a:pPr>
              <a:t>2021/12/17</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8F2C4FC-F593-4F46-AA77-2FD05189A116}" type="slidenum">
              <a:rPr lang="en-US" altLang="zh-CN"/>
              <a:pPr>
                <a:defRPr/>
              </a:pPr>
              <a:t>‹#›</a:t>
            </a:fld>
            <a:endParaRPr lang="en-US" altLang="zh-CN"/>
          </a:p>
        </p:txBody>
      </p:sp>
    </p:spTree>
    <p:extLst>
      <p:ext uri="{BB962C8B-B14F-4D97-AF65-F5344CB8AC3E}">
        <p14:creationId xmlns:p14="http://schemas.microsoft.com/office/powerpoint/2010/main" val="319547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228600"/>
            <a:ext cx="2135187" cy="58705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98450" y="228600"/>
            <a:ext cx="6253163" cy="58705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435D36F1-BCB5-44EE-A42F-83DDA91E34BF}" type="datetime1">
              <a:rPr lang="zh-CN" altLang="en-US"/>
              <a:pPr>
                <a:defRPr/>
              </a:pPr>
              <a:t>2021/12/17</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6E8941B4-05FB-46DD-97D5-CBC992B55058}" type="slidenum">
              <a:rPr lang="en-US" altLang="zh-CN"/>
              <a:pPr>
                <a:defRPr/>
              </a:pPr>
              <a:t>‹#›</a:t>
            </a:fld>
            <a:endParaRPr lang="en-US" altLang="zh-CN"/>
          </a:p>
        </p:txBody>
      </p:sp>
    </p:spTree>
    <p:extLst>
      <p:ext uri="{BB962C8B-B14F-4D97-AF65-F5344CB8AC3E}">
        <p14:creationId xmlns:p14="http://schemas.microsoft.com/office/powerpoint/2010/main" val="388009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4AF8C312-2253-423F-BDC2-17F4903210D8}" type="datetime1">
              <a:rPr lang="zh-CN" altLang="en-US"/>
              <a:pPr>
                <a:defRPr/>
              </a:pPr>
              <a:t>2021/12/17</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14159C9-A2ED-4ECB-97AE-7DDE9C3EAAC2}" type="slidenum">
              <a:rPr lang="en-US" altLang="zh-CN"/>
              <a:pPr>
                <a:defRPr/>
              </a:pPr>
              <a:t>‹#›</a:t>
            </a:fld>
            <a:endParaRPr lang="en-US" altLang="zh-CN"/>
          </a:p>
        </p:txBody>
      </p:sp>
    </p:spTree>
    <p:extLst>
      <p:ext uri="{BB962C8B-B14F-4D97-AF65-F5344CB8AC3E}">
        <p14:creationId xmlns:p14="http://schemas.microsoft.com/office/powerpoint/2010/main" val="48679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50"/>
          <p:cNvSpPr>
            <a:spLocks noGrp="1" noChangeArrowheads="1"/>
          </p:cNvSpPr>
          <p:nvPr>
            <p:ph type="dt" sz="half" idx="10"/>
          </p:nvPr>
        </p:nvSpPr>
        <p:spPr>
          <a:ln/>
        </p:spPr>
        <p:txBody>
          <a:bodyPr/>
          <a:lstStyle>
            <a:lvl1pPr>
              <a:defRPr/>
            </a:lvl1pPr>
          </a:lstStyle>
          <a:p>
            <a:pPr>
              <a:defRPr/>
            </a:pPr>
            <a:fld id="{6CCA004E-9D75-4372-B957-7DAA7ED2C16F}" type="datetime1">
              <a:rPr lang="zh-CN" altLang="en-US"/>
              <a:pPr>
                <a:defRPr/>
              </a:pPr>
              <a:t>2021/12/17</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8A4B97F-5C29-4697-86D5-B019675D2A5D}" type="slidenum">
              <a:rPr lang="en-US" altLang="zh-CN"/>
              <a:pPr>
                <a:defRPr/>
              </a:pPr>
              <a:t>‹#›</a:t>
            </a:fld>
            <a:endParaRPr lang="en-US" altLang="zh-CN"/>
          </a:p>
        </p:txBody>
      </p:sp>
    </p:spTree>
    <p:extLst>
      <p:ext uri="{BB962C8B-B14F-4D97-AF65-F5344CB8AC3E}">
        <p14:creationId xmlns:p14="http://schemas.microsoft.com/office/powerpoint/2010/main" val="58005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fld id="{3F9E9466-EFAF-4078-BC09-9778DEC5EE20}" type="datetime1">
              <a:rPr lang="zh-CN" altLang="en-US"/>
              <a:pPr>
                <a:defRPr/>
              </a:pPr>
              <a:t>2021/12/17</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82493FF-48C2-40D2-B5BA-0EE65467AA06}" type="slidenum">
              <a:rPr lang="en-US" altLang="zh-CN"/>
              <a:pPr>
                <a:defRPr/>
              </a:pPr>
              <a:t>‹#›</a:t>
            </a:fld>
            <a:endParaRPr lang="en-US" altLang="zh-CN"/>
          </a:p>
        </p:txBody>
      </p:sp>
    </p:spTree>
    <p:extLst>
      <p:ext uri="{BB962C8B-B14F-4D97-AF65-F5344CB8AC3E}">
        <p14:creationId xmlns:p14="http://schemas.microsoft.com/office/powerpoint/2010/main" val="274680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fld id="{8F045D6B-44A5-4EF7-9794-F9D993FB783D}" type="datetime1">
              <a:rPr lang="zh-CN" altLang="en-US"/>
              <a:pPr>
                <a:defRPr/>
              </a:pPr>
              <a:t>2021/12/17</a:t>
            </a:fld>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AE3FF8B8-197B-4F28-9AA8-FACA6A61529F}" type="slidenum">
              <a:rPr lang="en-US" altLang="zh-CN"/>
              <a:pPr>
                <a:defRPr/>
              </a:pPr>
              <a:t>‹#›</a:t>
            </a:fld>
            <a:endParaRPr lang="en-US" altLang="zh-CN"/>
          </a:p>
        </p:txBody>
      </p:sp>
    </p:spTree>
    <p:extLst>
      <p:ext uri="{BB962C8B-B14F-4D97-AF65-F5344CB8AC3E}">
        <p14:creationId xmlns:p14="http://schemas.microsoft.com/office/powerpoint/2010/main" val="315388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fld id="{72D9A98C-9826-4D4C-9031-67684DF04860}" type="datetime1">
              <a:rPr lang="zh-CN" altLang="en-US"/>
              <a:pPr>
                <a:defRPr/>
              </a:pPr>
              <a:t>2021/12/17</a:t>
            </a:fld>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B2E0573B-3F5E-4C3C-9AF2-240F2F226305}" type="slidenum">
              <a:rPr lang="en-US" altLang="zh-CN"/>
              <a:pPr>
                <a:defRPr/>
              </a:pPr>
              <a:t>‹#›</a:t>
            </a:fld>
            <a:endParaRPr lang="en-US" altLang="zh-CN"/>
          </a:p>
        </p:txBody>
      </p:sp>
    </p:spTree>
    <p:extLst>
      <p:ext uri="{BB962C8B-B14F-4D97-AF65-F5344CB8AC3E}">
        <p14:creationId xmlns:p14="http://schemas.microsoft.com/office/powerpoint/2010/main" val="169652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fld id="{65296696-BD33-4078-A252-55FF4BECC579}" type="datetime1">
              <a:rPr lang="zh-CN" altLang="en-US"/>
              <a:pPr>
                <a:defRPr/>
              </a:pPr>
              <a:t>2021/12/17</a:t>
            </a:fld>
            <a:endParaRPr lang="zh-CN"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C9E32974-DEA8-4D6D-925E-D1219B43DF4D}" type="slidenum">
              <a:rPr lang="en-US" altLang="zh-CN"/>
              <a:pPr>
                <a:defRPr/>
              </a:pPr>
              <a:t>‹#›</a:t>
            </a:fld>
            <a:endParaRPr lang="en-US" altLang="zh-CN"/>
          </a:p>
        </p:txBody>
      </p:sp>
    </p:spTree>
    <p:extLst>
      <p:ext uri="{BB962C8B-B14F-4D97-AF65-F5344CB8AC3E}">
        <p14:creationId xmlns:p14="http://schemas.microsoft.com/office/powerpoint/2010/main" val="256012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50"/>
          <p:cNvSpPr>
            <a:spLocks noGrp="1" noChangeArrowheads="1"/>
          </p:cNvSpPr>
          <p:nvPr>
            <p:ph type="dt" sz="half" idx="10"/>
          </p:nvPr>
        </p:nvSpPr>
        <p:spPr>
          <a:ln/>
        </p:spPr>
        <p:txBody>
          <a:bodyPr/>
          <a:lstStyle>
            <a:lvl1pPr>
              <a:defRPr/>
            </a:lvl1pPr>
          </a:lstStyle>
          <a:p>
            <a:pPr>
              <a:defRPr/>
            </a:pPr>
            <a:fld id="{32F943DC-42FD-4258-830F-A82ECEE1A5C4}" type="datetime1">
              <a:rPr lang="zh-CN" altLang="en-US"/>
              <a:pPr>
                <a:defRPr/>
              </a:pPr>
              <a:t>2021/12/17</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26D3580-0E34-4935-90CE-AFD2C9A05230}" type="slidenum">
              <a:rPr lang="en-US" altLang="zh-CN"/>
              <a:pPr>
                <a:defRPr/>
              </a:pPr>
              <a:t>‹#›</a:t>
            </a:fld>
            <a:endParaRPr lang="en-US" altLang="zh-CN"/>
          </a:p>
        </p:txBody>
      </p:sp>
    </p:spTree>
    <p:extLst>
      <p:ext uri="{BB962C8B-B14F-4D97-AF65-F5344CB8AC3E}">
        <p14:creationId xmlns:p14="http://schemas.microsoft.com/office/powerpoint/2010/main" val="104421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50"/>
          <p:cNvSpPr>
            <a:spLocks noGrp="1" noChangeArrowheads="1"/>
          </p:cNvSpPr>
          <p:nvPr>
            <p:ph type="dt" sz="half" idx="10"/>
          </p:nvPr>
        </p:nvSpPr>
        <p:spPr>
          <a:ln/>
        </p:spPr>
        <p:txBody>
          <a:bodyPr/>
          <a:lstStyle>
            <a:lvl1pPr>
              <a:defRPr/>
            </a:lvl1pPr>
          </a:lstStyle>
          <a:p>
            <a:pPr>
              <a:defRPr/>
            </a:pPr>
            <a:fld id="{1CE07C37-7FAF-4CEE-8100-1D1E5DF1131D}" type="datetime1">
              <a:rPr lang="zh-CN" altLang="en-US"/>
              <a:pPr>
                <a:defRPr/>
              </a:pPr>
              <a:t>2021/12/17</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8FE0D801-0C3F-4BE0-8E5C-68D779803AFF}" type="slidenum">
              <a:rPr lang="en-US" altLang="zh-CN"/>
              <a:pPr>
                <a:defRPr/>
              </a:pPr>
              <a:t>‹#›</a:t>
            </a:fld>
            <a:endParaRPr lang="en-US" altLang="zh-CN"/>
          </a:p>
        </p:txBody>
      </p:sp>
    </p:spTree>
    <p:extLst>
      <p:ext uri="{BB962C8B-B14F-4D97-AF65-F5344CB8AC3E}">
        <p14:creationId xmlns:p14="http://schemas.microsoft.com/office/powerpoint/2010/main" val="285292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15625 h 2"/>
                <a:gd name="T2" fmla="*/ 0 w 4"/>
                <a:gd name="T3" fmla="*/ 15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3870 w 546"/>
                <a:gd name="T1" fmla="*/ 2494 h 497"/>
                <a:gd name="T2" fmla="*/ 6614 w 546"/>
                <a:gd name="T3" fmla="*/ 42486 h 497"/>
                <a:gd name="T4" fmla="*/ 15096 w 546"/>
                <a:gd name="T5" fmla="*/ 235430 h 497"/>
                <a:gd name="T6" fmla="*/ 32475 w 546"/>
                <a:gd name="T7" fmla="*/ 273810 h 497"/>
                <a:gd name="T8" fmla="*/ 94899 w 546"/>
                <a:gd name="T9" fmla="*/ 288664 h 497"/>
                <a:gd name="T10" fmla="*/ 122665 w 546"/>
                <a:gd name="T11" fmla="*/ 296468 h 497"/>
                <a:gd name="T12" fmla="*/ 312253 w 546"/>
                <a:gd name="T13" fmla="*/ 284524 h 497"/>
                <a:gd name="T14" fmla="*/ 320166 w 546"/>
                <a:gd name="T15" fmla="*/ 100055 h 497"/>
                <a:gd name="T16" fmla="*/ 221691 w 546"/>
                <a:gd name="T17" fmla="*/ 9517 h 497"/>
                <a:gd name="T18" fmla="*/ 149505 w 546"/>
                <a:gd name="T19" fmla="*/ 17331 h 497"/>
                <a:gd name="T20" fmla="*/ 118895 w 546"/>
                <a:gd name="T21" fmla="*/ 6608 h 497"/>
                <a:gd name="T22" fmla="*/ 90780 w 546"/>
                <a:gd name="T23" fmla="*/ 1196 h 497"/>
                <a:gd name="T24" fmla="*/ 13870 w 546"/>
                <a:gd name="T25" fmla="*/ 249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1181284 w 97"/>
                  <a:gd name="T1" fmla="*/ 415565 h 37"/>
                  <a:gd name="T2" fmla="*/ 1513352 w 97"/>
                  <a:gd name="T3" fmla="*/ 332804 h 37"/>
                  <a:gd name="T4" fmla="*/ 1529608 w 97"/>
                  <a:gd name="T5" fmla="*/ 283891 h 37"/>
                  <a:gd name="T6" fmla="*/ 1463847 w 97"/>
                  <a:gd name="T7" fmla="*/ 0 h 37"/>
                  <a:gd name="T8" fmla="*/ 414186 w 97"/>
                  <a:gd name="T9" fmla="*/ 0 h 37"/>
                  <a:gd name="T10" fmla="*/ 167959 w 97"/>
                  <a:gd name="T11" fmla="*/ 365984 h 37"/>
                  <a:gd name="T12" fmla="*/ 1181284 w 97"/>
                  <a:gd name="T13" fmla="*/ 41556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8422119 w 585"/>
                  <a:gd name="T1" fmla="*/ 16275 h 534"/>
                  <a:gd name="T2" fmla="*/ 2624484 w 585"/>
                  <a:gd name="T3" fmla="*/ 0 h 534"/>
                  <a:gd name="T4" fmla="*/ 3761357 w 585"/>
                  <a:gd name="T5" fmla="*/ 349778 h 534"/>
                  <a:gd name="T6" fmla="*/ 2908892 w 585"/>
                  <a:gd name="T7" fmla="*/ 649969 h 534"/>
                  <a:gd name="T8" fmla="*/ 3460658 w 585"/>
                  <a:gd name="T9" fmla="*/ 1183880 h 534"/>
                  <a:gd name="T10" fmla="*/ 1236151 w 585"/>
                  <a:gd name="T11" fmla="*/ 999105 h 534"/>
                  <a:gd name="T12" fmla="*/ 432702 w 585"/>
                  <a:gd name="T13" fmla="*/ 1048688 h 534"/>
                  <a:gd name="T14" fmla="*/ 3325308 w 585"/>
                  <a:gd name="T15" fmla="*/ 8117733 h 534"/>
                  <a:gd name="T16" fmla="*/ 2406265 w 585"/>
                  <a:gd name="T17" fmla="*/ 5686722 h 534"/>
                  <a:gd name="T18" fmla="*/ 1755090 w 585"/>
                  <a:gd name="T19" fmla="*/ 6266977 h 534"/>
                  <a:gd name="T20" fmla="*/ 1570086 w 585"/>
                  <a:gd name="T21" fmla="*/ 7253052 h 534"/>
                  <a:gd name="T22" fmla="*/ 2072203 w 585"/>
                  <a:gd name="T23" fmla="*/ 4416858 h 534"/>
                  <a:gd name="T24" fmla="*/ 2558544 w 585"/>
                  <a:gd name="T25" fmla="*/ 3800045 h 534"/>
                  <a:gd name="T26" fmla="*/ 3494025 w 585"/>
                  <a:gd name="T27" fmla="*/ 3951508 h 534"/>
                  <a:gd name="T28" fmla="*/ 3143550 w 585"/>
                  <a:gd name="T29" fmla="*/ 5102717 h 534"/>
                  <a:gd name="T30" fmla="*/ 3209587 w 585"/>
                  <a:gd name="T31" fmla="*/ 6583437 h 534"/>
                  <a:gd name="T32" fmla="*/ 8607123 w 585"/>
                  <a:gd name="T33" fmla="*/ 8051774 h 534"/>
                  <a:gd name="T34" fmla="*/ 7589318 w 585"/>
                  <a:gd name="T35" fmla="*/ 7117864 h 534"/>
                  <a:gd name="T36" fmla="*/ 7102952 w 585"/>
                  <a:gd name="T37" fmla="*/ 5752706 h 534"/>
                  <a:gd name="T38" fmla="*/ 6617248 w 585"/>
                  <a:gd name="T39" fmla="*/ 4502331 h 534"/>
                  <a:gd name="T40" fmla="*/ 7687953 w 585"/>
                  <a:gd name="T41" fmla="*/ 4267973 h 534"/>
                  <a:gd name="T42" fmla="*/ 6802252 w 585"/>
                  <a:gd name="T43" fmla="*/ 3717150 h 534"/>
                  <a:gd name="T44" fmla="*/ 7337605 w 585"/>
                  <a:gd name="T45" fmla="*/ 3766738 h 534"/>
                  <a:gd name="T46" fmla="*/ 7321318 w 585"/>
                  <a:gd name="T47" fmla="*/ 3482943 h 534"/>
                  <a:gd name="T48" fmla="*/ 6283212 w 585"/>
                  <a:gd name="T49" fmla="*/ 3516256 h 534"/>
                  <a:gd name="T50" fmla="*/ 5966205 w 585"/>
                  <a:gd name="T51" fmla="*/ 5719398 h 534"/>
                  <a:gd name="T52" fmla="*/ 5800860 w 585"/>
                  <a:gd name="T53" fmla="*/ 3832722 h 534"/>
                  <a:gd name="T54" fmla="*/ 5532734 w 585"/>
                  <a:gd name="T55" fmla="*/ 3034636 h 534"/>
                  <a:gd name="T56" fmla="*/ 5800860 w 585"/>
                  <a:gd name="T57" fmla="*/ 2265881 h 534"/>
                  <a:gd name="T58" fmla="*/ 5665505 w 585"/>
                  <a:gd name="T59" fmla="*/ 1649099 h 534"/>
                  <a:gd name="T60" fmla="*/ 5532734 w 585"/>
                  <a:gd name="T61" fmla="*/ 1032418 h 534"/>
                  <a:gd name="T62" fmla="*/ 6167496 w 585"/>
                  <a:gd name="T63" fmla="*/ 1718303 h 534"/>
                  <a:gd name="T64" fmla="*/ 6934255 w 585"/>
                  <a:gd name="T65" fmla="*/ 785030 h 534"/>
                  <a:gd name="T66" fmla="*/ 6835619 w 585"/>
                  <a:gd name="T67" fmla="*/ 1583241 h 534"/>
                  <a:gd name="T68" fmla="*/ 6702848 w 585"/>
                  <a:gd name="T69" fmla="*/ 2167246 h 534"/>
                  <a:gd name="T70" fmla="*/ 6702848 w 585"/>
                  <a:gd name="T71" fmla="*/ 3018235 h 534"/>
                  <a:gd name="T72" fmla="*/ 9324233 w 585"/>
                  <a:gd name="T73" fmla="*/ 3018235 h 534"/>
                  <a:gd name="T74" fmla="*/ 9258171 w 585"/>
                  <a:gd name="T75" fmla="*/ 1266650 h 534"/>
                  <a:gd name="T76" fmla="*/ 4161355 w 585"/>
                  <a:gd name="T77" fmla="*/ 1151204 h 534"/>
                  <a:gd name="T78" fmla="*/ 4898767 w 585"/>
                  <a:gd name="T79" fmla="*/ 1550565 h 534"/>
                  <a:gd name="T80" fmla="*/ 2859269 w 585"/>
                  <a:gd name="T81" fmla="*/ 3252598 h 534"/>
                  <a:gd name="T82" fmla="*/ 1153802 w 585"/>
                  <a:gd name="T83" fmla="*/ 1632824 h 534"/>
                  <a:gd name="T84" fmla="*/ 3192663 w 585"/>
                  <a:gd name="T85" fmla="*/ 1767885 h 534"/>
                  <a:gd name="T86" fmla="*/ 3675656 w 585"/>
                  <a:gd name="T87" fmla="*/ 1751616 h 534"/>
                  <a:gd name="T88" fmla="*/ 5047162 w 585"/>
                  <a:gd name="T89" fmla="*/ 2018493 h 534"/>
                  <a:gd name="T90" fmla="*/ 4614333 w 585"/>
                  <a:gd name="T91" fmla="*/ 4267973 h 534"/>
                  <a:gd name="T92" fmla="*/ 4346364 w 585"/>
                  <a:gd name="T93" fmla="*/ 2282793 h 534"/>
                  <a:gd name="T94" fmla="*/ 2859269 w 585"/>
                  <a:gd name="T95" fmla="*/ 3252598 h 534"/>
                  <a:gd name="T96" fmla="*/ 3728658 w 585"/>
                  <a:gd name="T97" fmla="*/ 3750463 h 534"/>
                  <a:gd name="T98" fmla="*/ 4127993 w 585"/>
                  <a:gd name="T99" fmla="*/ 2635149 h 534"/>
                  <a:gd name="T100" fmla="*/ 5447160 w 585"/>
                  <a:gd name="T101" fmla="*/ 4868379 h 534"/>
                  <a:gd name="T102" fmla="*/ 3592665 w 585"/>
                  <a:gd name="T103" fmla="*/ 5349974 h 534"/>
                  <a:gd name="T104" fmla="*/ 5162878 w 585"/>
                  <a:gd name="T105" fmla="*/ 4617751 h 534"/>
                  <a:gd name="T106" fmla="*/ 5315157 w 585"/>
                  <a:gd name="T107" fmla="*/ 2216167 h 534"/>
                  <a:gd name="T108" fmla="*/ 5232166 w 585"/>
                  <a:gd name="T109" fmla="*/ 3552147 h 534"/>
                  <a:gd name="T110" fmla="*/ 4997407 w 585"/>
                  <a:gd name="T111" fmla="*/ 2401579 h 534"/>
                  <a:gd name="T112" fmla="*/ 8474994 w 585"/>
                  <a:gd name="T113" fmla="*/ 2984927 h 534"/>
                  <a:gd name="T114" fmla="*/ 7704366 w 585"/>
                  <a:gd name="T115" fmla="*/ 2701133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675986 w 47"/>
                  <a:gd name="T1" fmla="*/ 250506 h 56"/>
                  <a:gd name="T2" fmla="*/ 456281 w 47"/>
                  <a:gd name="T3" fmla="*/ 932723 h 56"/>
                  <a:gd name="T4" fmla="*/ 675986 w 47"/>
                  <a:gd name="T5" fmla="*/ 25050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322638 w 41"/>
                  <a:gd name="T1" fmla="*/ 448034 h 75"/>
                  <a:gd name="T2" fmla="*/ 204738 w 41"/>
                  <a:gd name="T3" fmla="*/ 1150275 h 75"/>
                  <a:gd name="T4" fmla="*/ 682215 w 41"/>
                  <a:gd name="T5" fmla="*/ 747929 h 75"/>
                  <a:gd name="T6" fmla="*/ 631950 w 41"/>
                  <a:gd name="T7" fmla="*/ 398491 h 75"/>
                  <a:gd name="T8" fmla="*/ 322638 w 41"/>
                  <a:gd name="T9" fmla="*/ 448034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1879651 w 135"/>
                  <a:gd name="T1" fmla="*/ 65584 h 63"/>
                  <a:gd name="T2" fmla="*/ 400911 w 135"/>
                  <a:gd name="T3" fmla="*/ 65584 h 63"/>
                  <a:gd name="T4" fmla="*/ 33401 w 135"/>
                  <a:gd name="T5" fmla="*/ 412830 h 63"/>
                  <a:gd name="T6" fmla="*/ 1007617 w 135"/>
                  <a:gd name="T7" fmla="*/ 960027 h 63"/>
                  <a:gd name="T8" fmla="*/ 1611071 w 135"/>
                  <a:gd name="T9" fmla="*/ 894574 h 63"/>
                  <a:gd name="T10" fmla="*/ 1895983 w 135"/>
                  <a:gd name="T11" fmla="*/ 878240 h 63"/>
                  <a:gd name="T12" fmla="*/ 1879651 w 135"/>
                  <a:gd name="T13" fmla="*/ 6558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1111542 w 97"/>
                  <a:gd name="T1" fmla="*/ 81855 h 102"/>
                  <a:gd name="T2" fmla="*/ 516384 w 97"/>
                  <a:gd name="T3" fmla="*/ 81855 h 102"/>
                  <a:gd name="T4" fmla="*/ 200572 w 97"/>
                  <a:gd name="T5" fmla="*/ 944884 h 102"/>
                  <a:gd name="T6" fmla="*/ 1312781 w 97"/>
                  <a:gd name="T7" fmla="*/ 1026738 h 102"/>
                  <a:gd name="T8" fmla="*/ 1111542 w 97"/>
                  <a:gd name="T9" fmla="*/ 8185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252458 w 99"/>
                  <a:gd name="T1" fmla="*/ 0 h 19"/>
                  <a:gd name="T2" fmla="*/ 670282 w 99"/>
                  <a:gd name="T3" fmla="*/ 250237 h 19"/>
                  <a:gd name="T4" fmla="*/ 2524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353602 w 76"/>
                  <a:gd name="T1" fmla="*/ 609670 h 47"/>
                  <a:gd name="T2" fmla="*/ 1184027 w 76"/>
                  <a:gd name="T3" fmla="*/ 280537 h 47"/>
                  <a:gd name="T4" fmla="*/ 810668 w 76"/>
                  <a:gd name="T5" fmla="*/ 49099 h 47"/>
                  <a:gd name="T6" fmla="*/ 320062 w 76"/>
                  <a:gd name="T7" fmla="*/ 525051 h 47"/>
                  <a:gd name="T8" fmla="*/ 353602 w 76"/>
                  <a:gd name="T9" fmla="*/ 60967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1208394 w 82"/>
                  <a:gd name="T1" fmla="*/ 99161 h 37"/>
                  <a:gd name="T2" fmla="*/ 401467 w 82"/>
                  <a:gd name="T3" fmla="*/ 283891 h 37"/>
                  <a:gd name="T4" fmla="*/ 285439 w 82"/>
                  <a:gd name="T5" fmla="*/ 431965 h 37"/>
                  <a:gd name="T6" fmla="*/ 1278008 w 82"/>
                  <a:gd name="T7" fmla="*/ 382385 h 37"/>
                  <a:gd name="T8" fmla="*/ 1377699 w 82"/>
                  <a:gd name="T9" fmla="*/ 332804 h 37"/>
                  <a:gd name="T10" fmla="*/ 1377699 w 82"/>
                  <a:gd name="T11" fmla="*/ 0 h 37"/>
                  <a:gd name="T12" fmla="*/ 1208394 w 82"/>
                  <a:gd name="T13" fmla="*/ 9916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350796 w 138"/>
                  <a:gd name="T1" fmla="*/ 16467 h 33"/>
                  <a:gd name="T2" fmla="*/ 132241 w 138"/>
                  <a:gd name="T3" fmla="*/ 235480 h 33"/>
                  <a:gd name="T4" fmla="*/ 953534 w 138"/>
                  <a:gd name="T5" fmla="*/ 368574 h 33"/>
                  <a:gd name="T6" fmla="*/ 1959610 w 138"/>
                  <a:gd name="T7" fmla="*/ 385041 h 33"/>
                  <a:gd name="T8" fmla="*/ 1909804 w 138"/>
                  <a:gd name="T9" fmla="*/ 132451 h 33"/>
                  <a:gd name="T10" fmla="*/ 1373811 w 138"/>
                  <a:gd name="T11" fmla="*/ 49887 h 33"/>
                  <a:gd name="T12" fmla="*/ 350796 w 138"/>
                  <a:gd name="T13" fmla="*/ 16467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1649347 w 112"/>
                  <a:gd name="T1" fmla="*/ 310336 h 29"/>
                  <a:gd name="T2" fmla="*/ 1732772 w 112"/>
                  <a:gd name="T3" fmla="*/ 64834 h 29"/>
                  <a:gd name="T4" fmla="*/ 1246742 w 112"/>
                  <a:gd name="T5" fmla="*/ 161934 h 29"/>
                  <a:gd name="T6" fmla="*/ 604994 w 112"/>
                  <a:gd name="T7" fmla="*/ 96974 h 29"/>
                  <a:gd name="T8" fmla="*/ 33473 w 112"/>
                  <a:gd name="T9" fmla="*/ 64834 h 29"/>
                  <a:gd name="T10" fmla="*/ 1649347 w 112"/>
                  <a:gd name="T11" fmla="*/ 31033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49516 w 115"/>
                  <a:gd name="T1" fmla="*/ 882412 h 95"/>
                  <a:gd name="T2" fmla="*/ 431365 w 115"/>
                  <a:gd name="T3" fmla="*/ 898803 h 95"/>
                  <a:gd name="T4" fmla="*/ 832659 w 115"/>
                  <a:gd name="T5" fmla="*/ 1280615 h 95"/>
                  <a:gd name="T6" fmla="*/ 981213 w 115"/>
                  <a:gd name="T7" fmla="*/ 1396057 h 95"/>
                  <a:gd name="T8" fmla="*/ 1346030 w 115"/>
                  <a:gd name="T9" fmla="*/ 866152 h 95"/>
                  <a:gd name="T10" fmla="*/ 1846362 w 115"/>
                  <a:gd name="T11" fmla="*/ 866152 h 95"/>
                  <a:gd name="T12" fmla="*/ 1313388 w 115"/>
                  <a:gd name="T13" fmla="*/ 447729 h 95"/>
                  <a:gd name="T14" fmla="*/ 615623 w 115"/>
                  <a:gd name="T15" fmla="*/ 266627 h 95"/>
                  <a:gd name="T16" fmla="*/ 200647 w 115"/>
                  <a:gd name="T17" fmla="*/ 681701 h 95"/>
                  <a:gd name="T18" fmla="*/ 49516 w 115"/>
                  <a:gd name="T19" fmla="*/ 882412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857141 w 65"/>
                  <a:gd name="T1" fmla="*/ 665706 h 169"/>
                  <a:gd name="T2" fmla="*/ 368915 w 65"/>
                  <a:gd name="T3" fmla="*/ 817056 h 169"/>
                  <a:gd name="T4" fmla="*/ 368915 w 65"/>
                  <a:gd name="T5" fmla="*/ 981964 h 169"/>
                  <a:gd name="T6" fmla="*/ 840797 w 65"/>
                  <a:gd name="T7" fmla="*/ 1499028 h 169"/>
                  <a:gd name="T8" fmla="*/ 571716 w 65"/>
                  <a:gd name="T9" fmla="*/ 1963952 h 169"/>
                  <a:gd name="T10" fmla="*/ 0 w 65"/>
                  <a:gd name="T11" fmla="*/ 2464725 h 169"/>
                  <a:gd name="T12" fmla="*/ 285552 w 65"/>
                  <a:gd name="T13" fmla="*/ 2580222 h 169"/>
                  <a:gd name="T14" fmla="*/ 790865 w 65"/>
                  <a:gd name="T15" fmla="*/ 2764742 h 169"/>
                  <a:gd name="T16" fmla="*/ 1059942 w 65"/>
                  <a:gd name="T17" fmla="*/ 2698807 h 169"/>
                  <a:gd name="T18" fmla="*/ 1092761 w 65"/>
                  <a:gd name="T19" fmla="*/ 0 h 169"/>
                  <a:gd name="T20" fmla="*/ 857141 w 65"/>
                  <a:gd name="T21" fmla="*/ 66570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18"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A5EDF2C3-3936-44CF-9159-9E52394AAE6E}" type="datetime1">
              <a:rPr lang="zh-CN" altLang="en-US"/>
              <a:pPr>
                <a:defRPr/>
              </a:pPr>
              <a:t>2021/12/17</a:t>
            </a:fld>
            <a:endParaRPr lang="zh-CN" altLang="zh-CN"/>
          </a:p>
        </p:txBody>
      </p:sp>
      <p:sp>
        <p:nvSpPr>
          <p:cNvPr id="7419"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7420"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15EF8C1-8C98-4C40-B69B-FB51D88BBD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8.png"/><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2.wmf"/><Relationship Id="rId5" Type="http://schemas.openxmlformats.org/officeDocument/2006/relationships/oleObject" Target="../embeddings/oleObject12.bin"/><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D33A964-4286-4B32-B9EC-E7630824B625}" type="datetime1">
              <a:rPr lang="zh-CN" altLang="en-US" smtClean="0"/>
              <a:pPr eaLnBrk="1" hangingPunct="1"/>
              <a:t>2021/12/17</a:t>
            </a:fld>
            <a:endParaRPr lang="zh-CN" altLang="zh-CN"/>
          </a:p>
        </p:txBody>
      </p:sp>
      <p:sp>
        <p:nvSpPr>
          <p:cNvPr id="3075"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DDCFCED-FBBE-4729-B859-6B808C1EA1DC}" type="slidenum">
              <a:rPr lang="en-US" altLang="zh-CN" smtClean="0"/>
              <a:pPr eaLnBrk="1" hangingPunct="1"/>
              <a:t>1</a:t>
            </a:fld>
            <a:endParaRPr lang="en-US" altLang="zh-CN"/>
          </a:p>
        </p:txBody>
      </p:sp>
      <p:sp>
        <p:nvSpPr>
          <p:cNvPr id="3077" name="Rectangle 3"/>
          <p:cNvSpPr>
            <a:spLocks noGrp="1" noRot="1" noChangeArrowheads="1"/>
          </p:cNvSpPr>
          <p:nvPr>
            <p:ph type="body" idx="1"/>
          </p:nvPr>
        </p:nvSpPr>
        <p:spPr/>
        <p:txBody>
          <a:bodyPr/>
          <a:lstStyle/>
          <a:p>
            <a:pPr algn="r" eaLnBrk="1" hangingPunct="1">
              <a:lnSpc>
                <a:spcPct val="90000"/>
              </a:lnSpc>
            </a:pPr>
            <a:endParaRPr lang="en-US" altLang="zh-CN" sz="3600" dirty="0"/>
          </a:p>
          <a:p>
            <a:pPr eaLnBrk="1" hangingPunct="1">
              <a:lnSpc>
                <a:spcPct val="90000"/>
              </a:lnSpc>
            </a:pPr>
            <a:endParaRPr lang="en-US" altLang="zh-CN" sz="3600" dirty="0"/>
          </a:p>
          <a:p>
            <a:pPr algn="ctr" eaLnBrk="1" hangingPunct="1">
              <a:lnSpc>
                <a:spcPct val="90000"/>
              </a:lnSpc>
              <a:buFont typeface="Wingdings" pitchFamily="2" charset="2"/>
              <a:buNone/>
            </a:pPr>
            <a:r>
              <a:rPr lang="zh-CN" altLang="en-US" sz="4800" dirty="0"/>
              <a:t>第一讲 绪  论</a:t>
            </a:r>
          </a:p>
          <a:p>
            <a:pPr eaLnBrk="1" hangingPunct="1">
              <a:lnSpc>
                <a:spcPct val="90000"/>
              </a:lnSpc>
            </a:pPr>
            <a:endParaRPr lang="zh-CN" altLang="en-US" sz="4800" dirty="0"/>
          </a:p>
          <a:p>
            <a:pPr algn="ctr" eaLnBrk="1" hangingPunct="1">
              <a:lnSpc>
                <a:spcPct val="90000"/>
              </a:lnSpc>
              <a:buFont typeface="Wingdings" pitchFamily="2" charset="2"/>
              <a:buNone/>
            </a:pPr>
            <a:r>
              <a:rPr lang="zh-CN" altLang="en-US" sz="4000" dirty="0">
                <a:solidFill>
                  <a:srgbClr val="000099"/>
                </a:solidFill>
                <a:ea typeface="楷体_GB2312" pitchFamily="49" charset="-122"/>
              </a:rPr>
              <a:t>秦中元</a:t>
            </a:r>
          </a:p>
          <a:p>
            <a:pPr algn="ctr" eaLnBrk="1" hangingPunct="1">
              <a:lnSpc>
                <a:spcPct val="90000"/>
              </a:lnSpc>
              <a:buFont typeface="Wingdings" pitchFamily="2" charset="2"/>
              <a:buNone/>
            </a:pPr>
            <a:r>
              <a:rPr lang="zh-CN" altLang="en-US" sz="2800" dirty="0">
                <a:solidFill>
                  <a:srgbClr val="000099"/>
                </a:solidFill>
              </a:rPr>
              <a:t>东南大学网络空间安全学院</a:t>
            </a:r>
          </a:p>
          <a:p>
            <a:pPr algn="ctr" eaLnBrk="1" hangingPunct="1">
              <a:lnSpc>
                <a:spcPct val="90000"/>
              </a:lnSpc>
              <a:buFont typeface="Wingdings" pitchFamily="2" charset="2"/>
              <a:buNone/>
            </a:pPr>
            <a:r>
              <a:rPr lang="en-US" altLang="zh-CN" sz="2800" dirty="0">
                <a:solidFill>
                  <a:srgbClr val="000099"/>
                </a:solidFill>
              </a:rPr>
              <a:t>zyqin@seu.edu.cn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33"/>
          <p:cNvGrpSpPr>
            <a:grpSpLocks/>
          </p:cNvGrpSpPr>
          <p:nvPr/>
        </p:nvGrpSpPr>
        <p:grpSpPr bwMode="auto">
          <a:xfrm>
            <a:off x="519113" y="995363"/>
            <a:ext cx="7956550" cy="1214437"/>
            <a:chOff x="272" y="176"/>
            <a:chExt cx="5012" cy="765"/>
          </a:xfrm>
        </p:grpSpPr>
        <p:sp>
          <p:nvSpPr>
            <p:cNvPr id="13335" name="Text Box 6"/>
            <p:cNvSpPr txBox="1">
              <a:spLocks noChangeArrowheads="1"/>
            </p:cNvSpPr>
            <p:nvPr/>
          </p:nvSpPr>
          <p:spPr bwMode="auto">
            <a:xfrm>
              <a:off x="1236" y="261"/>
              <a:ext cx="804" cy="2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lIns="0" tIns="0" rIns="0" bIns="72000"/>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信息输入</a:t>
              </a:r>
            </a:p>
          </p:txBody>
        </p:sp>
        <p:sp>
          <p:nvSpPr>
            <p:cNvPr id="13336" name="Rectangle 7"/>
            <p:cNvSpPr>
              <a:spLocks noChangeArrowheads="1"/>
            </p:cNvSpPr>
            <p:nvPr/>
          </p:nvSpPr>
          <p:spPr bwMode="auto">
            <a:xfrm>
              <a:off x="1973" y="176"/>
              <a:ext cx="3311" cy="765"/>
            </a:xfrm>
            <a:prstGeom prst="rect">
              <a:avLst/>
            </a:prstGeom>
            <a:noFill/>
            <a:ln w="9525">
              <a:solidFill>
                <a:srgbClr val="000000"/>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3337" name="Text Box 8"/>
            <p:cNvSpPr txBox="1">
              <a:spLocks noChangeArrowheads="1"/>
            </p:cNvSpPr>
            <p:nvPr/>
          </p:nvSpPr>
          <p:spPr bwMode="auto">
            <a:xfrm>
              <a:off x="272" y="472"/>
              <a:ext cx="1105"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细胞涂片制备</a:t>
              </a:r>
            </a:p>
          </p:txBody>
        </p:sp>
        <p:sp>
          <p:nvSpPr>
            <p:cNvPr id="13338" name="Line 9"/>
            <p:cNvSpPr>
              <a:spLocks noChangeShapeType="1"/>
            </p:cNvSpPr>
            <p:nvPr/>
          </p:nvSpPr>
          <p:spPr bwMode="auto">
            <a:xfrm flipV="1">
              <a:off x="1377" y="601"/>
              <a:ext cx="68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39" name="Text Box 10"/>
            <p:cNvSpPr txBox="1">
              <a:spLocks noChangeArrowheads="1"/>
            </p:cNvSpPr>
            <p:nvPr/>
          </p:nvSpPr>
          <p:spPr bwMode="auto">
            <a:xfrm>
              <a:off x="2058" y="463"/>
              <a:ext cx="1133"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显微细胞图像</a:t>
              </a:r>
            </a:p>
          </p:txBody>
        </p:sp>
        <p:sp>
          <p:nvSpPr>
            <p:cNvPr id="13340" name="Text Box 11"/>
            <p:cNvSpPr txBox="1">
              <a:spLocks noChangeArrowheads="1"/>
            </p:cNvSpPr>
            <p:nvPr/>
          </p:nvSpPr>
          <p:spPr bwMode="auto">
            <a:xfrm>
              <a:off x="3645" y="463"/>
              <a:ext cx="1276"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数字化细胞图像</a:t>
              </a:r>
            </a:p>
          </p:txBody>
        </p:sp>
        <p:sp>
          <p:nvSpPr>
            <p:cNvPr id="13341" name="Line 12"/>
            <p:cNvSpPr>
              <a:spLocks noChangeShapeType="1"/>
            </p:cNvSpPr>
            <p:nvPr/>
          </p:nvSpPr>
          <p:spPr bwMode="auto">
            <a:xfrm>
              <a:off x="3192" y="601"/>
              <a:ext cx="45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42" name="Text Box 13"/>
            <p:cNvSpPr txBox="1">
              <a:spLocks noChangeArrowheads="1"/>
            </p:cNvSpPr>
            <p:nvPr/>
          </p:nvSpPr>
          <p:spPr bwMode="auto">
            <a:xfrm>
              <a:off x="2993" y="232"/>
              <a:ext cx="752" cy="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lIns="0" tIns="0" rIns="0" bIns="0"/>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数据获取</a:t>
              </a:r>
            </a:p>
          </p:txBody>
        </p:sp>
      </p:grpSp>
      <p:grpSp>
        <p:nvGrpSpPr>
          <p:cNvPr id="13316" name="Group 32"/>
          <p:cNvGrpSpPr>
            <a:grpSpLocks/>
          </p:cNvGrpSpPr>
          <p:nvPr/>
        </p:nvGrpSpPr>
        <p:grpSpPr bwMode="auto">
          <a:xfrm>
            <a:off x="4614863" y="1851025"/>
            <a:ext cx="3240087" cy="4786313"/>
            <a:chOff x="3107" y="714"/>
            <a:chExt cx="2041" cy="2814"/>
          </a:xfrm>
        </p:grpSpPr>
        <p:sp>
          <p:nvSpPr>
            <p:cNvPr id="13320" name="Rectangle 26"/>
            <p:cNvSpPr>
              <a:spLocks noChangeArrowheads="1"/>
            </p:cNvSpPr>
            <p:nvPr/>
          </p:nvSpPr>
          <p:spPr bwMode="auto">
            <a:xfrm>
              <a:off x="3872" y="1962"/>
              <a:ext cx="1276" cy="822"/>
            </a:xfrm>
            <a:prstGeom prst="rect">
              <a:avLst/>
            </a:prstGeom>
            <a:noFill/>
            <a:ln w="9525">
              <a:solidFill>
                <a:srgbClr val="000000"/>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3321" name="Rectangle 17"/>
            <p:cNvSpPr>
              <a:spLocks noChangeArrowheads="1"/>
            </p:cNvSpPr>
            <p:nvPr/>
          </p:nvSpPr>
          <p:spPr bwMode="auto">
            <a:xfrm>
              <a:off x="3929" y="1026"/>
              <a:ext cx="1219" cy="859"/>
            </a:xfrm>
            <a:prstGeom prst="rect">
              <a:avLst/>
            </a:prstGeom>
            <a:noFill/>
            <a:ln w="9525">
              <a:solidFill>
                <a:srgbClr val="000000"/>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3322" name="Text Box 18"/>
            <p:cNvSpPr txBox="1">
              <a:spLocks noChangeArrowheads="1"/>
            </p:cNvSpPr>
            <p:nvPr/>
          </p:nvSpPr>
          <p:spPr bwMode="auto">
            <a:xfrm>
              <a:off x="4014" y="1083"/>
              <a:ext cx="1021" cy="23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dirty="0">
                  <a:solidFill>
                    <a:srgbClr val="000000"/>
                  </a:solidFill>
                  <a:latin typeface="Times New Roman" pitchFamily="18" charset="0"/>
                </a:rPr>
                <a:t>图像预处理</a:t>
              </a:r>
            </a:p>
          </p:txBody>
        </p:sp>
        <p:sp>
          <p:nvSpPr>
            <p:cNvPr id="13323" name="Text Box 19"/>
            <p:cNvSpPr txBox="1">
              <a:spLocks noChangeArrowheads="1"/>
            </p:cNvSpPr>
            <p:nvPr/>
          </p:nvSpPr>
          <p:spPr bwMode="auto">
            <a:xfrm>
              <a:off x="4100" y="1536"/>
              <a:ext cx="878" cy="23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区域划分</a:t>
              </a:r>
            </a:p>
          </p:txBody>
        </p:sp>
        <p:sp>
          <p:nvSpPr>
            <p:cNvPr id="13324" name="Line 20"/>
            <p:cNvSpPr>
              <a:spLocks noChangeShapeType="1"/>
            </p:cNvSpPr>
            <p:nvPr/>
          </p:nvSpPr>
          <p:spPr bwMode="auto">
            <a:xfrm>
              <a:off x="4524" y="1338"/>
              <a:ext cx="6" cy="19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25" name="Line 21"/>
            <p:cNvSpPr>
              <a:spLocks noChangeShapeType="1"/>
            </p:cNvSpPr>
            <p:nvPr/>
          </p:nvSpPr>
          <p:spPr bwMode="auto">
            <a:xfrm>
              <a:off x="4524" y="1791"/>
              <a:ext cx="0" cy="28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26" name="Text Box 22"/>
            <p:cNvSpPr txBox="1">
              <a:spLocks noChangeArrowheads="1"/>
            </p:cNvSpPr>
            <p:nvPr/>
          </p:nvSpPr>
          <p:spPr bwMode="auto">
            <a:xfrm>
              <a:off x="3107" y="1310"/>
              <a:ext cx="765" cy="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预处理</a:t>
              </a:r>
            </a:p>
          </p:txBody>
        </p:sp>
        <p:sp>
          <p:nvSpPr>
            <p:cNvPr id="13327" name="Text Box 23"/>
            <p:cNvSpPr txBox="1">
              <a:spLocks noChangeArrowheads="1"/>
            </p:cNvSpPr>
            <p:nvPr/>
          </p:nvSpPr>
          <p:spPr bwMode="auto">
            <a:xfrm>
              <a:off x="4099" y="2869"/>
              <a:ext cx="822" cy="21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400" b="1">
                  <a:solidFill>
                    <a:srgbClr val="000000"/>
                  </a:solidFill>
                  <a:latin typeface="Times New Roman" pitchFamily="18" charset="0"/>
                </a:rPr>
                <a:t>决策分析</a:t>
              </a:r>
            </a:p>
          </p:txBody>
        </p:sp>
        <p:sp>
          <p:nvSpPr>
            <p:cNvPr id="13328" name="Line 24"/>
            <p:cNvSpPr>
              <a:spLocks noChangeShapeType="1"/>
            </p:cNvSpPr>
            <p:nvPr/>
          </p:nvSpPr>
          <p:spPr bwMode="auto">
            <a:xfrm>
              <a:off x="4524" y="3096"/>
              <a:ext cx="0" cy="20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29" name="Text Box 25"/>
            <p:cNvSpPr txBox="1">
              <a:spLocks noChangeArrowheads="1"/>
            </p:cNvSpPr>
            <p:nvPr/>
          </p:nvSpPr>
          <p:spPr bwMode="auto">
            <a:xfrm>
              <a:off x="4071" y="3294"/>
              <a:ext cx="879" cy="23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信息输出</a:t>
              </a:r>
            </a:p>
          </p:txBody>
        </p:sp>
        <p:sp>
          <p:nvSpPr>
            <p:cNvPr id="13330" name="Text Box 27"/>
            <p:cNvSpPr txBox="1">
              <a:spLocks noChangeArrowheads="1"/>
            </p:cNvSpPr>
            <p:nvPr/>
          </p:nvSpPr>
          <p:spPr bwMode="auto">
            <a:xfrm>
              <a:off x="4071" y="2075"/>
              <a:ext cx="907" cy="23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特征抽取</a:t>
              </a:r>
            </a:p>
          </p:txBody>
        </p:sp>
        <p:sp>
          <p:nvSpPr>
            <p:cNvPr id="13331" name="Text Box 28"/>
            <p:cNvSpPr txBox="1">
              <a:spLocks noChangeArrowheads="1"/>
            </p:cNvSpPr>
            <p:nvPr/>
          </p:nvSpPr>
          <p:spPr bwMode="auto">
            <a:xfrm>
              <a:off x="3929" y="2500"/>
              <a:ext cx="1162" cy="1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特征选择</a:t>
              </a:r>
              <a:r>
                <a:rPr lang="en-US" altLang="zh-CN" sz="1600" b="1">
                  <a:solidFill>
                    <a:srgbClr val="000000"/>
                  </a:solidFill>
                  <a:latin typeface="Times New Roman" pitchFamily="18" charset="0"/>
                </a:rPr>
                <a:t>/</a:t>
              </a:r>
              <a:r>
                <a:rPr lang="zh-CN" altLang="en-US" sz="1600" b="1">
                  <a:solidFill>
                    <a:srgbClr val="000000"/>
                  </a:solidFill>
                  <a:latin typeface="Times New Roman" pitchFamily="18" charset="0"/>
                </a:rPr>
                <a:t>提取</a:t>
              </a:r>
            </a:p>
          </p:txBody>
        </p:sp>
        <p:sp>
          <p:nvSpPr>
            <p:cNvPr id="13332" name="Line 29"/>
            <p:cNvSpPr>
              <a:spLocks noChangeShapeType="1"/>
            </p:cNvSpPr>
            <p:nvPr/>
          </p:nvSpPr>
          <p:spPr bwMode="auto">
            <a:xfrm>
              <a:off x="4524" y="2330"/>
              <a:ext cx="0" cy="18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33" name="Line 30"/>
            <p:cNvSpPr>
              <a:spLocks noChangeShapeType="1"/>
            </p:cNvSpPr>
            <p:nvPr/>
          </p:nvSpPr>
          <p:spPr bwMode="auto">
            <a:xfrm>
              <a:off x="4524" y="2724"/>
              <a:ext cx="0" cy="14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334" name="Line 31"/>
            <p:cNvSpPr>
              <a:spLocks noChangeShapeType="1"/>
            </p:cNvSpPr>
            <p:nvPr/>
          </p:nvSpPr>
          <p:spPr bwMode="auto">
            <a:xfrm>
              <a:off x="4516" y="714"/>
              <a:ext cx="8" cy="36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13317" name="Rectangle 34"/>
          <p:cNvSpPr>
            <a:spLocks noChangeArrowheads="1"/>
          </p:cNvSpPr>
          <p:nvPr/>
        </p:nvSpPr>
        <p:spPr bwMode="auto">
          <a:xfrm>
            <a:off x="1665288" y="5519738"/>
            <a:ext cx="2363787" cy="793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lnSpc>
                <a:spcPct val="130000"/>
              </a:lnSpc>
            </a:pPr>
            <a:r>
              <a:rPr lang="zh-CN" altLang="en-US" sz="2000" b="1"/>
              <a:t>细胞图像的</a:t>
            </a:r>
          </a:p>
          <a:p>
            <a:pPr algn="ctr">
              <a:lnSpc>
                <a:spcPct val="130000"/>
              </a:lnSpc>
            </a:pPr>
            <a:r>
              <a:rPr lang="zh-CN" altLang="en-US" sz="2000" b="1"/>
              <a:t> 计算机分类系统框图</a:t>
            </a:r>
          </a:p>
        </p:txBody>
      </p:sp>
      <p:sp>
        <p:nvSpPr>
          <p:cNvPr id="13318" name="Rectangle 35"/>
          <p:cNvSpPr>
            <a:spLocks noChangeArrowheads="1"/>
          </p:cNvSpPr>
          <p:nvPr/>
        </p:nvSpPr>
        <p:spPr bwMode="auto">
          <a:xfrm>
            <a:off x="404813" y="449263"/>
            <a:ext cx="28194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r>
              <a:rPr lang="zh-CN" altLang="en-US" sz="2400"/>
              <a:t>模式识别一般步骤：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EC3BF7-842C-4A27-A331-7E76244EBB69}" type="datetime1">
              <a:rPr lang="zh-CN" altLang="en-US" smtClean="0"/>
              <a:pPr eaLnBrk="1" hangingPunct="1"/>
              <a:t>2021/12/17</a:t>
            </a:fld>
            <a:endParaRPr lang="zh-CN" altLang="zh-CN"/>
          </a:p>
        </p:txBody>
      </p:sp>
      <p:sp>
        <p:nvSpPr>
          <p:cNvPr id="1433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37C5895-B16D-40F3-820D-BB8101448EBB}" type="slidenum">
              <a:rPr lang="en-US" altLang="zh-CN" smtClean="0"/>
              <a:pPr eaLnBrk="1" hangingPunct="1"/>
              <a:t>11</a:t>
            </a:fld>
            <a:endParaRPr lang="en-US" altLang="zh-CN"/>
          </a:p>
        </p:txBody>
      </p:sp>
      <p:sp>
        <p:nvSpPr>
          <p:cNvPr id="14340" name="Rectangle 2"/>
          <p:cNvSpPr>
            <a:spLocks noGrp="1" noRot="1" noChangeArrowheads="1"/>
          </p:cNvSpPr>
          <p:nvPr>
            <p:ph type="title"/>
          </p:nvPr>
        </p:nvSpPr>
        <p:spPr/>
        <p:txBody>
          <a:bodyPr/>
          <a:lstStyle/>
          <a:p>
            <a:pPr eaLnBrk="1" hangingPunct="1"/>
            <a:r>
              <a:rPr lang="zh-CN" altLang="en-US"/>
              <a:t>模式识别过程实例</a:t>
            </a:r>
            <a:r>
              <a:rPr lang="en-US" altLang="zh-CN"/>
              <a:t>2</a:t>
            </a:r>
            <a:endParaRPr lang="zh-CN" altLang="en-US"/>
          </a:p>
        </p:txBody>
      </p:sp>
      <p:sp>
        <p:nvSpPr>
          <p:cNvPr id="14341" name="Rectangle 3"/>
          <p:cNvSpPr>
            <a:spLocks noGrp="1" noRot="1" noChangeArrowheads="1"/>
          </p:cNvSpPr>
          <p:nvPr>
            <p:ph type="body" idx="1"/>
          </p:nvPr>
        </p:nvSpPr>
        <p:spPr>
          <a:ln w="38100">
            <a:solidFill>
              <a:schemeClr val="tx1"/>
            </a:solidFill>
            <a:miter lim="800000"/>
            <a:headEnd/>
            <a:tailEnd/>
          </a:ln>
        </p:spPr>
        <p:txBody>
          <a:bodyPr/>
          <a:lstStyle/>
          <a:p>
            <a:pPr eaLnBrk="1" hangingPunct="1"/>
            <a:r>
              <a:rPr lang="zh-CN" altLang="en-US"/>
              <a:t>在传送带上用光学传感器件对鱼按品种分类</a:t>
            </a:r>
          </a:p>
          <a:p>
            <a:pPr eaLnBrk="1" hangingPunct="1">
              <a:buFont typeface="Wingdings" pitchFamily="2" charset="2"/>
              <a:buNone/>
            </a:pPr>
            <a:r>
              <a:rPr lang="zh-CN" altLang="en-US"/>
              <a:t>					鲈鱼</a:t>
            </a:r>
            <a:r>
              <a:rPr lang="en-US" altLang="zh-CN"/>
              <a:t>(Seabass)</a:t>
            </a:r>
          </a:p>
          <a:p>
            <a:pPr eaLnBrk="1" hangingPunct="1">
              <a:buFont typeface="Wingdings" pitchFamily="2" charset="2"/>
              <a:buNone/>
            </a:pPr>
            <a:r>
              <a:rPr lang="en-US" altLang="zh-CN"/>
              <a:t>		</a:t>
            </a:r>
            <a:r>
              <a:rPr lang="zh-CN" altLang="en-US"/>
              <a:t>品种</a:t>
            </a:r>
          </a:p>
          <a:p>
            <a:pPr eaLnBrk="1" hangingPunct="1">
              <a:buFont typeface="Wingdings" pitchFamily="2" charset="2"/>
              <a:buNone/>
            </a:pPr>
            <a:r>
              <a:rPr lang="zh-CN" altLang="en-US"/>
              <a:t>					鲑鱼</a:t>
            </a:r>
            <a:r>
              <a:rPr lang="en-US" altLang="zh-CN"/>
              <a:t>(Salmon)</a:t>
            </a:r>
          </a:p>
          <a:p>
            <a:pPr eaLnBrk="1" hangingPunct="1"/>
            <a:endParaRPr lang="en-US" altLang="zh-CN"/>
          </a:p>
        </p:txBody>
      </p:sp>
      <p:sp>
        <p:nvSpPr>
          <p:cNvPr id="14342" name="Line 4"/>
          <p:cNvSpPr>
            <a:spLocks noChangeShapeType="1"/>
          </p:cNvSpPr>
          <p:nvPr/>
        </p:nvSpPr>
        <p:spPr bwMode="auto">
          <a:xfrm flipV="1">
            <a:off x="2590800" y="3048000"/>
            <a:ext cx="1608138" cy="484188"/>
          </a:xfrm>
          <a:prstGeom prst="line">
            <a:avLst/>
          </a:prstGeom>
          <a:noFill/>
          <a:ln w="3810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3" name="Line 5"/>
          <p:cNvSpPr>
            <a:spLocks noChangeShapeType="1"/>
          </p:cNvSpPr>
          <p:nvPr/>
        </p:nvSpPr>
        <p:spPr bwMode="auto">
          <a:xfrm>
            <a:off x="2514600" y="3733800"/>
            <a:ext cx="1620838" cy="495300"/>
          </a:xfrm>
          <a:prstGeom prst="line">
            <a:avLst/>
          </a:prstGeom>
          <a:noFill/>
          <a:ln w="3810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4BC35B0-8A5F-4F21-87B4-C9DF859B6DDF}" type="datetime1">
              <a:rPr lang="zh-CN" altLang="en-US" smtClean="0"/>
              <a:pPr eaLnBrk="1" hangingPunct="1"/>
              <a:t>2021/12/17</a:t>
            </a:fld>
            <a:endParaRPr lang="zh-CN" altLang="zh-CN"/>
          </a:p>
        </p:txBody>
      </p:sp>
      <p:sp>
        <p:nvSpPr>
          <p:cNvPr id="1536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FFEBDB3-F1EE-4FD7-AA56-C5C0591DF410}" type="slidenum">
              <a:rPr lang="en-US" altLang="zh-CN" smtClean="0"/>
              <a:pPr eaLnBrk="1" hangingPunct="1"/>
              <a:t>12</a:t>
            </a:fld>
            <a:endParaRPr lang="en-US" altLang="zh-CN"/>
          </a:p>
        </p:txBody>
      </p:sp>
      <p:sp>
        <p:nvSpPr>
          <p:cNvPr id="15364" name="Rectangle 2"/>
          <p:cNvSpPr>
            <a:spLocks noGrp="1" noRot="1" noChangeArrowheads="1"/>
          </p:cNvSpPr>
          <p:nvPr>
            <p:ph type="title"/>
          </p:nvPr>
        </p:nvSpPr>
        <p:spPr/>
        <p:txBody>
          <a:bodyPr/>
          <a:lstStyle/>
          <a:p>
            <a:pPr eaLnBrk="1" hangingPunct="1"/>
            <a:r>
              <a:rPr lang="zh-CN" altLang="en-US"/>
              <a:t>识别过程</a:t>
            </a:r>
          </a:p>
        </p:txBody>
      </p:sp>
      <p:sp>
        <p:nvSpPr>
          <p:cNvPr id="15365" name="Rectangle 3"/>
          <p:cNvSpPr>
            <a:spLocks noGrp="1" noRot="1" noChangeArrowheads="1"/>
          </p:cNvSpPr>
          <p:nvPr>
            <p:ph type="body" idx="1"/>
          </p:nvPr>
        </p:nvSpPr>
        <p:spPr>
          <a:ln w="38100">
            <a:solidFill>
              <a:schemeClr val="tx1"/>
            </a:solidFill>
            <a:miter lim="800000"/>
            <a:headEnd/>
            <a:tailEnd/>
          </a:ln>
        </p:spPr>
        <p:txBody>
          <a:bodyPr/>
          <a:lstStyle/>
          <a:p>
            <a:pPr eaLnBrk="1" hangingPunct="1"/>
            <a:r>
              <a:rPr lang="zh-CN" altLang="en-US" dirty="0"/>
              <a:t>数据获取：架设一个摄像机，采集一些样本图像，获取样本数据</a:t>
            </a:r>
          </a:p>
          <a:p>
            <a:pPr lvl="1" eaLnBrk="1" hangingPunct="1"/>
            <a:endParaRPr lang="zh-CN" altLang="en-US" dirty="0"/>
          </a:p>
          <a:p>
            <a:pPr eaLnBrk="1" hangingPunct="1"/>
            <a:r>
              <a:rPr lang="zh-CN" altLang="en-US" dirty="0"/>
              <a:t>预处理：去噪声，用一个分割操作把鱼和鱼之间以及鱼和背景之间分开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Effect transition="in" filter="fade">
                                      <p:cBhvr>
                                        <p:cTn id="7" dur="500"/>
                                        <p:tgtEl>
                                          <p:spTgt spid="153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618E10-5733-42E1-B9B5-95BF820D7059}" type="datetime1">
              <a:rPr lang="zh-CN" altLang="en-US" smtClean="0"/>
              <a:pPr eaLnBrk="1" hangingPunct="1"/>
              <a:t>2021/12/17</a:t>
            </a:fld>
            <a:endParaRPr lang="zh-CN" altLang="zh-CN"/>
          </a:p>
        </p:txBody>
      </p:sp>
      <p:sp>
        <p:nvSpPr>
          <p:cNvPr id="1638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BC2BFF0-FFB8-4773-81B1-982834E4B4A4}" type="slidenum">
              <a:rPr lang="en-US" altLang="zh-CN" smtClean="0"/>
              <a:pPr eaLnBrk="1" hangingPunct="1"/>
              <a:t>13</a:t>
            </a:fld>
            <a:endParaRPr lang="en-US" altLang="zh-CN"/>
          </a:p>
        </p:txBody>
      </p:sp>
      <p:sp>
        <p:nvSpPr>
          <p:cNvPr id="16388" name="Rectangle 2"/>
          <p:cNvSpPr>
            <a:spLocks noGrp="1" noRot="1" noChangeArrowheads="1"/>
          </p:cNvSpPr>
          <p:nvPr>
            <p:ph type="title"/>
          </p:nvPr>
        </p:nvSpPr>
        <p:spPr/>
        <p:txBody>
          <a:bodyPr/>
          <a:lstStyle/>
          <a:p>
            <a:pPr eaLnBrk="1" hangingPunct="1"/>
            <a:r>
              <a:rPr lang="zh-CN" altLang="en-US"/>
              <a:t>识别过程</a:t>
            </a:r>
          </a:p>
        </p:txBody>
      </p:sp>
      <p:sp>
        <p:nvSpPr>
          <p:cNvPr id="16389" name="Rectangle 3"/>
          <p:cNvSpPr>
            <a:spLocks noGrp="1" noRot="1" noChangeArrowheads="1"/>
          </p:cNvSpPr>
          <p:nvPr>
            <p:ph type="body" idx="1"/>
          </p:nvPr>
        </p:nvSpPr>
        <p:spPr>
          <a:ln w="38100">
            <a:solidFill>
              <a:schemeClr val="tx1"/>
            </a:solidFill>
            <a:miter lim="800000"/>
            <a:headEnd/>
            <a:tailEnd/>
          </a:ln>
        </p:spPr>
        <p:txBody>
          <a:bodyPr/>
          <a:lstStyle/>
          <a:p>
            <a:pPr eaLnBrk="1" hangingPunct="1"/>
            <a:r>
              <a:rPr lang="zh-CN" altLang="en-US" sz="2800" dirty="0"/>
              <a:t>特征提取和选择：对单个鱼的信息进行特征选择，从而通过测量某些特征来减少信息量</a:t>
            </a:r>
          </a:p>
          <a:p>
            <a:pPr lvl="1" eaLnBrk="1" hangingPunct="1"/>
            <a:r>
              <a:rPr lang="zh-CN" altLang="en-US" sz="2400" dirty="0"/>
              <a:t>长度</a:t>
            </a:r>
          </a:p>
          <a:p>
            <a:pPr lvl="1" eaLnBrk="1" hangingPunct="1"/>
            <a:r>
              <a:rPr lang="zh-CN" altLang="en-US" sz="2400" dirty="0"/>
              <a:t>宽度</a:t>
            </a:r>
          </a:p>
          <a:p>
            <a:pPr lvl="1" eaLnBrk="1" hangingPunct="1"/>
            <a:r>
              <a:rPr lang="zh-CN" altLang="en-US" sz="2400" dirty="0"/>
              <a:t>亮度</a:t>
            </a:r>
          </a:p>
          <a:p>
            <a:pPr lvl="1" eaLnBrk="1" hangingPunct="1"/>
            <a:r>
              <a:rPr lang="zh-CN" altLang="en-US" sz="2400" dirty="0"/>
              <a:t>鱼翅的数量和形状</a:t>
            </a:r>
          </a:p>
          <a:p>
            <a:pPr lvl="1" eaLnBrk="1" hangingPunct="1"/>
            <a:r>
              <a:rPr lang="zh-CN" altLang="en-US" sz="2400" dirty="0"/>
              <a:t>嘴的位置，等等 </a:t>
            </a:r>
            <a:r>
              <a:rPr lang="en-US" altLang="zh-CN" sz="2400" dirty="0"/>
              <a:t>…</a:t>
            </a:r>
          </a:p>
          <a:p>
            <a:pPr eaLnBrk="1" hangingPunct="1"/>
            <a:r>
              <a:rPr lang="zh-CN" altLang="en-US" sz="2800" dirty="0"/>
              <a:t>分类决策：把特征送入决策分类器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9">
                                            <p:txEl>
                                              <p:pRg st="6" end="6"/>
                                            </p:txEl>
                                          </p:spTgt>
                                        </p:tgtEl>
                                        <p:attrNameLst>
                                          <p:attrName>style.visibility</p:attrName>
                                        </p:attrNameLst>
                                      </p:cBhvr>
                                      <p:to>
                                        <p:strVal val="visible"/>
                                      </p:to>
                                    </p:set>
                                    <p:animEffect transition="in" filter="fade">
                                      <p:cBhvr>
                                        <p:cTn id="7" dur="500"/>
                                        <p:tgtEl>
                                          <p:spTgt spid="163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2F580D7-4570-41A2-A4A1-EEDF3383127D}" type="datetime1">
              <a:rPr lang="zh-CN" altLang="en-US" smtClean="0"/>
              <a:pPr eaLnBrk="1" hangingPunct="1"/>
              <a:t>2021/12/17</a:t>
            </a:fld>
            <a:endParaRPr lang="zh-CN" altLang="zh-CN"/>
          </a:p>
        </p:txBody>
      </p:sp>
      <p:sp>
        <p:nvSpPr>
          <p:cNvPr id="1741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F492559-F73E-4260-A053-A21CC36D829B}" type="slidenum">
              <a:rPr lang="en-US" altLang="zh-CN" smtClean="0"/>
              <a:pPr eaLnBrk="1" hangingPunct="1"/>
              <a:t>14</a:t>
            </a:fld>
            <a:endParaRPr lang="en-US" altLang="zh-CN"/>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81000" y="1219200"/>
            <a:ext cx="8458200" cy="5027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81320" dir="2319588" algn="ctr" rotWithShape="0">
                    <a:srgbClr val="808080"/>
                  </a:outerShdw>
                </a:effectLst>
              </a14:hiddenEffects>
            </a:ext>
          </a:extLst>
        </p:spPr>
      </p:pic>
      <p:sp>
        <p:nvSpPr>
          <p:cNvPr id="17413" name="Rectangle 3"/>
          <p:cNvSpPr>
            <a:spLocks noGrp="1" noRot="1" noChangeArrowheads="1"/>
          </p:cNvSpPr>
          <p:nvPr>
            <p:ph type="title"/>
          </p:nvPr>
        </p:nvSpPr>
        <p:spPr/>
        <p:txBody>
          <a:bodyPr/>
          <a:lstStyle/>
          <a:p>
            <a:pPr eaLnBrk="1" hangingPunct="1"/>
            <a:r>
              <a:rPr lang="zh-CN" altLang="en-US"/>
              <a:t>鲈鱼和鲑鱼的识别过程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D05A611-863A-426C-90C7-27B2BCC90848}" type="datetime1">
              <a:rPr lang="zh-CN" altLang="en-US" smtClean="0"/>
              <a:pPr eaLnBrk="1" hangingPunct="1"/>
              <a:t>2021/12/17</a:t>
            </a:fld>
            <a:endParaRPr lang="zh-CN" altLang="zh-CN"/>
          </a:p>
        </p:txBody>
      </p:sp>
      <p:sp>
        <p:nvSpPr>
          <p:cNvPr id="18435"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3133D70-E2F4-4A0D-B9AF-6B37F9E5BE40}" type="slidenum">
              <a:rPr lang="en-US" altLang="zh-CN" smtClean="0"/>
              <a:pPr eaLnBrk="1" hangingPunct="1"/>
              <a:t>15</a:t>
            </a:fld>
            <a:endParaRPr lang="en-US" altLang="zh-CN"/>
          </a:p>
        </p:txBody>
      </p:sp>
      <p:sp>
        <p:nvSpPr>
          <p:cNvPr id="18436" name="Rectangle 2"/>
          <p:cNvSpPr>
            <a:spLocks noGrp="1" noRot="1" noChangeArrowheads="1"/>
          </p:cNvSpPr>
          <p:nvPr>
            <p:ph type="title"/>
          </p:nvPr>
        </p:nvSpPr>
        <p:spPr/>
        <p:txBody>
          <a:bodyPr/>
          <a:lstStyle/>
          <a:p>
            <a:pPr eaLnBrk="1" hangingPunct="1"/>
            <a:r>
              <a:rPr lang="zh-CN" altLang="en-US"/>
              <a:t>从长度进行分类</a:t>
            </a:r>
          </a:p>
        </p:txBody>
      </p:sp>
      <p:pic>
        <p:nvPicPr>
          <p:cNvPr id="18437"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0" y="1600200"/>
            <a:ext cx="8896350" cy="4135438"/>
          </a:xfrm>
        </p:spPr>
      </p:pic>
      <p:sp>
        <p:nvSpPr>
          <p:cNvPr id="18438" name="Rectangle 5"/>
          <p:cNvSpPr>
            <a:spLocks noChangeArrowheads="1"/>
          </p:cNvSpPr>
          <p:nvPr/>
        </p:nvSpPr>
        <p:spPr bwMode="auto">
          <a:xfrm>
            <a:off x="1524000" y="15240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鲑鱼</a:t>
            </a:r>
          </a:p>
        </p:txBody>
      </p:sp>
      <p:sp>
        <p:nvSpPr>
          <p:cNvPr id="18439" name="Rectangle 6"/>
          <p:cNvSpPr>
            <a:spLocks noChangeArrowheads="1"/>
          </p:cNvSpPr>
          <p:nvPr/>
        </p:nvSpPr>
        <p:spPr bwMode="auto">
          <a:xfrm>
            <a:off x="4191000" y="16764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鲈鱼</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86DA4F9-4B01-42DB-A53E-E2B908D45AAC}" type="datetime1">
              <a:rPr lang="zh-CN" altLang="en-US" smtClean="0"/>
              <a:pPr eaLnBrk="1" hangingPunct="1"/>
              <a:t>2021/12/17</a:t>
            </a:fld>
            <a:endParaRPr lang="zh-CN" altLang="zh-CN"/>
          </a:p>
        </p:txBody>
      </p:sp>
      <p:sp>
        <p:nvSpPr>
          <p:cNvPr id="1945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8E593D8-5354-4D13-B3F5-6C40D45EF7DB}" type="slidenum">
              <a:rPr lang="en-US" altLang="zh-CN" smtClean="0"/>
              <a:pPr eaLnBrk="1" hangingPunct="1"/>
              <a:t>16</a:t>
            </a:fld>
            <a:endParaRPr lang="en-US" altLang="zh-CN"/>
          </a:p>
        </p:txBody>
      </p:sp>
      <p:sp>
        <p:nvSpPr>
          <p:cNvPr id="19460" name="Rectangle 2"/>
          <p:cNvSpPr>
            <a:spLocks noGrp="1" noRot="1" noChangeArrowheads="1"/>
          </p:cNvSpPr>
          <p:nvPr>
            <p:ph type="title"/>
          </p:nvPr>
        </p:nvSpPr>
        <p:spPr/>
        <p:txBody>
          <a:bodyPr/>
          <a:lstStyle/>
          <a:p>
            <a:pPr eaLnBrk="1" hangingPunct="1"/>
            <a:r>
              <a:rPr lang="zh-CN" altLang="en-US"/>
              <a:t>从光泽度进行分类</a:t>
            </a:r>
          </a:p>
        </p:txBody>
      </p:sp>
      <p:pic>
        <p:nvPicPr>
          <p:cNvPr id="19461"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0" y="1371600"/>
            <a:ext cx="8896350" cy="4135438"/>
          </a:xfrm>
        </p:spPr>
      </p:pic>
      <p:sp>
        <p:nvSpPr>
          <p:cNvPr id="19462" name="Rectangle 5"/>
          <p:cNvSpPr>
            <a:spLocks noChangeArrowheads="1"/>
          </p:cNvSpPr>
          <p:nvPr/>
        </p:nvSpPr>
        <p:spPr bwMode="auto">
          <a:xfrm>
            <a:off x="1524000" y="17526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鲑鱼</a:t>
            </a:r>
          </a:p>
        </p:txBody>
      </p:sp>
      <p:sp>
        <p:nvSpPr>
          <p:cNvPr id="19463" name="Rectangle 6"/>
          <p:cNvSpPr>
            <a:spLocks noChangeArrowheads="1"/>
          </p:cNvSpPr>
          <p:nvPr/>
        </p:nvSpPr>
        <p:spPr bwMode="auto">
          <a:xfrm>
            <a:off x="4876800" y="18288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鲈鱼</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0DFFB58-BD9E-45EF-B497-098721F82357}" type="datetime1">
              <a:rPr lang="zh-CN" altLang="en-US" smtClean="0"/>
              <a:pPr eaLnBrk="1" hangingPunct="1"/>
              <a:t>2021/12/17</a:t>
            </a:fld>
            <a:endParaRPr lang="zh-CN" altLang="zh-CN"/>
          </a:p>
        </p:txBody>
      </p:sp>
      <p:sp>
        <p:nvSpPr>
          <p:cNvPr id="2048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C646837-7C07-48FF-8F8E-CD6AE59A3D1C}" type="slidenum">
              <a:rPr lang="en-US" altLang="zh-CN" smtClean="0"/>
              <a:pPr eaLnBrk="1" hangingPunct="1"/>
              <a:t>17</a:t>
            </a:fld>
            <a:endParaRPr lang="en-US" altLang="zh-CN"/>
          </a:p>
        </p:txBody>
      </p:sp>
      <p:sp>
        <p:nvSpPr>
          <p:cNvPr id="20484" name="Rectangle 2"/>
          <p:cNvSpPr>
            <a:spLocks noGrp="1" noRot="1" noChangeArrowheads="1"/>
          </p:cNvSpPr>
          <p:nvPr>
            <p:ph type="title"/>
          </p:nvPr>
        </p:nvSpPr>
        <p:spPr/>
        <p:txBody>
          <a:bodyPr/>
          <a:lstStyle/>
          <a:p>
            <a:pPr eaLnBrk="1" hangingPunct="1"/>
            <a:r>
              <a:rPr lang="zh-CN" altLang="en-US" dirty="0"/>
              <a:t>判决模型</a:t>
            </a:r>
            <a:r>
              <a:rPr lang="en-US" altLang="zh-CN" dirty="0"/>
              <a:t>1</a:t>
            </a:r>
          </a:p>
        </p:txBody>
      </p:sp>
      <p:pic>
        <p:nvPicPr>
          <p:cNvPr id="20485"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
        <p:nvSpPr>
          <p:cNvPr id="20486" name="Rectangle 5"/>
          <p:cNvSpPr>
            <a:spLocks noChangeArrowheads="1"/>
          </p:cNvSpPr>
          <p:nvPr/>
        </p:nvSpPr>
        <p:spPr bwMode="auto">
          <a:xfrm>
            <a:off x="1676400" y="15240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鲑鱼</a:t>
            </a:r>
          </a:p>
        </p:txBody>
      </p:sp>
      <p:sp>
        <p:nvSpPr>
          <p:cNvPr id="20487" name="Rectangle 6"/>
          <p:cNvSpPr>
            <a:spLocks noChangeArrowheads="1"/>
          </p:cNvSpPr>
          <p:nvPr/>
        </p:nvSpPr>
        <p:spPr bwMode="auto">
          <a:xfrm>
            <a:off x="4419600" y="17526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鲈鱼</a:t>
            </a:r>
          </a:p>
        </p:txBody>
      </p:sp>
      <p:sp>
        <p:nvSpPr>
          <p:cNvPr id="20488" name="Text Box 7"/>
          <p:cNvSpPr txBox="1">
            <a:spLocks noChangeArrowheads="1"/>
          </p:cNvSpPr>
          <p:nvPr/>
        </p:nvSpPr>
        <p:spPr bwMode="auto">
          <a:xfrm>
            <a:off x="1524000" y="5943600"/>
            <a:ext cx="62293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判决模型非常简单，但是存在一些错误</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D775228-50C8-44ED-AA47-DCC08B1F7198}" type="datetime1">
              <a:rPr lang="zh-CN" altLang="en-US" smtClean="0"/>
              <a:pPr eaLnBrk="1" hangingPunct="1"/>
              <a:t>2021/12/17</a:t>
            </a:fld>
            <a:endParaRPr lang="zh-CN" altLang="zh-CN"/>
          </a:p>
        </p:txBody>
      </p:sp>
      <p:sp>
        <p:nvSpPr>
          <p:cNvPr id="2150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A871B0F-33A0-459D-8644-BDED0E147A0A}" type="slidenum">
              <a:rPr lang="en-US" altLang="zh-CN" smtClean="0"/>
              <a:pPr eaLnBrk="1" hangingPunct="1"/>
              <a:t>18</a:t>
            </a:fld>
            <a:endParaRPr lang="en-US" altLang="zh-CN"/>
          </a:p>
        </p:txBody>
      </p:sp>
      <p:sp>
        <p:nvSpPr>
          <p:cNvPr id="21508" name="Rectangle 2"/>
          <p:cNvSpPr>
            <a:spLocks noGrp="1" noRot="1" noChangeArrowheads="1"/>
          </p:cNvSpPr>
          <p:nvPr>
            <p:ph type="title"/>
          </p:nvPr>
        </p:nvSpPr>
        <p:spPr/>
        <p:txBody>
          <a:bodyPr/>
          <a:lstStyle/>
          <a:p>
            <a:pPr eaLnBrk="1" hangingPunct="1"/>
            <a:r>
              <a:rPr lang="zh-CN" altLang="en-US"/>
              <a:t>判决模型</a:t>
            </a:r>
            <a:r>
              <a:rPr lang="en-US" altLang="zh-CN"/>
              <a:t>2</a:t>
            </a:r>
          </a:p>
        </p:txBody>
      </p:sp>
      <p:sp>
        <p:nvSpPr>
          <p:cNvPr id="21509" name="Rectangle 4"/>
          <p:cNvSpPr>
            <a:spLocks noGrp="1" noRot="1" noChangeArrowheads="1"/>
          </p:cNvSpPr>
          <p:nvPr>
            <p:ph type="body" idx="4294967295"/>
          </p:nvPr>
        </p:nvSpPr>
        <p:spPr>
          <a:xfrm>
            <a:off x="990600" y="1600200"/>
            <a:ext cx="8153400" cy="4498975"/>
          </a:xfrm>
        </p:spPr>
        <p:txBody>
          <a:bodyPr/>
          <a:lstStyle/>
          <a:p>
            <a:pPr eaLnBrk="1" hangingPunct="1"/>
            <a:endParaRPr lang="en-US" altLang="zh-CN" b="1"/>
          </a:p>
          <a:p>
            <a:pPr eaLnBrk="1" hangingPunct="1">
              <a:buFont typeface="Wingdings" pitchFamily="2" charset="2"/>
              <a:buNone/>
            </a:pPr>
            <a:endParaRPr lang="en-US" altLang="zh-CN" b="1"/>
          </a:p>
        </p:txBody>
      </p:sp>
      <p:pic>
        <p:nvPicPr>
          <p:cNvPr id="215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7162800" cy="4141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1511" name="Rectangle 6"/>
          <p:cNvSpPr>
            <a:spLocks noChangeArrowheads="1"/>
          </p:cNvSpPr>
          <p:nvPr/>
        </p:nvSpPr>
        <p:spPr bwMode="auto">
          <a:xfrm>
            <a:off x="2514600" y="15240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鲑鱼</a:t>
            </a:r>
          </a:p>
        </p:txBody>
      </p:sp>
      <p:sp>
        <p:nvSpPr>
          <p:cNvPr id="21512" name="Rectangle 7"/>
          <p:cNvSpPr>
            <a:spLocks noChangeArrowheads="1"/>
          </p:cNvSpPr>
          <p:nvPr/>
        </p:nvSpPr>
        <p:spPr bwMode="auto">
          <a:xfrm>
            <a:off x="6248400" y="18288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鲈鱼</a:t>
            </a:r>
          </a:p>
        </p:txBody>
      </p:sp>
      <p:sp>
        <p:nvSpPr>
          <p:cNvPr id="21513" name="Text Box 8"/>
          <p:cNvSpPr txBox="1">
            <a:spLocks noChangeArrowheads="1"/>
          </p:cNvSpPr>
          <p:nvPr/>
        </p:nvSpPr>
        <p:spPr bwMode="auto">
          <a:xfrm>
            <a:off x="1600200" y="5334000"/>
            <a:ext cx="5508625"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能够做到完美分类，</a:t>
            </a:r>
          </a:p>
          <a:p>
            <a:pPr eaLnBrk="1" hangingPunct="1"/>
            <a:r>
              <a:rPr lang="zh-CN" altLang="en-US" sz="2800"/>
              <a:t>但是推广能力差</a:t>
            </a:r>
            <a:r>
              <a:rPr lang="en-US" altLang="zh-CN" sz="2800"/>
              <a:t>(</a:t>
            </a:r>
            <a:r>
              <a:rPr lang="en-US" altLang="zh-CN" sz="2400" i="1"/>
              <a:t>poor generalization</a:t>
            </a:r>
            <a:r>
              <a:rPr lang="en-US" altLang="zh-CN" sz="2800"/>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61ACD0A-8412-41FE-8AC5-4310DBB161E4}" type="datetime1">
              <a:rPr lang="zh-CN" altLang="en-US" smtClean="0"/>
              <a:pPr eaLnBrk="1" hangingPunct="1"/>
              <a:t>2021/12/17</a:t>
            </a:fld>
            <a:endParaRPr lang="zh-CN" altLang="zh-CN"/>
          </a:p>
        </p:txBody>
      </p:sp>
      <p:sp>
        <p:nvSpPr>
          <p:cNvPr id="2253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8CF52BE-81E3-4D1D-BBB8-CB8C407B9CA7}" type="slidenum">
              <a:rPr lang="en-US" altLang="zh-CN" smtClean="0"/>
              <a:pPr eaLnBrk="1" hangingPunct="1"/>
              <a:t>19</a:t>
            </a:fld>
            <a:endParaRPr lang="en-US" altLang="zh-CN"/>
          </a:p>
        </p:txBody>
      </p:sp>
      <p:sp>
        <p:nvSpPr>
          <p:cNvPr id="22532" name="Rectangle 2"/>
          <p:cNvSpPr>
            <a:spLocks noGrp="1" noRot="1" noChangeArrowheads="1"/>
          </p:cNvSpPr>
          <p:nvPr>
            <p:ph type="title"/>
          </p:nvPr>
        </p:nvSpPr>
        <p:spPr/>
        <p:txBody>
          <a:bodyPr/>
          <a:lstStyle/>
          <a:p>
            <a:pPr eaLnBrk="1" hangingPunct="1"/>
            <a:r>
              <a:rPr lang="zh-CN" altLang="en-US"/>
              <a:t>判决模型</a:t>
            </a:r>
            <a:r>
              <a:rPr lang="en-US" altLang="zh-CN"/>
              <a:t>3</a:t>
            </a:r>
          </a:p>
        </p:txBody>
      </p:sp>
      <p:pic>
        <p:nvPicPr>
          <p:cNvPr id="22533"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47650" y="1524000"/>
            <a:ext cx="8896350" cy="4135438"/>
          </a:xfrm>
        </p:spPr>
      </p:pic>
      <p:sp>
        <p:nvSpPr>
          <p:cNvPr id="22534" name="Rectangle 5"/>
          <p:cNvSpPr>
            <a:spLocks noChangeArrowheads="1"/>
          </p:cNvSpPr>
          <p:nvPr/>
        </p:nvSpPr>
        <p:spPr bwMode="auto">
          <a:xfrm>
            <a:off x="1447800" y="16764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鲑鱼</a:t>
            </a:r>
          </a:p>
        </p:txBody>
      </p:sp>
      <p:sp>
        <p:nvSpPr>
          <p:cNvPr id="22535" name="Rectangle 6"/>
          <p:cNvSpPr>
            <a:spLocks noChangeArrowheads="1"/>
          </p:cNvSpPr>
          <p:nvPr/>
        </p:nvSpPr>
        <p:spPr bwMode="auto">
          <a:xfrm>
            <a:off x="6477000" y="19050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鲈鱼</a:t>
            </a:r>
          </a:p>
        </p:txBody>
      </p:sp>
      <p:sp>
        <p:nvSpPr>
          <p:cNvPr id="22536" name="Text Box 7"/>
          <p:cNvSpPr txBox="1">
            <a:spLocks noChangeArrowheads="1"/>
          </p:cNvSpPr>
          <p:nvPr/>
        </p:nvSpPr>
        <p:spPr bwMode="auto">
          <a:xfrm>
            <a:off x="533400" y="5791200"/>
            <a:ext cx="83629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分类性能和复杂度的最优折中，具有较好的推广能力</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5F45CBB-0647-4427-A350-FBE1C7277745}" type="datetime1">
              <a:rPr lang="zh-CN" altLang="en-US" smtClean="0"/>
              <a:pPr eaLnBrk="1" hangingPunct="1"/>
              <a:t>2021/12/17</a:t>
            </a:fld>
            <a:endParaRPr lang="zh-CN" altLang="zh-CN"/>
          </a:p>
        </p:txBody>
      </p:sp>
      <p:sp>
        <p:nvSpPr>
          <p:cNvPr id="512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8A55C4D-1AE8-400E-9716-AFC070E794BC}" type="slidenum">
              <a:rPr lang="en-US" altLang="zh-CN" smtClean="0"/>
              <a:pPr eaLnBrk="1" hangingPunct="1"/>
              <a:t>2</a:t>
            </a:fld>
            <a:endParaRPr lang="en-US" altLang="zh-CN"/>
          </a:p>
        </p:txBody>
      </p:sp>
      <p:sp>
        <p:nvSpPr>
          <p:cNvPr id="5124" name="Rectangle 2"/>
          <p:cNvSpPr>
            <a:spLocks noGrp="1" noRot="1" noChangeArrowheads="1"/>
          </p:cNvSpPr>
          <p:nvPr>
            <p:ph type="title"/>
          </p:nvPr>
        </p:nvSpPr>
        <p:spPr/>
        <p:txBody>
          <a:bodyPr/>
          <a:lstStyle/>
          <a:p>
            <a:pPr eaLnBrk="1" hangingPunct="1"/>
            <a:r>
              <a:rPr lang="en-US" altLang="zh-CN"/>
              <a:t>1.1 </a:t>
            </a:r>
            <a:r>
              <a:rPr lang="zh-CN" altLang="en-US"/>
              <a:t>什么是模式识别？</a:t>
            </a:r>
          </a:p>
        </p:txBody>
      </p:sp>
      <p:sp>
        <p:nvSpPr>
          <p:cNvPr id="5125" name="Rectangle 3"/>
          <p:cNvSpPr>
            <a:spLocks noGrp="1" noRot="1" noChangeArrowheads="1"/>
          </p:cNvSpPr>
          <p:nvPr>
            <p:ph type="body" idx="1"/>
          </p:nvPr>
        </p:nvSpPr>
        <p:spPr>
          <a:xfrm>
            <a:off x="609600" y="1600200"/>
            <a:ext cx="8153400" cy="4572000"/>
          </a:xfrm>
        </p:spPr>
        <p:txBody>
          <a:bodyPr/>
          <a:lstStyle/>
          <a:p>
            <a:pPr eaLnBrk="1" hangingPunct="1"/>
            <a:r>
              <a:rPr lang="zh-CN" altLang="en-US" dirty="0"/>
              <a:t>模式识别的发展</a:t>
            </a:r>
          </a:p>
          <a:p>
            <a:pPr lvl="1" eaLnBrk="1" hangingPunct="1"/>
            <a:r>
              <a:rPr lang="zh-CN" altLang="en-US" dirty="0"/>
              <a:t>模式识别是</a:t>
            </a:r>
            <a:r>
              <a:rPr lang="en-US" altLang="zh-CN" dirty="0"/>
              <a:t>20</a:t>
            </a:r>
            <a:r>
              <a:rPr lang="zh-CN" altLang="en-US" dirty="0"/>
              <a:t>世纪</a:t>
            </a:r>
            <a:r>
              <a:rPr lang="en-US" altLang="zh-CN" dirty="0"/>
              <a:t>60</a:t>
            </a:r>
            <a:r>
              <a:rPr lang="zh-CN" altLang="en-US" dirty="0"/>
              <a:t>年代初以来迅速发展的一门学科，推动了人工智能技术以及图像处理、信号处理、多媒体技术、计算机视觉、机器学习等多种学科的发展，扩大了计算机应用的领域。</a:t>
            </a:r>
          </a:p>
          <a:p>
            <a:pPr eaLnBrk="1" hangingPunct="1"/>
            <a:r>
              <a:rPr lang="zh-CN" altLang="en-US" dirty="0"/>
              <a:t>模式识别的概念</a:t>
            </a:r>
          </a:p>
          <a:p>
            <a:pPr lvl="1" eaLnBrk="1" hangingPunct="1"/>
            <a:r>
              <a:rPr lang="zh-CN" altLang="en-US" dirty="0"/>
              <a:t>研究如何使机器具有识别、分类能力的学科。</a:t>
            </a:r>
            <a:endParaRPr lang="en-US" altLang="zh-CN" dirty="0"/>
          </a:p>
          <a:p>
            <a:pPr lvl="1" eaLnBrk="1" hangingPunct="1"/>
            <a:r>
              <a:rPr lang="zh-CN" altLang="en-US" dirty="0"/>
              <a:t>模式识别是利用计算机自动地（或人尽量少地干涉）把待识别的模式分配到各自的模式类中。</a:t>
            </a:r>
          </a:p>
          <a:p>
            <a:pPr lvl="1" eaLnBrk="1" hangingPunct="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204CC85-35A0-4167-B65E-F19FE26BDF21}" type="datetime1">
              <a:rPr lang="zh-CN" altLang="en-US" smtClean="0"/>
              <a:pPr eaLnBrk="1" hangingPunct="1"/>
              <a:t>2021/12/17</a:t>
            </a:fld>
            <a:endParaRPr lang="zh-CN" altLang="zh-CN" dirty="0"/>
          </a:p>
        </p:txBody>
      </p:sp>
      <p:sp>
        <p:nvSpPr>
          <p:cNvPr id="23555" name="Slide Number Placeholder 4"/>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D9194CC-5816-4624-A6B0-8F2EE2FAF7E0}" type="slidenum">
              <a:rPr lang="en-US" altLang="zh-CN" smtClean="0"/>
              <a:pPr eaLnBrk="1" hangingPunct="1"/>
              <a:t>20</a:t>
            </a:fld>
            <a:endParaRPr lang="en-US" altLang="zh-CN"/>
          </a:p>
        </p:txBody>
      </p:sp>
      <p:sp>
        <p:nvSpPr>
          <p:cNvPr id="23556" name="Rectangle 4"/>
          <p:cNvSpPr>
            <a:spLocks noChangeArrowheads="1"/>
          </p:cNvSpPr>
          <p:nvPr/>
        </p:nvSpPr>
        <p:spPr bwMode="auto">
          <a:xfrm>
            <a:off x="476250" y="471488"/>
            <a:ext cx="8326438" cy="14398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b="1"/>
              <a:t>例</a:t>
            </a:r>
            <a:r>
              <a:rPr lang="en-US" altLang="zh-CN" sz="2400" b="1"/>
              <a:t>1.3  </a:t>
            </a:r>
            <a:r>
              <a:rPr lang="zh-CN" altLang="en-US" sz="2400" b="1"/>
              <a:t>生物识别技术。 </a:t>
            </a:r>
          </a:p>
          <a:p>
            <a:pPr>
              <a:lnSpc>
                <a:spcPct val="130000"/>
              </a:lnSpc>
            </a:pPr>
            <a:r>
              <a:rPr lang="zh-CN" altLang="en-US" sz="2400" b="1"/>
              <a:t>        根据每个人独有的可以采样和测量的生物学特征（生理特征）和行为学特征进行身份识别的技术。 </a:t>
            </a:r>
          </a:p>
        </p:txBody>
      </p:sp>
      <p:sp>
        <p:nvSpPr>
          <p:cNvPr id="7" name="Rectangle 5"/>
          <p:cNvSpPr>
            <a:spLocks noChangeArrowheads="1"/>
          </p:cNvSpPr>
          <p:nvPr/>
        </p:nvSpPr>
        <p:spPr bwMode="auto">
          <a:xfrm>
            <a:off x="217488" y="2305050"/>
            <a:ext cx="8769350" cy="33607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en-US" altLang="zh-CN" sz="2400" b="1" dirty="0"/>
              <a:t>1</a:t>
            </a:r>
            <a:r>
              <a:rPr lang="zh-CN" altLang="en-US" sz="2400" b="1" dirty="0"/>
              <a:t>）指纹识别：最早、最成熟的识别技术。</a:t>
            </a:r>
          </a:p>
          <a:p>
            <a:pPr indent="304800">
              <a:lnSpc>
                <a:spcPct val="130000"/>
              </a:lnSpc>
            </a:pPr>
            <a:r>
              <a:rPr lang="en-US" altLang="zh-CN" sz="2400" b="1" dirty="0"/>
              <a:t>2</a:t>
            </a:r>
            <a:r>
              <a:rPr lang="zh-CN" altLang="en-US" sz="2400" b="1" dirty="0"/>
              <a:t>）掌纹识别：研究纹线上某几个点的幅值（灰度值）、线长</a:t>
            </a:r>
          </a:p>
          <a:p>
            <a:pPr indent="304800">
              <a:lnSpc>
                <a:spcPct val="130000"/>
              </a:lnSpc>
            </a:pPr>
            <a:r>
              <a:rPr lang="zh-CN" altLang="en-US" sz="2400" b="1" dirty="0"/>
              <a:t>                          与线所对应的角之比等特征。</a:t>
            </a:r>
          </a:p>
          <a:p>
            <a:pPr indent="304800">
              <a:lnSpc>
                <a:spcPct val="130000"/>
              </a:lnSpc>
            </a:pPr>
            <a:r>
              <a:rPr lang="en-US" altLang="zh-CN" sz="2400" b="1" dirty="0"/>
              <a:t>3</a:t>
            </a:r>
            <a:r>
              <a:rPr lang="zh-CN" altLang="en-US" sz="2400" b="1" dirty="0"/>
              <a:t>）人脸识别： </a:t>
            </a:r>
          </a:p>
          <a:p>
            <a:pPr indent="304800">
              <a:lnSpc>
                <a:spcPct val="130000"/>
              </a:lnSpc>
            </a:pPr>
            <a:r>
              <a:rPr lang="en-US" altLang="zh-CN" sz="2400" b="1" dirty="0"/>
              <a:t>4</a:t>
            </a:r>
            <a:r>
              <a:rPr lang="zh-CN" altLang="en-US" sz="2400" b="1" dirty="0"/>
              <a:t>）虹膜识别： </a:t>
            </a:r>
          </a:p>
          <a:p>
            <a:pPr indent="304800">
              <a:lnSpc>
                <a:spcPct val="130000"/>
              </a:lnSpc>
            </a:pPr>
            <a:r>
              <a:rPr lang="en-US" altLang="zh-CN" sz="2400" b="1" dirty="0"/>
              <a:t>5</a:t>
            </a:r>
            <a:r>
              <a:rPr lang="zh-CN" altLang="en-US" sz="2400" b="1" dirty="0"/>
              <a:t>）签名识别</a:t>
            </a:r>
          </a:p>
          <a:p>
            <a:pPr indent="304800">
              <a:lnSpc>
                <a:spcPct val="130000"/>
              </a:lnSpc>
            </a:pPr>
            <a:r>
              <a:rPr lang="en-US" altLang="zh-CN" sz="2400" b="1" dirty="0"/>
              <a:t>6</a:t>
            </a:r>
            <a:r>
              <a:rPr lang="zh-CN" altLang="en-US" sz="2400" b="1" dirty="0"/>
              <a:t>）击键分析 </a:t>
            </a:r>
            <a:endParaRPr lang="en-US" altLang="zh-CN" sz="2400" b="1" dirty="0"/>
          </a:p>
        </p:txBody>
      </p:sp>
      <p:sp>
        <p:nvSpPr>
          <p:cNvPr id="8" name="Rectangle 7"/>
          <p:cNvSpPr>
            <a:spLocks noChangeArrowheads="1"/>
          </p:cNvSpPr>
          <p:nvPr/>
        </p:nvSpPr>
        <p:spPr bwMode="auto">
          <a:xfrm>
            <a:off x="1524000" y="5672138"/>
            <a:ext cx="4824413"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indent="304800">
              <a:lnSpc>
                <a:spcPct val="130000"/>
              </a:lnSpc>
            </a:pPr>
            <a:r>
              <a:rPr lang="zh-CN" altLang="en-US" sz="2400" b="1"/>
              <a:t>还有没有其他的生物识别技术？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452438" y="382588"/>
            <a:ext cx="456565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en-US" altLang="zh-CN" sz="2400" b="1"/>
              <a:t>1.2.2  </a:t>
            </a:r>
            <a:r>
              <a:rPr lang="zh-CN" altLang="en-US" sz="2400" b="1"/>
              <a:t>模式识别系统组成</a:t>
            </a:r>
          </a:p>
        </p:txBody>
      </p:sp>
      <p:sp>
        <p:nvSpPr>
          <p:cNvPr id="24579" name="Text Box 6"/>
          <p:cNvSpPr txBox="1">
            <a:spLocks noChangeArrowheads="1"/>
          </p:cNvSpPr>
          <p:nvPr/>
        </p:nvSpPr>
        <p:spPr bwMode="auto">
          <a:xfrm>
            <a:off x="6281738" y="2659063"/>
            <a:ext cx="1393825" cy="388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zh-CN" altLang="en-US" sz="1600" b="1">
                <a:solidFill>
                  <a:srgbClr val="000000"/>
                </a:solidFill>
                <a:latin typeface="Times New Roman" pitchFamily="18" charset="0"/>
              </a:rPr>
              <a:t>学习过程</a:t>
            </a:r>
          </a:p>
        </p:txBody>
      </p:sp>
      <p:sp>
        <p:nvSpPr>
          <p:cNvPr id="24580" name="Text Box 8"/>
          <p:cNvSpPr txBox="1">
            <a:spLocks noChangeArrowheads="1"/>
          </p:cNvSpPr>
          <p:nvPr/>
        </p:nvSpPr>
        <p:spPr bwMode="auto">
          <a:xfrm>
            <a:off x="6281738" y="768350"/>
            <a:ext cx="1211262"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判决过程</a:t>
            </a:r>
          </a:p>
        </p:txBody>
      </p:sp>
      <p:sp>
        <p:nvSpPr>
          <p:cNvPr id="24581" name="Line 9"/>
          <p:cNvSpPr>
            <a:spLocks noChangeShapeType="1"/>
          </p:cNvSpPr>
          <p:nvPr/>
        </p:nvSpPr>
        <p:spPr bwMode="auto">
          <a:xfrm>
            <a:off x="7767638" y="1443038"/>
            <a:ext cx="733425"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82" name="Line 10"/>
          <p:cNvSpPr>
            <a:spLocks noChangeShapeType="1"/>
          </p:cNvSpPr>
          <p:nvPr/>
        </p:nvSpPr>
        <p:spPr bwMode="auto">
          <a:xfrm>
            <a:off x="7996238" y="2381250"/>
            <a:ext cx="490537" cy="635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83" name="AutoShape 11"/>
          <p:cNvSpPr>
            <a:spLocks noChangeArrowheads="1"/>
          </p:cNvSpPr>
          <p:nvPr/>
        </p:nvSpPr>
        <p:spPr bwMode="auto">
          <a:xfrm>
            <a:off x="6056313" y="2163763"/>
            <a:ext cx="1944687" cy="407987"/>
          </a:xfrm>
          <a:prstGeom prst="flowChartProcess">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74981" tIns="37490" rIns="74981" bIns="72000" anchor="ctr"/>
          <a:lstStyle/>
          <a:p>
            <a:pPr indent="304800">
              <a:lnSpc>
                <a:spcPct val="130000"/>
              </a:lnSpc>
            </a:pPr>
            <a:r>
              <a:rPr lang="zh-CN" altLang="en-US" sz="1600" b="1"/>
              <a:t>分类规则训练</a:t>
            </a:r>
          </a:p>
        </p:txBody>
      </p:sp>
      <p:sp>
        <p:nvSpPr>
          <p:cNvPr id="24584" name="AutoShape 12"/>
          <p:cNvSpPr>
            <a:spLocks noChangeArrowheads="1"/>
          </p:cNvSpPr>
          <p:nvPr/>
        </p:nvSpPr>
        <p:spPr bwMode="auto">
          <a:xfrm>
            <a:off x="6327775" y="1217613"/>
            <a:ext cx="1439863" cy="419100"/>
          </a:xfrm>
          <a:prstGeom prst="flowChartProcess">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nchor="ctr"/>
          <a:lstStyle/>
          <a:p>
            <a:pPr indent="304800">
              <a:lnSpc>
                <a:spcPct val="130000"/>
              </a:lnSpc>
            </a:pPr>
            <a:r>
              <a:rPr lang="zh-CN" altLang="en-US" sz="1600" b="1"/>
              <a:t>分类决策</a:t>
            </a:r>
          </a:p>
        </p:txBody>
      </p:sp>
      <p:sp>
        <p:nvSpPr>
          <p:cNvPr id="24585" name="Line 13"/>
          <p:cNvSpPr>
            <a:spLocks noChangeShapeType="1"/>
          </p:cNvSpPr>
          <p:nvPr/>
        </p:nvSpPr>
        <p:spPr bwMode="auto">
          <a:xfrm flipH="1" flipV="1">
            <a:off x="7045325" y="1624013"/>
            <a:ext cx="14288" cy="5207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86" name="Line 15"/>
          <p:cNvSpPr>
            <a:spLocks noChangeShapeType="1"/>
          </p:cNvSpPr>
          <p:nvPr/>
        </p:nvSpPr>
        <p:spPr bwMode="auto">
          <a:xfrm flipH="1">
            <a:off x="5562600" y="1398588"/>
            <a:ext cx="1588" cy="9493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587" name="AutoShape 16"/>
          <p:cNvSpPr>
            <a:spLocks noChangeArrowheads="1"/>
          </p:cNvSpPr>
          <p:nvPr/>
        </p:nvSpPr>
        <p:spPr bwMode="auto">
          <a:xfrm>
            <a:off x="476250" y="1630363"/>
            <a:ext cx="1395413" cy="406400"/>
          </a:xfrm>
          <a:prstGeom prst="flowChartProcess">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72000" anchor="ctr"/>
          <a:lstStyle/>
          <a:p>
            <a:pPr indent="304800">
              <a:lnSpc>
                <a:spcPct val="130000"/>
              </a:lnSpc>
            </a:pPr>
            <a:r>
              <a:rPr lang="zh-CN" altLang="en-US" sz="1600" b="1"/>
              <a:t>数据获取</a:t>
            </a:r>
          </a:p>
        </p:txBody>
      </p:sp>
      <p:sp>
        <p:nvSpPr>
          <p:cNvPr id="24588" name="AutoShape 17"/>
          <p:cNvSpPr>
            <a:spLocks noChangeArrowheads="1"/>
          </p:cNvSpPr>
          <p:nvPr/>
        </p:nvSpPr>
        <p:spPr bwMode="auto">
          <a:xfrm>
            <a:off x="2311400" y="1570038"/>
            <a:ext cx="1225550" cy="452437"/>
          </a:xfrm>
          <a:prstGeom prst="flowChartProcess">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72000" anchor="ctr"/>
          <a:lstStyle/>
          <a:p>
            <a:pPr indent="304800">
              <a:lnSpc>
                <a:spcPct val="130000"/>
              </a:lnSpc>
            </a:pPr>
            <a:r>
              <a:rPr lang="zh-CN" altLang="en-US" sz="1600" b="1"/>
              <a:t>预</a:t>
            </a:r>
            <a:r>
              <a:rPr lang="zh-CN" altLang="en-US" sz="1600" b="1">
                <a:solidFill>
                  <a:srgbClr val="AE0A06"/>
                </a:solidFill>
              </a:rPr>
              <a:t>处理</a:t>
            </a:r>
          </a:p>
        </p:txBody>
      </p:sp>
      <p:sp>
        <p:nvSpPr>
          <p:cNvPr id="24589" name="AutoShape 18"/>
          <p:cNvSpPr>
            <a:spLocks noChangeArrowheads="1"/>
          </p:cNvSpPr>
          <p:nvPr/>
        </p:nvSpPr>
        <p:spPr bwMode="auto">
          <a:xfrm>
            <a:off x="3924300" y="1504950"/>
            <a:ext cx="1368425" cy="715963"/>
          </a:xfrm>
          <a:prstGeom prst="flowChartProcess">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nchor="ctr">
            <a:spAutoFit/>
          </a:bodyPr>
          <a:lstStyle/>
          <a:p>
            <a:pPr indent="304800">
              <a:lnSpc>
                <a:spcPct val="130000"/>
              </a:lnSpc>
            </a:pPr>
            <a:r>
              <a:rPr lang="zh-CN" altLang="en-US" sz="1600" b="1"/>
              <a:t>特征选择</a:t>
            </a:r>
          </a:p>
          <a:p>
            <a:pPr indent="304800">
              <a:lnSpc>
                <a:spcPct val="130000"/>
              </a:lnSpc>
            </a:pPr>
            <a:r>
              <a:rPr lang="zh-CN" altLang="en-US" sz="1600" b="1"/>
              <a:t> 或提取</a:t>
            </a:r>
          </a:p>
        </p:txBody>
      </p:sp>
      <p:sp>
        <p:nvSpPr>
          <p:cNvPr id="24590" name="Line 19"/>
          <p:cNvSpPr>
            <a:spLocks noChangeShapeType="1"/>
          </p:cNvSpPr>
          <p:nvPr/>
        </p:nvSpPr>
        <p:spPr bwMode="auto">
          <a:xfrm>
            <a:off x="5292725" y="1893888"/>
            <a:ext cx="28575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591" name="Line 20"/>
          <p:cNvSpPr>
            <a:spLocks noChangeShapeType="1"/>
          </p:cNvSpPr>
          <p:nvPr/>
        </p:nvSpPr>
        <p:spPr bwMode="auto">
          <a:xfrm>
            <a:off x="5562600" y="1398588"/>
            <a:ext cx="765175"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2" name="Line 21"/>
          <p:cNvSpPr>
            <a:spLocks noChangeShapeType="1"/>
          </p:cNvSpPr>
          <p:nvPr/>
        </p:nvSpPr>
        <p:spPr bwMode="auto">
          <a:xfrm>
            <a:off x="5562600" y="2343150"/>
            <a:ext cx="49371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3" name="Line 22"/>
          <p:cNvSpPr>
            <a:spLocks noChangeShapeType="1"/>
          </p:cNvSpPr>
          <p:nvPr/>
        </p:nvSpPr>
        <p:spPr bwMode="auto">
          <a:xfrm>
            <a:off x="1871663" y="1847850"/>
            <a:ext cx="44926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4" name="Line 23"/>
          <p:cNvSpPr>
            <a:spLocks noChangeShapeType="1"/>
          </p:cNvSpPr>
          <p:nvPr/>
        </p:nvSpPr>
        <p:spPr bwMode="auto">
          <a:xfrm flipV="1">
            <a:off x="3536950" y="1803400"/>
            <a:ext cx="360363" cy="1746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5" name="Rectangle 28"/>
          <p:cNvSpPr>
            <a:spLocks noChangeArrowheads="1"/>
          </p:cNvSpPr>
          <p:nvPr/>
        </p:nvSpPr>
        <p:spPr bwMode="auto">
          <a:xfrm>
            <a:off x="0" y="3094038"/>
            <a:ext cx="914400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103453" name="Rectangle 29"/>
          <p:cNvSpPr>
            <a:spLocks noChangeArrowheads="1"/>
          </p:cNvSpPr>
          <p:nvPr/>
        </p:nvSpPr>
        <p:spPr bwMode="auto">
          <a:xfrm>
            <a:off x="522288" y="3363913"/>
            <a:ext cx="6429375"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zh-CN" altLang="en-US" sz="2400" b="1">
                <a:solidFill>
                  <a:srgbClr val="CC0000"/>
                </a:solidFill>
              </a:rPr>
              <a:t>注意：</a:t>
            </a:r>
            <a:r>
              <a:rPr lang="zh-CN" altLang="en-US" sz="2400">
                <a:solidFill>
                  <a:srgbClr val="660066"/>
                </a:solidFill>
              </a:rPr>
              <a:t>“处理”与“识别”两个概念的区别</a:t>
            </a:r>
          </a:p>
        </p:txBody>
      </p:sp>
      <p:grpSp>
        <p:nvGrpSpPr>
          <p:cNvPr id="103470" name="Group 46"/>
          <p:cNvGrpSpPr>
            <a:grpSpLocks/>
          </p:cNvGrpSpPr>
          <p:nvPr/>
        </p:nvGrpSpPr>
        <p:grpSpPr bwMode="auto">
          <a:xfrm>
            <a:off x="5383213" y="4011613"/>
            <a:ext cx="2563812" cy="1157287"/>
            <a:chOff x="3391" y="2275"/>
            <a:chExt cx="1615" cy="729"/>
          </a:xfrm>
        </p:grpSpPr>
        <p:sp>
          <p:nvSpPr>
            <p:cNvPr id="24610" name="Text Box 39"/>
            <p:cNvSpPr txBox="1">
              <a:spLocks noChangeArrowheads="1"/>
            </p:cNvSpPr>
            <p:nvPr/>
          </p:nvSpPr>
          <p:spPr bwMode="auto">
            <a:xfrm>
              <a:off x="3391" y="2559"/>
              <a:ext cx="1615" cy="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具体的羊、猴</a:t>
              </a:r>
            </a:p>
            <a:p>
              <a:pPr algn="just" eaLnBrk="1" hangingPunct="1">
                <a:lnSpc>
                  <a:spcPct val="130000"/>
                </a:lnSpc>
              </a:pPr>
              <a:r>
                <a:rPr lang="zh-CN" altLang="en-US" sz="1600" b="1">
                  <a:solidFill>
                    <a:srgbClr val="000000"/>
                  </a:solidFill>
                  <a:latin typeface="Times New Roman" pitchFamily="18" charset="0"/>
                </a:rPr>
                <a:t>亩产量</a:t>
              </a:r>
              <a:r>
                <a:rPr lang="en-US" altLang="zh-CN" sz="1600" b="1">
                  <a:solidFill>
                    <a:srgbClr val="000000"/>
                  </a:solidFill>
                  <a:latin typeface="Times New Roman" pitchFamily="18" charset="0"/>
                </a:rPr>
                <a:t>1000</a:t>
              </a:r>
              <a:r>
                <a:rPr lang="zh-CN" altLang="en-US" sz="1600" b="1">
                  <a:solidFill>
                    <a:srgbClr val="000000"/>
                  </a:solidFill>
                  <a:latin typeface="Times New Roman" pitchFamily="18" charset="0"/>
                </a:rPr>
                <a:t>斤、地形特点</a:t>
              </a:r>
            </a:p>
          </p:txBody>
        </p:sp>
        <p:sp>
          <p:nvSpPr>
            <p:cNvPr id="24611" name="Text Box 27"/>
            <p:cNvSpPr txBox="1">
              <a:spLocks noChangeArrowheads="1"/>
            </p:cNvSpPr>
            <p:nvPr/>
          </p:nvSpPr>
          <p:spPr bwMode="auto">
            <a:xfrm>
              <a:off x="3560" y="2275"/>
              <a:ext cx="823" cy="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b="1">
                  <a:cs typeface="Arial" pitchFamily="34" charset="0"/>
                </a:rPr>
                <a:t>图像、语音</a:t>
              </a:r>
              <a:endParaRPr lang="zh-CN" altLang="en-US" sz="1600"/>
            </a:p>
          </p:txBody>
        </p:sp>
      </p:grpSp>
      <p:grpSp>
        <p:nvGrpSpPr>
          <p:cNvPr id="103465" name="Group 41"/>
          <p:cNvGrpSpPr>
            <a:grpSpLocks/>
          </p:cNvGrpSpPr>
          <p:nvPr/>
        </p:nvGrpSpPr>
        <p:grpSpPr bwMode="auto">
          <a:xfrm>
            <a:off x="1511300" y="4011613"/>
            <a:ext cx="1439863" cy="1090612"/>
            <a:chOff x="924" y="2245"/>
            <a:chExt cx="907" cy="687"/>
          </a:xfrm>
        </p:grpSpPr>
        <p:sp>
          <p:nvSpPr>
            <p:cNvPr id="24608" name="Text Box 38"/>
            <p:cNvSpPr txBox="1">
              <a:spLocks noChangeArrowheads="1"/>
            </p:cNvSpPr>
            <p:nvPr/>
          </p:nvSpPr>
          <p:spPr bwMode="auto">
            <a:xfrm>
              <a:off x="924" y="2529"/>
              <a:ext cx="879"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lIns="0" tIns="0" rIns="0" bIns="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动物照片</a:t>
              </a:r>
            </a:p>
            <a:p>
              <a:pPr algn="just" eaLnBrk="1" hangingPunct="1">
                <a:lnSpc>
                  <a:spcPct val="130000"/>
                </a:lnSpc>
              </a:pPr>
              <a:r>
                <a:rPr lang="zh-CN" altLang="en-US" sz="1600" b="1">
                  <a:solidFill>
                    <a:srgbClr val="000000"/>
                  </a:solidFill>
                  <a:latin typeface="Times New Roman" pitchFamily="18" charset="0"/>
                </a:rPr>
                <a:t>卫星照片</a:t>
              </a:r>
            </a:p>
          </p:txBody>
        </p:sp>
        <p:sp>
          <p:nvSpPr>
            <p:cNvPr id="24609" name="Text Box 26"/>
            <p:cNvSpPr txBox="1">
              <a:spLocks noChangeArrowheads="1"/>
            </p:cNvSpPr>
            <p:nvPr/>
          </p:nvSpPr>
          <p:spPr bwMode="auto">
            <a:xfrm>
              <a:off x="982" y="2245"/>
              <a:ext cx="849" cy="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b="1">
                  <a:cs typeface="Arial" pitchFamily="34" charset="0"/>
                </a:rPr>
                <a:t>图像、语音</a:t>
              </a:r>
              <a:endParaRPr lang="zh-CN" altLang="en-US" sz="1600" b="1"/>
            </a:p>
          </p:txBody>
        </p:sp>
      </p:grpSp>
      <p:grpSp>
        <p:nvGrpSpPr>
          <p:cNvPr id="103464" name="Group 40"/>
          <p:cNvGrpSpPr>
            <a:grpSpLocks/>
          </p:cNvGrpSpPr>
          <p:nvPr/>
        </p:nvGrpSpPr>
        <p:grpSpPr bwMode="auto">
          <a:xfrm>
            <a:off x="2816225" y="3967163"/>
            <a:ext cx="2817813" cy="1073150"/>
            <a:chOff x="1746" y="2217"/>
            <a:chExt cx="1775" cy="676"/>
          </a:xfrm>
        </p:grpSpPr>
        <p:sp>
          <p:nvSpPr>
            <p:cNvPr id="24602" name="Text Box 31"/>
            <p:cNvSpPr txBox="1">
              <a:spLocks noChangeArrowheads="1"/>
            </p:cNvSpPr>
            <p:nvPr/>
          </p:nvSpPr>
          <p:spPr bwMode="auto">
            <a:xfrm>
              <a:off x="2249" y="2217"/>
              <a:ext cx="659"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处理</a:t>
              </a:r>
            </a:p>
          </p:txBody>
        </p:sp>
        <p:sp>
          <p:nvSpPr>
            <p:cNvPr id="24603" name="Line 32"/>
            <p:cNvSpPr>
              <a:spLocks noChangeShapeType="1"/>
            </p:cNvSpPr>
            <p:nvPr/>
          </p:nvSpPr>
          <p:spPr bwMode="auto">
            <a:xfrm>
              <a:off x="1746" y="2358"/>
              <a:ext cx="50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604" name="Line 33"/>
            <p:cNvSpPr>
              <a:spLocks noChangeShapeType="1"/>
            </p:cNvSpPr>
            <p:nvPr/>
          </p:nvSpPr>
          <p:spPr bwMode="auto">
            <a:xfrm>
              <a:off x="2908" y="2358"/>
              <a:ext cx="61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605" name="Text Box 34"/>
            <p:cNvSpPr txBox="1">
              <a:spLocks noChangeArrowheads="1"/>
            </p:cNvSpPr>
            <p:nvPr/>
          </p:nvSpPr>
          <p:spPr bwMode="auto">
            <a:xfrm>
              <a:off x="2256" y="2642"/>
              <a:ext cx="652"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识别</a:t>
              </a:r>
            </a:p>
          </p:txBody>
        </p:sp>
        <p:sp>
          <p:nvSpPr>
            <p:cNvPr id="24606" name="Line 35"/>
            <p:cNvSpPr>
              <a:spLocks noChangeShapeType="1"/>
            </p:cNvSpPr>
            <p:nvPr/>
          </p:nvSpPr>
          <p:spPr bwMode="auto">
            <a:xfrm>
              <a:off x="1774" y="2755"/>
              <a:ext cx="48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607" name="Line 37"/>
            <p:cNvSpPr>
              <a:spLocks noChangeShapeType="1"/>
            </p:cNvSpPr>
            <p:nvPr/>
          </p:nvSpPr>
          <p:spPr bwMode="auto">
            <a:xfrm>
              <a:off x="2908" y="2755"/>
              <a:ext cx="61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103467" name="Rectangle 43"/>
          <p:cNvSpPr>
            <a:spLocks noChangeArrowheads="1"/>
          </p:cNvSpPr>
          <p:nvPr/>
        </p:nvSpPr>
        <p:spPr bwMode="auto">
          <a:xfrm>
            <a:off x="495300" y="5580063"/>
            <a:ext cx="8221663" cy="949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a:t>处理：输入与输出是同样的对象，性质不变。</a:t>
            </a:r>
          </a:p>
          <a:p>
            <a:pPr>
              <a:lnSpc>
                <a:spcPct val="130000"/>
              </a:lnSpc>
            </a:pPr>
            <a:r>
              <a:rPr lang="zh-CN" altLang="en-US" sz="2400"/>
              <a:t>识别：输入的是事物，输出的是对它的分类、理解和描述。</a:t>
            </a:r>
          </a:p>
        </p:txBody>
      </p:sp>
      <p:sp>
        <p:nvSpPr>
          <p:cNvPr id="24601" name="Rectangle 47"/>
          <p:cNvSpPr>
            <a:spLocks noChangeArrowheads="1"/>
          </p:cNvSpPr>
          <p:nvPr/>
        </p:nvSpPr>
        <p:spPr bwMode="auto">
          <a:xfrm>
            <a:off x="2051050" y="2659063"/>
            <a:ext cx="20955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000" b="1">
                <a:solidFill>
                  <a:srgbClr val="000066"/>
                </a:solidFill>
              </a:rPr>
              <a:t>模式</a:t>
            </a:r>
            <a:r>
              <a:rPr lang="zh-CN" altLang="en-US" sz="2000" b="1">
                <a:solidFill>
                  <a:srgbClr val="AE0A06"/>
                </a:solidFill>
              </a:rPr>
              <a:t>识别</a:t>
            </a:r>
            <a:r>
              <a:rPr lang="zh-CN" altLang="en-US" sz="2000" b="1">
                <a:solidFill>
                  <a:srgbClr val="000066"/>
                </a:solidFill>
              </a:rPr>
              <a:t>系统框图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53"/>
                                        </p:tgtEl>
                                        <p:attrNameLst>
                                          <p:attrName>style.visibility</p:attrName>
                                        </p:attrNameLst>
                                      </p:cBhvr>
                                      <p:to>
                                        <p:strVal val="visible"/>
                                      </p:to>
                                    </p:set>
                                    <p:animEffect transition="in" filter="fade">
                                      <p:cBhvr>
                                        <p:cTn id="7" dur="500"/>
                                        <p:tgtEl>
                                          <p:spTgt spid="103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464"/>
                                        </p:tgtEl>
                                        <p:attrNameLst>
                                          <p:attrName>style.visibility</p:attrName>
                                        </p:attrNameLst>
                                      </p:cBhvr>
                                      <p:to>
                                        <p:strVal val="visible"/>
                                      </p:to>
                                    </p:set>
                                    <p:animEffect transition="in" filter="fade">
                                      <p:cBhvr>
                                        <p:cTn id="12" dur="500"/>
                                        <p:tgtEl>
                                          <p:spTgt spid="103464"/>
                                        </p:tgtEl>
                                      </p:cBhvr>
                                    </p:animEffect>
                                  </p:childTnLst>
                                </p:cTn>
                              </p:par>
                              <p:par>
                                <p:cTn id="13" presetID="10" presetClass="entr" presetSubtype="0" fill="hold" nodeType="withEffect">
                                  <p:stCondLst>
                                    <p:cond delay="0"/>
                                  </p:stCondLst>
                                  <p:childTnLst>
                                    <p:set>
                                      <p:cBhvr>
                                        <p:cTn id="14" dur="1" fill="hold">
                                          <p:stCondLst>
                                            <p:cond delay="0"/>
                                          </p:stCondLst>
                                        </p:cTn>
                                        <p:tgtEl>
                                          <p:spTgt spid="103465"/>
                                        </p:tgtEl>
                                        <p:attrNameLst>
                                          <p:attrName>style.visibility</p:attrName>
                                        </p:attrNameLst>
                                      </p:cBhvr>
                                      <p:to>
                                        <p:strVal val="visible"/>
                                      </p:to>
                                    </p:set>
                                    <p:animEffect transition="in" filter="fade">
                                      <p:cBhvr>
                                        <p:cTn id="15" dur="500"/>
                                        <p:tgtEl>
                                          <p:spTgt spid="1034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03470"/>
                                        </p:tgtEl>
                                        <p:attrNameLst>
                                          <p:attrName>style.visibility</p:attrName>
                                        </p:attrNameLst>
                                      </p:cBhvr>
                                      <p:to>
                                        <p:strVal val="visible"/>
                                      </p:to>
                                    </p:set>
                                    <p:animEffect transition="in" filter="fade">
                                      <p:cBhvr>
                                        <p:cTn id="20" dur="500"/>
                                        <p:tgtEl>
                                          <p:spTgt spid="103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03467">
                                            <p:txEl>
                                              <p:pRg st="0" end="0"/>
                                            </p:txEl>
                                          </p:spTgt>
                                        </p:tgtEl>
                                        <p:attrNameLst>
                                          <p:attrName>style.visibility</p:attrName>
                                        </p:attrNameLst>
                                      </p:cBhvr>
                                      <p:to>
                                        <p:strVal val="visible"/>
                                      </p:to>
                                    </p:set>
                                    <p:animEffect transition="in" filter="fade">
                                      <p:cBhvr>
                                        <p:cTn id="25" dur="500"/>
                                        <p:tgtEl>
                                          <p:spTgt spid="103467">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3467">
                                            <p:txEl>
                                              <p:pRg st="1" end="1"/>
                                            </p:txEl>
                                          </p:spTgt>
                                        </p:tgtEl>
                                        <p:attrNameLst>
                                          <p:attrName>style.visibility</p:attrName>
                                        </p:attrNameLst>
                                      </p:cBhvr>
                                      <p:to>
                                        <p:strVal val="visible"/>
                                      </p:to>
                                    </p:set>
                                    <p:animEffect transition="in" filter="fade">
                                      <p:cBhvr>
                                        <p:cTn id="28" dur="500"/>
                                        <p:tgtEl>
                                          <p:spTgt spid="103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74F8DF-B945-445A-8A6B-53DD1F0D5682}" type="datetime1">
              <a:rPr lang="zh-CN" altLang="en-US" smtClean="0"/>
              <a:pPr eaLnBrk="1" hangingPunct="1"/>
              <a:t>2021/12/17</a:t>
            </a:fld>
            <a:endParaRPr lang="zh-CN" altLang="zh-CN"/>
          </a:p>
        </p:txBody>
      </p:sp>
      <p:sp>
        <p:nvSpPr>
          <p:cNvPr id="2560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77892DF-F29B-4DA9-A1B2-B449A46F9985}" type="slidenum">
              <a:rPr lang="en-US" altLang="zh-CN" smtClean="0"/>
              <a:pPr eaLnBrk="1" hangingPunct="1"/>
              <a:t>22</a:t>
            </a:fld>
            <a:endParaRPr lang="en-US" altLang="zh-CN"/>
          </a:p>
        </p:txBody>
      </p:sp>
      <p:sp>
        <p:nvSpPr>
          <p:cNvPr id="25604" name="Rectangle 2"/>
          <p:cNvSpPr>
            <a:spLocks noGrp="1" noRot="1" noChangeArrowheads="1"/>
          </p:cNvSpPr>
          <p:nvPr>
            <p:ph type="title"/>
          </p:nvPr>
        </p:nvSpPr>
        <p:spPr/>
        <p:txBody>
          <a:bodyPr/>
          <a:lstStyle/>
          <a:p>
            <a:pPr eaLnBrk="1" hangingPunct="1"/>
            <a:r>
              <a:rPr lang="zh-CN" altLang="en-US"/>
              <a:t>模式识别系统组成单元</a:t>
            </a:r>
          </a:p>
        </p:txBody>
      </p:sp>
      <p:sp>
        <p:nvSpPr>
          <p:cNvPr id="25605" name="Rectangle 3"/>
          <p:cNvSpPr>
            <a:spLocks noGrp="1" noRot="1" noChangeArrowheads="1"/>
          </p:cNvSpPr>
          <p:nvPr>
            <p:ph type="body" idx="1"/>
          </p:nvPr>
        </p:nvSpPr>
        <p:spPr>
          <a:xfrm>
            <a:off x="1079500" y="1543050"/>
            <a:ext cx="7750175" cy="5105400"/>
          </a:xfrm>
        </p:spPr>
        <p:txBody>
          <a:bodyPr/>
          <a:lstStyle/>
          <a:p>
            <a:pPr eaLnBrk="1" hangingPunct="1"/>
            <a:r>
              <a:rPr lang="zh-CN" altLang="en-US" dirty="0"/>
              <a:t>数据获取：用计算机可以运算的符号来表示所研究的对象</a:t>
            </a:r>
          </a:p>
          <a:p>
            <a:pPr lvl="1" eaLnBrk="1" hangingPunct="1"/>
            <a:r>
              <a:rPr lang="zh-CN" altLang="en-US" sz="2400" dirty="0"/>
              <a:t>二维图像：文字、指纹、地图、照片等</a:t>
            </a:r>
          </a:p>
          <a:p>
            <a:pPr lvl="1" eaLnBrk="1" hangingPunct="1"/>
            <a:r>
              <a:rPr lang="zh-CN" altLang="en-US" sz="2400" dirty="0"/>
              <a:t>一维波形：脑电图、心电图、季节震动波形等</a:t>
            </a:r>
          </a:p>
          <a:p>
            <a:pPr lvl="1" eaLnBrk="1" hangingPunct="1"/>
            <a:r>
              <a:rPr lang="zh-CN" altLang="en-US" sz="2400" dirty="0"/>
              <a:t>物理参量和逻辑值：体温、化验数据、参量正常与否的描述</a:t>
            </a:r>
          </a:p>
          <a:p>
            <a:pPr eaLnBrk="1" hangingPunct="1"/>
            <a:r>
              <a:rPr lang="zh-CN" altLang="en-US" dirty="0"/>
              <a:t>预处理单元：去噪声，提取有用信息，并对输入测量仪器或其它因素所造成的退化现象进行复原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5">
                                            <p:txEl>
                                              <p:pRg st="4" end="4"/>
                                            </p:txEl>
                                          </p:spTgt>
                                        </p:tgtEl>
                                        <p:attrNameLst>
                                          <p:attrName>style.visibility</p:attrName>
                                        </p:attrNameLst>
                                      </p:cBhvr>
                                      <p:to>
                                        <p:strVal val="visible"/>
                                      </p:to>
                                    </p:set>
                                    <p:animEffect transition="in" filter="fade">
                                      <p:cBhvr>
                                        <p:cTn id="7" dur="500"/>
                                        <p:tgtEl>
                                          <p:spTgt spid="256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D01320D-0142-4432-8C51-EB63CA8BB3D5}" type="datetime1">
              <a:rPr lang="zh-CN" altLang="en-US" smtClean="0"/>
              <a:pPr eaLnBrk="1" hangingPunct="1"/>
              <a:t>2021/12/17</a:t>
            </a:fld>
            <a:endParaRPr lang="zh-CN" altLang="zh-CN"/>
          </a:p>
        </p:txBody>
      </p:sp>
      <p:sp>
        <p:nvSpPr>
          <p:cNvPr id="2662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508EC6C-4E04-4691-89EB-CFA3FD5263DE}" type="slidenum">
              <a:rPr lang="en-US" altLang="zh-CN" smtClean="0"/>
              <a:pPr eaLnBrk="1" hangingPunct="1"/>
              <a:t>23</a:t>
            </a:fld>
            <a:endParaRPr lang="en-US" altLang="zh-CN"/>
          </a:p>
        </p:txBody>
      </p:sp>
      <p:sp>
        <p:nvSpPr>
          <p:cNvPr id="26628" name="Rectangle 2"/>
          <p:cNvSpPr>
            <a:spLocks noGrp="1" noRot="1" noChangeArrowheads="1"/>
          </p:cNvSpPr>
          <p:nvPr>
            <p:ph type="title"/>
          </p:nvPr>
        </p:nvSpPr>
        <p:spPr/>
        <p:txBody>
          <a:bodyPr/>
          <a:lstStyle/>
          <a:p>
            <a:pPr eaLnBrk="1" hangingPunct="1"/>
            <a:r>
              <a:rPr lang="zh-CN" altLang="en-US"/>
              <a:t>模式识别系统组成单元</a:t>
            </a:r>
          </a:p>
        </p:txBody>
      </p:sp>
      <p:sp>
        <p:nvSpPr>
          <p:cNvPr id="26629" name="Rectangle 3"/>
          <p:cNvSpPr>
            <a:spLocks noGrp="1" noRot="1" noChangeArrowheads="1"/>
          </p:cNvSpPr>
          <p:nvPr>
            <p:ph type="body" idx="1"/>
          </p:nvPr>
        </p:nvSpPr>
        <p:spPr>
          <a:xfrm>
            <a:off x="1079500" y="1543050"/>
            <a:ext cx="7750175" cy="5105400"/>
          </a:xfrm>
        </p:spPr>
        <p:txBody>
          <a:bodyPr/>
          <a:lstStyle/>
          <a:p>
            <a:pPr eaLnBrk="1" hangingPunct="1"/>
            <a:r>
              <a:rPr lang="zh-CN" altLang="en-US" sz="2800" dirty="0"/>
              <a:t>特征提取和选择：对原始数据进行变换，得到最能反映分类本质的特征</a:t>
            </a:r>
          </a:p>
          <a:p>
            <a:pPr lvl="1" eaLnBrk="1" hangingPunct="1"/>
            <a:r>
              <a:rPr lang="zh-CN" altLang="en-US" sz="2400" dirty="0"/>
              <a:t>测量空间：原始数据组成的空间</a:t>
            </a:r>
          </a:p>
          <a:p>
            <a:pPr lvl="1" eaLnBrk="1" hangingPunct="1"/>
            <a:r>
              <a:rPr lang="zh-CN" altLang="en-US" sz="2400" dirty="0"/>
              <a:t>特征空间：分类识别赖以进行的空间</a:t>
            </a:r>
          </a:p>
          <a:p>
            <a:pPr lvl="1" eaLnBrk="1" hangingPunct="1"/>
            <a:r>
              <a:rPr lang="zh-CN" altLang="en-US" sz="2400" dirty="0"/>
              <a:t>模式表示：维数较高的测量空间</a:t>
            </a:r>
            <a:r>
              <a:rPr lang="en-US" altLang="zh-CN" sz="2400" dirty="0"/>
              <a:t>-&gt;</a:t>
            </a:r>
            <a:r>
              <a:rPr lang="zh-CN" altLang="en-US" sz="2400" dirty="0"/>
              <a:t>维数较低的特征空间</a:t>
            </a:r>
          </a:p>
          <a:p>
            <a:pPr eaLnBrk="1" hangingPunct="1"/>
            <a:r>
              <a:rPr lang="zh-CN" altLang="en-US" sz="2800" dirty="0"/>
              <a:t>分类决策：在特征空间中用模式识别方法把被识别对象归为某一类别</a:t>
            </a:r>
          </a:p>
          <a:p>
            <a:pPr lvl="1" eaLnBrk="1" hangingPunct="1"/>
            <a:r>
              <a:rPr lang="zh-CN" altLang="en-US" sz="2400" dirty="0"/>
              <a:t>基本做法：在样本训练集基础上确定某个判决规则，使得按这种规则对被识别对象进行分类所造成的错误识别率最小或引起的损失最小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9">
                                            <p:txEl>
                                              <p:pRg st="4" end="4"/>
                                            </p:txEl>
                                          </p:spTgt>
                                        </p:tgtEl>
                                        <p:attrNameLst>
                                          <p:attrName>style.visibility</p:attrName>
                                        </p:attrNameLst>
                                      </p:cBhvr>
                                      <p:to>
                                        <p:strVal val="visible"/>
                                      </p:to>
                                    </p:set>
                                    <p:animEffect transition="in" filter="fade">
                                      <p:cBhvr>
                                        <p:cTn id="7" dur="500"/>
                                        <p:tgtEl>
                                          <p:spTgt spid="2662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9">
                                            <p:txEl>
                                              <p:pRg st="5" end="5"/>
                                            </p:txEl>
                                          </p:spTgt>
                                        </p:tgtEl>
                                        <p:attrNameLst>
                                          <p:attrName>style.visibility</p:attrName>
                                        </p:attrNameLst>
                                      </p:cBhvr>
                                      <p:to>
                                        <p:strVal val="visible"/>
                                      </p:to>
                                    </p:set>
                                    <p:animEffect transition="in" filter="fade">
                                      <p:cBhvr>
                                        <p:cTn id="10" dur="500"/>
                                        <p:tgtEl>
                                          <p:spTgt spid="266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164EF70-D2AA-4BBF-8BA7-E838C8AFB937}" type="datetime1">
              <a:rPr lang="zh-CN" altLang="en-US" smtClean="0"/>
              <a:pPr eaLnBrk="1" hangingPunct="1"/>
              <a:t>2021/12/17</a:t>
            </a:fld>
            <a:endParaRPr lang="zh-CN" altLang="zh-CN"/>
          </a:p>
        </p:txBody>
      </p:sp>
      <p:sp>
        <p:nvSpPr>
          <p:cNvPr id="2765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64D12F0-A6C2-4C42-AF2F-1DBD1B4E07ED}" type="slidenum">
              <a:rPr lang="en-US" altLang="zh-CN" smtClean="0"/>
              <a:pPr eaLnBrk="1" hangingPunct="1"/>
              <a:t>24</a:t>
            </a:fld>
            <a:endParaRPr lang="en-US" altLang="zh-CN"/>
          </a:p>
        </p:txBody>
      </p:sp>
      <p:sp>
        <p:nvSpPr>
          <p:cNvPr id="27652" name="Rectangle 2"/>
          <p:cNvSpPr>
            <a:spLocks noGrp="1" noRot="1" noChangeArrowheads="1"/>
          </p:cNvSpPr>
          <p:nvPr>
            <p:ph type="title"/>
          </p:nvPr>
        </p:nvSpPr>
        <p:spPr/>
        <p:txBody>
          <a:bodyPr/>
          <a:lstStyle/>
          <a:p>
            <a:pPr eaLnBrk="1" hangingPunct="1"/>
            <a:r>
              <a:rPr lang="zh-CN" altLang="en-US"/>
              <a:t>模式识别系统的分类</a:t>
            </a:r>
            <a:r>
              <a:rPr lang="en-US" altLang="zh-CN"/>
              <a:t>1</a:t>
            </a:r>
          </a:p>
        </p:txBody>
      </p:sp>
      <p:sp>
        <p:nvSpPr>
          <p:cNvPr id="27653" name="Rectangle 3"/>
          <p:cNvSpPr>
            <a:spLocks noGrp="1" noRot="1" noChangeArrowheads="1"/>
          </p:cNvSpPr>
          <p:nvPr>
            <p:ph type="body" idx="1"/>
          </p:nvPr>
        </p:nvSpPr>
        <p:spPr/>
        <p:txBody>
          <a:bodyPr/>
          <a:lstStyle/>
          <a:p>
            <a:pPr eaLnBrk="1" hangingPunct="1"/>
            <a:r>
              <a:rPr lang="zh-CN" altLang="en-US" dirty="0"/>
              <a:t>统计模式识别和句法模式识别</a:t>
            </a:r>
          </a:p>
          <a:p>
            <a:pPr lvl="1" eaLnBrk="1" hangingPunct="1"/>
            <a:r>
              <a:rPr lang="zh-CN" altLang="en-US" dirty="0"/>
              <a:t>统计模式识别通常采用概率论和数理统计的方法。采用判别函数，使得误判概率最小。</a:t>
            </a:r>
          </a:p>
          <a:p>
            <a:pPr lvl="1" eaLnBrk="1" hangingPunct="1"/>
            <a:r>
              <a:rPr lang="zh-CN" altLang="en-US" dirty="0"/>
              <a:t>句法模式识别需要对模式的结构进行分析，将模式表示为基元，基元之间满足一定的句法结构。例如对图像的结构进行分析。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3">
                                            <p:txEl>
                                              <p:pRg st="2" end="2"/>
                                            </p:txEl>
                                          </p:spTgt>
                                        </p:tgtEl>
                                        <p:attrNameLst>
                                          <p:attrName>style.visibility</p:attrName>
                                        </p:attrNameLst>
                                      </p:cBhvr>
                                      <p:to>
                                        <p:strVal val="visible"/>
                                      </p:to>
                                    </p:set>
                                    <p:animEffect transition="in" filter="fade">
                                      <p:cBhvr>
                                        <p:cTn id="7" dur="500"/>
                                        <p:tgtEl>
                                          <p:spTgt spid="276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ChangeArrowheads="1"/>
          </p:cNvSpPr>
          <p:nvPr/>
        </p:nvSpPr>
        <p:spPr bwMode="auto">
          <a:xfrm>
            <a:off x="0" y="2705100"/>
            <a:ext cx="914400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pic>
        <p:nvPicPr>
          <p:cNvPr id="28675" name="Picture 2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288" y="368300"/>
            <a:ext cx="3889375" cy="320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6" name="Text Box 212"/>
          <p:cNvSpPr txBox="1">
            <a:spLocks noChangeArrowheads="1"/>
          </p:cNvSpPr>
          <p:nvPr/>
        </p:nvSpPr>
        <p:spPr bwMode="auto">
          <a:xfrm>
            <a:off x="6142038" y="2835275"/>
            <a:ext cx="852487" cy="452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a:t>（</a:t>
            </a:r>
            <a:r>
              <a:rPr lang="en-US" altLang="zh-CN" sz="2000"/>
              <a:t>b</a:t>
            </a:r>
            <a:r>
              <a:rPr lang="zh-CN" altLang="en-US" sz="2000"/>
              <a:t>）</a:t>
            </a:r>
          </a:p>
        </p:txBody>
      </p:sp>
      <p:grpSp>
        <p:nvGrpSpPr>
          <p:cNvPr id="28677" name="Group 236"/>
          <p:cNvGrpSpPr>
            <a:grpSpLocks/>
          </p:cNvGrpSpPr>
          <p:nvPr/>
        </p:nvGrpSpPr>
        <p:grpSpPr bwMode="auto">
          <a:xfrm>
            <a:off x="4816475" y="568325"/>
            <a:ext cx="3484563" cy="2132013"/>
            <a:chOff x="3034" y="358"/>
            <a:chExt cx="2195" cy="1343"/>
          </a:xfrm>
        </p:grpSpPr>
        <p:sp>
          <p:nvSpPr>
            <p:cNvPr id="28680" name="AutoShape 214"/>
            <p:cNvSpPr>
              <a:spLocks noChangeArrowheads="1"/>
            </p:cNvSpPr>
            <p:nvPr/>
          </p:nvSpPr>
          <p:spPr bwMode="auto">
            <a:xfrm>
              <a:off x="3358" y="685"/>
              <a:ext cx="666" cy="567"/>
            </a:xfrm>
            <a:prstGeom prst="triangle">
              <a:avLst>
                <a:gd name="adj" fmla="val 50000"/>
              </a:avLst>
            </a:prstGeom>
            <a:noFill/>
            <a:ln w="12700" algn="ctr">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8681" name="Group 215"/>
            <p:cNvGrpSpPr>
              <a:grpSpLocks/>
            </p:cNvGrpSpPr>
            <p:nvPr/>
          </p:nvGrpSpPr>
          <p:grpSpPr bwMode="auto">
            <a:xfrm>
              <a:off x="4353" y="790"/>
              <a:ext cx="453" cy="590"/>
              <a:chOff x="6757" y="8331"/>
              <a:chExt cx="755" cy="995"/>
            </a:xfrm>
          </p:grpSpPr>
          <p:sp>
            <p:nvSpPr>
              <p:cNvPr id="28699" name="Freeform 216"/>
              <p:cNvSpPr>
                <a:spLocks/>
              </p:cNvSpPr>
              <p:nvPr/>
            </p:nvSpPr>
            <p:spPr bwMode="auto">
              <a:xfrm>
                <a:off x="6759" y="8580"/>
                <a:ext cx="495" cy="744"/>
              </a:xfrm>
              <a:custGeom>
                <a:avLst/>
                <a:gdLst>
                  <a:gd name="T0" fmla="*/ 0 w 495"/>
                  <a:gd name="T1" fmla="*/ 3 h 744"/>
                  <a:gd name="T2" fmla="*/ 495 w 495"/>
                  <a:gd name="T3" fmla="*/ 0 h 744"/>
                  <a:gd name="T4" fmla="*/ 495 w 495"/>
                  <a:gd name="T5" fmla="*/ 744 h 744"/>
                  <a:gd name="T6" fmla="*/ 0 w 495"/>
                  <a:gd name="T7" fmla="*/ 744 h 744"/>
                  <a:gd name="T8" fmla="*/ 0 w 495"/>
                  <a:gd name="T9" fmla="*/ 3 h 7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 h="744">
                    <a:moveTo>
                      <a:pt x="0" y="3"/>
                    </a:moveTo>
                    <a:lnTo>
                      <a:pt x="495" y="0"/>
                    </a:lnTo>
                    <a:lnTo>
                      <a:pt x="495" y="744"/>
                    </a:lnTo>
                    <a:lnTo>
                      <a:pt x="0" y="744"/>
                    </a:lnTo>
                    <a:lnTo>
                      <a:pt x="0" y="3"/>
                    </a:lnTo>
                    <a:close/>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8700" name="Freeform 217"/>
              <p:cNvSpPr>
                <a:spLocks/>
              </p:cNvSpPr>
              <p:nvPr/>
            </p:nvSpPr>
            <p:spPr bwMode="auto">
              <a:xfrm>
                <a:off x="7254" y="8333"/>
                <a:ext cx="258" cy="993"/>
              </a:xfrm>
              <a:custGeom>
                <a:avLst/>
                <a:gdLst>
                  <a:gd name="T0" fmla="*/ 0 w 258"/>
                  <a:gd name="T1" fmla="*/ 258 h 993"/>
                  <a:gd name="T2" fmla="*/ 258 w 258"/>
                  <a:gd name="T3" fmla="*/ 0 h 993"/>
                  <a:gd name="T4" fmla="*/ 258 w 258"/>
                  <a:gd name="T5" fmla="*/ 732 h 993"/>
                  <a:gd name="T6" fmla="*/ 0 w 258"/>
                  <a:gd name="T7" fmla="*/ 993 h 993"/>
                  <a:gd name="T8" fmla="*/ 0 w 258"/>
                  <a:gd name="T9" fmla="*/ 258 h 9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993">
                    <a:moveTo>
                      <a:pt x="0" y="258"/>
                    </a:moveTo>
                    <a:lnTo>
                      <a:pt x="258" y="0"/>
                    </a:lnTo>
                    <a:lnTo>
                      <a:pt x="258" y="732"/>
                    </a:lnTo>
                    <a:lnTo>
                      <a:pt x="0" y="993"/>
                    </a:lnTo>
                    <a:lnTo>
                      <a:pt x="0" y="258"/>
                    </a:lnTo>
                    <a:close/>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8701" name="Freeform 218"/>
              <p:cNvSpPr>
                <a:spLocks/>
              </p:cNvSpPr>
              <p:nvPr/>
            </p:nvSpPr>
            <p:spPr bwMode="auto">
              <a:xfrm>
                <a:off x="6757" y="8331"/>
                <a:ext cx="752" cy="252"/>
              </a:xfrm>
              <a:custGeom>
                <a:avLst/>
                <a:gdLst>
                  <a:gd name="T0" fmla="*/ 0 w 744"/>
                  <a:gd name="T1" fmla="*/ 252 h 252"/>
                  <a:gd name="T2" fmla="*/ 267 w 744"/>
                  <a:gd name="T3" fmla="*/ 0 h 252"/>
                  <a:gd name="T4" fmla="*/ 784 w 744"/>
                  <a:gd name="T5" fmla="*/ 0 h 252"/>
                  <a:gd name="T6" fmla="*/ 0 60000 65536"/>
                  <a:gd name="T7" fmla="*/ 0 60000 65536"/>
                  <a:gd name="T8" fmla="*/ 0 60000 65536"/>
                </a:gdLst>
                <a:ahLst/>
                <a:cxnLst>
                  <a:cxn ang="T6">
                    <a:pos x="T0" y="T1"/>
                  </a:cxn>
                  <a:cxn ang="T7">
                    <a:pos x="T2" y="T3"/>
                  </a:cxn>
                  <a:cxn ang="T8">
                    <a:pos x="T4" y="T5"/>
                  </a:cxn>
                </a:cxnLst>
                <a:rect l="0" t="0" r="r" b="b"/>
                <a:pathLst>
                  <a:path w="744" h="252">
                    <a:moveTo>
                      <a:pt x="0" y="252"/>
                    </a:moveTo>
                    <a:lnTo>
                      <a:pt x="252" y="0"/>
                    </a:lnTo>
                    <a:lnTo>
                      <a:pt x="744" y="0"/>
                    </a:ln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28682" name="Line 219"/>
            <p:cNvSpPr>
              <a:spLocks noChangeShapeType="1"/>
            </p:cNvSpPr>
            <p:nvPr/>
          </p:nvSpPr>
          <p:spPr bwMode="auto">
            <a:xfrm flipH="1">
              <a:off x="3801" y="644"/>
              <a:ext cx="264" cy="16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3" name="Line 220"/>
            <p:cNvSpPr>
              <a:spLocks noChangeShapeType="1"/>
            </p:cNvSpPr>
            <p:nvPr/>
          </p:nvSpPr>
          <p:spPr bwMode="auto">
            <a:xfrm>
              <a:off x="3804" y="880"/>
              <a:ext cx="543" cy="17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4" name="Rectangle 221"/>
            <p:cNvSpPr>
              <a:spLocks noChangeArrowheads="1"/>
            </p:cNvSpPr>
            <p:nvPr/>
          </p:nvSpPr>
          <p:spPr bwMode="auto">
            <a:xfrm>
              <a:off x="3039" y="358"/>
              <a:ext cx="2186" cy="1343"/>
            </a:xfrm>
            <a:prstGeom prst="rect">
              <a:avLst/>
            </a:prstGeom>
            <a:noFill/>
            <a:ln w="12700" algn="ctr">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5" name="Text Box 222"/>
            <p:cNvSpPr txBox="1">
              <a:spLocks noChangeArrowheads="1"/>
            </p:cNvSpPr>
            <p:nvPr/>
          </p:nvSpPr>
          <p:spPr bwMode="auto">
            <a:xfrm>
              <a:off x="4579" y="433"/>
              <a:ext cx="600"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a:t>墙壁 </a:t>
              </a:r>
              <a:r>
                <a:rPr lang="en-US" altLang="zh-CN" sz="2000" i="1"/>
                <a:t>f</a:t>
              </a:r>
              <a:endParaRPr lang="en-US" altLang="zh-CN" sz="2000"/>
            </a:p>
          </p:txBody>
        </p:sp>
        <p:sp>
          <p:nvSpPr>
            <p:cNvPr id="28686" name="Text Box 223"/>
            <p:cNvSpPr txBox="1">
              <a:spLocks noChangeArrowheads="1"/>
            </p:cNvSpPr>
            <p:nvPr/>
          </p:nvSpPr>
          <p:spPr bwMode="auto">
            <a:xfrm>
              <a:off x="3065" y="1431"/>
              <a:ext cx="645"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a:t>地板 </a:t>
              </a:r>
              <a:r>
                <a:rPr lang="en-US" altLang="zh-CN" sz="2000" i="1"/>
                <a:t>g</a:t>
              </a:r>
              <a:endParaRPr lang="en-US" altLang="zh-CN" sz="2000"/>
            </a:p>
          </p:txBody>
        </p:sp>
        <p:sp>
          <p:nvSpPr>
            <p:cNvPr id="28687" name="Text Box 224"/>
            <p:cNvSpPr txBox="1">
              <a:spLocks noChangeArrowheads="1"/>
            </p:cNvSpPr>
            <p:nvPr/>
          </p:nvSpPr>
          <p:spPr bwMode="auto">
            <a:xfrm>
              <a:off x="4360" y="1368"/>
              <a:ext cx="303"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E</a:t>
              </a:r>
              <a:endParaRPr lang="en-US" altLang="zh-CN" sz="2000"/>
            </a:p>
          </p:txBody>
        </p:sp>
        <p:sp>
          <p:nvSpPr>
            <p:cNvPr id="28688" name="Text Box 225"/>
            <p:cNvSpPr txBox="1">
              <a:spLocks noChangeArrowheads="1"/>
            </p:cNvSpPr>
            <p:nvPr/>
          </p:nvSpPr>
          <p:spPr bwMode="auto">
            <a:xfrm>
              <a:off x="3533" y="1226"/>
              <a:ext cx="257"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D</a:t>
              </a:r>
              <a:endParaRPr lang="en-US" altLang="zh-CN" sz="2000"/>
            </a:p>
          </p:txBody>
        </p:sp>
        <p:sp>
          <p:nvSpPr>
            <p:cNvPr id="28689" name="Text Box 226"/>
            <p:cNvSpPr txBox="1">
              <a:spLocks noChangeArrowheads="1"/>
            </p:cNvSpPr>
            <p:nvPr/>
          </p:nvSpPr>
          <p:spPr bwMode="auto">
            <a:xfrm>
              <a:off x="4008" y="416"/>
              <a:ext cx="302"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B</a:t>
              </a:r>
              <a:endParaRPr lang="en-US" altLang="zh-CN" sz="2000"/>
            </a:p>
          </p:txBody>
        </p:sp>
        <p:sp>
          <p:nvSpPr>
            <p:cNvPr id="28690" name="Text Box 227"/>
            <p:cNvSpPr txBox="1">
              <a:spLocks noChangeArrowheads="1"/>
            </p:cNvSpPr>
            <p:nvPr/>
          </p:nvSpPr>
          <p:spPr bwMode="auto">
            <a:xfrm>
              <a:off x="3584" y="933"/>
              <a:ext cx="302"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b</a:t>
              </a:r>
              <a:endParaRPr lang="en-US" altLang="zh-CN" sz="2000"/>
            </a:p>
          </p:txBody>
        </p:sp>
        <p:sp>
          <p:nvSpPr>
            <p:cNvPr id="28691" name="Text Box 228"/>
            <p:cNvSpPr txBox="1">
              <a:spLocks noChangeArrowheads="1"/>
            </p:cNvSpPr>
            <p:nvPr/>
          </p:nvSpPr>
          <p:spPr bwMode="auto">
            <a:xfrm>
              <a:off x="3359" y="772"/>
              <a:ext cx="302"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a</a:t>
              </a:r>
              <a:endParaRPr lang="en-US" altLang="zh-CN" sz="2000"/>
            </a:p>
          </p:txBody>
        </p:sp>
        <p:sp>
          <p:nvSpPr>
            <p:cNvPr id="28692" name="Text Box 229"/>
            <p:cNvSpPr txBox="1">
              <a:spLocks noChangeArrowheads="1"/>
            </p:cNvSpPr>
            <p:nvPr/>
          </p:nvSpPr>
          <p:spPr bwMode="auto">
            <a:xfrm>
              <a:off x="4393" y="1030"/>
              <a:ext cx="303"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d</a:t>
              </a:r>
              <a:endParaRPr lang="en-US" altLang="zh-CN" sz="2000"/>
            </a:p>
          </p:txBody>
        </p:sp>
        <p:sp>
          <p:nvSpPr>
            <p:cNvPr id="28693" name="Text Box 230"/>
            <p:cNvSpPr txBox="1">
              <a:spLocks noChangeArrowheads="1"/>
            </p:cNvSpPr>
            <p:nvPr/>
          </p:nvSpPr>
          <p:spPr bwMode="auto">
            <a:xfrm>
              <a:off x="4480" y="723"/>
              <a:ext cx="302"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c</a:t>
              </a:r>
              <a:endParaRPr lang="en-US" altLang="zh-CN" sz="2000"/>
            </a:p>
          </p:txBody>
        </p:sp>
        <p:sp>
          <p:nvSpPr>
            <p:cNvPr id="28694" name="Text Box 231"/>
            <p:cNvSpPr txBox="1">
              <a:spLocks noChangeArrowheads="1"/>
            </p:cNvSpPr>
            <p:nvPr/>
          </p:nvSpPr>
          <p:spPr bwMode="auto">
            <a:xfrm>
              <a:off x="4627" y="950"/>
              <a:ext cx="302" cy="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e</a:t>
              </a:r>
              <a:endParaRPr lang="en-US" altLang="zh-CN" sz="2000"/>
            </a:p>
          </p:txBody>
        </p:sp>
        <p:sp>
          <p:nvSpPr>
            <p:cNvPr id="28695" name="Line 232"/>
            <p:cNvSpPr>
              <a:spLocks noChangeShapeType="1"/>
            </p:cNvSpPr>
            <p:nvPr/>
          </p:nvSpPr>
          <p:spPr bwMode="auto">
            <a:xfrm>
              <a:off x="4164" y="653"/>
              <a:ext cx="230" cy="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6" name="Line 233"/>
            <p:cNvSpPr>
              <a:spLocks noChangeShapeType="1"/>
            </p:cNvSpPr>
            <p:nvPr/>
          </p:nvSpPr>
          <p:spPr bwMode="auto">
            <a:xfrm>
              <a:off x="4808" y="1196"/>
              <a:ext cx="421" cy="13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7" name="Line 234"/>
            <p:cNvSpPr>
              <a:spLocks noChangeShapeType="1"/>
            </p:cNvSpPr>
            <p:nvPr/>
          </p:nvSpPr>
          <p:spPr bwMode="auto">
            <a:xfrm>
              <a:off x="3034" y="635"/>
              <a:ext cx="424" cy="13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8" name="Freeform 235"/>
            <p:cNvSpPr>
              <a:spLocks/>
            </p:cNvSpPr>
            <p:nvPr/>
          </p:nvSpPr>
          <p:spPr bwMode="auto">
            <a:xfrm>
              <a:off x="3260" y="566"/>
              <a:ext cx="434" cy="688"/>
            </a:xfrm>
            <a:custGeom>
              <a:avLst/>
              <a:gdLst>
                <a:gd name="T0" fmla="*/ 13 w 717"/>
                <a:gd name="T1" fmla="*/ 86 h 1155"/>
                <a:gd name="T2" fmla="*/ 0 w 717"/>
                <a:gd name="T3" fmla="*/ 71 h 1155"/>
                <a:gd name="T4" fmla="*/ 43 w 717"/>
                <a:gd name="T5" fmla="*/ 0 h 1155"/>
                <a:gd name="T6" fmla="*/ 58 w 717"/>
                <a:gd name="T7" fmla="*/ 15 h 1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7" h="1155">
                  <a:moveTo>
                    <a:pt x="153" y="1155"/>
                  </a:moveTo>
                  <a:lnTo>
                    <a:pt x="0" y="945"/>
                  </a:lnTo>
                  <a:lnTo>
                    <a:pt x="531" y="0"/>
                  </a:lnTo>
                  <a:lnTo>
                    <a:pt x="717" y="204"/>
                  </a:ln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pic>
        <p:nvPicPr>
          <p:cNvPr id="28678" name="Picture 2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025" y="2938463"/>
            <a:ext cx="5078413" cy="3748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679" name="Text Box 242"/>
          <p:cNvSpPr txBox="1">
            <a:spLocks noChangeArrowheads="1"/>
          </p:cNvSpPr>
          <p:nvPr/>
        </p:nvSpPr>
        <p:spPr bwMode="auto">
          <a:xfrm>
            <a:off x="4292600" y="6292850"/>
            <a:ext cx="852488" cy="452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dirty="0"/>
              <a:t>（</a:t>
            </a:r>
            <a:r>
              <a:rPr lang="en-US" altLang="zh-CN" sz="2000" dirty="0"/>
              <a:t>c</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500"/>
                                        <p:tgtEl>
                                          <p:spTgt spid="286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fade">
                                      <p:cBhvr>
                                        <p:cTn id="10" dur="500"/>
                                        <p:tgtEl>
                                          <p:spTgt spid="286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678"/>
                                        </p:tgtEl>
                                        <p:attrNameLst>
                                          <p:attrName>style.visibility</p:attrName>
                                        </p:attrNameLst>
                                      </p:cBhvr>
                                      <p:to>
                                        <p:strVal val="visible"/>
                                      </p:to>
                                    </p:set>
                                    <p:animEffect transition="in" filter="fade">
                                      <p:cBhvr>
                                        <p:cTn id="15" dur="500"/>
                                        <p:tgtEl>
                                          <p:spTgt spid="286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679"/>
                                        </p:tgtEl>
                                        <p:attrNameLst>
                                          <p:attrName>style.visibility</p:attrName>
                                        </p:attrNameLst>
                                      </p:cBhvr>
                                      <p:to>
                                        <p:strVal val="visible"/>
                                      </p:to>
                                    </p:set>
                                    <p:animEffect transition="in" filter="fade">
                                      <p:cBhvr>
                                        <p:cTn id="18"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00BC2AD-A90C-4006-AE99-9EEAAF15C1D1}" type="datetime1">
              <a:rPr lang="zh-CN" altLang="en-US" smtClean="0"/>
              <a:pPr eaLnBrk="1" hangingPunct="1"/>
              <a:t>2021/12/17</a:t>
            </a:fld>
            <a:endParaRPr lang="zh-CN" altLang="zh-CN"/>
          </a:p>
        </p:txBody>
      </p:sp>
      <p:sp>
        <p:nvSpPr>
          <p:cNvPr id="29699" name="Slide Number Placeholder 3"/>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4855C23-1037-42CF-860D-A417F828BE25}" type="slidenum">
              <a:rPr lang="en-US" altLang="zh-CN" smtClean="0"/>
              <a:pPr eaLnBrk="1" hangingPunct="1"/>
              <a:t>26</a:t>
            </a:fld>
            <a:endParaRPr lang="en-US" altLang="zh-CN"/>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
            <a:ext cx="6705600" cy="6348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
          <p:cNvSpPr>
            <a:spLocks noChangeArrowheads="1"/>
          </p:cNvSpPr>
          <p:nvPr/>
        </p:nvSpPr>
        <p:spPr bwMode="auto">
          <a:xfrm>
            <a:off x="446088" y="377825"/>
            <a:ext cx="8415337" cy="1423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a:t>③  </a:t>
            </a:r>
            <a:r>
              <a:rPr lang="zh-CN" altLang="en-US" sz="2400">
                <a:cs typeface="Arial" pitchFamily="34" charset="0"/>
              </a:rPr>
              <a:t>模糊模式识别</a:t>
            </a:r>
          </a:p>
          <a:p>
            <a:pPr>
              <a:lnSpc>
                <a:spcPct val="130000"/>
              </a:lnSpc>
            </a:pPr>
            <a:r>
              <a:rPr lang="zh-CN" altLang="en-US" sz="2400">
                <a:cs typeface="Arial" pitchFamily="34" charset="0"/>
              </a:rPr>
              <a:t>        以隶属度   为基础，运用模糊数学中的</a:t>
            </a:r>
            <a:r>
              <a:rPr lang="zh-CN" altLang="en-US" sz="2400">
                <a:latin typeface="宋体" pitchFamily="2" charset="-122"/>
                <a:cs typeface="Arial" pitchFamily="34" charset="0"/>
              </a:rPr>
              <a:t>“</a:t>
            </a:r>
            <a:r>
              <a:rPr lang="zh-CN" altLang="en-US" sz="2400">
                <a:cs typeface="Arial" pitchFamily="34" charset="0"/>
              </a:rPr>
              <a:t>关系</a:t>
            </a:r>
            <a:r>
              <a:rPr lang="zh-CN" altLang="en-US" sz="2400">
                <a:latin typeface="宋体" pitchFamily="2" charset="-122"/>
                <a:cs typeface="Arial" pitchFamily="34" charset="0"/>
              </a:rPr>
              <a:t>”</a:t>
            </a:r>
            <a:r>
              <a:rPr lang="zh-CN" altLang="en-US" sz="2400">
                <a:cs typeface="Arial" pitchFamily="34" charset="0"/>
              </a:rPr>
              <a:t>概念和运算进行分类。</a:t>
            </a:r>
            <a:r>
              <a:rPr lang="zh-CN" altLang="en-US" sz="2400">
                <a:solidFill>
                  <a:srgbClr val="AE0A06"/>
                </a:solidFill>
              </a:rPr>
              <a:t>隶属度</a:t>
            </a:r>
            <a:r>
              <a:rPr lang="zh-CN" altLang="en-US" sz="2400"/>
              <a:t>反映的是某一元素属于某集合的程度。</a:t>
            </a:r>
          </a:p>
        </p:txBody>
      </p:sp>
      <p:graphicFrame>
        <p:nvGraphicFramePr>
          <p:cNvPr id="30723" name="Object 4"/>
          <p:cNvGraphicFramePr>
            <a:graphicFrameLocks noChangeAspect="1"/>
          </p:cNvGraphicFramePr>
          <p:nvPr>
            <p:extLst>
              <p:ext uri="{D42A27DB-BD31-4B8C-83A1-F6EECF244321}">
                <p14:modId xmlns:p14="http://schemas.microsoft.com/office/powerpoint/2010/main" val="2398250823"/>
              </p:ext>
            </p:extLst>
          </p:nvPr>
        </p:nvGraphicFramePr>
        <p:xfrm>
          <a:off x="2286501" y="930275"/>
          <a:ext cx="344487" cy="365125"/>
        </p:xfrm>
        <a:graphic>
          <a:graphicData uri="http://schemas.openxmlformats.org/presentationml/2006/ole">
            <mc:AlternateContent xmlns:mc="http://schemas.openxmlformats.org/markup-compatibility/2006">
              <mc:Choice xmlns:v="urn:schemas-microsoft-com:vml" Requires="v">
                <p:oleObj spid="_x0000_s30854" name="公式" r:id="rId3" imgW="152268" imgH="164957" progId="Equation.3">
                  <p:embed/>
                </p:oleObj>
              </mc:Choice>
              <mc:Fallback>
                <p:oleObj name="公式" r:id="rId3" imgW="152268"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501" y="930275"/>
                        <a:ext cx="344487"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nvGrpSpPr>
          <p:cNvPr id="107547" name="Group 27"/>
          <p:cNvGrpSpPr>
            <a:grpSpLocks/>
          </p:cNvGrpSpPr>
          <p:nvPr/>
        </p:nvGrpSpPr>
        <p:grpSpPr bwMode="auto">
          <a:xfrm>
            <a:off x="1709738" y="2755900"/>
            <a:ext cx="5984875" cy="900113"/>
            <a:chOff x="1066" y="2132"/>
            <a:chExt cx="3770" cy="567"/>
          </a:xfrm>
        </p:grpSpPr>
        <p:grpSp>
          <p:nvGrpSpPr>
            <p:cNvPr id="30732" name="Group 26"/>
            <p:cNvGrpSpPr>
              <a:grpSpLocks/>
            </p:cNvGrpSpPr>
            <p:nvPr/>
          </p:nvGrpSpPr>
          <p:grpSpPr bwMode="auto">
            <a:xfrm>
              <a:off x="1066" y="2160"/>
              <a:ext cx="484" cy="482"/>
              <a:chOff x="1066" y="2160"/>
              <a:chExt cx="484" cy="482"/>
            </a:xfrm>
          </p:grpSpPr>
          <p:sp>
            <p:nvSpPr>
              <p:cNvPr id="30735" name="Line 14"/>
              <p:cNvSpPr>
                <a:spLocks noChangeShapeType="1"/>
              </p:cNvSpPr>
              <p:nvPr/>
            </p:nvSpPr>
            <p:spPr bwMode="auto">
              <a:xfrm flipV="1">
                <a:off x="1550" y="2395"/>
                <a:ext cx="0" cy="24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736" name="Line 13"/>
              <p:cNvSpPr>
                <a:spLocks noChangeShapeType="1"/>
              </p:cNvSpPr>
              <p:nvPr/>
            </p:nvSpPr>
            <p:spPr bwMode="auto">
              <a:xfrm>
                <a:off x="1066" y="2160"/>
                <a:ext cx="295" cy="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737" name="Line 12"/>
              <p:cNvSpPr>
                <a:spLocks noChangeShapeType="1"/>
              </p:cNvSpPr>
              <p:nvPr/>
            </p:nvSpPr>
            <p:spPr bwMode="auto">
              <a:xfrm>
                <a:off x="1066" y="2160"/>
                <a:ext cx="0" cy="48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738" name="Line 11"/>
              <p:cNvSpPr>
                <a:spLocks noChangeShapeType="1"/>
              </p:cNvSpPr>
              <p:nvPr/>
            </p:nvSpPr>
            <p:spPr bwMode="auto">
              <a:xfrm>
                <a:off x="1066" y="2642"/>
                <a:ext cx="48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739" name="Freeform 10"/>
              <p:cNvSpPr>
                <a:spLocks/>
              </p:cNvSpPr>
              <p:nvPr/>
            </p:nvSpPr>
            <p:spPr bwMode="auto">
              <a:xfrm>
                <a:off x="1344" y="2160"/>
                <a:ext cx="206" cy="247"/>
              </a:xfrm>
              <a:custGeom>
                <a:avLst/>
                <a:gdLst>
                  <a:gd name="T0" fmla="*/ 0 w 262"/>
                  <a:gd name="T1" fmla="*/ 0 h 270"/>
                  <a:gd name="T2" fmla="*/ 40 w 262"/>
                  <a:gd name="T3" fmla="*/ 19 h 270"/>
                  <a:gd name="T4" fmla="*/ 58 w 262"/>
                  <a:gd name="T5" fmla="*/ 54 h 270"/>
                  <a:gd name="T6" fmla="*/ 79 w 262"/>
                  <a:gd name="T7" fmla="*/ 173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2" h="270">
                    <a:moveTo>
                      <a:pt x="0" y="0"/>
                    </a:moveTo>
                    <a:cubicBezTo>
                      <a:pt x="46" y="10"/>
                      <a:pt x="90" y="16"/>
                      <a:pt x="135" y="30"/>
                    </a:cubicBezTo>
                    <a:cubicBezTo>
                      <a:pt x="160" y="47"/>
                      <a:pt x="170" y="67"/>
                      <a:pt x="195" y="83"/>
                    </a:cubicBezTo>
                    <a:cubicBezTo>
                      <a:pt x="215" y="147"/>
                      <a:pt x="262" y="200"/>
                      <a:pt x="262" y="270"/>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30733" name="Freeform 7"/>
            <p:cNvSpPr>
              <a:spLocks/>
            </p:cNvSpPr>
            <p:nvPr/>
          </p:nvSpPr>
          <p:spPr bwMode="auto">
            <a:xfrm>
              <a:off x="2712" y="2132"/>
              <a:ext cx="668" cy="567"/>
            </a:xfrm>
            <a:custGeom>
              <a:avLst/>
              <a:gdLst>
                <a:gd name="T0" fmla="*/ 71 w 1060"/>
                <a:gd name="T1" fmla="*/ 51 h 617"/>
                <a:gd name="T2" fmla="*/ 20 w 1060"/>
                <a:gd name="T3" fmla="*/ 51 h 617"/>
                <a:gd name="T4" fmla="*/ 13 w 1060"/>
                <a:gd name="T5" fmla="*/ 356 h 617"/>
                <a:gd name="T6" fmla="*/ 96 w 1060"/>
                <a:gd name="T7" fmla="*/ 346 h 617"/>
                <a:gd name="T8" fmla="*/ 71 w 1060"/>
                <a:gd name="T9" fmla="*/ 51 h 6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 h="617">
                  <a:moveTo>
                    <a:pt x="712" y="77"/>
                  </a:moveTo>
                  <a:cubicBezTo>
                    <a:pt x="584" y="2"/>
                    <a:pt x="299" y="0"/>
                    <a:pt x="202" y="77"/>
                  </a:cubicBezTo>
                  <a:cubicBezTo>
                    <a:pt x="105" y="154"/>
                    <a:pt x="0" y="467"/>
                    <a:pt x="128" y="542"/>
                  </a:cubicBezTo>
                  <a:cubicBezTo>
                    <a:pt x="256" y="617"/>
                    <a:pt x="876" y="597"/>
                    <a:pt x="968" y="527"/>
                  </a:cubicBezTo>
                  <a:cubicBezTo>
                    <a:pt x="1060" y="457"/>
                    <a:pt x="840" y="152"/>
                    <a:pt x="712" y="77"/>
                  </a:cubicBez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0734" name="Rectangle 6"/>
            <p:cNvSpPr>
              <a:spLocks noChangeArrowheads="1"/>
            </p:cNvSpPr>
            <p:nvPr/>
          </p:nvSpPr>
          <p:spPr bwMode="auto">
            <a:xfrm>
              <a:off x="4340" y="2146"/>
              <a:ext cx="496" cy="5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107538" name="Rectangle 18"/>
          <p:cNvSpPr>
            <a:spLocks noChangeArrowheads="1"/>
          </p:cNvSpPr>
          <p:nvPr/>
        </p:nvSpPr>
        <p:spPr bwMode="auto">
          <a:xfrm>
            <a:off x="114300" y="1989138"/>
            <a:ext cx="6661150"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zh-CN" altLang="en-US" sz="2400"/>
              <a:t>例：元素 </a:t>
            </a:r>
            <a:r>
              <a:rPr lang="en-US" altLang="zh-CN" sz="2400"/>
              <a:t>a</a:t>
            </a:r>
            <a:r>
              <a:rPr lang="zh-CN" altLang="en-US" sz="2400"/>
              <a:t>、</a:t>
            </a:r>
            <a:r>
              <a:rPr lang="en-US" altLang="zh-CN" sz="2400"/>
              <a:t>b</a:t>
            </a:r>
            <a:r>
              <a:rPr lang="zh-CN" altLang="en-US" sz="2400"/>
              <a:t>、</a:t>
            </a:r>
            <a:r>
              <a:rPr lang="en-US" altLang="zh-CN" sz="2400"/>
              <a:t>c</a:t>
            </a:r>
            <a:r>
              <a:rPr lang="zh-CN" altLang="en-US" sz="2400"/>
              <a:t>对正方形的隶属度： </a:t>
            </a:r>
          </a:p>
        </p:txBody>
      </p:sp>
      <p:grpSp>
        <p:nvGrpSpPr>
          <p:cNvPr id="107545" name="Group 25"/>
          <p:cNvGrpSpPr>
            <a:grpSpLocks/>
          </p:cNvGrpSpPr>
          <p:nvPr/>
        </p:nvGrpSpPr>
        <p:grpSpPr bwMode="auto">
          <a:xfrm>
            <a:off x="1303338" y="3814763"/>
            <a:ext cx="6707187" cy="471487"/>
            <a:chOff x="810" y="2865"/>
            <a:chExt cx="4225" cy="297"/>
          </a:xfrm>
        </p:grpSpPr>
        <p:graphicFrame>
          <p:nvGraphicFramePr>
            <p:cNvPr id="30729" name="Object 19"/>
            <p:cNvGraphicFramePr>
              <a:graphicFrameLocks noChangeAspect="1"/>
            </p:cNvGraphicFramePr>
            <p:nvPr/>
          </p:nvGraphicFramePr>
          <p:xfrm>
            <a:off x="810" y="2897"/>
            <a:ext cx="907" cy="265"/>
          </p:xfrm>
          <a:graphic>
            <a:graphicData uri="http://schemas.openxmlformats.org/presentationml/2006/ole">
              <mc:AlternateContent xmlns:mc="http://schemas.openxmlformats.org/markup-compatibility/2006">
                <mc:Choice xmlns:v="urn:schemas-microsoft-com:vml" Requires="v">
                  <p:oleObj spid="_x0000_s30855" name="公式" r:id="rId5" imgW="685800" imgH="203200" progId="Equation.3">
                    <p:embed/>
                  </p:oleObj>
                </mc:Choice>
                <mc:Fallback>
                  <p:oleObj name="公式" r:id="rId5" imgW="685800" imgH="2032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 y="2897"/>
                          <a:ext cx="907" cy="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21"/>
            <p:cNvGraphicFramePr>
              <a:graphicFrameLocks noChangeAspect="1"/>
            </p:cNvGraphicFramePr>
            <p:nvPr/>
          </p:nvGraphicFramePr>
          <p:xfrm>
            <a:off x="2540" y="2866"/>
            <a:ext cx="964" cy="286"/>
          </p:xfrm>
          <a:graphic>
            <a:graphicData uri="http://schemas.openxmlformats.org/presentationml/2006/ole">
              <mc:AlternateContent xmlns:mc="http://schemas.openxmlformats.org/markup-compatibility/2006">
                <mc:Choice xmlns:v="urn:schemas-microsoft-com:vml" Requires="v">
                  <p:oleObj spid="_x0000_s30856" name="公式" r:id="rId7" imgW="672808" imgH="203112" progId="Equation.3">
                    <p:embed/>
                  </p:oleObj>
                </mc:Choice>
                <mc:Fallback>
                  <p:oleObj name="公式" r:id="rId7" imgW="672808" imgH="203112"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0" y="2866"/>
                          <a:ext cx="964"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23"/>
            <p:cNvGraphicFramePr>
              <a:graphicFrameLocks noChangeAspect="1"/>
            </p:cNvGraphicFramePr>
            <p:nvPr/>
          </p:nvGraphicFramePr>
          <p:xfrm>
            <a:off x="4184" y="2865"/>
            <a:ext cx="851" cy="259"/>
          </p:xfrm>
          <a:graphic>
            <a:graphicData uri="http://schemas.openxmlformats.org/presentationml/2006/ole">
              <mc:AlternateContent xmlns:mc="http://schemas.openxmlformats.org/markup-compatibility/2006">
                <mc:Choice xmlns:v="urn:schemas-microsoft-com:vml" Requires="v">
                  <p:oleObj spid="_x0000_s30857" name="公式" r:id="rId9" imgW="660113" imgH="203112" progId="Equation.3">
                    <p:embed/>
                  </p:oleObj>
                </mc:Choice>
                <mc:Fallback>
                  <p:oleObj name="公式" r:id="rId9" imgW="660113" imgH="203112"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4" y="2865"/>
                          <a:ext cx="851" cy="2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sp>
        <p:nvSpPr>
          <p:cNvPr id="107548" name="Rectangle 28"/>
          <p:cNvSpPr>
            <a:spLocks noChangeArrowheads="1"/>
          </p:cNvSpPr>
          <p:nvPr/>
        </p:nvSpPr>
        <p:spPr bwMode="auto">
          <a:xfrm>
            <a:off x="1546225" y="4429125"/>
            <a:ext cx="5040313"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2400"/>
              <a:t>a</a:t>
            </a:r>
            <a:r>
              <a:rPr lang="zh-CN" altLang="en-US" sz="2400"/>
              <a:t>比</a:t>
            </a:r>
            <a:r>
              <a:rPr lang="en-US" altLang="zh-CN" sz="2400"/>
              <a:t>b</a:t>
            </a:r>
            <a:r>
              <a:rPr lang="zh-CN" altLang="en-US" sz="2400"/>
              <a:t>更像正方形。</a:t>
            </a:r>
          </a:p>
        </p:txBody>
      </p:sp>
      <p:sp>
        <p:nvSpPr>
          <p:cNvPr id="107550" name="Rectangle 30"/>
          <p:cNvSpPr>
            <a:spLocks noChangeArrowheads="1"/>
          </p:cNvSpPr>
          <p:nvPr/>
        </p:nvSpPr>
        <p:spPr bwMode="auto">
          <a:xfrm>
            <a:off x="592138" y="4451350"/>
            <a:ext cx="91440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en-US" sz="2400"/>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38">
                                            <p:txEl>
                                              <p:pRg st="0" end="0"/>
                                            </p:txEl>
                                          </p:spTgt>
                                        </p:tgtEl>
                                        <p:attrNameLst>
                                          <p:attrName>style.visibility</p:attrName>
                                        </p:attrNameLst>
                                      </p:cBhvr>
                                      <p:to>
                                        <p:strVal val="visible"/>
                                      </p:to>
                                    </p:set>
                                    <p:animEffect transition="in" filter="fade">
                                      <p:cBhvr>
                                        <p:cTn id="7" dur="500"/>
                                        <p:tgtEl>
                                          <p:spTgt spid="1075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47"/>
                                        </p:tgtEl>
                                        <p:attrNameLst>
                                          <p:attrName>style.visibility</p:attrName>
                                        </p:attrNameLst>
                                      </p:cBhvr>
                                      <p:to>
                                        <p:strVal val="visible"/>
                                      </p:to>
                                    </p:set>
                                    <p:animEffect transition="in" filter="fade">
                                      <p:cBhvr>
                                        <p:cTn id="10" dur="500"/>
                                        <p:tgtEl>
                                          <p:spTgt spid="107547"/>
                                        </p:tgtEl>
                                      </p:cBhvr>
                                    </p:animEffect>
                                  </p:childTnLst>
                                </p:cTn>
                              </p:par>
                              <p:par>
                                <p:cTn id="11" presetID="10" presetClass="entr" presetSubtype="0" fill="hold" nodeType="withEffect">
                                  <p:stCondLst>
                                    <p:cond delay="0"/>
                                  </p:stCondLst>
                                  <p:childTnLst>
                                    <p:set>
                                      <p:cBhvr>
                                        <p:cTn id="12" dur="1" fill="hold">
                                          <p:stCondLst>
                                            <p:cond delay="0"/>
                                          </p:stCondLst>
                                        </p:cTn>
                                        <p:tgtEl>
                                          <p:spTgt spid="107545"/>
                                        </p:tgtEl>
                                        <p:attrNameLst>
                                          <p:attrName>style.visibility</p:attrName>
                                        </p:attrNameLst>
                                      </p:cBhvr>
                                      <p:to>
                                        <p:strVal val="visible"/>
                                      </p:to>
                                    </p:set>
                                    <p:animEffect transition="in" filter="fade">
                                      <p:cBhvr>
                                        <p:cTn id="13" dur="500"/>
                                        <p:tgtEl>
                                          <p:spTgt spid="1075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7550"/>
                                        </p:tgtEl>
                                        <p:attrNameLst>
                                          <p:attrName>style.visibility</p:attrName>
                                        </p:attrNameLst>
                                      </p:cBhvr>
                                      <p:to>
                                        <p:strVal val="visible"/>
                                      </p:to>
                                    </p:set>
                                    <p:animEffect transition="in" filter="fade">
                                      <p:cBhvr>
                                        <p:cTn id="18" dur="500"/>
                                        <p:tgtEl>
                                          <p:spTgt spid="1075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7548"/>
                                        </p:tgtEl>
                                        <p:attrNameLst>
                                          <p:attrName>style.visibility</p:attrName>
                                        </p:attrNameLst>
                                      </p:cBhvr>
                                      <p:to>
                                        <p:strVal val="visible"/>
                                      </p:to>
                                    </p:set>
                                    <p:animEffect transition="in" filter="fade">
                                      <p:cBhvr>
                                        <p:cTn id="21" dur="500"/>
                                        <p:tgtEl>
                                          <p:spTgt spid="107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8" grpId="0"/>
      <p:bldP spid="1075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409575" y="609600"/>
            <a:ext cx="8343900" cy="2373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a:t>④</a:t>
            </a:r>
            <a:r>
              <a:rPr lang="zh-CN" altLang="en-US" sz="2400"/>
              <a:t>神经网络模式识别法 </a:t>
            </a:r>
          </a:p>
          <a:p>
            <a:pPr>
              <a:lnSpc>
                <a:spcPct val="130000"/>
              </a:lnSpc>
            </a:pPr>
            <a:r>
              <a:rPr lang="zh-CN" altLang="en-US" sz="2400"/>
              <a:t>        以人工神经元为基础，模拟人脑神经细胞的工作特点。对脑部工作的生理机制进行模拟，实现形象思维的模拟。 </a:t>
            </a:r>
          </a:p>
          <a:p>
            <a:pPr>
              <a:lnSpc>
                <a:spcPct val="130000"/>
              </a:lnSpc>
            </a:pPr>
            <a:r>
              <a:rPr lang="zh-CN" altLang="en-US" sz="2400"/>
              <a:t> </a:t>
            </a:r>
          </a:p>
          <a:p>
            <a:pPr>
              <a:lnSpc>
                <a:spcPct val="130000"/>
              </a:lnSpc>
            </a:pPr>
            <a:r>
              <a:rPr lang="zh-CN" altLang="en-US" sz="2400"/>
              <a:t>对比：基于知识的逻辑性推理：对逻辑思维的模拟。</a:t>
            </a:r>
          </a:p>
        </p:txBody>
      </p:sp>
      <p:sp>
        <p:nvSpPr>
          <p:cNvPr id="108549" name="Rectangle 5"/>
          <p:cNvSpPr>
            <a:spLocks noChangeArrowheads="1"/>
          </p:cNvSpPr>
          <p:nvPr/>
        </p:nvSpPr>
        <p:spPr bwMode="auto">
          <a:xfrm>
            <a:off x="457200" y="4092575"/>
            <a:ext cx="8497888" cy="1920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a:t>① </a:t>
            </a:r>
            <a:r>
              <a:rPr lang="zh-CN" altLang="en-US" sz="2400"/>
              <a:t>监督（有人管理）分类：利用判别函数进行分类判别。需要</a:t>
            </a:r>
          </a:p>
          <a:p>
            <a:pPr>
              <a:lnSpc>
                <a:spcPct val="130000"/>
              </a:lnSpc>
            </a:pPr>
            <a:r>
              <a:rPr lang="zh-CN" altLang="en-US" sz="2400"/>
              <a:t>     有足够的先验知识。</a:t>
            </a:r>
          </a:p>
          <a:p>
            <a:pPr>
              <a:lnSpc>
                <a:spcPct val="130000"/>
              </a:lnSpc>
            </a:pPr>
            <a:r>
              <a:rPr lang="zh-CN" altLang="en-US" sz="2400"/>
              <a:t>② 非监督（无人管理）分类：用于没有先验知识的情况下，通常采用聚类分析的方法。</a:t>
            </a:r>
          </a:p>
        </p:txBody>
      </p:sp>
      <p:sp>
        <p:nvSpPr>
          <p:cNvPr id="108550" name="Rectangle 6"/>
          <p:cNvSpPr>
            <a:spLocks noChangeArrowheads="1"/>
          </p:cNvSpPr>
          <p:nvPr/>
        </p:nvSpPr>
        <p:spPr bwMode="auto">
          <a:xfrm>
            <a:off x="433388" y="3589338"/>
            <a:ext cx="2525712"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1">
            <a:spAutoFit/>
          </a:bodyPr>
          <a:lstStyle/>
          <a:p>
            <a:r>
              <a:rPr lang="en-US" altLang="zh-CN" sz="2400" b="1"/>
              <a:t>2.  </a:t>
            </a:r>
            <a:r>
              <a:rPr lang="zh-CN" altLang="en-US" sz="2400" b="1"/>
              <a:t>从实现方法来分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Effect transition="in" filter="fade">
                                      <p:cBhvr>
                                        <p:cTn id="7" dur="500"/>
                                        <p:tgtEl>
                                          <p:spTgt spid="1085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8548">
                                            <p:txEl>
                                              <p:pRg st="1" end="1"/>
                                            </p:txEl>
                                          </p:spTgt>
                                        </p:tgtEl>
                                        <p:attrNameLst>
                                          <p:attrName>style.visibility</p:attrName>
                                        </p:attrNameLst>
                                      </p:cBhvr>
                                      <p:to>
                                        <p:strVal val="visible"/>
                                      </p:to>
                                    </p:set>
                                    <p:animEffect transition="in" filter="fade">
                                      <p:cBhvr>
                                        <p:cTn id="10" dur="500"/>
                                        <p:tgtEl>
                                          <p:spTgt spid="10854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8548">
                                            <p:txEl>
                                              <p:pRg st="2" end="2"/>
                                            </p:txEl>
                                          </p:spTgt>
                                        </p:tgtEl>
                                        <p:attrNameLst>
                                          <p:attrName>style.visibility</p:attrName>
                                        </p:attrNameLst>
                                      </p:cBhvr>
                                      <p:to>
                                        <p:strVal val="visible"/>
                                      </p:to>
                                    </p:set>
                                    <p:animEffect transition="in" filter="fade">
                                      <p:cBhvr>
                                        <p:cTn id="13" dur="500"/>
                                        <p:tgtEl>
                                          <p:spTgt spid="10854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8548">
                                            <p:txEl>
                                              <p:pRg st="3" end="3"/>
                                            </p:txEl>
                                          </p:spTgt>
                                        </p:tgtEl>
                                        <p:attrNameLst>
                                          <p:attrName>style.visibility</p:attrName>
                                        </p:attrNameLst>
                                      </p:cBhvr>
                                      <p:to>
                                        <p:strVal val="visible"/>
                                      </p:to>
                                    </p:set>
                                    <p:animEffect transition="in" filter="fade">
                                      <p:cBhvr>
                                        <p:cTn id="16" dur="500"/>
                                        <p:tgtEl>
                                          <p:spTgt spid="10854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8550"/>
                                        </p:tgtEl>
                                        <p:attrNameLst>
                                          <p:attrName>style.visibility</p:attrName>
                                        </p:attrNameLst>
                                      </p:cBhvr>
                                      <p:to>
                                        <p:strVal val="visible"/>
                                      </p:to>
                                    </p:set>
                                    <p:animEffect transition="in" filter="fade">
                                      <p:cBhvr>
                                        <p:cTn id="21" dur="500"/>
                                        <p:tgtEl>
                                          <p:spTgt spid="108550"/>
                                        </p:tgtEl>
                                      </p:cBhvr>
                                    </p:animEffect>
                                  </p:childTnLst>
                                </p:cTn>
                              </p:par>
                              <p:par>
                                <p:cTn id="22" presetID="10" presetClass="entr" presetSubtype="0" fill="hold" nodeType="withEffect">
                                  <p:stCondLst>
                                    <p:cond delay="0"/>
                                  </p:stCondLst>
                                  <p:childTnLst>
                                    <p:set>
                                      <p:cBhvr>
                                        <p:cTn id="23" dur="1" fill="hold">
                                          <p:stCondLst>
                                            <p:cond delay="0"/>
                                          </p:stCondLst>
                                        </p:cTn>
                                        <p:tgtEl>
                                          <p:spTgt spid="108549">
                                            <p:txEl>
                                              <p:pRg st="0" end="0"/>
                                            </p:txEl>
                                          </p:spTgt>
                                        </p:tgtEl>
                                        <p:attrNameLst>
                                          <p:attrName>style.visibility</p:attrName>
                                        </p:attrNameLst>
                                      </p:cBhvr>
                                      <p:to>
                                        <p:strVal val="visible"/>
                                      </p:to>
                                    </p:set>
                                    <p:animEffect transition="in" filter="fade">
                                      <p:cBhvr>
                                        <p:cTn id="24" dur="500"/>
                                        <p:tgtEl>
                                          <p:spTgt spid="108549">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8549">
                                            <p:txEl>
                                              <p:pRg st="1" end="1"/>
                                            </p:txEl>
                                          </p:spTgt>
                                        </p:tgtEl>
                                        <p:attrNameLst>
                                          <p:attrName>style.visibility</p:attrName>
                                        </p:attrNameLst>
                                      </p:cBhvr>
                                      <p:to>
                                        <p:strVal val="visible"/>
                                      </p:to>
                                    </p:set>
                                    <p:animEffect transition="in" filter="fade">
                                      <p:cBhvr>
                                        <p:cTn id="27" dur="500"/>
                                        <p:tgtEl>
                                          <p:spTgt spid="108549">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8549">
                                            <p:txEl>
                                              <p:pRg st="2" end="2"/>
                                            </p:txEl>
                                          </p:spTgt>
                                        </p:tgtEl>
                                        <p:attrNameLst>
                                          <p:attrName>style.visibility</p:attrName>
                                        </p:attrNameLst>
                                      </p:cBhvr>
                                      <p:to>
                                        <p:strVal val="visible"/>
                                      </p:to>
                                    </p:set>
                                    <p:animEffect transition="in" filter="fade">
                                      <p:cBhvr>
                                        <p:cTn id="30" dur="500"/>
                                        <p:tgtEl>
                                          <p:spTgt spid="1085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5E69030-428E-49D4-8273-36A75BC84611}" type="datetime1">
              <a:rPr lang="zh-CN" altLang="en-US" smtClean="0"/>
              <a:pPr eaLnBrk="1" hangingPunct="1"/>
              <a:t>2021/12/17</a:t>
            </a:fld>
            <a:endParaRPr lang="zh-CN" altLang="zh-CN"/>
          </a:p>
        </p:txBody>
      </p:sp>
      <p:sp>
        <p:nvSpPr>
          <p:cNvPr id="3277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5728D3A-DF36-4BD9-B219-A5CAF28EE2FC}" type="slidenum">
              <a:rPr lang="en-US" altLang="zh-CN" smtClean="0"/>
              <a:pPr eaLnBrk="1" hangingPunct="1"/>
              <a:t>29</a:t>
            </a:fld>
            <a:endParaRPr lang="en-US" altLang="zh-CN"/>
          </a:p>
        </p:txBody>
      </p:sp>
      <p:sp>
        <p:nvSpPr>
          <p:cNvPr id="32772" name="Rectangle 2"/>
          <p:cNvSpPr>
            <a:spLocks noGrp="1" noRot="1" noChangeArrowheads="1"/>
          </p:cNvSpPr>
          <p:nvPr>
            <p:ph type="title"/>
          </p:nvPr>
        </p:nvSpPr>
        <p:spPr/>
        <p:txBody>
          <a:bodyPr/>
          <a:lstStyle/>
          <a:p>
            <a:pPr eaLnBrk="1" hangingPunct="1"/>
            <a:r>
              <a:rPr lang="zh-CN" altLang="en-US"/>
              <a:t>本门课程的主要内容</a:t>
            </a:r>
          </a:p>
        </p:txBody>
      </p:sp>
      <p:sp>
        <p:nvSpPr>
          <p:cNvPr id="32773" name="Rectangle 3"/>
          <p:cNvSpPr>
            <a:spLocks noGrp="1" noRot="1" noChangeArrowheads="1"/>
          </p:cNvSpPr>
          <p:nvPr>
            <p:ph type="body" idx="1"/>
          </p:nvPr>
        </p:nvSpPr>
        <p:spPr>
          <a:xfrm>
            <a:off x="1028700" y="1752600"/>
            <a:ext cx="7696200" cy="4879975"/>
          </a:xfrm>
        </p:spPr>
        <p:txBody>
          <a:bodyPr/>
          <a:lstStyle/>
          <a:p>
            <a:pPr marL="0" indent="0" algn="just" eaLnBrk="1" hangingPunct="1">
              <a:lnSpc>
                <a:spcPts val="5000"/>
              </a:lnSpc>
            </a:pPr>
            <a:r>
              <a:rPr lang="zh-CN" altLang="en-US" dirty="0">
                <a:latin typeface="宋体" pitchFamily="2" charset="-122"/>
              </a:rPr>
              <a:t>第一章  概论</a:t>
            </a:r>
          </a:p>
          <a:p>
            <a:pPr marL="0" indent="0" algn="just" eaLnBrk="1" hangingPunct="1">
              <a:lnSpc>
                <a:spcPts val="5000"/>
              </a:lnSpc>
            </a:pPr>
            <a:r>
              <a:rPr lang="zh-CN" altLang="en-US" dirty="0">
                <a:latin typeface="宋体" pitchFamily="2" charset="-122"/>
              </a:rPr>
              <a:t>第二章  聚类分析</a:t>
            </a:r>
          </a:p>
          <a:p>
            <a:pPr marL="0" indent="0" algn="just" eaLnBrk="1" hangingPunct="1">
              <a:lnSpc>
                <a:spcPts val="5000"/>
              </a:lnSpc>
            </a:pPr>
            <a:r>
              <a:rPr lang="zh-CN" altLang="en-US" dirty="0">
                <a:latin typeface="宋体" pitchFamily="2" charset="-122"/>
              </a:rPr>
              <a:t>第三章  线性判别函数</a:t>
            </a:r>
          </a:p>
          <a:p>
            <a:pPr marL="0" indent="0" algn="just" eaLnBrk="1" hangingPunct="1">
              <a:lnSpc>
                <a:spcPts val="5000"/>
              </a:lnSpc>
            </a:pPr>
            <a:r>
              <a:rPr lang="zh-CN" altLang="en-US" dirty="0">
                <a:latin typeface="宋体" pitchFamily="2" charset="-122"/>
              </a:rPr>
              <a:t>第四章	基于统计决策的概率分类法</a:t>
            </a:r>
          </a:p>
          <a:p>
            <a:pPr marL="0" indent="0" algn="just" eaLnBrk="1" hangingPunct="1">
              <a:lnSpc>
                <a:spcPts val="5000"/>
              </a:lnSpc>
            </a:pPr>
            <a:r>
              <a:rPr lang="zh-CN" altLang="en-US" dirty="0">
                <a:latin typeface="宋体" pitchFamily="2" charset="-122"/>
              </a:rPr>
              <a:t>第五章  </a:t>
            </a:r>
            <a:r>
              <a:rPr lang="zh-CN" altLang="en-US" dirty="0"/>
              <a:t>特征选择和提取</a:t>
            </a:r>
            <a:endParaRPr lang="zh-CN" altLang="en-US" dirty="0">
              <a:latin typeface="宋体" pitchFamily="2" charset="-122"/>
            </a:endParaRPr>
          </a:p>
          <a:p>
            <a:pPr marL="0" indent="0" algn="just" eaLnBrk="1" hangingPunct="1">
              <a:lnSpc>
                <a:spcPts val="5000"/>
              </a:lnSpc>
            </a:pPr>
            <a:r>
              <a:rPr lang="zh-CN" altLang="en-US" dirty="0">
                <a:latin typeface="宋体" pitchFamily="2" charset="-122"/>
              </a:rPr>
              <a:t>第六章	神经网络</a:t>
            </a:r>
            <a:endParaRPr lang="en-US" altLang="zh-CN" dirty="0">
              <a:latin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32154FC-426A-4130-9926-BED286A162DB}" type="datetime1">
              <a:rPr lang="zh-CN" altLang="en-US" smtClean="0"/>
              <a:pPr eaLnBrk="1" hangingPunct="1"/>
              <a:t>2021/12/17</a:t>
            </a:fld>
            <a:endParaRPr lang="zh-CN" altLang="zh-CN"/>
          </a:p>
        </p:txBody>
      </p:sp>
      <p:sp>
        <p:nvSpPr>
          <p:cNvPr id="614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562184B-1FD4-44F3-9CD8-5E1178242FA5}" type="slidenum">
              <a:rPr lang="en-US" altLang="zh-CN" smtClean="0"/>
              <a:pPr eaLnBrk="1" hangingPunct="1"/>
              <a:t>3</a:t>
            </a:fld>
            <a:endParaRPr lang="en-US" altLang="zh-CN"/>
          </a:p>
        </p:txBody>
      </p:sp>
      <p:sp>
        <p:nvSpPr>
          <p:cNvPr id="6148" name="Rectangle 2"/>
          <p:cNvSpPr>
            <a:spLocks noGrp="1" noRot="1" noChangeArrowheads="1"/>
          </p:cNvSpPr>
          <p:nvPr>
            <p:ph type="title"/>
          </p:nvPr>
        </p:nvSpPr>
        <p:spPr/>
        <p:txBody>
          <a:bodyPr/>
          <a:lstStyle/>
          <a:p>
            <a:pPr eaLnBrk="1" hangingPunct="1"/>
            <a:r>
              <a:rPr lang="zh-CN" altLang="en-US"/>
              <a:t>机器与人类识别事物原理的比较</a:t>
            </a:r>
          </a:p>
        </p:txBody>
      </p:sp>
      <p:sp>
        <p:nvSpPr>
          <p:cNvPr id="6149" name="Rectangle 3"/>
          <p:cNvSpPr>
            <a:spLocks noGrp="1" noRot="1" noChangeArrowheads="1"/>
          </p:cNvSpPr>
          <p:nvPr>
            <p:ph type="body" idx="1"/>
          </p:nvPr>
        </p:nvSpPr>
        <p:spPr/>
        <p:txBody>
          <a:bodyPr/>
          <a:lstStyle/>
          <a:p>
            <a:pPr eaLnBrk="1" hangingPunct="1"/>
            <a:r>
              <a:rPr lang="zh-CN" altLang="en-US" dirty="0"/>
              <a:t>人类对于模式的识别能力</a:t>
            </a:r>
          </a:p>
          <a:p>
            <a:pPr lvl="1" eaLnBrk="1" hangingPunct="1"/>
            <a:r>
              <a:rPr lang="zh-CN" altLang="en-US" dirty="0"/>
              <a:t>人们可以从事物中分析出哪些是本质，哪些是表象，从而总结成规律，并抽象成概念。</a:t>
            </a:r>
          </a:p>
          <a:p>
            <a:pPr eaLnBrk="1" hangingPunct="1"/>
            <a:r>
              <a:rPr lang="zh-CN" altLang="en-US" dirty="0"/>
              <a:t>机器进行识别的方法</a:t>
            </a:r>
          </a:p>
          <a:p>
            <a:pPr lvl="1" eaLnBrk="1" hangingPunct="1"/>
            <a:r>
              <a:rPr lang="zh-CN" altLang="en-US" dirty="0"/>
              <a:t>需要人研究出好的算法，设计成系统，使机器具有辨别事物的本领。</a:t>
            </a:r>
          </a:p>
          <a:p>
            <a:pPr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F2C7210-1D63-4369-B1B7-B4812C769E82}" type="datetime1">
              <a:rPr lang="zh-CN" altLang="en-US" smtClean="0"/>
              <a:pPr eaLnBrk="1" hangingPunct="1"/>
              <a:t>2021/12/17</a:t>
            </a:fld>
            <a:endParaRPr lang="zh-CN" altLang="zh-CN"/>
          </a:p>
        </p:txBody>
      </p:sp>
      <p:sp>
        <p:nvSpPr>
          <p:cNvPr id="33795"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D0E4751-A844-49A2-9DC9-F61E8F65A29C}" type="slidenum">
              <a:rPr lang="en-US" altLang="zh-CN" smtClean="0"/>
              <a:pPr eaLnBrk="1" hangingPunct="1"/>
              <a:t>30</a:t>
            </a:fld>
            <a:endParaRPr lang="en-US" altLang="zh-CN"/>
          </a:p>
        </p:txBody>
      </p:sp>
      <p:sp>
        <p:nvSpPr>
          <p:cNvPr id="33796" name="Rectangle 2"/>
          <p:cNvSpPr>
            <a:spLocks noGrp="1" noRot="1" noChangeArrowheads="1"/>
          </p:cNvSpPr>
          <p:nvPr>
            <p:ph type="title"/>
          </p:nvPr>
        </p:nvSpPr>
        <p:spPr>
          <a:xfrm>
            <a:off x="1033463" y="444500"/>
            <a:ext cx="7620000" cy="1143000"/>
          </a:xfrm>
        </p:spPr>
        <p:txBody>
          <a:bodyPr/>
          <a:lstStyle/>
          <a:p>
            <a:pPr eaLnBrk="1" hangingPunct="1"/>
            <a:r>
              <a:rPr lang="zh-CN" altLang="en-US"/>
              <a:t>教材</a:t>
            </a:r>
            <a:r>
              <a:rPr lang="en-US" altLang="zh-CN"/>
              <a:t>/</a:t>
            </a:r>
            <a:r>
              <a:rPr lang="zh-CN" altLang="en-US"/>
              <a:t>参考文献</a:t>
            </a:r>
          </a:p>
        </p:txBody>
      </p:sp>
      <p:sp>
        <p:nvSpPr>
          <p:cNvPr id="33797" name="Rectangle 3"/>
          <p:cNvSpPr>
            <a:spLocks noGrp="1" noRot="1" noChangeArrowheads="1"/>
          </p:cNvSpPr>
          <p:nvPr>
            <p:ph type="body" idx="1"/>
          </p:nvPr>
        </p:nvSpPr>
        <p:spPr/>
        <p:txBody>
          <a:bodyPr/>
          <a:lstStyle/>
          <a:p>
            <a:pPr eaLnBrk="1" hangingPunct="1">
              <a:lnSpc>
                <a:spcPct val="90000"/>
              </a:lnSpc>
            </a:pPr>
            <a:r>
              <a:rPr lang="zh-CN" altLang="en-US">
                <a:latin typeface="TimesNewRoman" charset="0"/>
              </a:rPr>
              <a:t>齐敏，李大健，郝重阳编著，模式识别导论，清华大学出版社，</a:t>
            </a:r>
            <a:r>
              <a:rPr lang="en-US" altLang="zh-CN">
                <a:latin typeface="TimesNewRoman" charset="0"/>
              </a:rPr>
              <a:t>2009</a:t>
            </a:r>
            <a:r>
              <a:rPr lang="zh-CN" altLang="en-US">
                <a:latin typeface="TimesNewRoman" charset="0"/>
              </a:rPr>
              <a:t>。 </a:t>
            </a:r>
          </a:p>
          <a:p>
            <a:pPr eaLnBrk="1" hangingPunct="1">
              <a:lnSpc>
                <a:spcPct val="90000"/>
              </a:lnSpc>
            </a:pPr>
            <a:r>
              <a:rPr lang="en-US" altLang="zh-CN">
                <a:latin typeface="TimesNewRoman" charset="0"/>
              </a:rPr>
              <a:t>S.Theodoridis, K.Koutroumbas, </a:t>
            </a:r>
            <a:r>
              <a:rPr lang="en-US" altLang="zh-CN" i="1">
                <a:latin typeface="TimesNewRoman" charset="0"/>
              </a:rPr>
              <a:t>Pattern Recognition</a:t>
            </a:r>
            <a:r>
              <a:rPr lang="en-US" altLang="zh-CN">
                <a:latin typeface="TimesNewRoman" charset="0"/>
              </a:rPr>
              <a:t>, Elsevier Science, 2003.</a:t>
            </a:r>
          </a:p>
          <a:p>
            <a:pPr eaLnBrk="1" hangingPunct="1">
              <a:lnSpc>
                <a:spcPct val="90000"/>
              </a:lnSpc>
            </a:pPr>
            <a:r>
              <a:rPr lang="en-US" altLang="zh-CN">
                <a:latin typeface="TimesNewRoman" charset="0"/>
              </a:rPr>
              <a:t>R. Duda, P. Hart, D. Stork, </a:t>
            </a:r>
            <a:r>
              <a:rPr lang="en-US" altLang="zh-CN" i="1">
                <a:latin typeface="TimesNewRoman,Italic" charset="0"/>
              </a:rPr>
              <a:t>Pattern Classificatio</a:t>
            </a:r>
            <a:r>
              <a:rPr lang="en-US" altLang="zh-CN" i="1">
                <a:latin typeface="TimesNewRoman" charset="0"/>
              </a:rPr>
              <a:t>n</a:t>
            </a:r>
            <a:r>
              <a:rPr lang="en-US" altLang="zh-CN">
                <a:latin typeface="TimesNewRoman" charset="0"/>
              </a:rPr>
              <a:t>, second edition, 2000</a:t>
            </a:r>
            <a:r>
              <a:rPr lang="zh-CN" altLang="en-US">
                <a:latin typeface="TimesNewRoman" charset="0"/>
              </a:rPr>
              <a:t>（有中译本）</a:t>
            </a:r>
            <a:r>
              <a:rPr lang="en-US" altLang="zh-CN">
                <a:latin typeface="TimesNewRoman"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8E2D028-0949-4C22-9D87-45557E4BF0B4}" type="datetime1">
              <a:rPr lang="zh-CN" altLang="en-US" smtClean="0"/>
              <a:pPr eaLnBrk="1" hangingPunct="1"/>
              <a:t>2021/12/17</a:t>
            </a:fld>
            <a:endParaRPr lang="zh-CN" altLang="zh-CN"/>
          </a:p>
        </p:txBody>
      </p:sp>
      <p:sp>
        <p:nvSpPr>
          <p:cNvPr id="409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09EAB5B-ECAD-4D1D-836C-ECC4B5EF3CA5}" type="slidenum">
              <a:rPr lang="en-US" altLang="zh-CN" smtClean="0"/>
              <a:pPr eaLnBrk="1" hangingPunct="1"/>
              <a:t>31</a:t>
            </a:fld>
            <a:endParaRPr lang="en-US" altLang="zh-CN"/>
          </a:p>
        </p:txBody>
      </p:sp>
      <p:sp>
        <p:nvSpPr>
          <p:cNvPr id="4100" name="Rectangle 2"/>
          <p:cNvSpPr>
            <a:spLocks noGrp="1" noRot="1" noChangeArrowheads="1"/>
          </p:cNvSpPr>
          <p:nvPr>
            <p:ph type="title"/>
          </p:nvPr>
        </p:nvSpPr>
        <p:spPr/>
        <p:txBody>
          <a:bodyPr/>
          <a:lstStyle/>
          <a:p>
            <a:pPr eaLnBrk="1" hangingPunct="1"/>
            <a:r>
              <a:rPr lang="zh-CN" altLang="en-US"/>
              <a:t>考核方式</a:t>
            </a:r>
          </a:p>
        </p:txBody>
      </p:sp>
      <p:sp>
        <p:nvSpPr>
          <p:cNvPr id="4101" name="Rectangle 3"/>
          <p:cNvSpPr>
            <a:spLocks noGrp="1" noRot="1" noChangeArrowheads="1"/>
          </p:cNvSpPr>
          <p:nvPr>
            <p:ph type="body" idx="1"/>
          </p:nvPr>
        </p:nvSpPr>
        <p:spPr/>
        <p:txBody>
          <a:bodyPr/>
          <a:lstStyle/>
          <a:p>
            <a:pPr eaLnBrk="1" hangingPunct="1"/>
            <a:r>
              <a:rPr lang="zh-CN" altLang="en-US" dirty="0"/>
              <a:t>课堂教学</a:t>
            </a:r>
            <a:r>
              <a:rPr lang="en-US" altLang="zh-CN" dirty="0"/>
              <a:t>+</a:t>
            </a:r>
            <a:r>
              <a:rPr lang="zh-CN" altLang="en-US" dirty="0"/>
              <a:t>实验报告</a:t>
            </a:r>
          </a:p>
          <a:p>
            <a:pPr eaLnBrk="1" hangingPunct="1"/>
            <a:r>
              <a:rPr lang="zh-CN" altLang="en-US" dirty="0"/>
              <a:t>期末考核方式：闭卷考试</a:t>
            </a:r>
          </a:p>
          <a:p>
            <a:pPr eaLnBrk="1" hangingPunct="1"/>
            <a:r>
              <a:rPr lang="zh-CN" altLang="en-US" dirty="0"/>
              <a:t>最后成绩：</a:t>
            </a:r>
          </a:p>
          <a:p>
            <a:pPr lvl="2" eaLnBrk="1" hangingPunct="1"/>
            <a:r>
              <a:rPr lang="zh-CN" altLang="en-US" dirty="0"/>
              <a:t>考试成绩：</a:t>
            </a:r>
            <a:r>
              <a:rPr lang="en-US" altLang="zh-CN" dirty="0"/>
              <a:t>70%</a:t>
            </a:r>
          </a:p>
          <a:p>
            <a:pPr lvl="2" eaLnBrk="1" hangingPunct="1"/>
            <a:r>
              <a:rPr lang="zh-CN" altLang="en-US" dirty="0"/>
              <a:t>平时成绩：</a:t>
            </a:r>
            <a:r>
              <a:rPr lang="en-US" altLang="zh-CN" dirty="0"/>
              <a:t>30%</a:t>
            </a:r>
          </a:p>
          <a:p>
            <a:pPr eaLnBrk="1" hangingPunct="1"/>
            <a:endParaRPr lang="en-US" altLang="zh-CN" dirty="0"/>
          </a:p>
        </p:txBody>
      </p:sp>
    </p:spTree>
    <p:extLst>
      <p:ext uri="{BB962C8B-B14F-4D97-AF65-F5344CB8AC3E}">
        <p14:creationId xmlns:p14="http://schemas.microsoft.com/office/powerpoint/2010/main" val="12623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83F9-8B46-4532-90DC-E621B4B021A4}"/>
              </a:ext>
            </a:extLst>
          </p:cNvPr>
          <p:cNvSpPr>
            <a:spLocks noGrp="1"/>
          </p:cNvSpPr>
          <p:nvPr>
            <p:ph type="title"/>
          </p:nvPr>
        </p:nvSpPr>
        <p:spPr/>
        <p:txBody>
          <a:bodyPr/>
          <a:lstStyle/>
          <a:p>
            <a:r>
              <a:rPr lang="en-US" altLang="zh-CN" dirty="0"/>
              <a:t>QQ</a:t>
            </a:r>
            <a:r>
              <a:rPr lang="zh-CN" altLang="en-US" dirty="0"/>
              <a:t>群</a:t>
            </a:r>
          </a:p>
        </p:txBody>
      </p:sp>
      <p:pic>
        <p:nvPicPr>
          <p:cNvPr id="7" name="内容占位符 6">
            <a:extLst>
              <a:ext uri="{FF2B5EF4-FFF2-40B4-BE49-F238E27FC236}">
                <a16:creationId xmlns:a16="http://schemas.microsoft.com/office/drawing/2014/main" id="{E5E8F106-B10B-4A8A-A03A-C2CB76F53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671" y="1295400"/>
            <a:ext cx="4228596" cy="5426075"/>
          </a:xfrm>
        </p:spPr>
      </p:pic>
      <p:sp>
        <p:nvSpPr>
          <p:cNvPr id="4" name="日期占位符 3">
            <a:extLst>
              <a:ext uri="{FF2B5EF4-FFF2-40B4-BE49-F238E27FC236}">
                <a16:creationId xmlns:a16="http://schemas.microsoft.com/office/drawing/2014/main" id="{26EBF612-664F-469E-8655-E8AF63C4CBA1}"/>
              </a:ext>
            </a:extLst>
          </p:cNvPr>
          <p:cNvSpPr>
            <a:spLocks noGrp="1"/>
          </p:cNvSpPr>
          <p:nvPr>
            <p:ph type="dt" sz="half" idx="10"/>
          </p:nvPr>
        </p:nvSpPr>
        <p:spPr/>
        <p:txBody>
          <a:bodyPr/>
          <a:lstStyle/>
          <a:p>
            <a:pPr>
              <a:defRPr/>
            </a:pPr>
            <a:fld id="{4AF8C312-2253-423F-BDC2-17F4903210D8}" type="datetime1">
              <a:rPr lang="zh-CN" altLang="en-US" smtClean="0"/>
              <a:pPr>
                <a:defRPr/>
              </a:pPr>
              <a:t>2021/12/17</a:t>
            </a:fld>
            <a:endParaRPr lang="zh-CN" altLang="zh-CN"/>
          </a:p>
        </p:txBody>
      </p:sp>
      <p:sp>
        <p:nvSpPr>
          <p:cNvPr id="5" name="灯片编号占位符 4">
            <a:extLst>
              <a:ext uri="{FF2B5EF4-FFF2-40B4-BE49-F238E27FC236}">
                <a16:creationId xmlns:a16="http://schemas.microsoft.com/office/drawing/2014/main" id="{EA7C0EEA-7601-46D1-BFAE-6EFED204F484}"/>
              </a:ext>
            </a:extLst>
          </p:cNvPr>
          <p:cNvSpPr>
            <a:spLocks noGrp="1"/>
          </p:cNvSpPr>
          <p:nvPr>
            <p:ph type="sldNum" sz="quarter" idx="12"/>
          </p:nvPr>
        </p:nvSpPr>
        <p:spPr/>
        <p:txBody>
          <a:bodyPr/>
          <a:lstStyle/>
          <a:p>
            <a:pPr>
              <a:defRPr/>
            </a:pPr>
            <a:fld id="{D14159C9-A2ED-4ECB-97AE-7DDE9C3EAAC2}" type="slidenum">
              <a:rPr lang="en-US" altLang="zh-CN" smtClean="0"/>
              <a:pPr>
                <a:defRPr/>
              </a:pPr>
              <a:t>32</a:t>
            </a:fld>
            <a:endParaRPr lang="en-US" altLang="zh-CN"/>
          </a:p>
        </p:txBody>
      </p:sp>
    </p:spTree>
    <p:extLst>
      <p:ext uri="{BB962C8B-B14F-4D97-AF65-F5344CB8AC3E}">
        <p14:creationId xmlns:p14="http://schemas.microsoft.com/office/powerpoint/2010/main" val="1432985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6594B1A-5896-4D5A-B14B-6012C03312B3}" type="datetime1">
              <a:rPr lang="zh-CN" altLang="en-US" smtClean="0"/>
              <a:pPr eaLnBrk="1" hangingPunct="1"/>
              <a:t>2021/12/17</a:t>
            </a:fld>
            <a:endParaRPr lang="zh-CN" altLang="zh-CN"/>
          </a:p>
        </p:txBody>
      </p:sp>
      <p:sp>
        <p:nvSpPr>
          <p:cNvPr id="3481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D157779-3E78-4AB8-BAAA-8584CD6210BB}" type="slidenum">
              <a:rPr lang="en-US" altLang="zh-CN" smtClean="0"/>
              <a:pPr eaLnBrk="1" hangingPunct="1"/>
              <a:t>33</a:t>
            </a:fld>
            <a:endParaRPr lang="en-US" altLang="zh-CN"/>
          </a:p>
        </p:txBody>
      </p:sp>
      <p:sp>
        <p:nvSpPr>
          <p:cNvPr id="34820" name="Rectangle 2"/>
          <p:cNvSpPr>
            <a:spLocks noGrp="1" noRot="1" noChangeArrowheads="1"/>
          </p:cNvSpPr>
          <p:nvPr>
            <p:ph type="title"/>
          </p:nvPr>
        </p:nvSpPr>
        <p:spPr/>
        <p:txBody>
          <a:bodyPr/>
          <a:lstStyle/>
          <a:p>
            <a:pPr eaLnBrk="1" hangingPunct="1"/>
            <a:r>
              <a:rPr lang="zh-CN" altLang="en-US"/>
              <a:t>相关数学概念复习</a:t>
            </a:r>
          </a:p>
        </p:txBody>
      </p:sp>
      <p:sp>
        <p:nvSpPr>
          <p:cNvPr id="34821" name="Rectangle 4"/>
          <p:cNvSpPr>
            <a:spLocks noGrp="1" noRot="1" noChangeArrowheads="1"/>
          </p:cNvSpPr>
          <p:nvPr>
            <p:ph type="body" idx="1"/>
          </p:nvPr>
        </p:nvSpPr>
        <p:spPr/>
        <p:txBody>
          <a:bodyPr/>
          <a:lstStyle/>
          <a:p>
            <a:pPr eaLnBrk="1" hangingPunct="1"/>
            <a:r>
              <a:rPr lang="zh-CN" altLang="en-US"/>
              <a:t>随机向量及其分布</a:t>
            </a:r>
          </a:p>
          <a:p>
            <a:pPr eaLnBrk="1" hangingPunct="1"/>
            <a:r>
              <a:rPr lang="zh-CN" altLang="en-US"/>
              <a:t>多维正态分布</a:t>
            </a:r>
            <a:endParaRPr lang="en-US" altLang="zh-CN"/>
          </a:p>
          <a:p>
            <a:pPr eaLnBrk="1" hangingPunct="1"/>
            <a:r>
              <a:rPr lang="zh-CN" altLang="en-US"/>
              <a:t>随机向量的变换</a:t>
            </a:r>
          </a:p>
          <a:p>
            <a:pPr eaLnBrk="1" hangingPunct="1"/>
            <a:r>
              <a:rPr lang="zh-CN" altLang="en-US"/>
              <a:t>向量和矩阵的运算（微商？）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a:extLst>
              <a:ext uri="{FF2B5EF4-FFF2-40B4-BE49-F238E27FC236}">
                <a16:creationId xmlns:a16="http://schemas.microsoft.com/office/drawing/2014/main" id="{0332780F-BB9F-4FBF-8F46-62ED3D0800FF}"/>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961369E4-8992-48DB-B79B-B6FE65A8C56F}" type="slidenum">
              <a:rPr lang="en-US" altLang="zh-CN" sz="2800">
                <a:latin typeface="Times New Roman" panose="02020603050405020304" pitchFamily="18" charset="0"/>
              </a:rPr>
              <a:pPr eaLnBrk="1" hangingPunct="1">
                <a:spcBef>
                  <a:spcPct val="0"/>
                </a:spcBef>
                <a:buClrTx/>
                <a:buFontTx/>
                <a:buNone/>
              </a:pPr>
              <a:t>34</a:t>
            </a:fld>
            <a:endParaRPr lang="en-US" altLang="zh-CN" sz="2800">
              <a:latin typeface="Times New Roman" panose="02020603050405020304" pitchFamily="18" charset="0"/>
            </a:endParaRPr>
          </a:p>
        </p:txBody>
      </p:sp>
      <p:sp>
        <p:nvSpPr>
          <p:cNvPr id="5" name="标题 1">
            <a:extLst>
              <a:ext uri="{FF2B5EF4-FFF2-40B4-BE49-F238E27FC236}">
                <a16:creationId xmlns:a16="http://schemas.microsoft.com/office/drawing/2014/main" id="{3C8757FC-8BB0-487E-BB71-DEE8AC4275C9}"/>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0724" name="TextBox 5">
            <a:extLst>
              <a:ext uri="{FF2B5EF4-FFF2-40B4-BE49-F238E27FC236}">
                <a16:creationId xmlns:a16="http://schemas.microsoft.com/office/drawing/2014/main" id="{B45B944C-8EF7-4511-B850-B80DDC07DB14}"/>
              </a:ext>
            </a:extLst>
          </p:cNvPr>
          <p:cNvSpPr txBox="1">
            <a:spLocks noChangeArrowheads="1"/>
          </p:cNvSpPr>
          <p:nvPr/>
        </p:nvSpPr>
        <p:spPr bwMode="auto">
          <a:xfrm>
            <a:off x="323850" y="15414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矩阵运算</a:t>
            </a:r>
          </a:p>
        </p:txBody>
      </p:sp>
      <p:sp>
        <p:nvSpPr>
          <p:cNvPr id="7" name="TextBox 6">
            <a:extLst>
              <a:ext uri="{FF2B5EF4-FFF2-40B4-BE49-F238E27FC236}">
                <a16:creationId xmlns:a16="http://schemas.microsoft.com/office/drawing/2014/main" id="{6298E73E-BA56-43DF-9E55-DA9C0462ADBD}"/>
              </a:ext>
            </a:extLst>
          </p:cNvPr>
          <p:cNvSpPr txBox="1">
            <a:spLocks noRot="1" noChangeAspect="1" noMove="1" noResize="1" noEditPoints="1" noAdjustHandles="1" noChangeArrowheads="1" noChangeShapeType="1" noTextEdit="1"/>
          </p:cNvSpPr>
          <p:nvPr/>
        </p:nvSpPr>
        <p:spPr>
          <a:xfrm>
            <a:off x="395535" y="2132856"/>
            <a:ext cx="7992889" cy="1348126"/>
          </a:xfrm>
          <a:prstGeom prst="rect">
            <a:avLst/>
          </a:prstGeom>
          <a:blipFill>
            <a:blip r:embed="rId2"/>
            <a:stretch>
              <a:fillRect l="-839" t="-3620" r="-153" b="-6335"/>
            </a:stretch>
          </a:blipFill>
        </p:spPr>
        <p:txBody>
          <a:bodyPr/>
          <a:lstStyle/>
          <a:p>
            <a:pPr>
              <a:defRPr/>
            </a:pPr>
            <a:r>
              <a:rPr lang="zh-CN" altLang="en-US" dirty="0">
                <a:noFill/>
              </a:rPr>
              <a:t> </a:t>
            </a:r>
          </a:p>
        </p:txBody>
      </p:sp>
      <p:sp>
        <p:nvSpPr>
          <p:cNvPr id="2" name="TextBox 1">
            <a:extLst>
              <a:ext uri="{FF2B5EF4-FFF2-40B4-BE49-F238E27FC236}">
                <a16:creationId xmlns:a16="http://schemas.microsoft.com/office/drawing/2014/main" id="{8E7F6641-BFF2-4BE9-A5A8-77DB92645D92}"/>
              </a:ext>
            </a:extLst>
          </p:cNvPr>
          <p:cNvSpPr txBox="1">
            <a:spLocks noRot="1" noChangeAspect="1" noMove="1" noResize="1" noEditPoints="1" noAdjustHandles="1" noChangeArrowheads="1" noChangeShapeType="1" noTextEdit="1"/>
          </p:cNvSpPr>
          <p:nvPr/>
        </p:nvSpPr>
        <p:spPr>
          <a:xfrm>
            <a:off x="411693" y="3628297"/>
            <a:ext cx="7206973" cy="1378326"/>
          </a:xfrm>
          <a:prstGeom prst="rect">
            <a:avLst/>
          </a:prstGeom>
          <a:blipFill>
            <a:blip r:embed="rId3"/>
            <a:stretch>
              <a:fillRect l="-931" t="-3097"/>
            </a:stretch>
          </a:blipFill>
        </p:spPr>
        <p:txBody>
          <a:bodyPr/>
          <a:lstStyle/>
          <a:p>
            <a:pPr>
              <a:defRPr/>
            </a:pPr>
            <a:r>
              <a:rPr lang="zh-CN" altLang="en-US">
                <a:noFill/>
              </a:rPr>
              <a:t> </a:t>
            </a:r>
          </a:p>
        </p:txBody>
      </p:sp>
      <p:sp>
        <p:nvSpPr>
          <p:cNvPr id="8" name="TextBox 7">
            <a:extLst>
              <a:ext uri="{FF2B5EF4-FFF2-40B4-BE49-F238E27FC236}">
                <a16:creationId xmlns:a16="http://schemas.microsoft.com/office/drawing/2014/main" id="{28DFF771-2BD4-42D7-9F7E-AD211A1F0B18}"/>
              </a:ext>
            </a:extLst>
          </p:cNvPr>
          <p:cNvSpPr txBox="1">
            <a:spLocks noRot="1" noChangeAspect="1" noMove="1" noResize="1" noEditPoints="1" noAdjustHandles="1" noChangeArrowheads="1" noChangeShapeType="1" noTextEdit="1"/>
          </p:cNvSpPr>
          <p:nvPr/>
        </p:nvSpPr>
        <p:spPr>
          <a:xfrm>
            <a:off x="541750" y="5157192"/>
            <a:ext cx="4891660" cy="707886"/>
          </a:xfrm>
          <a:prstGeom prst="rect">
            <a:avLst/>
          </a:prstGeom>
          <a:blipFill>
            <a:blip r:embed="rId4"/>
            <a:stretch>
              <a:fillRect l="-1122" t="-6897" r="-1122" b="-15517"/>
            </a:stretch>
          </a:blipFill>
        </p:spPr>
        <p:txBody>
          <a:bodyPr/>
          <a:lstStyle/>
          <a:p>
            <a:pPr>
              <a:defRPr/>
            </a:pPr>
            <a:r>
              <a:rPr lang="zh-CN" altLang="en-US" dirty="0">
                <a:noFill/>
              </a:rPr>
              <a:t> </a:t>
            </a:r>
          </a:p>
        </p:txBody>
      </p:sp>
      <p:sp>
        <p:nvSpPr>
          <p:cNvPr id="3" name="矩形 2">
            <a:extLst>
              <a:ext uri="{FF2B5EF4-FFF2-40B4-BE49-F238E27FC236}">
                <a16:creationId xmlns:a16="http://schemas.microsoft.com/office/drawing/2014/main" id="{94C297DC-369B-4805-B6DC-FD7BAC6F2C43}"/>
              </a:ext>
            </a:extLst>
          </p:cNvPr>
          <p:cNvSpPr/>
          <p:nvPr/>
        </p:nvSpPr>
        <p:spPr>
          <a:xfrm>
            <a:off x="1739900" y="5986462"/>
            <a:ext cx="6178624" cy="52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a:t>
            </a:r>
            <a:r>
              <a:rPr lang="en-US" altLang="zh-CN" dirty="0">
                <a:solidFill>
                  <a:schemeClr val="tx1"/>
                </a:solidFill>
              </a:rPr>
              <a:t>--</a:t>
            </a:r>
            <a:r>
              <a:rPr lang="zh-CN" altLang="en-US" dirty="0">
                <a:solidFill>
                  <a:schemeClr val="tx1"/>
                </a:solidFill>
              </a:rPr>
              <a:t>特征提取中的</a:t>
            </a:r>
            <a:r>
              <a:rPr lang="en-US" altLang="zh-CN" dirty="0">
                <a:solidFill>
                  <a:schemeClr val="tx1"/>
                </a:solidFill>
              </a:rPr>
              <a:t>KL</a:t>
            </a:r>
            <a:r>
              <a:rPr lang="zh-CN" altLang="en-US" dirty="0">
                <a:solidFill>
                  <a:schemeClr val="tx1"/>
                </a:solidFill>
              </a:rPr>
              <a:t>变换，也称为主成分分析。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D35342B0-0AFE-49A6-A95E-C5755BA680BA}"/>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0038EE06-A3FC-441E-B2C2-5196F39DF8D3}" type="slidenum">
              <a:rPr lang="en-US" altLang="zh-CN" sz="2800">
                <a:latin typeface="Times New Roman" panose="02020603050405020304" pitchFamily="18" charset="0"/>
              </a:rPr>
              <a:pPr eaLnBrk="1" hangingPunct="1">
                <a:spcBef>
                  <a:spcPct val="0"/>
                </a:spcBef>
                <a:buClrTx/>
                <a:buFontTx/>
                <a:buNone/>
              </a:pPr>
              <a:t>35</a:t>
            </a:fld>
            <a:endParaRPr lang="en-US" altLang="zh-CN" sz="2800">
              <a:latin typeface="Times New Roman" panose="02020603050405020304" pitchFamily="18" charset="0"/>
            </a:endParaRPr>
          </a:p>
        </p:txBody>
      </p:sp>
      <p:sp>
        <p:nvSpPr>
          <p:cNvPr id="5" name="标题 1">
            <a:extLst>
              <a:ext uri="{FF2B5EF4-FFF2-40B4-BE49-F238E27FC236}">
                <a16:creationId xmlns:a16="http://schemas.microsoft.com/office/drawing/2014/main" id="{B64E37BD-5EBD-4DB9-8886-735A88EB5566}"/>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1748" name="TextBox 5">
            <a:extLst>
              <a:ext uri="{FF2B5EF4-FFF2-40B4-BE49-F238E27FC236}">
                <a16:creationId xmlns:a16="http://schemas.microsoft.com/office/drawing/2014/main" id="{0FDFC272-9647-4B6B-8FDC-3516EF453FB1}"/>
              </a:ext>
            </a:extLst>
          </p:cNvPr>
          <p:cNvSpPr txBox="1">
            <a:spLocks noChangeArrowheads="1"/>
          </p:cNvSpPr>
          <p:nvPr/>
        </p:nvSpPr>
        <p:spPr bwMode="auto">
          <a:xfrm>
            <a:off x="323850" y="15414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400"/>
              <a:t> </a:t>
            </a:r>
            <a:r>
              <a:rPr kumimoji="0" lang="zh-CN" altLang="en-US" sz="2400"/>
              <a:t>矩阵运算</a:t>
            </a:r>
          </a:p>
        </p:txBody>
      </p:sp>
      <p:sp>
        <p:nvSpPr>
          <p:cNvPr id="31749" name="TextBox 6">
            <a:extLst>
              <a:ext uri="{FF2B5EF4-FFF2-40B4-BE49-F238E27FC236}">
                <a16:creationId xmlns:a16="http://schemas.microsoft.com/office/drawing/2014/main" id="{6B25C999-2A97-4A89-97EE-AA8F75173520}"/>
              </a:ext>
            </a:extLst>
          </p:cNvPr>
          <p:cNvSpPr txBox="1">
            <a:spLocks noChangeArrowheads="1"/>
          </p:cNvSpPr>
          <p:nvPr/>
        </p:nvSpPr>
        <p:spPr bwMode="auto">
          <a:xfrm>
            <a:off x="395288" y="3213100"/>
            <a:ext cx="79930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000">
                <a:solidFill>
                  <a:srgbClr val="000000"/>
                </a:solidFill>
              </a:rPr>
              <a:t>代数余子式的计算方法为：</a:t>
            </a:r>
            <a:endParaRPr kumimoji="0" lang="en-US" altLang="zh-CN" sz="2000">
              <a:solidFill>
                <a:srgbClr val="000000"/>
              </a:solidFill>
            </a:endParaRPr>
          </a:p>
          <a:p>
            <a:pPr>
              <a:spcBef>
                <a:spcPct val="0"/>
              </a:spcBef>
              <a:buClrTx/>
              <a:buFontTx/>
              <a:buNone/>
            </a:pPr>
            <a:r>
              <a:rPr kumimoji="0" lang="zh-CN" altLang="en-US" sz="2000">
                <a:solidFill>
                  <a:srgbClr val="000000"/>
                </a:solidFill>
              </a:rPr>
              <a:t>    划去</a:t>
            </a:r>
            <a:r>
              <a:rPr kumimoji="0" lang="en-US" altLang="zh-CN" sz="2000" i="1">
                <a:solidFill>
                  <a:srgbClr val="000000"/>
                </a:solidFill>
              </a:rPr>
              <a:t>a</a:t>
            </a:r>
            <a:r>
              <a:rPr kumimoji="0" lang="en-US" altLang="zh-CN" sz="2000" i="1" baseline="-25000">
                <a:solidFill>
                  <a:srgbClr val="000000"/>
                </a:solidFill>
              </a:rPr>
              <a:t>ij</a:t>
            </a:r>
            <a:r>
              <a:rPr kumimoji="0" lang="zh-CN" altLang="en-US" sz="2000">
                <a:solidFill>
                  <a:srgbClr val="000000"/>
                </a:solidFill>
              </a:rPr>
              <a:t>所在的行和列的元素，余下元素构成的行列式叫做</a:t>
            </a:r>
            <a:r>
              <a:rPr kumimoji="0" lang="en-US" altLang="zh-CN" sz="2000" i="1">
                <a:solidFill>
                  <a:srgbClr val="000000"/>
                </a:solidFill>
              </a:rPr>
              <a:t>a</a:t>
            </a:r>
            <a:r>
              <a:rPr kumimoji="0" lang="en-US" altLang="zh-CN" sz="2000" i="1" baseline="-25000">
                <a:solidFill>
                  <a:srgbClr val="000000"/>
                </a:solidFill>
              </a:rPr>
              <a:t>ij</a:t>
            </a:r>
            <a:r>
              <a:rPr kumimoji="0" lang="zh-CN" altLang="en-US" sz="2000">
                <a:solidFill>
                  <a:srgbClr val="000000"/>
                </a:solidFill>
              </a:rPr>
              <a:t>的余子式，记作</a:t>
            </a:r>
            <a:r>
              <a:rPr kumimoji="0" lang="en-US" altLang="zh-CN" sz="2000" i="1">
                <a:solidFill>
                  <a:srgbClr val="000000"/>
                </a:solidFill>
              </a:rPr>
              <a:t>M</a:t>
            </a:r>
            <a:r>
              <a:rPr kumimoji="0" lang="en-US" altLang="zh-CN" sz="2000" i="1" baseline="-25000">
                <a:solidFill>
                  <a:srgbClr val="000000"/>
                </a:solidFill>
              </a:rPr>
              <a:t>ij </a:t>
            </a:r>
            <a:r>
              <a:rPr kumimoji="0" lang="zh-CN" altLang="en-US" sz="2000">
                <a:solidFill>
                  <a:srgbClr val="000000"/>
                </a:solidFill>
              </a:rPr>
              <a:t>，将                       叫做元素</a:t>
            </a:r>
            <a:r>
              <a:rPr kumimoji="0" lang="en-US" altLang="zh-CN" sz="2000" i="1">
                <a:solidFill>
                  <a:srgbClr val="000000"/>
                </a:solidFill>
              </a:rPr>
              <a:t>a</a:t>
            </a:r>
            <a:r>
              <a:rPr kumimoji="0" lang="en-US" altLang="zh-CN" sz="2000" i="1" baseline="-25000">
                <a:solidFill>
                  <a:srgbClr val="000000"/>
                </a:solidFill>
              </a:rPr>
              <a:t>ij</a:t>
            </a:r>
            <a:r>
              <a:rPr kumimoji="0" lang="zh-CN" altLang="en-US" sz="2000">
                <a:solidFill>
                  <a:srgbClr val="000000"/>
                </a:solidFill>
              </a:rPr>
              <a:t>的代数余子式。</a:t>
            </a:r>
            <a:endParaRPr kumimoji="0" lang="zh-CN" altLang="en-US" sz="2000" i="1">
              <a:solidFill>
                <a:srgbClr val="000000"/>
              </a:solidFill>
            </a:endParaRPr>
          </a:p>
        </p:txBody>
      </p:sp>
      <p:graphicFrame>
        <p:nvGraphicFramePr>
          <p:cNvPr id="31750" name="对象 1">
            <a:extLst>
              <a:ext uri="{FF2B5EF4-FFF2-40B4-BE49-F238E27FC236}">
                <a16:creationId xmlns:a16="http://schemas.microsoft.com/office/drawing/2014/main" id="{0B4E0415-DC58-4C81-A2E8-3F0D3F3FB194}"/>
              </a:ext>
            </a:extLst>
          </p:cNvPr>
          <p:cNvGraphicFramePr>
            <a:graphicFrameLocks noChangeAspect="1"/>
          </p:cNvGraphicFramePr>
          <p:nvPr/>
        </p:nvGraphicFramePr>
        <p:xfrm>
          <a:off x="2411413" y="3825875"/>
          <a:ext cx="1382712" cy="403225"/>
        </p:xfrm>
        <a:graphic>
          <a:graphicData uri="http://schemas.openxmlformats.org/presentationml/2006/ole">
            <mc:AlternateContent xmlns:mc="http://schemas.openxmlformats.org/markup-compatibility/2006">
              <mc:Choice xmlns:v="urn:schemas-microsoft-com:vml" Requires="v">
                <p:oleObj spid="_x0000_s31749" name="公式" r:id="rId3" imgW="914003" imgH="266584" progId="Equation.3">
                  <p:embed/>
                </p:oleObj>
              </mc:Choice>
              <mc:Fallback>
                <p:oleObj name="公式" r:id="rId3" imgW="914003" imgH="266584" progId="Equation.3">
                  <p:embed/>
                  <p:pic>
                    <p:nvPicPr>
                      <p:cNvPr id="31750" name="对象 1">
                        <a:extLst>
                          <a:ext uri="{FF2B5EF4-FFF2-40B4-BE49-F238E27FC236}">
                            <a16:creationId xmlns:a16="http://schemas.microsoft.com/office/drawing/2014/main" id="{0B4E0415-DC58-4C81-A2E8-3F0D3F3FB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825875"/>
                        <a:ext cx="13827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a:extLst>
              <a:ext uri="{FF2B5EF4-FFF2-40B4-BE49-F238E27FC236}">
                <a16:creationId xmlns:a16="http://schemas.microsoft.com/office/drawing/2014/main" id="{108EE32B-EE5B-4CA7-A07C-031B1423568E}"/>
              </a:ext>
            </a:extLst>
          </p:cNvPr>
          <p:cNvSpPr txBox="1">
            <a:spLocks noRot="1" noChangeAspect="1" noMove="1" noResize="1" noEditPoints="1" noAdjustHandles="1" noChangeArrowheads="1" noChangeShapeType="1" noTextEdit="1"/>
          </p:cNvSpPr>
          <p:nvPr/>
        </p:nvSpPr>
        <p:spPr>
          <a:xfrm>
            <a:off x="395535" y="2000907"/>
            <a:ext cx="6696745" cy="1040349"/>
          </a:xfrm>
          <a:prstGeom prst="rect">
            <a:avLst/>
          </a:prstGeom>
          <a:blipFill>
            <a:blip r:embed="rId5"/>
            <a:stretch>
              <a:fillRect l="-1002" t="-17544" b="-38596"/>
            </a:stretch>
          </a:blipFill>
        </p:spPr>
        <p:txBody>
          <a:bodyPr/>
          <a:lstStyle/>
          <a:p>
            <a:pPr>
              <a:defRPr/>
            </a:pPr>
            <a:r>
              <a:rPr lang="zh-CN" altLang="en-US">
                <a:noFill/>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a:extLst>
              <a:ext uri="{FF2B5EF4-FFF2-40B4-BE49-F238E27FC236}">
                <a16:creationId xmlns:a16="http://schemas.microsoft.com/office/drawing/2014/main" id="{E9E7BF3F-0CEF-499A-8AA2-FA41AA5FBDF9}"/>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32F22145-971A-415F-91E8-3C02CAB01840}" type="slidenum">
              <a:rPr lang="en-US" altLang="zh-CN" sz="2800">
                <a:latin typeface="Times New Roman" panose="02020603050405020304" pitchFamily="18" charset="0"/>
              </a:rPr>
              <a:pPr eaLnBrk="1" hangingPunct="1">
                <a:spcBef>
                  <a:spcPct val="0"/>
                </a:spcBef>
                <a:buClrTx/>
                <a:buFontTx/>
                <a:buNone/>
              </a:pPr>
              <a:t>36</a:t>
            </a:fld>
            <a:endParaRPr lang="en-US" altLang="zh-CN" sz="2800">
              <a:latin typeface="Times New Roman" panose="02020603050405020304" pitchFamily="18" charset="0"/>
            </a:endParaRPr>
          </a:p>
        </p:txBody>
      </p:sp>
      <p:sp>
        <p:nvSpPr>
          <p:cNvPr id="5" name="标题 1">
            <a:extLst>
              <a:ext uri="{FF2B5EF4-FFF2-40B4-BE49-F238E27FC236}">
                <a16:creationId xmlns:a16="http://schemas.microsoft.com/office/drawing/2014/main" id="{B88D1230-0531-4243-B4B7-45DB7E12AD9C}"/>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2772" name="TextBox 5">
            <a:extLst>
              <a:ext uri="{FF2B5EF4-FFF2-40B4-BE49-F238E27FC236}">
                <a16:creationId xmlns:a16="http://schemas.microsoft.com/office/drawing/2014/main" id="{9A1C28A2-0976-4362-A237-885C89102EB4}"/>
              </a:ext>
            </a:extLst>
          </p:cNvPr>
          <p:cNvSpPr txBox="1">
            <a:spLocks noChangeArrowheads="1"/>
          </p:cNvSpPr>
          <p:nvPr/>
        </p:nvSpPr>
        <p:spPr bwMode="auto">
          <a:xfrm>
            <a:off x="323850" y="15414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矩阵运算</a:t>
            </a:r>
          </a:p>
        </p:txBody>
      </p:sp>
      <p:sp>
        <p:nvSpPr>
          <p:cNvPr id="8" name="TextBox 7">
            <a:extLst>
              <a:ext uri="{FF2B5EF4-FFF2-40B4-BE49-F238E27FC236}">
                <a16:creationId xmlns:a16="http://schemas.microsoft.com/office/drawing/2014/main" id="{55A15ABD-806C-41CC-80FA-975210F781BC}"/>
              </a:ext>
            </a:extLst>
          </p:cNvPr>
          <p:cNvSpPr txBox="1">
            <a:spLocks noRot="1" noChangeAspect="1" noMove="1" noResize="1" noEditPoints="1" noAdjustHandles="1" noChangeArrowheads="1" noChangeShapeType="1" noTextEdit="1"/>
          </p:cNvSpPr>
          <p:nvPr/>
        </p:nvSpPr>
        <p:spPr>
          <a:xfrm>
            <a:off x="395535" y="2000907"/>
            <a:ext cx="6696745" cy="1213987"/>
          </a:xfrm>
          <a:prstGeom prst="rect">
            <a:avLst/>
          </a:prstGeom>
          <a:blipFill>
            <a:blip r:embed="rId2"/>
            <a:stretch>
              <a:fillRect l="-820" t="-3518"/>
            </a:stretch>
          </a:blipFill>
        </p:spPr>
        <p:txBody>
          <a:bodyPr/>
          <a:lstStyle/>
          <a:p>
            <a:pPr>
              <a:defRPr/>
            </a:pPr>
            <a:r>
              <a:rPr lang="zh-CN" altLang="en-US">
                <a:noFill/>
              </a:rPr>
              <a:t> </a:t>
            </a:r>
          </a:p>
        </p:txBody>
      </p:sp>
      <p:sp>
        <p:nvSpPr>
          <p:cNvPr id="3" name="TextBox 2">
            <a:extLst>
              <a:ext uri="{FF2B5EF4-FFF2-40B4-BE49-F238E27FC236}">
                <a16:creationId xmlns:a16="http://schemas.microsoft.com/office/drawing/2014/main" id="{C619BEEC-EC78-4D1F-9B1F-008BC96E9D73}"/>
              </a:ext>
            </a:extLst>
          </p:cNvPr>
          <p:cNvSpPr txBox="1">
            <a:spLocks noRot="1" noChangeAspect="1" noMove="1" noResize="1" noEditPoints="1" noAdjustHandles="1" noChangeArrowheads="1" noChangeShapeType="1" noTextEdit="1"/>
          </p:cNvSpPr>
          <p:nvPr/>
        </p:nvSpPr>
        <p:spPr>
          <a:xfrm>
            <a:off x="5587835" y="2132856"/>
            <a:ext cx="2482859" cy="1268552"/>
          </a:xfrm>
          <a:prstGeom prst="rect">
            <a:avLst/>
          </a:prstGeom>
          <a:blipFill>
            <a:blip r:embed="rId3"/>
            <a:stretch>
              <a:fillRect/>
            </a:stretch>
          </a:blipFill>
        </p:spPr>
        <p:txBody>
          <a:bodyPr/>
          <a:lstStyle/>
          <a:p>
            <a:pPr>
              <a:defRPr/>
            </a:pPr>
            <a:r>
              <a:rPr lang="zh-CN" altLang="en-US">
                <a:noFill/>
              </a:rPr>
              <a:t> </a:t>
            </a:r>
          </a:p>
        </p:txBody>
      </p:sp>
      <p:sp>
        <p:nvSpPr>
          <p:cNvPr id="9" name="TextBox 8">
            <a:extLst>
              <a:ext uri="{FF2B5EF4-FFF2-40B4-BE49-F238E27FC236}">
                <a16:creationId xmlns:a16="http://schemas.microsoft.com/office/drawing/2014/main" id="{338D4124-A88E-4206-B37F-A79F3E37A909}"/>
              </a:ext>
            </a:extLst>
          </p:cNvPr>
          <p:cNvSpPr txBox="1">
            <a:spLocks noRot="1" noChangeAspect="1" noMove="1" noResize="1" noEditPoints="1" noAdjustHandles="1" noChangeArrowheads="1" noChangeShapeType="1" noTextEdit="1"/>
          </p:cNvSpPr>
          <p:nvPr/>
        </p:nvSpPr>
        <p:spPr>
          <a:xfrm>
            <a:off x="899592" y="3417708"/>
            <a:ext cx="6373027" cy="611834"/>
          </a:xfrm>
          <a:prstGeom prst="rect">
            <a:avLst/>
          </a:prstGeom>
          <a:blipFill>
            <a:blip r:embed="rId4"/>
            <a:stretch>
              <a:fillRect b="-2000"/>
            </a:stretch>
          </a:blipFill>
        </p:spPr>
        <p:txBody>
          <a:bodyPr/>
          <a:lstStyle/>
          <a:p>
            <a:pPr>
              <a:defRPr/>
            </a:pPr>
            <a:r>
              <a:rPr lang="zh-CN" altLang="en-US">
                <a:noFill/>
              </a:rPr>
              <a:t> </a:t>
            </a:r>
          </a:p>
        </p:txBody>
      </p:sp>
      <p:sp>
        <p:nvSpPr>
          <p:cNvPr id="10" name="TextBox 9">
            <a:extLst>
              <a:ext uri="{FF2B5EF4-FFF2-40B4-BE49-F238E27FC236}">
                <a16:creationId xmlns:a16="http://schemas.microsoft.com/office/drawing/2014/main" id="{C18B6D50-A0EA-415E-A101-78037A32CA80}"/>
              </a:ext>
            </a:extLst>
          </p:cNvPr>
          <p:cNvSpPr txBox="1">
            <a:spLocks noRot="1" noChangeAspect="1" noMove="1" noResize="1" noEditPoints="1" noAdjustHandles="1" noChangeArrowheads="1" noChangeShapeType="1" noTextEdit="1"/>
          </p:cNvSpPr>
          <p:nvPr/>
        </p:nvSpPr>
        <p:spPr>
          <a:xfrm>
            <a:off x="899591" y="4109145"/>
            <a:ext cx="6373027" cy="605550"/>
          </a:xfrm>
          <a:prstGeom prst="rect">
            <a:avLst/>
          </a:prstGeom>
          <a:blipFill>
            <a:blip r:embed="rId5"/>
            <a:stretch>
              <a:fillRect b="-3030"/>
            </a:stretch>
          </a:blipFill>
        </p:spPr>
        <p:txBody>
          <a:bodyPr/>
          <a:lstStyle/>
          <a:p>
            <a:pPr>
              <a:defRPr/>
            </a:pPr>
            <a:r>
              <a:rPr lang="zh-CN" altLang="en-US">
                <a:noFill/>
              </a:rPr>
              <a:t> </a:t>
            </a:r>
          </a:p>
        </p:txBody>
      </p:sp>
      <p:sp>
        <p:nvSpPr>
          <p:cNvPr id="11" name="TextBox 10">
            <a:extLst>
              <a:ext uri="{FF2B5EF4-FFF2-40B4-BE49-F238E27FC236}">
                <a16:creationId xmlns:a16="http://schemas.microsoft.com/office/drawing/2014/main" id="{6DAB645C-DB11-4A2C-A56D-27C68F8EA27D}"/>
              </a:ext>
            </a:extLst>
          </p:cNvPr>
          <p:cNvSpPr txBox="1">
            <a:spLocks noRot="1" noChangeAspect="1" noMove="1" noResize="1" noEditPoints="1" noAdjustHandles="1" noChangeArrowheads="1" noChangeShapeType="1" noTextEdit="1"/>
          </p:cNvSpPr>
          <p:nvPr/>
        </p:nvSpPr>
        <p:spPr>
          <a:xfrm>
            <a:off x="899591" y="4733274"/>
            <a:ext cx="6180666" cy="611834"/>
          </a:xfrm>
          <a:prstGeom prst="rect">
            <a:avLst/>
          </a:prstGeom>
          <a:blipFill>
            <a:blip r:embed="rId6"/>
            <a:stretch>
              <a:fillRect r="-494" b="-990"/>
            </a:stretch>
          </a:blipFill>
        </p:spPr>
        <p:txBody>
          <a:bodyPr/>
          <a:lstStyle/>
          <a:p>
            <a:pPr>
              <a:defRPr/>
            </a:pPr>
            <a:r>
              <a:rPr lang="zh-CN" altLang="en-US">
                <a:noFill/>
              </a:rPr>
              <a:t> </a:t>
            </a:r>
          </a:p>
        </p:txBody>
      </p:sp>
      <p:sp>
        <p:nvSpPr>
          <p:cNvPr id="12" name="TextBox 11">
            <a:extLst>
              <a:ext uri="{FF2B5EF4-FFF2-40B4-BE49-F238E27FC236}">
                <a16:creationId xmlns:a16="http://schemas.microsoft.com/office/drawing/2014/main" id="{1B90FFDE-14AB-4447-A012-3BDD32087DFA}"/>
              </a:ext>
            </a:extLst>
          </p:cNvPr>
          <p:cNvSpPr txBox="1">
            <a:spLocks noRot="1" noChangeAspect="1" noMove="1" noResize="1" noEditPoints="1" noAdjustHandles="1" noChangeArrowheads="1" noChangeShapeType="1" noTextEdit="1"/>
          </p:cNvSpPr>
          <p:nvPr/>
        </p:nvSpPr>
        <p:spPr>
          <a:xfrm>
            <a:off x="899591" y="5497508"/>
            <a:ext cx="3028586" cy="400110"/>
          </a:xfrm>
          <a:prstGeom prst="rect">
            <a:avLst/>
          </a:prstGeom>
          <a:blipFill>
            <a:blip r:embed="rId7"/>
            <a:stretch>
              <a:fillRect t="-7692" r="-2621" b="-29231"/>
            </a:stretch>
          </a:blipFill>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187EB83-8EDB-4ED7-A147-2F0F582534B8}"/>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3795" name="TextBox 4">
            <a:extLst>
              <a:ext uri="{FF2B5EF4-FFF2-40B4-BE49-F238E27FC236}">
                <a16:creationId xmlns:a16="http://schemas.microsoft.com/office/drawing/2014/main" id="{196E8494-0999-410E-BE6F-35F925732487}"/>
              </a:ext>
            </a:extLst>
          </p:cNvPr>
          <p:cNvSpPr txBox="1">
            <a:spLocks noChangeArrowheads="1"/>
          </p:cNvSpPr>
          <p:nvPr/>
        </p:nvSpPr>
        <p:spPr bwMode="auto">
          <a:xfrm>
            <a:off x="323850" y="15414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课堂练习</a:t>
            </a:r>
          </a:p>
        </p:txBody>
      </p:sp>
      <p:sp>
        <p:nvSpPr>
          <p:cNvPr id="8" name="TextBox 7">
            <a:extLst>
              <a:ext uri="{FF2B5EF4-FFF2-40B4-BE49-F238E27FC236}">
                <a16:creationId xmlns:a16="http://schemas.microsoft.com/office/drawing/2014/main" id="{370D0461-56B7-4F6B-BFC0-448A1A5FBA6A}"/>
              </a:ext>
            </a:extLst>
          </p:cNvPr>
          <p:cNvSpPr txBox="1">
            <a:spLocks noRot="1" noChangeAspect="1" noMove="1" noResize="1" noEditPoints="1" noAdjustHandles="1" noChangeArrowheads="1" noChangeShapeType="1" noTextEdit="1"/>
          </p:cNvSpPr>
          <p:nvPr/>
        </p:nvSpPr>
        <p:spPr>
          <a:xfrm>
            <a:off x="539552" y="2204864"/>
            <a:ext cx="4957576" cy="912494"/>
          </a:xfrm>
          <a:prstGeom prst="rect">
            <a:avLst/>
          </a:prstGeom>
          <a:blipFill>
            <a:blip r:embed="rId3"/>
            <a:stretch>
              <a:fillRect r="-615"/>
            </a:stretch>
          </a:blipFill>
        </p:spPr>
        <p:txBody>
          <a:bodyPr/>
          <a:lstStyle/>
          <a:p>
            <a:pPr>
              <a:defRPr/>
            </a:pPr>
            <a:r>
              <a:rPr lang="zh-CN" altLang="en-US">
                <a:noFill/>
              </a:rPr>
              <a:t> </a:t>
            </a:r>
          </a:p>
        </p:txBody>
      </p:sp>
      <p:sp>
        <p:nvSpPr>
          <p:cNvPr id="33797" name="矩形 1">
            <a:extLst>
              <a:ext uri="{FF2B5EF4-FFF2-40B4-BE49-F238E27FC236}">
                <a16:creationId xmlns:a16="http://schemas.microsoft.com/office/drawing/2014/main" id="{9518BCC6-79FD-4106-A9D5-98D258CBB894}"/>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A83A40F1-7EDD-4109-B065-8CD72959BE69}" type="slidenum">
              <a:rPr lang="en-US" altLang="zh-CN" sz="2800">
                <a:latin typeface="Times New Roman" panose="02020603050405020304" pitchFamily="18" charset="0"/>
              </a:rPr>
              <a:pPr eaLnBrk="1" hangingPunct="1">
                <a:spcBef>
                  <a:spcPct val="0"/>
                </a:spcBef>
                <a:buClrTx/>
                <a:buFontTx/>
                <a:buNone/>
              </a:pPr>
              <a:t>37</a:t>
            </a:fld>
            <a:endParaRPr lang="en-US" altLang="zh-CN" sz="2800">
              <a:latin typeface="Times New Roman" panose="02020603050405020304" pitchFamily="18" charset="0"/>
            </a:endParaRPr>
          </a:p>
        </p:txBody>
      </p:sp>
      <p:sp>
        <p:nvSpPr>
          <p:cNvPr id="11" name="TextBox 10">
            <a:extLst>
              <a:ext uri="{FF2B5EF4-FFF2-40B4-BE49-F238E27FC236}">
                <a16:creationId xmlns:a16="http://schemas.microsoft.com/office/drawing/2014/main" id="{A85598E1-866F-4B1C-AF0B-74A8D1FBAF7F}"/>
              </a:ext>
            </a:extLst>
          </p:cNvPr>
          <p:cNvSpPr txBox="1">
            <a:spLocks noChangeArrowheads="1"/>
          </p:cNvSpPr>
          <p:nvPr/>
        </p:nvSpPr>
        <p:spPr bwMode="auto">
          <a:xfrm>
            <a:off x="682625" y="3357563"/>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000"/>
              <a:t>解：</a:t>
            </a:r>
          </a:p>
        </p:txBody>
      </p:sp>
      <p:sp>
        <p:nvSpPr>
          <p:cNvPr id="12" name="TextBox 11">
            <a:extLst>
              <a:ext uri="{FF2B5EF4-FFF2-40B4-BE49-F238E27FC236}">
                <a16:creationId xmlns:a16="http://schemas.microsoft.com/office/drawing/2014/main" id="{E55B02F7-391F-4EF4-BB89-00F8D27965E7}"/>
              </a:ext>
            </a:extLst>
          </p:cNvPr>
          <p:cNvSpPr txBox="1">
            <a:spLocks noRot="1" noChangeAspect="1" noMove="1" noResize="1" noEditPoints="1" noAdjustHandles="1" noChangeArrowheads="1" noChangeShapeType="1" noTextEdit="1"/>
          </p:cNvSpPr>
          <p:nvPr/>
        </p:nvSpPr>
        <p:spPr>
          <a:xfrm>
            <a:off x="6478956" y="1772814"/>
            <a:ext cx="2482859" cy="1268552"/>
          </a:xfrm>
          <a:prstGeom prst="rect">
            <a:avLst/>
          </a:prstGeom>
          <a:blipFill>
            <a:blip r:embed="rId4"/>
            <a:stretch>
              <a:fillRect/>
            </a:stretch>
          </a:blipFill>
        </p:spPr>
        <p:txBody>
          <a:bodyPr/>
          <a:lstStyle/>
          <a:p>
            <a:pPr>
              <a:defRPr/>
            </a:pPr>
            <a:r>
              <a:rPr lang="zh-CN" altLang="en-US">
                <a:noFill/>
              </a:rPr>
              <a:t> </a:t>
            </a:r>
          </a:p>
        </p:txBody>
      </p:sp>
      <p:sp>
        <p:nvSpPr>
          <p:cNvPr id="13" name="TextBox 12">
            <a:extLst>
              <a:ext uri="{FF2B5EF4-FFF2-40B4-BE49-F238E27FC236}">
                <a16:creationId xmlns:a16="http://schemas.microsoft.com/office/drawing/2014/main" id="{CED5B82F-D7FC-4C30-B0C8-76523310A03B}"/>
              </a:ext>
            </a:extLst>
          </p:cNvPr>
          <p:cNvSpPr txBox="1">
            <a:spLocks noRot="1" noChangeAspect="1" noMove="1" noResize="1" noEditPoints="1" noAdjustHandles="1" noChangeArrowheads="1" noChangeShapeType="1" noTextEdit="1"/>
          </p:cNvSpPr>
          <p:nvPr/>
        </p:nvSpPr>
        <p:spPr>
          <a:xfrm>
            <a:off x="1131687" y="3251130"/>
            <a:ext cx="7092776" cy="605550"/>
          </a:xfrm>
          <a:prstGeom prst="rect">
            <a:avLst/>
          </a:prstGeom>
          <a:blipFill>
            <a:blip r:embed="rId5"/>
            <a:stretch>
              <a:fillRect b="-2000"/>
            </a:stretch>
          </a:blipFill>
        </p:spPr>
        <p:txBody>
          <a:bodyPr/>
          <a:lstStyle/>
          <a:p>
            <a:pPr>
              <a:defRPr/>
            </a:pPr>
            <a:r>
              <a:rPr lang="zh-CN" altLang="en-US">
                <a:noFill/>
              </a:rPr>
              <a:t> </a:t>
            </a:r>
          </a:p>
        </p:txBody>
      </p:sp>
      <p:sp>
        <p:nvSpPr>
          <p:cNvPr id="14" name="TextBox 13">
            <a:extLst>
              <a:ext uri="{FF2B5EF4-FFF2-40B4-BE49-F238E27FC236}">
                <a16:creationId xmlns:a16="http://schemas.microsoft.com/office/drawing/2014/main" id="{E236A94D-A31E-4D8F-8E93-F187F9E06F25}"/>
              </a:ext>
            </a:extLst>
          </p:cNvPr>
          <p:cNvSpPr txBox="1">
            <a:spLocks noRot="1" noChangeAspect="1" noMove="1" noResize="1" noEditPoints="1" noAdjustHandles="1" noChangeArrowheads="1" noChangeShapeType="1" noTextEdit="1"/>
          </p:cNvSpPr>
          <p:nvPr/>
        </p:nvSpPr>
        <p:spPr>
          <a:xfrm>
            <a:off x="1131687" y="4005064"/>
            <a:ext cx="6500562" cy="605550"/>
          </a:xfrm>
          <a:prstGeom prst="rect">
            <a:avLst/>
          </a:prstGeom>
          <a:blipFill>
            <a:blip r:embed="rId6"/>
            <a:stretch>
              <a:fillRect r="-563" b="-3030"/>
            </a:stretch>
          </a:blipFill>
        </p:spPr>
        <p:txBody>
          <a:bodyPr/>
          <a:lstStyle/>
          <a:p>
            <a:pPr>
              <a:defRPr/>
            </a:pPr>
            <a:r>
              <a:rPr lang="zh-CN" altLang="en-US">
                <a:noFill/>
              </a:rPr>
              <a:t> </a:t>
            </a:r>
          </a:p>
        </p:txBody>
      </p:sp>
      <p:sp>
        <p:nvSpPr>
          <p:cNvPr id="15" name="TextBox 14">
            <a:extLst>
              <a:ext uri="{FF2B5EF4-FFF2-40B4-BE49-F238E27FC236}">
                <a16:creationId xmlns:a16="http://schemas.microsoft.com/office/drawing/2014/main" id="{26656041-E351-4B8F-A899-0FAFF00978AA}"/>
              </a:ext>
            </a:extLst>
          </p:cNvPr>
          <p:cNvSpPr txBox="1">
            <a:spLocks noRot="1" noChangeAspect="1" noMove="1" noResize="1" noEditPoints="1" noAdjustHandles="1" noChangeArrowheads="1" noChangeShapeType="1" noTextEdit="1"/>
          </p:cNvSpPr>
          <p:nvPr/>
        </p:nvSpPr>
        <p:spPr>
          <a:xfrm>
            <a:off x="1131687" y="4717110"/>
            <a:ext cx="6919651" cy="604396"/>
          </a:xfrm>
          <a:prstGeom prst="rect">
            <a:avLst/>
          </a:prstGeom>
          <a:blipFill>
            <a:blip r:embed="rId7"/>
            <a:stretch>
              <a:fillRect b="-3030"/>
            </a:stretch>
          </a:blipFill>
        </p:spPr>
        <p:txBody>
          <a:bodyPr/>
          <a:lstStyle/>
          <a:p>
            <a:pPr>
              <a:defRPr/>
            </a:pPr>
            <a:r>
              <a:rPr lang="zh-CN" altLang="en-US">
                <a:noFill/>
              </a:rPr>
              <a:t> </a:t>
            </a:r>
          </a:p>
        </p:txBody>
      </p:sp>
      <p:sp>
        <p:nvSpPr>
          <p:cNvPr id="16" name="TextBox 15">
            <a:extLst>
              <a:ext uri="{FF2B5EF4-FFF2-40B4-BE49-F238E27FC236}">
                <a16:creationId xmlns:a16="http://schemas.microsoft.com/office/drawing/2014/main" id="{40253878-9620-4C43-BA63-D62B4FECD62F}"/>
              </a:ext>
            </a:extLst>
          </p:cNvPr>
          <p:cNvSpPr txBox="1">
            <a:spLocks noRot="1" noChangeAspect="1" noMove="1" noResize="1" noEditPoints="1" noAdjustHandles="1" noChangeArrowheads="1" noChangeShapeType="1" noTextEdit="1"/>
          </p:cNvSpPr>
          <p:nvPr/>
        </p:nvSpPr>
        <p:spPr>
          <a:xfrm>
            <a:off x="1131687" y="5523715"/>
            <a:ext cx="3754746" cy="400110"/>
          </a:xfrm>
          <a:prstGeom prst="rect">
            <a:avLst/>
          </a:prstGeom>
          <a:blipFill>
            <a:blip r:embed="rId8"/>
            <a:stretch>
              <a:fillRect t="-6061" r="-3571" b="-27273"/>
            </a:stretch>
          </a:blipFill>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94" name="Rectangle 70">
            <a:extLst>
              <a:ext uri="{FF2B5EF4-FFF2-40B4-BE49-F238E27FC236}">
                <a16:creationId xmlns:a16="http://schemas.microsoft.com/office/drawing/2014/main" id="{D822343B-FB12-4EA0-AF0E-98099121CB6C}"/>
              </a:ext>
            </a:extLst>
          </p:cNvPr>
          <p:cNvSpPr>
            <a:spLocks noChangeArrowheads="1"/>
          </p:cNvSpPr>
          <p:nvPr/>
        </p:nvSpPr>
        <p:spPr bwMode="auto">
          <a:xfrm>
            <a:off x="200025" y="5084763"/>
            <a:ext cx="74469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000">
                <a:solidFill>
                  <a:srgbClr val="000000"/>
                </a:solidFill>
                <a:latin typeface="Times New Roman" panose="02020603050405020304" pitchFamily="18" charset="0"/>
              </a:rPr>
              <a:t>       </a:t>
            </a:r>
            <a:r>
              <a:rPr kumimoji="0" lang="en-US" altLang="zh-CN" sz="2000" i="1">
                <a:solidFill>
                  <a:srgbClr val="000000"/>
                </a:solidFill>
                <a:latin typeface="Times New Roman" panose="02020603050405020304" pitchFamily="18" charset="0"/>
              </a:rPr>
              <a:t>A</a:t>
            </a:r>
            <a:r>
              <a:rPr kumimoji="0" lang="en-US" altLang="zh-CN" sz="2000" i="1" baseline="-25000">
                <a:solidFill>
                  <a:srgbClr val="000000"/>
                </a:solidFill>
                <a:latin typeface="Times New Roman" panose="02020603050405020304" pitchFamily="18" charset="0"/>
              </a:rPr>
              <a:t>ij</a:t>
            </a:r>
            <a:r>
              <a:rPr kumimoji="0" lang="zh-CN" altLang="en-US" sz="2000">
                <a:solidFill>
                  <a:srgbClr val="000000"/>
                </a:solidFill>
                <a:latin typeface="Times New Roman" panose="02020603050405020304" pitchFamily="18" charset="0"/>
              </a:rPr>
              <a:t>是</a:t>
            </a:r>
            <a:r>
              <a:rPr kumimoji="0" lang="en-US" altLang="zh-CN" sz="2000" i="1">
                <a:solidFill>
                  <a:srgbClr val="000000"/>
                </a:solidFill>
                <a:latin typeface="Times New Roman" panose="02020603050405020304" pitchFamily="18" charset="0"/>
              </a:rPr>
              <a:t>a</a:t>
            </a:r>
            <a:r>
              <a:rPr kumimoji="0" lang="en-US" altLang="zh-CN" sz="2000" i="1" baseline="-25000">
                <a:solidFill>
                  <a:srgbClr val="000000"/>
                </a:solidFill>
                <a:latin typeface="Times New Roman" panose="02020603050405020304" pitchFamily="18" charset="0"/>
              </a:rPr>
              <a:t>ij</a:t>
            </a:r>
            <a:r>
              <a:rPr kumimoji="0" lang="zh-CN" altLang="en-US" sz="2000">
                <a:solidFill>
                  <a:srgbClr val="000000"/>
                </a:solidFill>
                <a:latin typeface="Times New Roman" panose="02020603050405020304" pitchFamily="18" charset="0"/>
              </a:rPr>
              <a:t>的代数余子式，注意两者的行和列的标号互换。 </a:t>
            </a:r>
          </a:p>
        </p:txBody>
      </p:sp>
      <p:grpSp>
        <p:nvGrpSpPr>
          <p:cNvPr id="180304" name="Group 80">
            <a:extLst>
              <a:ext uri="{FF2B5EF4-FFF2-40B4-BE49-F238E27FC236}">
                <a16:creationId xmlns:a16="http://schemas.microsoft.com/office/drawing/2014/main" id="{891465E9-F0A2-43B6-91E3-A785C286FD2F}"/>
              </a:ext>
            </a:extLst>
          </p:cNvPr>
          <p:cNvGrpSpPr>
            <a:grpSpLocks/>
          </p:cNvGrpSpPr>
          <p:nvPr/>
        </p:nvGrpSpPr>
        <p:grpSpPr bwMode="auto">
          <a:xfrm>
            <a:off x="688975" y="2287588"/>
            <a:ext cx="3073400" cy="887412"/>
            <a:chOff x="736" y="1887"/>
            <a:chExt cx="1936" cy="559"/>
          </a:xfrm>
        </p:grpSpPr>
        <p:graphicFrame>
          <p:nvGraphicFramePr>
            <p:cNvPr id="35856" name="Object 60">
              <a:extLst>
                <a:ext uri="{FF2B5EF4-FFF2-40B4-BE49-F238E27FC236}">
                  <a16:creationId xmlns:a16="http://schemas.microsoft.com/office/drawing/2014/main" id="{C775C1E8-9A03-4538-958C-C4847916B871}"/>
                </a:ext>
              </a:extLst>
            </p:cNvPr>
            <p:cNvGraphicFramePr>
              <a:graphicFrameLocks noChangeAspect="1"/>
            </p:cNvGraphicFramePr>
            <p:nvPr/>
          </p:nvGraphicFramePr>
          <p:xfrm>
            <a:off x="1697" y="1887"/>
            <a:ext cx="975" cy="559"/>
          </p:xfrm>
          <a:graphic>
            <a:graphicData uri="http://schemas.openxmlformats.org/presentationml/2006/ole">
              <mc:AlternateContent xmlns:mc="http://schemas.openxmlformats.org/markup-compatibility/2006">
                <mc:Choice xmlns:v="urn:schemas-microsoft-com:vml" Requires="v">
                  <p:oleObj spid="_x0000_s32779" name="公式" r:id="rId3" imgW="774364" imgH="444307" progId="Equation.3">
                    <p:embed/>
                  </p:oleObj>
                </mc:Choice>
                <mc:Fallback>
                  <p:oleObj name="公式" r:id="rId3" imgW="774364" imgH="444307" progId="Equation.3">
                    <p:embed/>
                    <p:pic>
                      <p:nvPicPr>
                        <p:cNvPr id="35856" name="Object 60">
                          <a:extLst>
                            <a:ext uri="{FF2B5EF4-FFF2-40B4-BE49-F238E27FC236}">
                              <a16:creationId xmlns:a16="http://schemas.microsoft.com/office/drawing/2014/main" id="{C775C1E8-9A03-4538-958C-C4847916B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1887"/>
                          <a:ext cx="975"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7" name="Rectangle 61">
              <a:extLst>
                <a:ext uri="{FF2B5EF4-FFF2-40B4-BE49-F238E27FC236}">
                  <a16:creationId xmlns:a16="http://schemas.microsoft.com/office/drawing/2014/main" id="{419DCE62-D71F-454B-A0EA-B90187282541}"/>
                </a:ext>
              </a:extLst>
            </p:cNvPr>
            <p:cNvSpPr>
              <a:spLocks noChangeArrowheads="1"/>
            </p:cNvSpPr>
            <p:nvPr/>
          </p:nvSpPr>
          <p:spPr bwMode="auto">
            <a:xfrm>
              <a:off x="736" y="2000"/>
              <a:ext cx="9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000">
                  <a:solidFill>
                    <a:srgbClr val="000000"/>
                  </a:solidFill>
                  <a:latin typeface="Times New Roman" panose="02020603050405020304" pitchFamily="18" charset="0"/>
                </a:rPr>
                <a:t>求逆矩阵：</a:t>
              </a:r>
            </a:p>
          </p:txBody>
        </p:sp>
      </p:grpSp>
      <p:grpSp>
        <p:nvGrpSpPr>
          <p:cNvPr id="180305" name="Group 81">
            <a:extLst>
              <a:ext uri="{FF2B5EF4-FFF2-40B4-BE49-F238E27FC236}">
                <a16:creationId xmlns:a16="http://schemas.microsoft.com/office/drawing/2014/main" id="{DEE1D75A-3E9E-4ACE-A5A0-6DF9966C1D22}"/>
              </a:ext>
            </a:extLst>
          </p:cNvPr>
          <p:cNvGrpSpPr>
            <a:grpSpLocks/>
          </p:cNvGrpSpPr>
          <p:nvPr/>
        </p:nvGrpSpPr>
        <p:grpSpPr bwMode="auto">
          <a:xfrm>
            <a:off x="677863" y="3500438"/>
            <a:ext cx="6891337" cy="1500187"/>
            <a:chOff x="744" y="2700"/>
            <a:chExt cx="4341" cy="945"/>
          </a:xfrm>
        </p:grpSpPr>
        <p:graphicFrame>
          <p:nvGraphicFramePr>
            <p:cNvPr id="35852" name="Object 63">
              <a:extLst>
                <a:ext uri="{FF2B5EF4-FFF2-40B4-BE49-F238E27FC236}">
                  <a16:creationId xmlns:a16="http://schemas.microsoft.com/office/drawing/2014/main" id="{3F241FAC-D770-4148-898B-334D0D076D33}"/>
                </a:ext>
              </a:extLst>
            </p:cNvPr>
            <p:cNvGraphicFramePr>
              <a:graphicFrameLocks noChangeAspect="1"/>
            </p:cNvGraphicFramePr>
            <p:nvPr/>
          </p:nvGraphicFramePr>
          <p:xfrm>
            <a:off x="975" y="2750"/>
            <a:ext cx="1599" cy="895"/>
          </p:xfrm>
          <a:graphic>
            <a:graphicData uri="http://schemas.openxmlformats.org/presentationml/2006/ole">
              <mc:AlternateContent xmlns:mc="http://schemas.openxmlformats.org/markup-compatibility/2006">
                <mc:Choice xmlns:v="urn:schemas-microsoft-com:vml" Requires="v">
                  <p:oleObj spid="_x0000_s32780" name="公式" r:id="rId5" imgW="1269449" imgH="710891" progId="Equation.3">
                    <p:embed/>
                  </p:oleObj>
                </mc:Choice>
                <mc:Fallback>
                  <p:oleObj name="公式" r:id="rId5" imgW="1269449" imgH="710891" progId="Equation.3">
                    <p:embed/>
                    <p:pic>
                      <p:nvPicPr>
                        <p:cNvPr id="35852" name="Object 63">
                          <a:extLst>
                            <a:ext uri="{FF2B5EF4-FFF2-40B4-BE49-F238E27FC236}">
                              <a16:creationId xmlns:a16="http://schemas.microsoft.com/office/drawing/2014/main" id="{3F241FAC-D770-4148-898B-334D0D076D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750"/>
                          <a:ext cx="1599"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3" name="Object 64">
              <a:extLst>
                <a:ext uri="{FF2B5EF4-FFF2-40B4-BE49-F238E27FC236}">
                  <a16:creationId xmlns:a16="http://schemas.microsoft.com/office/drawing/2014/main" id="{7622AAA7-8915-426A-9A57-5499246F4E42}"/>
                </a:ext>
              </a:extLst>
            </p:cNvPr>
            <p:cNvGraphicFramePr>
              <a:graphicFrameLocks noChangeAspect="1"/>
            </p:cNvGraphicFramePr>
            <p:nvPr/>
          </p:nvGraphicFramePr>
          <p:xfrm>
            <a:off x="3358" y="2700"/>
            <a:ext cx="1727" cy="895"/>
          </p:xfrm>
          <a:graphic>
            <a:graphicData uri="http://schemas.openxmlformats.org/presentationml/2006/ole">
              <mc:AlternateContent xmlns:mc="http://schemas.openxmlformats.org/markup-compatibility/2006">
                <mc:Choice xmlns:v="urn:schemas-microsoft-com:vml" Requires="v">
                  <p:oleObj spid="_x0000_s32781" name="公式" r:id="rId7" imgW="1371600" imgH="711200" progId="Equation.3">
                    <p:embed/>
                  </p:oleObj>
                </mc:Choice>
                <mc:Fallback>
                  <p:oleObj name="公式" r:id="rId7" imgW="1371600" imgH="711200" progId="Equation.3">
                    <p:embed/>
                    <p:pic>
                      <p:nvPicPr>
                        <p:cNvPr id="35853" name="Object 64">
                          <a:extLst>
                            <a:ext uri="{FF2B5EF4-FFF2-40B4-BE49-F238E27FC236}">
                              <a16:creationId xmlns:a16="http://schemas.microsoft.com/office/drawing/2014/main" id="{7622AAA7-8915-426A-9A57-5499246F4E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 y="2700"/>
                          <a:ext cx="1727"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4" name="Rectangle 65">
              <a:extLst>
                <a:ext uri="{FF2B5EF4-FFF2-40B4-BE49-F238E27FC236}">
                  <a16:creationId xmlns:a16="http://schemas.microsoft.com/office/drawing/2014/main" id="{EAD7B061-E26D-4011-AF72-8055643E5793}"/>
                </a:ext>
              </a:extLst>
            </p:cNvPr>
            <p:cNvSpPr>
              <a:spLocks noChangeArrowheads="1"/>
            </p:cNvSpPr>
            <p:nvPr/>
          </p:nvSpPr>
          <p:spPr bwMode="auto">
            <a:xfrm>
              <a:off x="744" y="2992"/>
              <a:ext cx="27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000">
                  <a:solidFill>
                    <a:srgbClr val="000000"/>
                  </a:solidFill>
                  <a:latin typeface="Times New Roman" panose="02020603050405020304" pitchFamily="18" charset="0"/>
                </a:rPr>
                <a:t>若</a:t>
              </a:r>
            </a:p>
          </p:txBody>
        </p:sp>
        <p:sp>
          <p:nvSpPr>
            <p:cNvPr id="35855" name="Rectangle 66">
              <a:extLst>
                <a:ext uri="{FF2B5EF4-FFF2-40B4-BE49-F238E27FC236}">
                  <a16:creationId xmlns:a16="http://schemas.microsoft.com/office/drawing/2014/main" id="{70680C59-B71C-4F46-ACD0-F22FFA898F06}"/>
                </a:ext>
              </a:extLst>
            </p:cNvPr>
            <p:cNvSpPr>
              <a:spLocks noChangeArrowheads="1"/>
            </p:cNvSpPr>
            <p:nvPr/>
          </p:nvSpPr>
          <p:spPr bwMode="auto">
            <a:xfrm>
              <a:off x="2787" y="2991"/>
              <a:ext cx="4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000">
                  <a:solidFill>
                    <a:srgbClr val="000000"/>
                  </a:solidFill>
                  <a:latin typeface="Times New Roman" panose="02020603050405020304" pitchFamily="18" charset="0"/>
                </a:rPr>
                <a:t>，则 </a:t>
              </a:r>
            </a:p>
          </p:txBody>
        </p:sp>
      </p:grpSp>
      <p:grpSp>
        <p:nvGrpSpPr>
          <p:cNvPr id="180301" name="Group 77">
            <a:extLst>
              <a:ext uri="{FF2B5EF4-FFF2-40B4-BE49-F238E27FC236}">
                <a16:creationId xmlns:a16="http://schemas.microsoft.com/office/drawing/2014/main" id="{18B81BA1-217A-40BA-94A0-051BD6F88550}"/>
              </a:ext>
            </a:extLst>
          </p:cNvPr>
          <p:cNvGrpSpPr>
            <a:grpSpLocks/>
          </p:cNvGrpSpPr>
          <p:nvPr/>
        </p:nvGrpSpPr>
        <p:grpSpPr bwMode="auto">
          <a:xfrm>
            <a:off x="3924300" y="2276475"/>
            <a:ext cx="3606800" cy="927100"/>
            <a:chOff x="3224" y="2320"/>
            <a:chExt cx="2272" cy="584"/>
          </a:xfrm>
        </p:grpSpPr>
        <p:sp>
          <p:nvSpPr>
            <p:cNvPr id="35850" name="Rectangle 76">
              <a:extLst>
                <a:ext uri="{FF2B5EF4-FFF2-40B4-BE49-F238E27FC236}">
                  <a16:creationId xmlns:a16="http://schemas.microsoft.com/office/drawing/2014/main" id="{8BB81243-D212-4B1C-8A11-3E3DBF8E78D6}"/>
                </a:ext>
              </a:extLst>
            </p:cNvPr>
            <p:cNvSpPr>
              <a:spLocks noChangeArrowheads="1"/>
            </p:cNvSpPr>
            <p:nvPr/>
          </p:nvSpPr>
          <p:spPr bwMode="auto">
            <a:xfrm>
              <a:off x="3768" y="2320"/>
              <a:ext cx="1664" cy="584"/>
            </a:xfrm>
            <a:prstGeom prst="rect">
              <a:avLst/>
            </a:prstGeom>
            <a:solidFill>
              <a:srgbClr val="FFCC99">
                <a:alpha val="56078"/>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ClrTx/>
                <a:buFontTx/>
                <a:buNone/>
              </a:pPr>
              <a:endParaRPr kumimoji="0" lang="zh-CN" altLang="en-US" sz="2400">
                <a:solidFill>
                  <a:srgbClr val="000000"/>
                </a:solidFill>
                <a:latin typeface="Times New Roman" panose="02020603050405020304" pitchFamily="18" charset="0"/>
              </a:endParaRPr>
            </a:p>
          </p:txBody>
        </p:sp>
        <p:sp>
          <p:nvSpPr>
            <p:cNvPr id="35851" name="Text Box 75">
              <a:extLst>
                <a:ext uri="{FF2B5EF4-FFF2-40B4-BE49-F238E27FC236}">
                  <a16:creationId xmlns:a16="http://schemas.microsoft.com/office/drawing/2014/main" id="{8E01A033-8BC3-4B97-A461-FC641B2B4B99}"/>
                </a:ext>
              </a:extLst>
            </p:cNvPr>
            <p:cNvSpPr txBox="1">
              <a:spLocks noChangeArrowheads="1"/>
            </p:cNvSpPr>
            <p:nvPr/>
          </p:nvSpPr>
          <p:spPr bwMode="auto">
            <a:xfrm>
              <a:off x="3224" y="2328"/>
              <a:ext cx="2272"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2000">
                  <a:solidFill>
                    <a:srgbClr val="000000"/>
                  </a:solidFill>
                  <a:latin typeface="Times New Roman" panose="02020603050405020304" pitchFamily="18" charset="0"/>
                </a:rPr>
                <a:t>|</a:t>
              </a:r>
              <a:r>
                <a:rPr kumimoji="0" lang="en-US" altLang="zh-CN" sz="2000" b="1" i="1">
                  <a:solidFill>
                    <a:srgbClr val="000000"/>
                  </a:solidFill>
                  <a:latin typeface="Times New Roman" panose="02020603050405020304" pitchFamily="18" charset="0"/>
                </a:rPr>
                <a:t>A</a:t>
              </a:r>
              <a:r>
                <a:rPr kumimoji="0" lang="en-US" altLang="zh-CN" sz="2000">
                  <a:solidFill>
                    <a:srgbClr val="000000"/>
                  </a:solidFill>
                  <a:latin typeface="Times New Roman" panose="02020603050405020304" pitchFamily="18" charset="0"/>
                </a:rPr>
                <a:t>|——</a:t>
              </a:r>
              <a:r>
                <a:rPr kumimoji="0" lang="en-US" altLang="zh-CN" sz="2000" b="1" i="1">
                  <a:solidFill>
                    <a:srgbClr val="000000"/>
                  </a:solidFill>
                  <a:latin typeface="Times New Roman" panose="02020603050405020304" pitchFamily="18" charset="0"/>
                </a:rPr>
                <a:t>A</a:t>
              </a:r>
              <a:r>
                <a:rPr kumimoji="0" lang="zh-CN" altLang="en-US" sz="2000">
                  <a:solidFill>
                    <a:srgbClr val="000000"/>
                  </a:solidFill>
                  <a:latin typeface="Times New Roman" panose="02020603050405020304" pitchFamily="18" charset="0"/>
                </a:rPr>
                <a:t>的行列式</a:t>
              </a:r>
            </a:p>
            <a:p>
              <a:pPr eaLnBrk="1" hangingPunct="1">
                <a:spcBef>
                  <a:spcPct val="50000"/>
                </a:spcBef>
                <a:buClrTx/>
                <a:buFontTx/>
                <a:buNone/>
              </a:pPr>
              <a:r>
                <a:rPr kumimoji="0" lang="en-US" altLang="zh-CN" sz="2000" b="1" i="1">
                  <a:solidFill>
                    <a:srgbClr val="000000"/>
                  </a:solidFill>
                  <a:latin typeface="Times New Roman" panose="02020603050405020304" pitchFamily="18" charset="0"/>
                </a:rPr>
                <a:t>A</a:t>
              </a:r>
              <a:r>
                <a:rPr kumimoji="0" lang="en-US" altLang="zh-CN" sz="2000">
                  <a:solidFill>
                    <a:srgbClr val="000000"/>
                  </a:solidFill>
                  <a:latin typeface="Times New Roman" panose="02020603050405020304" pitchFamily="18" charset="0"/>
                </a:rPr>
                <a:t>*——</a:t>
              </a:r>
              <a:r>
                <a:rPr kumimoji="0" lang="en-US" altLang="zh-CN" sz="2000" b="1" i="1">
                  <a:solidFill>
                    <a:srgbClr val="000000"/>
                  </a:solidFill>
                  <a:latin typeface="Times New Roman" panose="02020603050405020304" pitchFamily="18" charset="0"/>
                </a:rPr>
                <a:t>A</a:t>
              </a:r>
              <a:r>
                <a:rPr kumimoji="0" lang="zh-CN" altLang="en-US" sz="2000">
                  <a:solidFill>
                    <a:srgbClr val="000000"/>
                  </a:solidFill>
                  <a:latin typeface="Times New Roman" panose="02020603050405020304" pitchFamily="18" charset="0"/>
                </a:rPr>
                <a:t>的伴随矩阵</a:t>
              </a:r>
            </a:p>
          </p:txBody>
        </p:sp>
      </p:grpSp>
      <p:sp>
        <p:nvSpPr>
          <p:cNvPr id="35846" name="Slide Number Placeholder 5">
            <a:extLst>
              <a:ext uri="{FF2B5EF4-FFF2-40B4-BE49-F238E27FC236}">
                <a16:creationId xmlns:a16="http://schemas.microsoft.com/office/drawing/2014/main" id="{6242C14A-1000-45BB-8AF7-C8979A3E00B9}"/>
              </a:ext>
            </a:extLst>
          </p:cNvPr>
          <p:cNvSpPr>
            <a:spLocks noGrp="1" noChangeArrowheads="1"/>
          </p:cNvSpPr>
          <p:nvPr>
            <p:ph type="sldNum" sz="quarter" idx="12"/>
          </p:nvPr>
        </p:nvSpPr>
        <p:spPr>
          <a:xfrm>
            <a:off x="8243888" y="6308725"/>
            <a:ext cx="9001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524D8AF-BED5-44DA-AC77-94C7D017A8A9}" type="slidenum">
              <a:rPr kumimoji="0" lang="en-US" altLang="zh-CN" sz="2800"/>
              <a:pPr>
                <a:spcBef>
                  <a:spcPct val="0"/>
                </a:spcBef>
                <a:buClrTx/>
                <a:buFontTx/>
                <a:buNone/>
              </a:pPr>
              <a:t>38</a:t>
            </a:fld>
            <a:endParaRPr kumimoji="0" lang="en-US" altLang="zh-CN" sz="2800"/>
          </a:p>
        </p:txBody>
      </p:sp>
      <p:sp>
        <p:nvSpPr>
          <p:cNvPr id="17" name="标题 1">
            <a:extLst>
              <a:ext uri="{FF2B5EF4-FFF2-40B4-BE49-F238E27FC236}">
                <a16:creationId xmlns:a16="http://schemas.microsoft.com/office/drawing/2014/main" id="{BEACBB80-E4AB-4C14-9939-82B5C2196E1A}"/>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5848" name="TextBox 20">
            <a:extLst>
              <a:ext uri="{FF2B5EF4-FFF2-40B4-BE49-F238E27FC236}">
                <a16:creationId xmlns:a16="http://schemas.microsoft.com/office/drawing/2014/main" id="{EEC23E34-AACB-4DAE-B228-3C991AFDFBE2}"/>
              </a:ext>
            </a:extLst>
          </p:cNvPr>
          <p:cNvSpPr txBox="1">
            <a:spLocks noChangeArrowheads="1"/>
          </p:cNvSpPr>
          <p:nvPr/>
        </p:nvSpPr>
        <p:spPr bwMode="auto">
          <a:xfrm>
            <a:off x="323850" y="15414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矩阵运算</a:t>
            </a:r>
          </a:p>
        </p:txBody>
      </p:sp>
      <p:sp>
        <p:nvSpPr>
          <p:cNvPr id="35849" name="TextBox 21">
            <a:extLst>
              <a:ext uri="{FF2B5EF4-FFF2-40B4-BE49-F238E27FC236}">
                <a16:creationId xmlns:a16="http://schemas.microsoft.com/office/drawing/2014/main" id="{98DCD4BA-3F59-42C2-9CE8-2980F319F379}"/>
              </a:ext>
            </a:extLst>
          </p:cNvPr>
          <p:cNvSpPr txBox="1">
            <a:spLocks noChangeArrowheads="1"/>
          </p:cNvSpPr>
          <p:nvPr/>
        </p:nvSpPr>
        <p:spPr bwMode="auto">
          <a:xfrm>
            <a:off x="395288" y="2003425"/>
            <a:ext cx="288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 typeface="Wingdings" panose="05000000000000000000" pitchFamily="2" charset="2"/>
              <a:buChar char="Ø"/>
            </a:pPr>
            <a:r>
              <a:rPr kumimoji="0" lang="zh-CN" altLang="en-US" sz="2000"/>
              <a:t>计算矩阵的逆矩阵</a:t>
            </a:r>
            <a:endParaRPr kumimoji="0" lang="en-US" altLang="zh-CN"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94"/>
                                        </p:tgtEl>
                                        <p:attrNameLst>
                                          <p:attrName>style.visibility</p:attrName>
                                        </p:attrNameLst>
                                      </p:cBhvr>
                                      <p:to>
                                        <p:strVal val="visible"/>
                                      </p:to>
                                    </p:set>
                                    <p:animEffect transition="in" filter="fade">
                                      <p:cBhvr>
                                        <p:cTn id="7" dur="500"/>
                                        <p:tgtEl>
                                          <p:spTgt spid="180294"/>
                                        </p:tgtEl>
                                      </p:cBhvr>
                                    </p:animEffect>
                                  </p:childTnLst>
                                </p:cTn>
                              </p:par>
                              <p:par>
                                <p:cTn id="8" presetID="10" presetClass="entr" presetSubtype="0" fill="hold" nodeType="withEffect">
                                  <p:stCondLst>
                                    <p:cond delay="0"/>
                                  </p:stCondLst>
                                  <p:childTnLst>
                                    <p:set>
                                      <p:cBhvr>
                                        <p:cTn id="9" dur="1" fill="hold">
                                          <p:stCondLst>
                                            <p:cond delay="0"/>
                                          </p:stCondLst>
                                        </p:cTn>
                                        <p:tgtEl>
                                          <p:spTgt spid="180304"/>
                                        </p:tgtEl>
                                        <p:attrNameLst>
                                          <p:attrName>style.visibility</p:attrName>
                                        </p:attrNameLst>
                                      </p:cBhvr>
                                      <p:to>
                                        <p:strVal val="visible"/>
                                      </p:to>
                                    </p:set>
                                    <p:animEffect transition="in" filter="fade">
                                      <p:cBhvr>
                                        <p:cTn id="10" dur="500"/>
                                        <p:tgtEl>
                                          <p:spTgt spid="180304"/>
                                        </p:tgtEl>
                                      </p:cBhvr>
                                    </p:animEffect>
                                  </p:childTnLst>
                                </p:cTn>
                              </p:par>
                              <p:par>
                                <p:cTn id="11" presetID="10" presetClass="entr" presetSubtype="0" fill="hold" nodeType="withEffect">
                                  <p:stCondLst>
                                    <p:cond delay="0"/>
                                  </p:stCondLst>
                                  <p:childTnLst>
                                    <p:set>
                                      <p:cBhvr>
                                        <p:cTn id="12" dur="1" fill="hold">
                                          <p:stCondLst>
                                            <p:cond delay="0"/>
                                          </p:stCondLst>
                                        </p:cTn>
                                        <p:tgtEl>
                                          <p:spTgt spid="180305"/>
                                        </p:tgtEl>
                                        <p:attrNameLst>
                                          <p:attrName>style.visibility</p:attrName>
                                        </p:attrNameLst>
                                      </p:cBhvr>
                                      <p:to>
                                        <p:strVal val="visible"/>
                                      </p:to>
                                    </p:set>
                                    <p:animEffect transition="in" filter="fade">
                                      <p:cBhvr>
                                        <p:cTn id="13" dur="500"/>
                                        <p:tgtEl>
                                          <p:spTgt spid="180305"/>
                                        </p:tgtEl>
                                      </p:cBhvr>
                                    </p:animEffect>
                                  </p:childTnLst>
                                </p:cTn>
                              </p:par>
                              <p:par>
                                <p:cTn id="14" presetID="10" presetClass="entr" presetSubtype="0" fill="hold" nodeType="withEffect">
                                  <p:stCondLst>
                                    <p:cond delay="0"/>
                                  </p:stCondLst>
                                  <p:childTnLst>
                                    <p:set>
                                      <p:cBhvr>
                                        <p:cTn id="15" dur="1" fill="hold">
                                          <p:stCondLst>
                                            <p:cond delay="0"/>
                                          </p:stCondLst>
                                        </p:cTn>
                                        <p:tgtEl>
                                          <p:spTgt spid="180301"/>
                                        </p:tgtEl>
                                        <p:attrNameLst>
                                          <p:attrName>style.visibility</p:attrName>
                                        </p:attrNameLst>
                                      </p:cBhvr>
                                      <p:to>
                                        <p:strVal val="visible"/>
                                      </p:to>
                                    </p:set>
                                    <p:animEffect transition="in" filter="fade">
                                      <p:cBhvr>
                                        <p:cTn id="16" dur="500"/>
                                        <p:tgtEl>
                                          <p:spTgt spid="18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
            <a:extLst>
              <a:ext uri="{FF2B5EF4-FFF2-40B4-BE49-F238E27FC236}">
                <a16:creationId xmlns:a16="http://schemas.microsoft.com/office/drawing/2014/main" id="{F5F80762-4B7C-4CF7-BE41-F4455AA7FCAA}"/>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D61A45BC-484D-41A8-9658-9C0C5A60C3EB}" type="slidenum">
              <a:rPr lang="en-US" altLang="zh-CN" sz="2800">
                <a:latin typeface="Times New Roman" panose="02020603050405020304" pitchFamily="18" charset="0"/>
              </a:rPr>
              <a:pPr eaLnBrk="1" hangingPunct="1">
                <a:spcBef>
                  <a:spcPct val="0"/>
                </a:spcBef>
                <a:buClrTx/>
                <a:buFontTx/>
                <a:buNone/>
              </a:pPr>
              <a:t>39</a:t>
            </a:fld>
            <a:endParaRPr lang="en-US" altLang="zh-CN" sz="2800">
              <a:latin typeface="Times New Roman" panose="02020603050405020304" pitchFamily="18" charset="0"/>
            </a:endParaRPr>
          </a:p>
        </p:txBody>
      </p:sp>
      <p:sp>
        <p:nvSpPr>
          <p:cNvPr id="5" name="标题 1">
            <a:extLst>
              <a:ext uri="{FF2B5EF4-FFF2-40B4-BE49-F238E27FC236}">
                <a16:creationId xmlns:a16="http://schemas.microsoft.com/office/drawing/2014/main" id="{EBC0D271-18CE-4BE3-85F4-4D55B5D469F4}"/>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6868" name="TextBox 5">
            <a:extLst>
              <a:ext uri="{FF2B5EF4-FFF2-40B4-BE49-F238E27FC236}">
                <a16:creationId xmlns:a16="http://schemas.microsoft.com/office/drawing/2014/main" id="{D929B167-BEF3-4CED-8205-715DA635000D}"/>
              </a:ext>
            </a:extLst>
          </p:cNvPr>
          <p:cNvSpPr txBox="1">
            <a:spLocks noChangeArrowheads="1"/>
          </p:cNvSpPr>
          <p:nvPr/>
        </p:nvSpPr>
        <p:spPr bwMode="auto">
          <a:xfrm>
            <a:off x="323850" y="15414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400"/>
              <a:t> </a:t>
            </a:r>
            <a:r>
              <a:rPr kumimoji="0" lang="zh-CN" altLang="en-US" sz="2400"/>
              <a:t>矩阵运算</a:t>
            </a:r>
          </a:p>
        </p:txBody>
      </p:sp>
      <p:sp>
        <p:nvSpPr>
          <p:cNvPr id="8" name="TextBox 7">
            <a:extLst>
              <a:ext uri="{FF2B5EF4-FFF2-40B4-BE49-F238E27FC236}">
                <a16:creationId xmlns:a16="http://schemas.microsoft.com/office/drawing/2014/main" id="{9690BDC7-F051-4C0A-9BE7-156D13F8D543}"/>
              </a:ext>
            </a:extLst>
          </p:cNvPr>
          <p:cNvSpPr txBox="1">
            <a:spLocks noRot="1" noChangeAspect="1" noMove="1" noResize="1" noEditPoints="1" noAdjustHandles="1" noChangeArrowheads="1" noChangeShapeType="1" noTextEdit="1"/>
          </p:cNvSpPr>
          <p:nvPr/>
        </p:nvSpPr>
        <p:spPr>
          <a:xfrm>
            <a:off x="395535" y="2000907"/>
            <a:ext cx="6696745" cy="911275"/>
          </a:xfrm>
          <a:prstGeom prst="rect">
            <a:avLst/>
          </a:prstGeom>
          <a:blipFill>
            <a:blip r:embed="rId2"/>
            <a:stretch>
              <a:fillRect l="-820" t="-4667"/>
            </a:stretch>
          </a:blipFill>
        </p:spPr>
        <p:txBody>
          <a:bodyPr/>
          <a:lstStyle/>
          <a:p>
            <a:pPr>
              <a:defRPr/>
            </a:pPr>
            <a:r>
              <a:rPr lang="zh-CN" altLang="en-US">
                <a:noFill/>
              </a:rPr>
              <a:t> </a:t>
            </a:r>
          </a:p>
        </p:txBody>
      </p:sp>
      <p:sp>
        <p:nvSpPr>
          <p:cNvPr id="9" name="TextBox 8">
            <a:extLst>
              <a:ext uri="{FF2B5EF4-FFF2-40B4-BE49-F238E27FC236}">
                <a16:creationId xmlns:a16="http://schemas.microsoft.com/office/drawing/2014/main" id="{559A9D30-42D7-4687-BD0F-646BE47C75B6}"/>
              </a:ext>
            </a:extLst>
          </p:cNvPr>
          <p:cNvSpPr txBox="1">
            <a:spLocks noRot="1" noChangeAspect="1" noMove="1" noResize="1" noEditPoints="1" noAdjustHandles="1" noChangeArrowheads="1" noChangeShapeType="1" noTextEdit="1"/>
          </p:cNvSpPr>
          <p:nvPr/>
        </p:nvSpPr>
        <p:spPr>
          <a:xfrm>
            <a:off x="470029" y="3111822"/>
            <a:ext cx="8316187" cy="611771"/>
          </a:xfrm>
          <a:prstGeom prst="rect">
            <a:avLst/>
          </a:prstGeom>
          <a:blipFill>
            <a:blip r:embed="rId3"/>
            <a:stretch>
              <a:fillRect/>
            </a:stretch>
          </a:blipFill>
        </p:spPr>
        <p:txBody>
          <a:bodyPr/>
          <a:lstStyle/>
          <a:p>
            <a:pPr>
              <a:defRPr/>
            </a:pPr>
            <a:r>
              <a:rPr lang="zh-CN" altLang="en-US">
                <a:noFill/>
              </a:rPr>
              <a:t> </a:t>
            </a:r>
          </a:p>
        </p:txBody>
      </p:sp>
      <p:sp>
        <p:nvSpPr>
          <p:cNvPr id="10" name="TextBox 9">
            <a:extLst>
              <a:ext uri="{FF2B5EF4-FFF2-40B4-BE49-F238E27FC236}">
                <a16:creationId xmlns:a16="http://schemas.microsoft.com/office/drawing/2014/main" id="{995C48A0-9D99-4BB6-AB39-2730F764FD2F}"/>
              </a:ext>
            </a:extLst>
          </p:cNvPr>
          <p:cNvSpPr txBox="1">
            <a:spLocks noRot="1" noChangeAspect="1" noMove="1" noResize="1" noEditPoints="1" noAdjustHandles="1" noChangeArrowheads="1" noChangeShapeType="1" noTextEdit="1"/>
          </p:cNvSpPr>
          <p:nvPr/>
        </p:nvSpPr>
        <p:spPr>
          <a:xfrm>
            <a:off x="899591" y="4109145"/>
            <a:ext cx="3441583" cy="400110"/>
          </a:xfrm>
          <a:prstGeom prst="rect">
            <a:avLst/>
          </a:prstGeom>
          <a:blipFill>
            <a:blip r:embed="rId4"/>
            <a:stretch>
              <a:fillRect l="-1950" t="-10606" b="-27273"/>
            </a:stretch>
          </a:blipFill>
        </p:spPr>
        <p:txBody>
          <a:bodyPr/>
          <a:lstStyle/>
          <a:p>
            <a:pPr>
              <a:defRPr/>
            </a:pPr>
            <a:r>
              <a:rPr lang="zh-CN" altLang="en-US">
                <a:noFill/>
              </a:rPr>
              <a:t> </a:t>
            </a:r>
          </a:p>
        </p:txBody>
      </p:sp>
      <p:sp>
        <p:nvSpPr>
          <p:cNvPr id="11" name="TextBox 10">
            <a:extLst>
              <a:ext uri="{FF2B5EF4-FFF2-40B4-BE49-F238E27FC236}">
                <a16:creationId xmlns:a16="http://schemas.microsoft.com/office/drawing/2014/main" id="{3E06BB88-9B71-4795-A6E4-B687E1FC4C08}"/>
              </a:ext>
            </a:extLst>
          </p:cNvPr>
          <p:cNvSpPr txBox="1">
            <a:spLocks noRot="1" noChangeAspect="1" noMove="1" noResize="1" noEditPoints="1" noAdjustHandles="1" noChangeArrowheads="1" noChangeShapeType="1" noTextEdit="1"/>
          </p:cNvSpPr>
          <p:nvPr/>
        </p:nvSpPr>
        <p:spPr>
          <a:xfrm>
            <a:off x="247725" y="4653136"/>
            <a:ext cx="8538491" cy="605550"/>
          </a:xfrm>
          <a:prstGeom prst="rect">
            <a:avLst/>
          </a:prstGeom>
          <a:blipFill>
            <a:blip r:embed="rId5"/>
            <a:stretch>
              <a:fillRect l="-786" b="-2000"/>
            </a:stretch>
          </a:blipFill>
        </p:spPr>
        <p:txBody>
          <a:bodyPr/>
          <a:lstStyle/>
          <a:p>
            <a:pPr>
              <a:defRPr/>
            </a:pPr>
            <a:r>
              <a:rPr lang="zh-CN" altLang="en-US">
                <a:noFill/>
              </a:rPr>
              <a:t> </a:t>
            </a:r>
          </a:p>
        </p:txBody>
      </p:sp>
      <p:sp>
        <p:nvSpPr>
          <p:cNvPr id="13" name="TextBox 12">
            <a:extLst>
              <a:ext uri="{FF2B5EF4-FFF2-40B4-BE49-F238E27FC236}">
                <a16:creationId xmlns:a16="http://schemas.microsoft.com/office/drawing/2014/main" id="{04E5C417-2B32-4826-A4BF-52E76DF09780}"/>
              </a:ext>
            </a:extLst>
          </p:cNvPr>
          <p:cNvSpPr txBox="1">
            <a:spLocks noRot="1" noChangeAspect="1" noMove="1" noResize="1" noEditPoints="1" noAdjustHandles="1" noChangeArrowheads="1" noChangeShapeType="1" noTextEdit="1"/>
          </p:cNvSpPr>
          <p:nvPr/>
        </p:nvSpPr>
        <p:spPr>
          <a:xfrm>
            <a:off x="247725" y="5431686"/>
            <a:ext cx="6747040" cy="400110"/>
          </a:xfrm>
          <a:prstGeom prst="rect">
            <a:avLst/>
          </a:prstGeom>
          <a:blipFill>
            <a:blip r:embed="rId6"/>
            <a:stretch>
              <a:fillRect l="-995" t="-10606" b="-27273"/>
            </a:stretch>
          </a:blipFill>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9571C4B-F7B8-4743-8220-622E9225F419}" type="datetime1">
              <a:rPr lang="zh-CN" altLang="en-US" smtClean="0"/>
              <a:pPr eaLnBrk="1" hangingPunct="1"/>
              <a:t>2021/12/17</a:t>
            </a:fld>
            <a:endParaRPr lang="zh-CN" altLang="zh-CN"/>
          </a:p>
        </p:txBody>
      </p:sp>
      <p:sp>
        <p:nvSpPr>
          <p:cNvPr id="717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346E894-4E3A-4137-AB85-617667982DA5}" type="slidenum">
              <a:rPr lang="en-US" altLang="zh-CN" smtClean="0"/>
              <a:pPr eaLnBrk="1" hangingPunct="1"/>
              <a:t>4</a:t>
            </a:fld>
            <a:endParaRPr lang="en-US" altLang="zh-CN"/>
          </a:p>
        </p:txBody>
      </p:sp>
      <p:sp>
        <p:nvSpPr>
          <p:cNvPr id="7172" name="Rectangle 2"/>
          <p:cNvSpPr>
            <a:spLocks noGrp="1" noRot="1" noChangeArrowheads="1"/>
          </p:cNvSpPr>
          <p:nvPr>
            <p:ph type="title"/>
          </p:nvPr>
        </p:nvSpPr>
        <p:spPr/>
        <p:txBody>
          <a:bodyPr/>
          <a:lstStyle/>
          <a:p>
            <a:pPr eaLnBrk="1" hangingPunct="1"/>
            <a:r>
              <a:rPr lang="zh-CN" altLang="en-US"/>
              <a:t>为什么要研究模式识别</a:t>
            </a:r>
          </a:p>
        </p:txBody>
      </p:sp>
      <p:sp>
        <p:nvSpPr>
          <p:cNvPr id="7173" name="Rectangle 3"/>
          <p:cNvSpPr>
            <a:spLocks noGrp="1" noRot="1" noChangeArrowheads="1"/>
          </p:cNvSpPr>
          <p:nvPr>
            <p:ph type="body" idx="1"/>
          </p:nvPr>
        </p:nvSpPr>
        <p:spPr/>
        <p:txBody>
          <a:bodyPr/>
          <a:lstStyle/>
          <a:p>
            <a:pPr eaLnBrk="1" hangingPunct="1">
              <a:lnSpc>
                <a:spcPct val="80000"/>
              </a:lnSpc>
            </a:pPr>
            <a:r>
              <a:rPr lang="zh-CN" altLang="en-US" sz="2800" dirty="0"/>
              <a:t>医学</a:t>
            </a:r>
          </a:p>
          <a:p>
            <a:pPr lvl="1" eaLnBrk="1" hangingPunct="1">
              <a:lnSpc>
                <a:spcPct val="80000"/>
              </a:lnSpc>
            </a:pPr>
            <a:r>
              <a:rPr lang="zh-CN" altLang="en-US" sz="2400" dirty="0"/>
              <a:t>心电图分析、脑电图分析、医学图像分析</a:t>
            </a:r>
          </a:p>
          <a:p>
            <a:pPr eaLnBrk="1" hangingPunct="1">
              <a:lnSpc>
                <a:spcPct val="80000"/>
              </a:lnSpc>
            </a:pPr>
            <a:r>
              <a:rPr lang="zh-CN" altLang="en-US" sz="2800" dirty="0"/>
              <a:t>工业</a:t>
            </a:r>
          </a:p>
          <a:p>
            <a:pPr lvl="1" eaLnBrk="1" hangingPunct="1">
              <a:lnSpc>
                <a:spcPct val="80000"/>
              </a:lnSpc>
            </a:pPr>
            <a:r>
              <a:rPr lang="zh-CN" altLang="en-US" sz="2400" dirty="0"/>
              <a:t>产品缺陷检测、自动导航系统、污染分析</a:t>
            </a:r>
          </a:p>
          <a:p>
            <a:pPr eaLnBrk="1" hangingPunct="1">
              <a:lnSpc>
                <a:spcPct val="80000"/>
              </a:lnSpc>
            </a:pPr>
            <a:r>
              <a:rPr lang="zh-CN" altLang="en-US" sz="2800" dirty="0"/>
              <a:t>军事</a:t>
            </a:r>
          </a:p>
          <a:p>
            <a:pPr lvl="1" eaLnBrk="1" hangingPunct="1">
              <a:lnSpc>
                <a:spcPct val="80000"/>
              </a:lnSpc>
            </a:pPr>
            <a:r>
              <a:rPr lang="zh-CN" altLang="en-US" sz="2400" dirty="0"/>
              <a:t>雷达和声纳信号检测和分类、航空摄像分析、自动目标识别（敌我识别）</a:t>
            </a:r>
          </a:p>
          <a:p>
            <a:pPr eaLnBrk="1" hangingPunct="1">
              <a:lnSpc>
                <a:spcPct val="80000"/>
              </a:lnSpc>
            </a:pPr>
            <a:r>
              <a:rPr lang="zh-CN" altLang="en-US" sz="2800" dirty="0"/>
              <a:t>生活</a:t>
            </a:r>
          </a:p>
          <a:p>
            <a:pPr lvl="1" eaLnBrk="1" hangingPunct="1">
              <a:lnSpc>
                <a:spcPct val="80000"/>
              </a:lnSpc>
            </a:pPr>
            <a:r>
              <a:rPr lang="zh-CN" altLang="en-US" sz="2400" dirty="0"/>
              <a:t>人脸识别、指纹识别、语音识别、监视和报警系统</a:t>
            </a:r>
          </a:p>
          <a:p>
            <a:pPr eaLnBrk="1" hangingPunct="1">
              <a:lnSpc>
                <a:spcPct val="80000"/>
              </a:lnSpc>
            </a:pPr>
            <a:r>
              <a:rPr lang="zh-CN" altLang="en-US" sz="2800"/>
              <a:t>网络空间安全</a:t>
            </a:r>
            <a:endParaRPr lang="zh-CN" altLang="en-US" sz="2800" dirty="0"/>
          </a:p>
          <a:p>
            <a:pPr lvl="1" eaLnBrk="1" hangingPunct="1">
              <a:lnSpc>
                <a:spcPct val="80000"/>
              </a:lnSpc>
            </a:pPr>
            <a:r>
              <a:rPr lang="zh-CN" altLang="en-US" sz="2400" dirty="0"/>
              <a:t>防火墙、入侵检测、病毒和恶意代码检测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fade">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fade">
                                      <p:cBhvr>
                                        <p:cTn id="12" dur="500"/>
                                        <p:tgtEl>
                                          <p:spTgt spid="7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fade">
                                      <p:cBhvr>
                                        <p:cTn id="17" dur="500"/>
                                        <p:tgtEl>
                                          <p:spTgt spid="717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173">
                                            <p:txEl>
                                              <p:pRg st="4" end="4"/>
                                            </p:txEl>
                                          </p:spTgt>
                                        </p:tgtEl>
                                        <p:attrNameLst>
                                          <p:attrName>style.visibility</p:attrName>
                                        </p:attrNameLst>
                                      </p:cBhvr>
                                      <p:to>
                                        <p:strVal val="visible"/>
                                      </p:to>
                                    </p:set>
                                    <p:animEffect transition="in" filter="fade">
                                      <p:cBhvr>
                                        <p:cTn id="20" dur="500"/>
                                        <p:tgtEl>
                                          <p:spTgt spid="717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173">
                                            <p:txEl>
                                              <p:pRg st="6" end="6"/>
                                            </p:txEl>
                                          </p:spTgt>
                                        </p:tgtEl>
                                        <p:attrNameLst>
                                          <p:attrName>style.visibility</p:attrName>
                                        </p:attrNameLst>
                                      </p:cBhvr>
                                      <p:to>
                                        <p:strVal val="visible"/>
                                      </p:to>
                                    </p:set>
                                    <p:animEffect transition="in" filter="fade">
                                      <p:cBhvr>
                                        <p:cTn id="23" dur="500"/>
                                        <p:tgtEl>
                                          <p:spTgt spid="717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173">
                                            <p:txEl>
                                              <p:pRg st="8" end="8"/>
                                            </p:txEl>
                                          </p:spTgt>
                                        </p:tgtEl>
                                        <p:attrNameLst>
                                          <p:attrName>style.visibility</p:attrName>
                                        </p:attrNameLst>
                                      </p:cBhvr>
                                      <p:to>
                                        <p:strVal val="visible"/>
                                      </p:to>
                                    </p:set>
                                    <p:animEffect transition="in" filter="fade">
                                      <p:cBhvr>
                                        <p:cTn id="26" dur="500"/>
                                        <p:tgtEl>
                                          <p:spTgt spid="717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173">
                                            <p:txEl>
                                              <p:pRg st="3" end="3"/>
                                            </p:txEl>
                                          </p:spTgt>
                                        </p:tgtEl>
                                        <p:attrNameLst>
                                          <p:attrName>style.visibility</p:attrName>
                                        </p:attrNameLst>
                                      </p:cBhvr>
                                      <p:to>
                                        <p:strVal val="visible"/>
                                      </p:to>
                                    </p:set>
                                    <p:animEffect transition="in" filter="fade">
                                      <p:cBhvr>
                                        <p:cTn id="31" dur="500"/>
                                        <p:tgtEl>
                                          <p:spTgt spid="717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73">
                                            <p:txEl>
                                              <p:pRg st="5" end="5"/>
                                            </p:txEl>
                                          </p:spTgt>
                                        </p:tgtEl>
                                        <p:attrNameLst>
                                          <p:attrName>style.visibility</p:attrName>
                                        </p:attrNameLst>
                                      </p:cBhvr>
                                      <p:to>
                                        <p:strVal val="visible"/>
                                      </p:to>
                                    </p:set>
                                    <p:animEffect transition="in" filter="fade">
                                      <p:cBhvr>
                                        <p:cTn id="36" dur="500"/>
                                        <p:tgtEl>
                                          <p:spTgt spid="717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173">
                                            <p:txEl>
                                              <p:pRg st="7" end="7"/>
                                            </p:txEl>
                                          </p:spTgt>
                                        </p:tgtEl>
                                        <p:attrNameLst>
                                          <p:attrName>style.visibility</p:attrName>
                                        </p:attrNameLst>
                                      </p:cBhvr>
                                      <p:to>
                                        <p:strVal val="visible"/>
                                      </p:to>
                                    </p:set>
                                    <p:animEffect transition="in" filter="fade">
                                      <p:cBhvr>
                                        <p:cTn id="41" dur="500"/>
                                        <p:tgtEl>
                                          <p:spTgt spid="717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3">
                                            <p:txEl>
                                              <p:pRg st="9" end="9"/>
                                            </p:txEl>
                                          </p:spTgt>
                                        </p:tgtEl>
                                        <p:attrNameLst>
                                          <p:attrName>style.visibility</p:attrName>
                                        </p:attrNameLst>
                                      </p:cBhvr>
                                      <p:to>
                                        <p:strVal val="visible"/>
                                      </p:to>
                                    </p:set>
                                    <p:animEffect transition="in" filter="fade">
                                      <p:cBhvr>
                                        <p:cTn id="46" dur="500"/>
                                        <p:tgtEl>
                                          <p:spTgt spid="71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EC3A89-75F6-4395-B066-E6D8552BE11B}"/>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7891" name="TextBox 4">
            <a:extLst>
              <a:ext uri="{FF2B5EF4-FFF2-40B4-BE49-F238E27FC236}">
                <a16:creationId xmlns:a16="http://schemas.microsoft.com/office/drawing/2014/main" id="{2A7D37AB-C58C-499A-B4DC-65F191A647AC}"/>
              </a:ext>
            </a:extLst>
          </p:cNvPr>
          <p:cNvSpPr txBox="1">
            <a:spLocks noChangeArrowheads="1"/>
          </p:cNvSpPr>
          <p:nvPr/>
        </p:nvSpPr>
        <p:spPr bwMode="auto">
          <a:xfrm>
            <a:off x="323850" y="15414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课堂练习</a:t>
            </a:r>
          </a:p>
        </p:txBody>
      </p:sp>
      <p:sp>
        <p:nvSpPr>
          <p:cNvPr id="9" name="TextBox 8">
            <a:extLst>
              <a:ext uri="{FF2B5EF4-FFF2-40B4-BE49-F238E27FC236}">
                <a16:creationId xmlns:a16="http://schemas.microsoft.com/office/drawing/2014/main" id="{46589C71-9DB0-4402-8E63-B50102979C09}"/>
              </a:ext>
            </a:extLst>
          </p:cNvPr>
          <p:cNvSpPr txBox="1">
            <a:spLocks noRot="1" noChangeAspect="1" noMove="1" noResize="1" noEditPoints="1" noAdjustHandles="1" noChangeArrowheads="1" noChangeShapeType="1" noTextEdit="1"/>
          </p:cNvSpPr>
          <p:nvPr/>
        </p:nvSpPr>
        <p:spPr>
          <a:xfrm>
            <a:off x="611560" y="2132856"/>
            <a:ext cx="5497274" cy="640112"/>
          </a:xfrm>
          <a:prstGeom prst="rect">
            <a:avLst/>
          </a:prstGeom>
          <a:blipFill>
            <a:blip r:embed="rId3"/>
            <a:stretch>
              <a:fillRect r="-554"/>
            </a:stretch>
          </a:blipFill>
        </p:spPr>
        <p:txBody>
          <a:bodyPr/>
          <a:lstStyle/>
          <a:p>
            <a:pPr>
              <a:defRPr/>
            </a:pPr>
            <a:r>
              <a:rPr lang="zh-CN" altLang="en-US">
                <a:noFill/>
              </a:rPr>
              <a:t> </a:t>
            </a:r>
          </a:p>
        </p:txBody>
      </p:sp>
      <p:sp>
        <p:nvSpPr>
          <p:cNvPr id="37893" name="矩形 1">
            <a:extLst>
              <a:ext uri="{FF2B5EF4-FFF2-40B4-BE49-F238E27FC236}">
                <a16:creationId xmlns:a16="http://schemas.microsoft.com/office/drawing/2014/main" id="{23AECBA5-AB19-4A5E-91F5-032ADAE58884}"/>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286CA86A-53B9-4CB2-AF22-73A99FE70D17}" type="slidenum">
              <a:rPr lang="en-US" altLang="zh-CN" sz="2800">
                <a:latin typeface="Times New Roman" panose="02020603050405020304" pitchFamily="18" charset="0"/>
              </a:rPr>
              <a:pPr eaLnBrk="1" hangingPunct="1">
                <a:spcBef>
                  <a:spcPct val="0"/>
                </a:spcBef>
                <a:buClrTx/>
                <a:buFontTx/>
                <a:buNone/>
              </a:pPr>
              <a:t>40</a:t>
            </a:fld>
            <a:endParaRPr lang="en-US" altLang="zh-CN" sz="2800">
              <a:latin typeface="Times New Roman" panose="02020603050405020304" pitchFamily="18" charset="0"/>
            </a:endParaRPr>
          </a:p>
        </p:txBody>
      </p:sp>
      <p:sp>
        <p:nvSpPr>
          <p:cNvPr id="12" name="TextBox 11">
            <a:extLst>
              <a:ext uri="{FF2B5EF4-FFF2-40B4-BE49-F238E27FC236}">
                <a16:creationId xmlns:a16="http://schemas.microsoft.com/office/drawing/2014/main" id="{F35A096B-D7DF-4211-9781-8E6C24E1EC82}"/>
              </a:ext>
            </a:extLst>
          </p:cNvPr>
          <p:cNvSpPr txBox="1">
            <a:spLocks noRot="1" noChangeAspect="1" noMove="1" noResize="1" noEditPoints="1" noAdjustHandles="1" noChangeArrowheads="1" noChangeShapeType="1" noTextEdit="1"/>
          </p:cNvSpPr>
          <p:nvPr/>
        </p:nvSpPr>
        <p:spPr>
          <a:xfrm>
            <a:off x="470029" y="2952684"/>
            <a:ext cx="8341643" cy="611771"/>
          </a:xfrm>
          <a:prstGeom prst="rect">
            <a:avLst/>
          </a:prstGeom>
          <a:blipFill>
            <a:blip r:embed="rId4"/>
            <a:stretch>
              <a:fillRect l="-731"/>
            </a:stretch>
          </a:blipFill>
        </p:spPr>
        <p:txBody>
          <a:bodyPr/>
          <a:lstStyle/>
          <a:p>
            <a:pPr>
              <a:defRPr/>
            </a:pPr>
            <a:r>
              <a:rPr lang="zh-CN" altLang="en-US">
                <a:noFill/>
              </a:rPr>
              <a:t> </a:t>
            </a:r>
          </a:p>
        </p:txBody>
      </p:sp>
      <p:sp>
        <p:nvSpPr>
          <p:cNvPr id="13" name="TextBox 12">
            <a:extLst>
              <a:ext uri="{FF2B5EF4-FFF2-40B4-BE49-F238E27FC236}">
                <a16:creationId xmlns:a16="http://schemas.microsoft.com/office/drawing/2014/main" id="{AE21E642-0837-49DD-AFB9-79BE26F710D3}"/>
              </a:ext>
            </a:extLst>
          </p:cNvPr>
          <p:cNvSpPr txBox="1">
            <a:spLocks noRot="1" noChangeAspect="1" noMove="1" noResize="1" noEditPoints="1" noAdjustHandles="1" noChangeArrowheads="1" noChangeShapeType="1" noTextEdit="1"/>
          </p:cNvSpPr>
          <p:nvPr/>
        </p:nvSpPr>
        <p:spPr>
          <a:xfrm>
            <a:off x="932096" y="3789040"/>
            <a:ext cx="3249223" cy="400110"/>
          </a:xfrm>
          <a:prstGeom prst="rect">
            <a:avLst/>
          </a:prstGeom>
          <a:blipFill>
            <a:blip r:embed="rId5"/>
            <a:stretch>
              <a:fillRect l="-2064" t="-12308" b="-29231"/>
            </a:stretch>
          </a:blipFill>
        </p:spPr>
        <p:txBody>
          <a:bodyPr/>
          <a:lstStyle/>
          <a:p>
            <a:pPr>
              <a:defRPr/>
            </a:pPr>
            <a:r>
              <a:rPr lang="zh-CN" altLang="en-US">
                <a:noFill/>
              </a:rPr>
              <a:t> </a:t>
            </a:r>
          </a:p>
        </p:txBody>
      </p:sp>
      <p:sp>
        <p:nvSpPr>
          <p:cNvPr id="14" name="TextBox 13">
            <a:extLst>
              <a:ext uri="{FF2B5EF4-FFF2-40B4-BE49-F238E27FC236}">
                <a16:creationId xmlns:a16="http://schemas.microsoft.com/office/drawing/2014/main" id="{F312987F-AE7E-4DD8-9453-D283349E8CDD}"/>
              </a:ext>
            </a:extLst>
          </p:cNvPr>
          <p:cNvSpPr txBox="1">
            <a:spLocks noRot="1" noChangeAspect="1" noMove="1" noResize="1" noEditPoints="1" noAdjustHandles="1" noChangeArrowheads="1" noChangeShapeType="1" noTextEdit="1"/>
          </p:cNvSpPr>
          <p:nvPr/>
        </p:nvSpPr>
        <p:spPr>
          <a:xfrm>
            <a:off x="371604" y="4383371"/>
            <a:ext cx="8545032" cy="605550"/>
          </a:xfrm>
          <a:prstGeom prst="rect">
            <a:avLst/>
          </a:prstGeom>
          <a:blipFill>
            <a:blip r:embed="rId6"/>
            <a:stretch>
              <a:fillRect l="-785" b="-3030"/>
            </a:stretch>
          </a:blipFill>
        </p:spPr>
        <p:txBody>
          <a:bodyPr/>
          <a:lstStyle/>
          <a:p>
            <a:pPr>
              <a:defRPr/>
            </a:pPr>
            <a:r>
              <a:rPr lang="zh-CN" altLang="en-US">
                <a:noFill/>
              </a:rPr>
              <a:t> </a:t>
            </a:r>
          </a:p>
        </p:txBody>
      </p:sp>
      <p:sp>
        <p:nvSpPr>
          <p:cNvPr id="15" name="TextBox 14">
            <a:extLst>
              <a:ext uri="{FF2B5EF4-FFF2-40B4-BE49-F238E27FC236}">
                <a16:creationId xmlns:a16="http://schemas.microsoft.com/office/drawing/2014/main" id="{16AB1CBB-B10B-4293-8BEC-6F37B91968BA}"/>
              </a:ext>
            </a:extLst>
          </p:cNvPr>
          <p:cNvSpPr txBox="1">
            <a:spLocks noRot="1" noChangeAspect="1" noMove="1" noResize="1" noEditPoints="1" noAdjustHandles="1" noChangeArrowheads="1" noChangeShapeType="1" noTextEdit="1"/>
          </p:cNvSpPr>
          <p:nvPr/>
        </p:nvSpPr>
        <p:spPr>
          <a:xfrm>
            <a:off x="371604" y="5141321"/>
            <a:ext cx="8630696" cy="611771"/>
          </a:xfrm>
          <a:prstGeom prst="rect">
            <a:avLst/>
          </a:prstGeom>
          <a:blipFill>
            <a:blip r:embed="rId7"/>
            <a:stretch>
              <a:fillRect l="-777" b="-990"/>
            </a:stretch>
          </a:blipFill>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1">
            <a:extLst>
              <a:ext uri="{FF2B5EF4-FFF2-40B4-BE49-F238E27FC236}">
                <a16:creationId xmlns:a16="http://schemas.microsoft.com/office/drawing/2014/main" id="{9CBA35EF-4A75-4C15-B6F2-18EF43F8297F}"/>
              </a:ext>
            </a:extLst>
          </p:cNvPr>
          <p:cNvSpPr>
            <a:spLocks noChangeArrowheads="1"/>
          </p:cNvSpPr>
          <p:nvPr/>
        </p:nvSpPr>
        <p:spPr bwMode="auto">
          <a:xfrm>
            <a:off x="8604250"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981354FE-AC31-498F-AB4A-948A80014B06}" type="slidenum">
              <a:rPr lang="en-US" altLang="zh-CN" sz="2800">
                <a:latin typeface="Times New Roman" panose="02020603050405020304" pitchFamily="18" charset="0"/>
              </a:rPr>
              <a:pPr eaLnBrk="1" hangingPunct="1">
                <a:spcBef>
                  <a:spcPct val="0"/>
                </a:spcBef>
                <a:buClrTx/>
                <a:buFontTx/>
                <a:buNone/>
              </a:pPr>
              <a:t>41</a:t>
            </a:fld>
            <a:endParaRPr lang="en-US" altLang="zh-CN" sz="2800">
              <a:latin typeface="Times New Roman" panose="02020603050405020304" pitchFamily="18" charset="0"/>
            </a:endParaRPr>
          </a:p>
        </p:txBody>
      </p:sp>
      <p:sp>
        <p:nvSpPr>
          <p:cNvPr id="5" name="标题 1">
            <a:extLst>
              <a:ext uri="{FF2B5EF4-FFF2-40B4-BE49-F238E27FC236}">
                <a16:creationId xmlns:a16="http://schemas.microsoft.com/office/drawing/2014/main" id="{9D3F4A4E-FFB6-4818-8AAB-68D0B3FD779C}"/>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39940" name="TextBox 6">
            <a:extLst>
              <a:ext uri="{FF2B5EF4-FFF2-40B4-BE49-F238E27FC236}">
                <a16:creationId xmlns:a16="http://schemas.microsoft.com/office/drawing/2014/main" id="{55AEF2D7-4AD9-4C64-9AE2-61BAED3375D8}"/>
              </a:ext>
            </a:extLst>
          </p:cNvPr>
          <p:cNvSpPr txBox="1">
            <a:spLocks noChangeArrowheads="1"/>
          </p:cNvSpPr>
          <p:nvPr/>
        </p:nvSpPr>
        <p:spPr bwMode="auto">
          <a:xfrm>
            <a:off x="323850" y="1541463"/>
            <a:ext cx="3800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补充</a:t>
            </a:r>
            <a:r>
              <a:rPr kumimoji="0" lang="en-US" altLang="zh-CN" sz="2400"/>
              <a:t>2 </a:t>
            </a:r>
            <a:r>
              <a:rPr kumimoji="0" lang="zh-CN" altLang="en-US" sz="2400"/>
              <a:t>概率分类的数学基础</a:t>
            </a:r>
          </a:p>
        </p:txBody>
      </p:sp>
      <p:sp>
        <p:nvSpPr>
          <p:cNvPr id="8" name="TextBox 7">
            <a:extLst>
              <a:ext uri="{FF2B5EF4-FFF2-40B4-BE49-F238E27FC236}">
                <a16:creationId xmlns:a16="http://schemas.microsoft.com/office/drawing/2014/main" id="{BF8C2D74-F331-4603-A68B-D27FCF72898F}"/>
              </a:ext>
            </a:extLst>
          </p:cNvPr>
          <p:cNvSpPr txBox="1"/>
          <p:nvPr/>
        </p:nvSpPr>
        <p:spPr>
          <a:xfrm>
            <a:off x="685800" y="2173288"/>
            <a:ext cx="7488238" cy="1322387"/>
          </a:xfrm>
          <a:prstGeom prst="rect">
            <a:avLst/>
          </a:prstGeom>
          <a:noFill/>
        </p:spPr>
        <p:txBody>
          <a:bodyPr>
            <a:spAutoFit/>
          </a:bodyPr>
          <a:lstStyle/>
          <a:p>
            <a:pPr marL="342900" indent="-342900">
              <a:buFont typeface="Wingdings" panose="05000000000000000000" pitchFamily="2" charset="2"/>
              <a:buChar char="Ø"/>
              <a:defRPr/>
            </a:pPr>
            <a:r>
              <a:rPr lang="zh-CN" altLang="en-US" sz="2000" dirty="0"/>
              <a:t>随机矢量的描述</a:t>
            </a:r>
            <a:r>
              <a:rPr lang="en-US" altLang="zh-CN" sz="2000" dirty="0"/>
              <a:t>-</a:t>
            </a:r>
            <a:r>
              <a:rPr lang="zh-CN" altLang="en-US" sz="2000" dirty="0"/>
              <a:t>数字特征（续）</a:t>
            </a:r>
            <a:endParaRPr lang="en-US" altLang="zh-CN" sz="2000" dirty="0"/>
          </a:p>
          <a:p>
            <a:pPr>
              <a:defRPr/>
            </a:pPr>
            <a:r>
              <a:rPr lang="zh-CN" altLang="en-US" sz="2000" dirty="0"/>
              <a:t>自相关矩阵与自协方差矩阵</a:t>
            </a:r>
          </a:p>
          <a:p>
            <a:pPr>
              <a:defRPr/>
            </a:pPr>
            <a:r>
              <a:rPr lang="zh-CN" altLang="en-US" sz="2000" dirty="0"/>
              <a:t>自相关矩阵</a:t>
            </a:r>
          </a:p>
          <a:p>
            <a:pPr>
              <a:defRPr/>
            </a:pPr>
            <a:r>
              <a:rPr lang="zh-CN" altLang="en-US" sz="2000" dirty="0"/>
              <a:t>自相关矩阵定义为随机向量与自身的外积的数学期望：</a:t>
            </a:r>
            <a:endParaRPr lang="en-US" altLang="zh-CN" sz="2000" dirty="0"/>
          </a:p>
        </p:txBody>
      </p:sp>
      <p:pic>
        <p:nvPicPr>
          <p:cNvPr id="39942" name="图片 8">
            <a:extLst>
              <a:ext uri="{FF2B5EF4-FFF2-40B4-BE49-F238E27FC236}">
                <a16:creationId xmlns:a16="http://schemas.microsoft.com/office/drawing/2014/main" id="{167A7260-7511-4B04-84B8-3D462429B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73501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a:extLst>
              <a:ext uri="{FF2B5EF4-FFF2-40B4-BE49-F238E27FC236}">
                <a16:creationId xmlns:a16="http://schemas.microsoft.com/office/drawing/2014/main" id="{7C9CE4D3-DE95-4836-9B07-41FB62C3ECA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13E9C6F-AB6D-4569-92E7-EE65E3451C10}" type="datetime1">
              <a:rPr kumimoji="0" lang="zh-CN" altLang="en-US" sz="1400" smtClean="0"/>
              <a:pPr>
                <a:spcBef>
                  <a:spcPct val="0"/>
                </a:spcBef>
                <a:buClrTx/>
                <a:buFontTx/>
                <a:buNone/>
              </a:pPr>
              <a:t>2021/12/17</a:t>
            </a:fld>
            <a:endParaRPr kumimoji="0" lang="zh-CN" altLang="zh-CN" sz="1400"/>
          </a:p>
        </p:txBody>
      </p:sp>
      <p:sp>
        <p:nvSpPr>
          <p:cNvPr id="41987" name="灯片编号占位符 2">
            <a:extLst>
              <a:ext uri="{FF2B5EF4-FFF2-40B4-BE49-F238E27FC236}">
                <a16:creationId xmlns:a16="http://schemas.microsoft.com/office/drawing/2014/main" id="{2D83D1CD-87A0-47A0-B065-DD237C35B38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DA00C77-CBB9-4A91-8819-5800EA14038D}" type="slidenum">
              <a:rPr kumimoji="0" lang="en-US" altLang="zh-CN" sz="1400"/>
              <a:pPr>
                <a:spcBef>
                  <a:spcPct val="0"/>
                </a:spcBef>
                <a:buClrTx/>
                <a:buFontTx/>
                <a:buNone/>
              </a:pPr>
              <a:t>42</a:t>
            </a:fld>
            <a:endParaRPr kumimoji="0" lang="en-US" altLang="zh-CN" sz="1400"/>
          </a:p>
        </p:txBody>
      </p:sp>
      <p:sp>
        <p:nvSpPr>
          <p:cNvPr id="4" name="标题 1">
            <a:extLst>
              <a:ext uri="{FF2B5EF4-FFF2-40B4-BE49-F238E27FC236}">
                <a16:creationId xmlns:a16="http://schemas.microsoft.com/office/drawing/2014/main" id="{FAA2A49D-8E52-4412-94C1-4C1828AB7360}"/>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41989" name="TextBox 6">
            <a:extLst>
              <a:ext uri="{FF2B5EF4-FFF2-40B4-BE49-F238E27FC236}">
                <a16:creationId xmlns:a16="http://schemas.microsoft.com/office/drawing/2014/main" id="{06681B35-F740-4DA7-843B-B2FB37DDAFC2}"/>
              </a:ext>
            </a:extLst>
          </p:cNvPr>
          <p:cNvSpPr txBox="1">
            <a:spLocks noChangeArrowheads="1"/>
          </p:cNvSpPr>
          <p:nvPr/>
        </p:nvSpPr>
        <p:spPr bwMode="auto">
          <a:xfrm>
            <a:off x="323850" y="1541463"/>
            <a:ext cx="3800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补充</a:t>
            </a:r>
            <a:r>
              <a:rPr kumimoji="0" lang="en-US" altLang="zh-CN" sz="2400"/>
              <a:t>2 </a:t>
            </a:r>
            <a:r>
              <a:rPr kumimoji="0" lang="zh-CN" altLang="en-US" sz="2400"/>
              <a:t>概率分类的数学基础</a:t>
            </a:r>
          </a:p>
        </p:txBody>
      </p:sp>
      <p:sp>
        <p:nvSpPr>
          <p:cNvPr id="41990" name="矩形 5">
            <a:extLst>
              <a:ext uri="{FF2B5EF4-FFF2-40B4-BE49-F238E27FC236}">
                <a16:creationId xmlns:a16="http://schemas.microsoft.com/office/drawing/2014/main" id="{A02F0A93-6B81-420C-ACBA-FF3F9978DE93}"/>
              </a:ext>
            </a:extLst>
          </p:cNvPr>
          <p:cNvSpPr>
            <a:spLocks noChangeArrowheads="1"/>
          </p:cNvSpPr>
          <p:nvPr/>
        </p:nvSpPr>
        <p:spPr bwMode="auto">
          <a:xfrm>
            <a:off x="914400" y="213360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1800">
                <a:solidFill>
                  <a:srgbClr val="333333"/>
                </a:solidFill>
              </a:rPr>
              <a:t>自协方差矩阵</a:t>
            </a:r>
            <a:endParaRPr kumimoji="0" lang="zh-CN" altLang="en-US" sz="1800"/>
          </a:p>
        </p:txBody>
      </p:sp>
      <p:pic>
        <p:nvPicPr>
          <p:cNvPr id="41991" name="图片 6">
            <a:extLst>
              <a:ext uri="{FF2B5EF4-FFF2-40B4-BE49-F238E27FC236}">
                <a16:creationId xmlns:a16="http://schemas.microsoft.com/office/drawing/2014/main" id="{40FB43F9-FE81-4CB0-8A19-22CED6A98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7625"/>
            <a:ext cx="914400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a:extLst>
              <a:ext uri="{FF2B5EF4-FFF2-40B4-BE49-F238E27FC236}">
                <a16:creationId xmlns:a16="http://schemas.microsoft.com/office/drawing/2014/main" id="{A3287E56-AC40-4AF7-9CFD-5478FC015B6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EEDE591-14BC-452C-BCB2-B02F3E8FE202}" type="datetime1">
              <a:rPr kumimoji="0" lang="zh-CN" altLang="en-US" sz="1400" smtClean="0"/>
              <a:pPr>
                <a:spcBef>
                  <a:spcPct val="0"/>
                </a:spcBef>
                <a:buClrTx/>
                <a:buFontTx/>
                <a:buNone/>
              </a:pPr>
              <a:t>2021/12/17</a:t>
            </a:fld>
            <a:endParaRPr kumimoji="0" lang="zh-CN" altLang="zh-CN" sz="1400"/>
          </a:p>
        </p:txBody>
      </p:sp>
      <p:sp>
        <p:nvSpPr>
          <p:cNvPr id="43011" name="灯片编号占位符 2">
            <a:extLst>
              <a:ext uri="{FF2B5EF4-FFF2-40B4-BE49-F238E27FC236}">
                <a16:creationId xmlns:a16="http://schemas.microsoft.com/office/drawing/2014/main" id="{A93EAA65-2327-466E-B341-CB6F2CB2C0D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8E6A090-D582-4CFE-BB95-0486F2539B38}" type="slidenum">
              <a:rPr kumimoji="0" lang="en-US" altLang="zh-CN" sz="1400"/>
              <a:pPr>
                <a:spcBef>
                  <a:spcPct val="0"/>
                </a:spcBef>
                <a:buClrTx/>
                <a:buFontTx/>
                <a:buNone/>
              </a:pPr>
              <a:t>43</a:t>
            </a:fld>
            <a:endParaRPr kumimoji="0" lang="en-US" altLang="zh-CN" sz="1400"/>
          </a:p>
        </p:txBody>
      </p:sp>
      <p:sp>
        <p:nvSpPr>
          <p:cNvPr id="4" name="标题 1">
            <a:extLst>
              <a:ext uri="{FF2B5EF4-FFF2-40B4-BE49-F238E27FC236}">
                <a16:creationId xmlns:a16="http://schemas.microsoft.com/office/drawing/2014/main" id="{63BA3F39-AAD9-487B-9468-004B8F5F37AA}"/>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43013" name="TextBox 6">
            <a:extLst>
              <a:ext uri="{FF2B5EF4-FFF2-40B4-BE49-F238E27FC236}">
                <a16:creationId xmlns:a16="http://schemas.microsoft.com/office/drawing/2014/main" id="{84A8DD27-83D4-4294-8A23-4FB7A2E36818}"/>
              </a:ext>
            </a:extLst>
          </p:cNvPr>
          <p:cNvSpPr txBox="1">
            <a:spLocks noChangeArrowheads="1"/>
          </p:cNvSpPr>
          <p:nvPr/>
        </p:nvSpPr>
        <p:spPr bwMode="auto">
          <a:xfrm>
            <a:off x="323850" y="1541463"/>
            <a:ext cx="3800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补充</a:t>
            </a:r>
            <a:r>
              <a:rPr kumimoji="0" lang="en-US" altLang="zh-CN" sz="2400"/>
              <a:t>2 </a:t>
            </a:r>
            <a:r>
              <a:rPr kumimoji="0" lang="zh-CN" altLang="en-US" sz="2400"/>
              <a:t>概率分类的数学基础</a:t>
            </a:r>
          </a:p>
        </p:txBody>
      </p:sp>
      <p:sp>
        <p:nvSpPr>
          <p:cNvPr id="6" name="TextBox 7">
            <a:extLst>
              <a:ext uri="{FF2B5EF4-FFF2-40B4-BE49-F238E27FC236}">
                <a16:creationId xmlns:a16="http://schemas.microsoft.com/office/drawing/2014/main" id="{859D2178-A8C1-4598-9680-A28B6C34C830}"/>
              </a:ext>
            </a:extLst>
          </p:cNvPr>
          <p:cNvSpPr txBox="1"/>
          <p:nvPr/>
        </p:nvSpPr>
        <p:spPr>
          <a:xfrm>
            <a:off x="685800" y="2173288"/>
            <a:ext cx="7488238" cy="1322387"/>
          </a:xfrm>
          <a:prstGeom prst="rect">
            <a:avLst/>
          </a:prstGeom>
          <a:noFill/>
        </p:spPr>
        <p:txBody>
          <a:bodyPr>
            <a:spAutoFit/>
          </a:bodyPr>
          <a:lstStyle/>
          <a:p>
            <a:pPr marL="342900" indent="-342900">
              <a:buFont typeface="Wingdings" panose="05000000000000000000" pitchFamily="2" charset="2"/>
              <a:buChar char="Ø"/>
              <a:defRPr/>
            </a:pPr>
            <a:r>
              <a:rPr lang="zh-CN" altLang="en-US" sz="2000" dirty="0"/>
              <a:t>随机矢量的描述</a:t>
            </a:r>
            <a:r>
              <a:rPr lang="en-US" altLang="zh-CN" sz="2000" dirty="0"/>
              <a:t>-</a:t>
            </a:r>
            <a:r>
              <a:rPr lang="zh-CN" altLang="en-US" sz="2000" dirty="0"/>
              <a:t>数字特征（续）</a:t>
            </a:r>
            <a:endParaRPr lang="en-US" altLang="zh-CN" sz="2000" dirty="0"/>
          </a:p>
          <a:p>
            <a:pPr>
              <a:defRPr/>
            </a:pPr>
            <a:r>
              <a:rPr lang="zh-CN" altLang="en-US" sz="2000" dirty="0"/>
              <a:t>自相关矩阵与自协方差矩阵的关系</a:t>
            </a:r>
          </a:p>
          <a:p>
            <a:pPr>
              <a:defRPr/>
            </a:pPr>
            <a:r>
              <a:rPr lang="zh-CN" altLang="en-US" sz="2000" dirty="0"/>
              <a:t>自相关矩阵与自协方差矩阵存在如下关系：</a:t>
            </a:r>
          </a:p>
          <a:p>
            <a:pPr>
              <a:defRPr/>
            </a:pPr>
            <a:endParaRPr lang="en-US" altLang="zh-CN" sz="2000" dirty="0"/>
          </a:p>
        </p:txBody>
      </p:sp>
      <p:pic>
        <p:nvPicPr>
          <p:cNvPr id="43015" name="图片 6">
            <a:extLst>
              <a:ext uri="{FF2B5EF4-FFF2-40B4-BE49-F238E27FC236}">
                <a16:creationId xmlns:a16="http://schemas.microsoft.com/office/drawing/2014/main" id="{65882965-71E9-41B6-9050-63941E24E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3" y="3413125"/>
            <a:ext cx="21288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a:extLst>
              <a:ext uri="{FF2B5EF4-FFF2-40B4-BE49-F238E27FC236}">
                <a16:creationId xmlns:a16="http://schemas.microsoft.com/office/drawing/2014/main" id="{EBB539D4-FE0D-4D5C-A850-23E8AA87407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90EDCBD-6BEB-4AEE-BFBF-0C6DF12379CD}" type="datetime1">
              <a:rPr kumimoji="0" lang="zh-CN" altLang="en-US" sz="1400" smtClean="0"/>
              <a:pPr>
                <a:spcBef>
                  <a:spcPct val="0"/>
                </a:spcBef>
                <a:buClrTx/>
                <a:buFontTx/>
                <a:buNone/>
              </a:pPr>
              <a:t>2021/12/17</a:t>
            </a:fld>
            <a:endParaRPr kumimoji="0" lang="zh-CN" altLang="zh-CN" sz="1400"/>
          </a:p>
        </p:txBody>
      </p:sp>
      <p:sp>
        <p:nvSpPr>
          <p:cNvPr id="44035" name="灯片编号占位符 2">
            <a:extLst>
              <a:ext uri="{FF2B5EF4-FFF2-40B4-BE49-F238E27FC236}">
                <a16:creationId xmlns:a16="http://schemas.microsoft.com/office/drawing/2014/main" id="{88E7EC6D-F065-4C2A-8B2E-DA54743DC86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59C660E-62BD-4392-965D-9AAC225877D6}" type="slidenum">
              <a:rPr kumimoji="0" lang="en-US" altLang="zh-CN" sz="1400"/>
              <a:pPr>
                <a:spcBef>
                  <a:spcPct val="0"/>
                </a:spcBef>
                <a:buClrTx/>
                <a:buFontTx/>
                <a:buNone/>
              </a:pPr>
              <a:t>44</a:t>
            </a:fld>
            <a:endParaRPr kumimoji="0" lang="en-US" altLang="zh-CN" sz="1400"/>
          </a:p>
        </p:txBody>
      </p:sp>
      <p:sp>
        <p:nvSpPr>
          <p:cNvPr id="4" name="标题 1">
            <a:extLst>
              <a:ext uri="{FF2B5EF4-FFF2-40B4-BE49-F238E27FC236}">
                <a16:creationId xmlns:a16="http://schemas.microsoft.com/office/drawing/2014/main" id="{7EA64A8D-0153-4986-B07B-73F9B21A2FA6}"/>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44037" name="TextBox 6">
            <a:extLst>
              <a:ext uri="{FF2B5EF4-FFF2-40B4-BE49-F238E27FC236}">
                <a16:creationId xmlns:a16="http://schemas.microsoft.com/office/drawing/2014/main" id="{DA5068E7-9428-4008-AF2C-B50B298CA51B}"/>
              </a:ext>
            </a:extLst>
          </p:cNvPr>
          <p:cNvSpPr txBox="1">
            <a:spLocks noChangeArrowheads="1"/>
          </p:cNvSpPr>
          <p:nvPr/>
        </p:nvSpPr>
        <p:spPr bwMode="auto">
          <a:xfrm>
            <a:off x="323850" y="1541463"/>
            <a:ext cx="3800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a:t>补充</a:t>
            </a:r>
            <a:r>
              <a:rPr kumimoji="0" lang="en-US" altLang="zh-CN" sz="2400"/>
              <a:t>2 </a:t>
            </a:r>
            <a:r>
              <a:rPr kumimoji="0" lang="zh-CN" altLang="en-US" sz="2400"/>
              <a:t>概率分类的数学基础</a:t>
            </a:r>
          </a:p>
        </p:txBody>
      </p:sp>
      <p:sp>
        <p:nvSpPr>
          <p:cNvPr id="6" name="TextBox 7">
            <a:extLst>
              <a:ext uri="{FF2B5EF4-FFF2-40B4-BE49-F238E27FC236}">
                <a16:creationId xmlns:a16="http://schemas.microsoft.com/office/drawing/2014/main" id="{0923DBEA-B73A-4D86-9250-AC07CE45563E}"/>
              </a:ext>
            </a:extLst>
          </p:cNvPr>
          <p:cNvSpPr txBox="1"/>
          <p:nvPr/>
        </p:nvSpPr>
        <p:spPr>
          <a:xfrm>
            <a:off x="685800" y="2173288"/>
            <a:ext cx="7488238" cy="706437"/>
          </a:xfrm>
          <a:prstGeom prst="rect">
            <a:avLst/>
          </a:prstGeom>
          <a:noFill/>
        </p:spPr>
        <p:txBody>
          <a:bodyPr>
            <a:spAutoFit/>
          </a:bodyPr>
          <a:lstStyle/>
          <a:p>
            <a:pPr marL="342900" indent="-342900">
              <a:buFont typeface="Wingdings" panose="05000000000000000000" pitchFamily="2" charset="2"/>
              <a:buChar char="Ø"/>
              <a:defRPr/>
            </a:pPr>
            <a:r>
              <a:rPr lang="zh-CN" altLang="en-US" sz="2000" dirty="0"/>
              <a:t>随机矢量的描述</a:t>
            </a:r>
            <a:r>
              <a:rPr lang="en-US" altLang="zh-CN" sz="2000" dirty="0"/>
              <a:t>-</a:t>
            </a:r>
            <a:r>
              <a:rPr lang="zh-CN" altLang="en-US" sz="2000" dirty="0"/>
              <a:t>数字特征（续）</a:t>
            </a:r>
            <a:endParaRPr lang="en-US" altLang="zh-CN" sz="2000" dirty="0"/>
          </a:p>
          <a:p>
            <a:pPr>
              <a:defRPr/>
            </a:pPr>
            <a:r>
              <a:rPr lang="zh-CN" altLang="en-US" sz="2000" dirty="0"/>
              <a:t>互相关矩阵与互协方差矩阵</a:t>
            </a:r>
            <a:endParaRPr lang="en-US" altLang="zh-CN" sz="2000" dirty="0"/>
          </a:p>
        </p:txBody>
      </p:sp>
      <p:pic>
        <p:nvPicPr>
          <p:cNvPr id="44039" name="图片 7">
            <a:extLst>
              <a:ext uri="{FF2B5EF4-FFF2-40B4-BE49-F238E27FC236}">
                <a16:creationId xmlns:a16="http://schemas.microsoft.com/office/drawing/2014/main" id="{9A742DAF-B35F-46A9-9A7A-89F4A4540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819400"/>
            <a:ext cx="85344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a:extLst>
              <a:ext uri="{FF2B5EF4-FFF2-40B4-BE49-F238E27FC236}">
                <a16:creationId xmlns:a16="http://schemas.microsoft.com/office/drawing/2014/main" id="{EBB539D4-FE0D-4D5C-A850-23E8AA87407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90EDCBD-6BEB-4AEE-BFBF-0C6DF12379CD}" type="datetime1">
              <a:rPr kumimoji="0" lang="zh-CN" altLang="en-US" sz="1400" smtClean="0"/>
              <a:pPr>
                <a:spcBef>
                  <a:spcPct val="0"/>
                </a:spcBef>
                <a:buClrTx/>
                <a:buFontTx/>
                <a:buNone/>
              </a:pPr>
              <a:t>2021/12/17</a:t>
            </a:fld>
            <a:endParaRPr kumimoji="0" lang="zh-CN" altLang="zh-CN" sz="1400"/>
          </a:p>
        </p:txBody>
      </p:sp>
      <p:sp>
        <p:nvSpPr>
          <p:cNvPr id="44035" name="灯片编号占位符 2">
            <a:extLst>
              <a:ext uri="{FF2B5EF4-FFF2-40B4-BE49-F238E27FC236}">
                <a16:creationId xmlns:a16="http://schemas.microsoft.com/office/drawing/2014/main" id="{88E7EC6D-F065-4C2A-8B2E-DA54743DC86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59C660E-62BD-4392-965D-9AAC225877D6}" type="slidenum">
              <a:rPr kumimoji="0" lang="en-US" altLang="zh-CN" sz="1400"/>
              <a:pPr>
                <a:spcBef>
                  <a:spcPct val="0"/>
                </a:spcBef>
                <a:buClrTx/>
                <a:buFontTx/>
                <a:buNone/>
              </a:pPr>
              <a:t>45</a:t>
            </a:fld>
            <a:endParaRPr kumimoji="0" lang="en-US" altLang="zh-CN" sz="1400"/>
          </a:p>
        </p:txBody>
      </p:sp>
      <p:sp>
        <p:nvSpPr>
          <p:cNvPr id="4" name="标题 1">
            <a:extLst>
              <a:ext uri="{FF2B5EF4-FFF2-40B4-BE49-F238E27FC236}">
                <a16:creationId xmlns:a16="http://schemas.microsoft.com/office/drawing/2014/main" id="{7EA64A8D-0153-4986-B07B-73F9B21A2FA6}"/>
              </a:ext>
            </a:extLst>
          </p:cNvPr>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a:t>补充</a:t>
            </a:r>
            <a:r>
              <a:rPr lang="en-US" altLang="zh-CN" kern="0" dirty="0"/>
              <a:t>-</a:t>
            </a:r>
            <a:r>
              <a:rPr lang="zh-CN" altLang="en-US" kern="0" dirty="0"/>
              <a:t>模式识别的数学基础</a:t>
            </a:r>
          </a:p>
        </p:txBody>
      </p:sp>
      <p:sp>
        <p:nvSpPr>
          <p:cNvPr id="44037" name="TextBox 6">
            <a:extLst>
              <a:ext uri="{FF2B5EF4-FFF2-40B4-BE49-F238E27FC236}">
                <a16:creationId xmlns:a16="http://schemas.microsoft.com/office/drawing/2014/main" id="{DA5068E7-9428-4008-AF2C-B50B298CA51B}"/>
              </a:ext>
            </a:extLst>
          </p:cNvPr>
          <p:cNvSpPr txBox="1">
            <a:spLocks noChangeArrowheads="1"/>
          </p:cNvSpPr>
          <p:nvPr/>
        </p:nvSpPr>
        <p:spPr bwMode="auto">
          <a:xfrm>
            <a:off x="323850" y="1541463"/>
            <a:ext cx="2287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zh-CN" altLang="en-US" sz="2400" dirty="0"/>
              <a:t>补充</a:t>
            </a:r>
            <a:r>
              <a:rPr kumimoji="0" lang="en-US" altLang="zh-CN" sz="2400" dirty="0"/>
              <a:t>3 </a:t>
            </a:r>
            <a:r>
              <a:rPr kumimoji="0" lang="zh-CN" altLang="en-US" sz="2400" dirty="0"/>
              <a:t>微商计算</a:t>
            </a:r>
          </a:p>
        </p:txBody>
      </p:sp>
    </p:spTree>
    <p:extLst>
      <p:ext uri="{BB962C8B-B14F-4D97-AF65-F5344CB8AC3E}">
        <p14:creationId xmlns:p14="http://schemas.microsoft.com/office/powerpoint/2010/main" val="160611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ctrTitle"/>
          </p:nvPr>
        </p:nvSpPr>
        <p:spPr/>
        <p:txBody>
          <a:bodyPr/>
          <a:lstStyle/>
          <a:p>
            <a:pPr eaLnBrk="1" hangingPunct="1"/>
            <a:r>
              <a:rPr lang="zh-CN" altLang="en-US" sz="4800"/>
              <a:t>本讲到此结束，</a:t>
            </a:r>
            <a:br>
              <a:rPr lang="zh-CN" altLang="en-US" sz="4800"/>
            </a:br>
            <a:r>
              <a:rPr lang="zh-CN" altLang="en-US" sz="4800"/>
              <a:t>下一讲介绍聚类分析。</a:t>
            </a:r>
          </a:p>
        </p:txBody>
      </p:sp>
      <p:sp>
        <p:nvSpPr>
          <p:cNvPr id="35843"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2427288" y="354013"/>
            <a:ext cx="458946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1"/>
              <a:t>1.2  </a:t>
            </a:r>
            <a:r>
              <a:rPr lang="zh-CN" altLang="en-US" sz="3200" b="1"/>
              <a:t>模式识别系统</a:t>
            </a:r>
          </a:p>
        </p:txBody>
      </p:sp>
      <p:sp>
        <p:nvSpPr>
          <p:cNvPr id="8195" name="Rectangle 5"/>
          <p:cNvSpPr>
            <a:spLocks noChangeArrowheads="1"/>
          </p:cNvSpPr>
          <p:nvPr/>
        </p:nvSpPr>
        <p:spPr bwMode="auto">
          <a:xfrm>
            <a:off x="-28575" y="944563"/>
            <a:ext cx="9144000" cy="104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indent="304800">
              <a:lnSpc>
                <a:spcPct val="130000"/>
              </a:lnSpc>
            </a:pPr>
            <a:r>
              <a:rPr lang="en-US" altLang="zh-CN" sz="2400" b="1"/>
              <a:t>1.2.1  </a:t>
            </a:r>
            <a:r>
              <a:rPr lang="zh-CN" altLang="en-US" sz="2400" b="1"/>
              <a:t>简例：建立感性认识</a:t>
            </a:r>
          </a:p>
          <a:p>
            <a:pPr indent="304800">
              <a:lnSpc>
                <a:spcPct val="130000"/>
              </a:lnSpc>
            </a:pPr>
            <a:r>
              <a:rPr lang="zh-CN" altLang="en-US" sz="2400" b="1"/>
              <a:t>       </a:t>
            </a:r>
            <a:r>
              <a:rPr lang="zh-CN" altLang="en-US" sz="2400"/>
              <a:t>以癌细胞识别为例，了解机器识别的全过程。</a:t>
            </a:r>
          </a:p>
        </p:txBody>
      </p:sp>
      <p:sp>
        <p:nvSpPr>
          <p:cNvPr id="96262" name="Rectangle 6"/>
          <p:cNvSpPr>
            <a:spLocks noChangeArrowheads="1"/>
          </p:cNvSpPr>
          <p:nvPr/>
        </p:nvSpPr>
        <p:spPr bwMode="auto">
          <a:xfrm>
            <a:off x="288925" y="1973263"/>
            <a:ext cx="4078288" cy="566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nSpc>
                <a:spcPct val="130000"/>
              </a:lnSpc>
            </a:pPr>
            <a:r>
              <a:rPr lang="en-US" altLang="zh-CN" sz="2400" b="1"/>
              <a:t>1.  </a:t>
            </a:r>
            <a:r>
              <a:rPr lang="zh-CN" altLang="en-US" sz="2400" b="1"/>
              <a:t>信息输入与数据获取</a:t>
            </a:r>
          </a:p>
        </p:txBody>
      </p:sp>
      <p:sp>
        <p:nvSpPr>
          <p:cNvPr id="96274" name="Rectangle 18"/>
          <p:cNvSpPr>
            <a:spLocks noChangeArrowheads="1"/>
          </p:cNvSpPr>
          <p:nvPr/>
        </p:nvSpPr>
        <p:spPr bwMode="auto">
          <a:xfrm>
            <a:off x="134938" y="2549525"/>
            <a:ext cx="8937625" cy="104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indent="304800">
              <a:lnSpc>
                <a:spcPct val="130000"/>
              </a:lnSpc>
            </a:pPr>
            <a:r>
              <a:rPr lang="en-US" altLang="zh-CN" sz="2400" b="1"/>
              <a:t>    </a:t>
            </a:r>
            <a:r>
              <a:rPr lang="zh-CN" altLang="en-US" sz="2400"/>
              <a:t>将显微细胞图像转换成数字化细胞图像，是计算机分析的原始数据基础。 </a:t>
            </a:r>
          </a:p>
        </p:txBody>
      </p:sp>
      <p:grpSp>
        <p:nvGrpSpPr>
          <p:cNvPr id="96288" name="Group 32"/>
          <p:cNvGrpSpPr>
            <a:grpSpLocks/>
          </p:cNvGrpSpPr>
          <p:nvPr/>
        </p:nvGrpSpPr>
        <p:grpSpPr bwMode="auto">
          <a:xfrm>
            <a:off x="3149600" y="3214688"/>
            <a:ext cx="5624513" cy="3414712"/>
            <a:chOff x="1957" y="2169"/>
            <a:chExt cx="3543" cy="2151"/>
          </a:xfrm>
        </p:grpSpPr>
        <p:sp>
          <p:nvSpPr>
            <p:cNvPr id="8200" name="Rectangle 9"/>
            <p:cNvSpPr>
              <a:spLocks noChangeArrowheads="1"/>
            </p:cNvSpPr>
            <p:nvPr/>
          </p:nvSpPr>
          <p:spPr bwMode="auto">
            <a:xfrm>
              <a:off x="2912" y="4070"/>
              <a:ext cx="160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solidFill>
                    <a:srgbClr val="000066"/>
                  </a:solidFill>
                </a:rPr>
                <a:t>数字化显微细胞图像</a:t>
              </a:r>
              <a:r>
                <a:rPr lang="zh-CN" altLang="en-US"/>
                <a:t> </a:t>
              </a:r>
            </a:p>
          </p:txBody>
        </p:sp>
        <p:grpSp>
          <p:nvGrpSpPr>
            <p:cNvPr id="8201" name="Group 28"/>
            <p:cNvGrpSpPr>
              <a:grpSpLocks/>
            </p:cNvGrpSpPr>
            <p:nvPr/>
          </p:nvGrpSpPr>
          <p:grpSpPr bwMode="auto">
            <a:xfrm>
              <a:off x="3685" y="2169"/>
              <a:ext cx="1815" cy="1889"/>
              <a:chOff x="3815" y="2209"/>
              <a:chExt cx="1815" cy="1889"/>
            </a:xfrm>
          </p:grpSpPr>
          <p:pic>
            <p:nvPicPr>
              <p:cNvPr id="82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 y="2209"/>
                <a:ext cx="1815" cy="1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13" name="Rectangle 10"/>
              <p:cNvSpPr>
                <a:spLocks noChangeArrowheads="1"/>
              </p:cNvSpPr>
              <p:nvPr/>
            </p:nvSpPr>
            <p:spPr bwMode="auto">
              <a:xfrm>
                <a:off x="4269" y="3771"/>
                <a:ext cx="82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t> </a:t>
                </a:r>
                <a:r>
                  <a:rPr lang="zh-CN" altLang="en-US" b="1">
                    <a:solidFill>
                      <a:srgbClr val="000066"/>
                    </a:solidFill>
                  </a:rPr>
                  <a:t>灰度图象</a:t>
                </a:r>
                <a:r>
                  <a:rPr lang="zh-CN" altLang="en-US" sz="2800">
                    <a:solidFill>
                      <a:srgbClr val="000066"/>
                    </a:solidFill>
                  </a:rPr>
                  <a:t> </a:t>
                </a:r>
              </a:p>
            </p:txBody>
          </p:sp>
        </p:grpSp>
        <p:grpSp>
          <p:nvGrpSpPr>
            <p:cNvPr id="8202" name="Group 29"/>
            <p:cNvGrpSpPr>
              <a:grpSpLocks/>
            </p:cNvGrpSpPr>
            <p:nvPr/>
          </p:nvGrpSpPr>
          <p:grpSpPr bwMode="auto">
            <a:xfrm>
              <a:off x="1957" y="2169"/>
              <a:ext cx="1918" cy="1904"/>
              <a:chOff x="2001" y="2209"/>
              <a:chExt cx="1918" cy="1904"/>
            </a:xfrm>
          </p:grpSpPr>
          <p:sp>
            <p:nvSpPr>
              <p:cNvPr id="8203" name="Rectangle 11"/>
              <p:cNvSpPr>
                <a:spLocks noChangeArrowheads="1"/>
              </p:cNvSpPr>
              <p:nvPr/>
            </p:nvSpPr>
            <p:spPr bwMode="auto">
              <a:xfrm>
                <a:off x="2001" y="3786"/>
                <a:ext cx="191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solidFill>
                      <a:srgbClr val="000066"/>
                    </a:solidFill>
                  </a:rPr>
                  <a:t>经过染色处理过的彩色图象</a:t>
                </a:r>
                <a:r>
                  <a:rPr lang="zh-CN" altLang="en-US" sz="2800" b="1"/>
                  <a:t> </a:t>
                </a:r>
              </a:p>
            </p:txBody>
          </p:sp>
          <p:grpSp>
            <p:nvGrpSpPr>
              <p:cNvPr id="8204" name="Group 25"/>
              <p:cNvGrpSpPr>
                <a:grpSpLocks/>
              </p:cNvGrpSpPr>
              <p:nvPr/>
            </p:nvGrpSpPr>
            <p:grpSpPr bwMode="auto">
              <a:xfrm>
                <a:off x="2086" y="2209"/>
                <a:ext cx="1674" cy="1648"/>
                <a:chOff x="1973" y="1791"/>
                <a:chExt cx="1674" cy="1648"/>
              </a:xfrm>
            </p:grpSpPr>
            <p:pic>
              <p:nvPicPr>
                <p:cNvPr id="8205" name="Picture 7"/>
                <p:cNvPicPr>
                  <a:picLocks noChangeAspect="1" noChangeArrowheads="1"/>
                </p:cNvPicPr>
                <p:nvPr/>
              </p:nvPicPr>
              <p:blipFill>
                <a:blip r:embed="rId3">
                  <a:extLst>
                    <a:ext uri="{28A0092B-C50C-407E-A947-70E740481C1C}">
                      <a14:useLocalDpi xmlns:a14="http://schemas.microsoft.com/office/drawing/2010/main" val="0"/>
                    </a:ext>
                  </a:extLst>
                </a:blip>
                <a:srcRect l="3409" r="22784" b="2290"/>
                <a:stretch>
                  <a:fillRect/>
                </a:stretch>
              </p:blipFill>
              <p:spPr bwMode="auto">
                <a:xfrm>
                  <a:off x="1973" y="1791"/>
                  <a:ext cx="1674" cy="1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206" name="Group 24"/>
                <p:cNvGrpSpPr>
                  <a:grpSpLocks/>
                </p:cNvGrpSpPr>
                <p:nvPr/>
              </p:nvGrpSpPr>
              <p:grpSpPr bwMode="auto">
                <a:xfrm>
                  <a:off x="2030" y="2188"/>
                  <a:ext cx="1445" cy="1161"/>
                  <a:chOff x="2030" y="2188"/>
                  <a:chExt cx="1445" cy="1161"/>
                </a:xfrm>
              </p:grpSpPr>
              <p:sp>
                <p:nvSpPr>
                  <p:cNvPr id="8207" name="Line 14"/>
                  <p:cNvSpPr>
                    <a:spLocks noChangeShapeType="1"/>
                  </p:cNvSpPr>
                  <p:nvPr/>
                </p:nvSpPr>
                <p:spPr bwMode="auto">
                  <a:xfrm>
                    <a:off x="2511" y="2358"/>
                    <a:ext cx="312" cy="19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08" name="Line 16"/>
                  <p:cNvSpPr>
                    <a:spLocks noChangeShapeType="1"/>
                  </p:cNvSpPr>
                  <p:nvPr/>
                </p:nvSpPr>
                <p:spPr bwMode="auto">
                  <a:xfrm flipV="1">
                    <a:off x="2710" y="2755"/>
                    <a:ext cx="85" cy="25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09" name="Text Box 21"/>
                  <p:cNvSpPr txBox="1">
                    <a:spLocks noChangeArrowheads="1"/>
                  </p:cNvSpPr>
                  <p:nvPr/>
                </p:nvSpPr>
                <p:spPr bwMode="auto">
                  <a:xfrm>
                    <a:off x="2370" y="2954"/>
                    <a:ext cx="482"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核</a:t>
                    </a:r>
                    <a:r>
                      <a:rPr lang="en-US" altLang="zh-CN" b="1">
                        <a:solidFill>
                          <a:srgbClr val="000000"/>
                        </a:solidFill>
                        <a:latin typeface="Times New Roman" pitchFamily="18" charset="0"/>
                      </a:rPr>
                      <a:t>N</a:t>
                    </a:r>
                  </a:p>
                </p:txBody>
              </p:sp>
              <p:sp>
                <p:nvSpPr>
                  <p:cNvPr id="8210" name="Text Box 22"/>
                  <p:cNvSpPr txBox="1">
                    <a:spLocks noChangeArrowheads="1"/>
                  </p:cNvSpPr>
                  <p:nvPr/>
                </p:nvSpPr>
                <p:spPr bwMode="auto">
                  <a:xfrm>
                    <a:off x="2030" y="2188"/>
                    <a:ext cx="510"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浆</a:t>
                    </a:r>
                    <a:r>
                      <a:rPr lang="en-US" altLang="zh-CN" b="1">
                        <a:solidFill>
                          <a:srgbClr val="000000"/>
                        </a:solidFill>
                        <a:latin typeface="Times New Roman" pitchFamily="18" charset="0"/>
                      </a:rPr>
                      <a:t>C</a:t>
                    </a:r>
                  </a:p>
                </p:txBody>
              </p:sp>
              <p:sp>
                <p:nvSpPr>
                  <p:cNvPr id="8211" name="Text Box 23"/>
                  <p:cNvSpPr txBox="1">
                    <a:spLocks noChangeArrowheads="1"/>
                  </p:cNvSpPr>
                  <p:nvPr/>
                </p:nvSpPr>
                <p:spPr bwMode="auto">
                  <a:xfrm>
                    <a:off x="2823" y="3124"/>
                    <a:ext cx="652"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背景</a:t>
                    </a:r>
                    <a:r>
                      <a:rPr lang="en-US" altLang="zh-CN" b="1">
                        <a:solidFill>
                          <a:srgbClr val="000000"/>
                        </a:solidFill>
                        <a:latin typeface="Times New Roman" pitchFamily="18" charset="0"/>
                      </a:rPr>
                      <a:t>B</a:t>
                    </a:r>
                  </a:p>
                </p:txBody>
              </p:sp>
            </p:grpSp>
          </p:grpSp>
        </p:grpSp>
      </p:grpSp>
      <p:sp>
        <p:nvSpPr>
          <p:cNvPr id="96287" name="Rectangle 31"/>
          <p:cNvSpPr>
            <a:spLocks noChangeArrowheads="1"/>
          </p:cNvSpPr>
          <p:nvPr/>
        </p:nvSpPr>
        <p:spPr bwMode="auto">
          <a:xfrm>
            <a:off x="239713" y="3649663"/>
            <a:ext cx="2481262" cy="1423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lnSpc>
                <a:spcPct val="130000"/>
              </a:lnSpc>
            </a:pPr>
            <a:r>
              <a:rPr lang="en-US" altLang="zh-CN" sz="2400"/>
              <a:t>        </a:t>
            </a:r>
            <a:r>
              <a:rPr lang="zh-CN" altLang="en-US" sz="2400"/>
              <a:t>灰度数字图像的像素值反映光密度的大小。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animEffect transition="in" filter="fade">
                                      <p:cBhvr>
                                        <p:cTn id="7" dur="500"/>
                                        <p:tgtEl>
                                          <p:spTgt spid="962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6274">
                                            <p:txEl>
                                              <p:pRg st="0" end="0"/>
                                            </p:txEl>
                                          </p:spTgt>
                                        </p:tgtEl>
                                        <p:attrNameLst>
                                          <p:attrName>style.visibility</p:attrName>
                                        </p:attrNameLst>
                                      </p:cBhvr>
                                      <p:to>
                                        <p:strVal val="visible"/>
                                      </p:to>
                                    </p:set>
                                    <p:animEffect transition="in" filter="fade">
                                      <p:cBhvr>
                                        <p:cTn id="10" dur="500"/>
                                        <p:tgtEl>
                                          <p:spTgt spid="9627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6288"/>
                                        </p:tgtEl>
                                        <p:attrNameLst>
                                          <p:attrName>style.visibility</p:attrName>
                                        </p:attrNameLst>
                                      </p:cBhvr>
                                      <p:to>
                                        <p:strVal val="visible"/>
                                      </p:to>
                                    </p:set>
                                    <p:animEffect transition="in" filter="fade">
                                      <p:cBhvr>
                                        <p:cTn id="15" dur="500"/>
                                        <p:tgtEl>
                                          <p:spTgt spid="962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6287"/>
                                        </p:tgtEl>
                                        <p:attrNameLst>
                                          <p:attrName>style.visibility</p:attrName>
                                        </p:attrNameLst>
                                      </p:cBhvr>
                                      <p:to>
                                        <p:strVal val="visible"/>
                                      </p:to>
                                    </p:set>
                                    <p:animEffect transition="in" filter="fade">
                                      <p:cBhvr>
                                        <p:cTn id="20" dur="500"/>
                                        <p:tgtEl>
                                          <p:spTgt spid="96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485775" y="622300"/>
            <a:ext cx="8410575" cy="4746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b="1"/>
              <a:t>2.  </a:t>
            </a:r>
            <a:r>
              <a:rPr lang="zh-CN" altLang="en-US" sz="2400" b="1"/>
              <a:t>数字化细胞图像的预处理与区域划分</a:t>
            </a:r>
          </a:p>
          <a:p>
            <a:pPr>
              <a:lnSpc>
                <a:spcPct val="130000"/>
              </a:lnSpc>
            </a:pPr>
            <a:r>
              <a:rPr lang="zh-CN" altLang="en-US" sz="2400" b="1"/>
              <a:t>  </a:t>
            </a:r>
          </a:p>
          <a:p>
            <a:pPr>
              <a:lnSpc>
                <a:spcPct val="130000"/>
              </a:lnSpc>
            </a:pPr>
            <a:r>
              <a:rPr lang="zh-CN" altLang="en-US" sz="2400">
                <a:solidFill>
                  <a:srgbClr val="660033"/>
                </a:solidFill>
              </a:rPr>
              <a:t>预处理的目的：</a:t>
            </a:r>
          </a:p>
          <a:p>
            <a:pPr>
              <a:lnSpc>
                <a:spcPct val="130000"/>
              </a:lnSpc>
            </a:pPr>
            <a:r>
              <a:rPr lang="zh-CN" altLang="en-US" sz="2400"/>
              <a:t>（</a:t>
            </a:r>
            <a:r>
              <a:rPr lang="en-US" altLang="zh-CN" sz="2400"/>
              <a:t>1</a:t>
            </a:r>
            <a:r>
              <a:rPr lang="zh-CN" altLang="en-US" sz="2400"/>
              <a:t>）去除在数据获取时引入的噪声与干扰。</a:t>
            </a:r>
          </a:p>
          <a:p>
            <a:pPr>
              <a:lnSpc>
                <a:spcPct val="130000"/>
              </a:lnSpc>
            </a:pPr>
            <a:r>
              <a:rPr lang="zh-CN" altLang="en-US" sz="2400"/>
              <a:t>（</a:t>
            </a:r>
            <a:r>
              <a:rPr lang="en-US" altLang="zh-CN" sz="2400"/>
              <a:t>2</a:t>
            </a:r>
            <a:r>
              <a:rPr lang="zh-CN" altLang="en-US" sz="2400"/>
              <a:t>）去除所有夹杂在背景上的次要图像，突出主要的待识别</a:t>
            </a:r>
          </a:p>
          <a:p>
            <a:pPr>
              <a:lnSpc>
                <a:spcPct val="130000"/>
              </a:lnSpc>
            </a:pPr>
            <a:r>
              <a:rPr lang="zh-CN" altLang="en-US" sz="2400"/>
              <a:t>          的细胞图像。</a:t>
            </a:r>
          </a:p>
          <a:p>
            <a:pPr>
              <a:lnSpc>
                <a:spcPct val="130000"/>
              </a:lnSpc>
            </a:pPr>
            <a:r>
              <a:rPr lang="zh-CN" altLang="en-US" sz="2400"/>
              <a:t>  例：平滑、图像增强等数字图像处理技术。</a:t>
            </a:r>
          </a:p>
          <a:p>
            <a:pPr>
              <a:lnSpc>
                <a:spcPct val="130000"/>
              </a:lnSpc>
            </a:pPr>
            <a:endParaRPr lang="zh-CN" altLang="en-US" sz="2400"/>
          </a:p>
          <a:p>
            <a:pPr>
              <a:lnSpc>
                <a:spcPct val="130000"/>
              </a:lnSpc>
            </a:pPr>
            <a:r>
              <a:rPr lang="zh-CN" altLang="en-US" sz="2400"/>
              <a:t>  </a:t>
            </a:r>
            <a:r>
              <a:rPr lang="zh-CN" altLang="en-US" sz="2400">
                <a:solidFill>
                  <a:srgbClr val="660033"/>
                </a:solidFill>
              </a:rPr>
              <a:t>区域划分的目的：</a:t>
            </a:r>
          </a:p>
          <a:p>
            <a:pPr>
              <a:lnSpc>
                <a:spcPct val="130000"/>
              </a:lnSpc>
            </a:pPr>
            <a:r>
              <a:rPr lang="zh-CN" altLang="en-US" sz="2400"/>
              <a:t>          找出边界，划分出三个区域，为特征抽取做准备。</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08">
                                            <p:txEl>
                                              <p:pRg st="2" end="2"/>
                                            </p:txEl>
                                          </p:spTgt>
                                        </p:tgtEl>
                                        <p:attrNameLst>
                                          <p:attrName>style.visibility</p:attrName>
                                        </p:attrNameLst>
                                      </p:cBhvr>
                                      <p:to>
                                        <p:strVal val="visible"/>
                                      </p:to>
                                    </p:set>
                                    <p:animEffect transition="in" filter="fade">
                                      <p:cBhvr>
                                        <p:cTn id="7" dur="500"/>
                                        <p:tgtEl>
                                          <p:spTgt spid="9830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8308">
                                            <p:txEl>
                                              <p:pRg st="3" end="3"/>
                                            </p:txEl>
                                          </p:spTgt>
                                        </p:tgtEl>
                                        <p:attrNameLst>
                                          <p:attrName>style.visibility</p:attrName>
                                        </p:attrNameLst>
                                      </p:cBhvr>
                                      <p:to>
                                        <p:strVal val="visible"/>
                                      </p:to>
                                    </p:set>
                                    <p:animEffect transition="in" filter="fade">
                                      <p:cBhvr>
                                        <p:cTn id="10" dur="500"/>
                                        <p:tgtEl>
                                          <p:spTgt spid="9830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8308">
                                            <p:txEl>
                                              <p:pRg st="4" end="4"/>
                                            </p:txEl>
                                          </p:spTgt>
                                        </p:tgtEl>
                                        <p:attrNameLst>
                                          <p:attrName>style.visibility</p:attrName>
                                        </p:attrNameLst>
                                      </p:cBhvr>
                                      <p:to>
                                        <p:strVal val="visible"/>
                                      </p:to>
                                    </p:set>
                                    <p:animEffect transition="in" filter="fade">
                                      <p:cBhvr>
                                        <p:cTn id="15" dur="500"/>
                                        <p:tgtEl>
                                          <p:spTgt spid="9830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8">
                                            <p:txEl>
                                              <p:pRg st="5" end="5"/>
                                            </p:txEl>
                                          </p:spTgt>
                                        </p:tgtEl>
                                        <p:attrNameLst>
                                          <p:attrName>style.visibility</p:attrName>
                                        </p:attrNameLst>
                                      </p:cBhvr>
                                      <p:to>
                                        <p:strVal val="visible"/>
                                      </p:to>
                                    </p:set>
                                    <p:animEffect transition="in" filter="fade">
                                      <p:cBhvr>
                                        <p:cTn id="18" dur="500"/>
                                        <p:tgtEl>
                                          <p:spTgt spid="9830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8308">
                                            <p:txEl>
                                              <p:pRg st="6" end="6"/>
                                            </p:txEl>
                                          </p:spTgt>
                                        </p:tgtEl>
                                        <p:attrNameLst>
                                          <p:attrName>style.visibility</p:attrName>
                                        </p:attrNameLst>
                                      </p:cBhvr>
                                      <p:to>
                                        <p:strVal val="visible"/>
                                      </p:to>
                                    </p:set>
                                    <p:animEffect transition="in" filter="fade">
                                      <p:cBhvr>
                                        <p:cTn id="23" dur="500"/>
                                        <p:tgtEl>
                                          <p:spTgt spid="98308">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98308">
                                            <p:txEl>
                                              <p:pRg st="8" end="8"/>
                                            </p:txEl>
                                          </p:spTgt>
                                        </p:tgtEl>
                                        <p:attrNameLst>
                                          <p:attrName>style.visibility</p:attrName>
                                        </p:attrNameLst>
                                      </p:cBhvr>
                                      <p:to>
                                        <p:strVal val="visible"/>
                                      </p:to>
                                    </p:set>
                                    <p:animEffect transition="in" filter="fade">
                                      <p:cBhvr>
                                        <p:cTn id="28" dur="500"/>
                                        <p:tgtEl>
                                          <p:spTgt spid="9830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8308">
                                            <p:txEl>
                                              <p:pRg st="9" end="9"/>
                                            </p:txEl>
                                          </p:spTgt>
                                        </p:tgtEl>
                                        <p:attrNameLst>
                                          <p:attrName>style.visibility</p:attrName>
                                        </p:attrNameLst>
                                      </p:cBhvr>
                                      <p:to>
                                        <p:strVal val="visible"/>
                                      </p:to>
                                    </p:set>
                                    <p:animEffect transition="in" filter="fade">
                                      <p:cBhvr>
                                        <p:cTn id="31" dur="500"/>
                                        <p:tgtEl>
                                          <p:spTgt spid="983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p:cNvSpPr>
            <a:spLocks noChangeArrowheads="1"/>
          </p:cNvSpPr>
          <p:nvPr/>
        </p:nvSpPr>
        <p:spPr bwMode="auto">
          <a:xfrm>
            <a:off x="206375" y="4373737"/>
            <a:ext cx="8642350" cy="19205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b="1" dirty="0"/>
              <a:t>    </a:t>
            </a:r>
            <a:r>
              <a:rPr lang="zh-CN" altLang="en-US" sz="2400" dirty="0"/>
              <a:t>设灰度阈值为</a:t>
            </a:r>
            <a:r>
              <a:rPr lang="en-US" altLang="zh-CN" sz="2400" i="1" dirty="0" err="1"/>
              <a:t>T</a:t>
            </a:r>
            <a:r>
              <a:rPr lang="en-US" altLang="zh-CN" sz="2400" i="1" baseline="-25000" dirty="0" err="1"/>
              <a:t>c</a:t>
            </a:r>
            <a:r>
              <a:rPr lang="zh-CN" altLang="en-US" sz="2400" dirty="0"/>
              <a:t>和</a:t>
            </a:r>
            <a:r>
              <a:rPr lang="en-US" altLang="zh-CN" sz="2400" i="1" dirty="0" err="1"/>
              <a:t>T</a:t>
            </a:r>
            <a:r>
              <a:rPr lang="en-US" altLang="zh-CN" sz="2400" i="1" baseline="-25000" dirty="0" err="1"/>
              <a:t>n</a:t>
            </a:r>
            <a:r>
              <a:rPr lang="zh-CN" altLang="en-US" sz="2400" dirty="0"/>
              <a:t>，图像中某像素的灰度值为</a:t>
            </a:r>
            <a:r>
              <a:rPr lang="en-US" altLang="zh-CN" sz="2400" i="1" dirty="0"/>
              <a:t>T</a:t>
            </a:r>
            <a:r>
              <a:rPr lang="en-US" altLang="zh-CN" sz="2400" i="1" baseline="-25000" dirty="0"/>
              <a:t>i</a:t>
            </a:r>
            <a:r>
              <a:rPr lang="zh-CN" altLang="en-US" sz="2400" dirty="0"/>
              <a:t>，则：   </a:t>
            </a:r>
          </a:p>
          <a:p>
            <a:pPr>
              <a:lnSpc>
                <a:spcPct val="130000"/>
              </a:lnSpc>
            </a:pPr>
            <a:r>
              <a:rPr lang="en-US" altLang="zh-CN" sz="2400" i="1" dirty="0"/>
              <a:t>	T</a:t>
            </a:r>
            <a:r>
              <a:rPr lang="en-US" altLang="zh-CN" sz="2400" i="1" baseline="-25000" dirty="0"/>
              <a:t>i</a:t>
            </a:r>
            <a:r>
              <a:rPr lang="en-US" altLang="zh-CN" sz="2400" i="1" dirty="0"/>
              <a:t> </a:t>
            </a:r>
            <a:r>
              <a:rPr lang="en-US" altLang="en-US" sz="2400" dirty="0"/>
              <a:t>＜</a:t>
            </a:r>
            <a:r>
              <a:rPr lang="zh-CN" altLang="en-US" sz="2400" dirty="0"/>
              <a:t> </a:t>
            </a:r>
            <a:r>
              <a:rPr lang="en-US" altLang="zh-CN" sz="2400" i="1" dirty="0" err="1"/>
              <a:t>T</a:t>
            </a:r>
            <a:r>
              <a:rPr lang="en-US" altLang="zh-CN" sz="2400" i="1" baseline="-25000" dirty="0" err="1"/>
              <a:t>c</a:t>
            </a:r>
            <a:r>
              <a:rPr lang="zh-CN" altLang="en-US" sz="2400" dirty="0"/>
              <a:t>的点属于背景区；</a:t>
            </a:r>
          </a:p>
          <a:p>
            <a:pPr>
              <a:lnSpc>
                <a:spcPct val="130000"/>
              </a:lnSpc>
            </a:pPr>
            <a:r>
              <a:rPr lang="zh-CN" altLang="en-US" sz="2400" dirty="0"/>
              <a:t>           </a:t>
            </a:r>
            <a:r>
              <a:rPr lang="en-US" altLang="zh-CN" sz="2400" i="1" dirty="0"/>
              <a:t>T</a:t>
            </a:r>
            <a:r>
              <a:rPr lang="en-US" altLang="zh-CN" sz="2400" i="1" baseline="-25000" dirty="0"/>
              <a:t>i </a:t>
            </a:r>
            <a:r>
              <a:rPr lang="en-US" altLang="en-US" sz="2400" dirty="0"/>
              <a:t>≥</a:t>
            </a:r>
            <a:r>
              <a:rPr lang="en-US" altLang="zh-CN" sz="2400" dirty="0"/>
              <a:t> </a:t>
            </a:r>
            <a:r>
              <a:rPr lang="en-US" altLang="zh-CN" sz="2400" i="1" dirty="0" err="1"/>
              <a:t>T</a:t>
            </a:r>
            <a:r>
              <a:rPr lang="en-US" altLang="zh-CN" sz="2400" i="1" baseline="-25000" dirty="0" err="1"/>
              <a:t>n</a:t>
            </a:r>
            <a:r>
              <a:rPr lang="zh-CN" altLang="en-US" sz="2400" dirty="0"/>
              <a:t>的点属于胞核区；</a:t>
            </a:r>
          </a:p>
          <a:p>
            <a:pPr>
              <a:lnSpc>
                <a:spcPct val="130000"/>
              </a:lnSpc>
            </a:pPr>
            <a:r>
              <a:rPr lang="en-US" altLang="zh-CN" sz="2400" i="1" dirty="0"/>
              <a:t>	</a:t>
            </a:r>
            <a:r>
              <a:rPr lang="en-US" altLang="zh-CN" sz="2400" i="1" dirty="0" err="1"/>
              <a:t>T</a:t>
            </a:r>
            <a:r>
              <a:rPr lang="en-US" altLang="zh-CN" sz="2400" i="1" baseline="-25000" dirty="0" err="1"/>
              <a:t>c</a:t>
            </a:r>
            <a:r>
              <a:rPr lang="en-US" altLang="en-US" sz="2400" dirty="0" err="1"/>
              <a:t>≤</a:t>
            </a:r>
            <a:r>
              <a:rPr lang="en-US" altLang="zh-CN" sz="2400" i="1" dirty="0" err="1"/>
              <a:t>T</a:t>
            </a:r>
            <a:r>
              <a:rPr lang="en-US" altLang="zh-CN" sz="2400" i="1" baseline="-25000" dirty="0" err="1"/>
              <a:t>i</a:t>
            </a:r>
            <a:r>
              <a:rPr lang="en-US" altLang="en-US" sz="2400" dirty="0"/>
              <a:t>＜</a:t>
            </a:r>
            <a:r>
              <a:rPr lang="zh-CN" altLang="en-US" sz="2400" i="1" dirty="0"/>
              <a:t> </a:t>
            </a:r>
            <a:r>
              <a:rPr lang="en-US" altLang="zh-CN" sz="2400" i="1" dirty="0" err="1"/>
              <a:t>T</a:t>
            </a:r>
            <a:r>
              <a:rPr lang="en-US" altLang="zh-CN" sz="2400" i="1" baseline="-25000" dirty="0" err="1"/>
              <a:t>n</a:t>
            </a:r>
            <a:r>
              <a:rPr lang="zh-CN" altLang="en-US" sz="2400" dirty="0"/>
              <a:t>的点属于胞浆区； </a:t>
            </a:r>
            <a:endParaRPr lang="en-US" altLang="zh-CN" sz="2400" dirty="0"/>
          </a:p>
        </p:txBody>
      </p:sp>
      <p:sp>
        <p:nvSpPr>
          <p:cNvPr id="10243" name="Rectangle 26"/>
          <p:cNvSpPr>
            <a:spLocks noChangeArrowheads="1"/>
          </p:cNvSpPr>
          <p:nvPr/>
        </p:nvSpPr>
        <p:spPr bwMode="auto">
          <a:xfrm>
            <a:off x="0" y="5534025"/>
            <a:ext cx="69850" cy="152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r>
              <a:rPr lang="en-US" altLang="zh-CN" sz="1000">
                <a:cs typeface="Arial" pitchFamily="34" charset="0"/>
              </a:rPr>
              <a:t>  </a:t>
            </a:r>
            <a:endParaRPr lang="en-US" altLang="zh-CN"/>
          </a:p>
        </p:txBody>
      </p:sp>
      <p:grpSp>
        <p:nvGrpSpPr>
          <p:cNvPr id="10244" name="Group 46"/>
          <p:cNvGrpSpPr>
            <a:grpSpLocks/>
          </p:cNvGrpSpPr>
          <p:nvPr/>
        </p:nvGrpSpPr>
        <p:grpSpPr bwMode="auto">
          <a:xfrm>
            <a:off x="881063" y="820738"/>
            <a:ext cx="7426325" cy="3421062"/>
            <a:chOff x="555" y="261"/>
            <a:chExt cx="4678" cy="2155"/>
          </a:xfrm>
        </p:grpSpPr>
        <p:grpSp>
          <p:nvGrpSpPr>
            <p:cNvPr id="10245" name="Group 45"/>
            <p:cNvGrpSpPr>
              <a:grpSpLocks/>
            </p:cNvGrpSpPr>
            <p:nvPr/>
          </p:nvGrpSpPr>
          <p:grpSpPr bwMode="auto">
            <a:xfrm>
              <a:off x="3050" y="261"/>
              <a:ext cx="2183" cy="2155"/>
              <a:chOff x="3050" y="232"/>
              <a:chExt cx="2183" cy="2155"/>
            </a:xfrm>
          </p:grpSpPr>
          <p:pic>
            <p:nvPicPr>
              <p:cNvPr id="102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 y="232"/>
                <a:ext cx="2183" cy="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0" name="Rectangle 7"/>
              <p:cNvSpPr>
                <a:spLocks noChangeArrowheads="1"/>
              </p:cNvSpPr>
              <p:nvPr/>
            </p:nvSpPr>
            <p:spPr bwMode="auto">
              <a:xfrm>
                <a:off x="3731" y="2214"/>
                <a:ext cx="780"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r>
                  <a:rPr lang="en-US" altLang="zh-CN"/>
                  <a:t> </a:t>
                </a:r>
                <a:r>
                  <a:rPr lang="zh-CN" altLang="en-US">
                    <a:solidFill>
                      <a:srgbClr val="000066"/>
                    </a:solidFill>
                  </a:rPr>
                  <a:t>检测的边缘</a:t>
                </a:r>
                <a:r>
                  <a:rPr lang="zh-CN" altLang="en-US" sz="1200" b="1"/>
                  <a:t> </a:t>
                </a:r>
              </a:p>
            </p:txBody>
          </p:sp>
          <p:sp>
            <p:nvSpPr>
              <p:cNvPr id="10261" name="Text Box 16"/>
              <p:cNvSpPr txBox="1">
                <a:spLocks noChangeArrowheads="1"/>
              </p:cNvSpPr>
              <p:nvPr/>
            </p:nvSpPr>
            <p:spPr bwMode="auto">
              <a:xfrm>
                <a:off x="4496" y="374"/>
                <a:ext cx="453"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latin typeface="Times New Roman" pitchFamily="18" charset="0"/>
                  </a:rPr>
                  <a:t>T</a:t>
                </a:r>
                <a:r>
                  <a:rPr lang="en-US" altLang="zh-CN" i="1" baseline="-25000">
                    <a:latin typeface="Times New Roman" pitchFamily="18" charset="0"/>
                  </a:rPr>
                  <a:t>n</a:t>
                </a:r>
              </a:p>
            </p:txBody>
          </p:sp>
          <p:sp>
            <p:nvSpPr>
              <p:cNvPr id="10262" name="Line 17"/>
              <p:cNvSpPr>
                <a:spLocks noChangeShapeType="1"/>
              </p:cNvSpPr>
              <p:nvPr/>
            </p:nvSpPr>
            <p:spPr bwMode="auto">
              <a:xfrm flipH="1">
                <a:off x="4383" y="544"/>
                <a:ext cx="340" cy="25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3" name="Text Box 18"/>
              <p:cNvSpPr txBox="1">
                <a:spLocks noChangeArrowheads="1"/>
              </p:cNvSpPr>
              <p:nvPr/>
            </p:nvSpPr>
            <p:spPr bwMode="auto">
              <a:xfrm>
                <a:off x="3560" y="261"/>
                <a:ext cx="425"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latin typeface="Times New Roman" pitchFamily="18" charset="0"/>
                  </a:rPr>
                  <a:t>T</a:t>
                </a:r>
                <a:r>
                  <a:rPr lang="en-US" altLang="zh-CN" i="1" baseline="-25000">
                    <a:latin typeface="Times New Roman" pitchFamily="18" charset="0"/>
                  </a:rPr>
                  <a:t>c</a:t>
                </a:r>
              </a:p>
            </p:txBody>
          </p:sp>
          <p:sp>
            <p:nvSpPr>
              <p:cNvPr id="10264" name="Line 20"/>
              <p:cNvSpPr>
                <a:spLocks noChangeShapeType="1"/>
              </p:cNvSpPr>
              <p:nvPr/>
            </p:nvSpPr>
            <p:spPr bwMode="auto">
              <a:xfrm>
                <a:off x="3958" y="459"/>
                <a:ext cx="226" cy="142"/>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246" name="Group 44"/>
            <p:cNvGrpSpPr>
              <a:grpSpLocks/>
            </p:cNvGrpSpPr>
            <p:nvPr/>
          </p:nvGrpSpPr>
          <p:grpSpPr bwMode="auto">
            <a:xfrm>
              <a:off x="555" y="261"/>
              <a:ext cx="2197" cy="2098"/>
              <a:chOff x="584" y="431"/>
              <a:chExt cx="2197" cy="2098"/>
            </a:xfrm>
          </p:grpSpPr>
          <p:grpSp>
            <p:nvGrpSpPr>
              <p:cNvPr id="10247" name="Group 30"/>
              <p:cNvGrpSpPr>
                <a:grpSpLocks/>
              </p:cNvGrpSpPr>
              <p:nvPr/>
            </p:nvGrpSpPr>
            <p:grpSpPr bwMode="auto">
              <a:xfrm>
                <a:off x="584" y="431"/>
                <a:ext cx="2197" cy="2098"/>
                <a:chOff x="584" y="431"/>
                <a:chExt cx="2197" cy="2098"/>
              </a:xfrm>
            </p:grpSpPr>
            <p:pic>
              <p:nvPicPr>
                <p:cNvPr id="10250" name="Picture 23"/>
                <p:cNvPicPr>
                  <a:picLocks noChangeAspect="1" noChangeArrowheads="1"/>
                </p:cNvPicPr>
                <p:nvPr/>
              </p:nvPicPr>
              <p:blipFill>
                <a:blip r:embed="rId3">
                  <a:extLst>
                    <a:ext uri="{28A0092B-C50C-407E-A947-70E740481C1C}">
                      <a14:useLocalDpi xmlns:a14="http://schemas.microsoft.com/office/drawing/2010/main" val="0"/>
                    </a:ext>
                  </a:extLst>
                </a:blip>
                <a:srcRect l="3409" t="10583" r="73259" b="1791"/>
                <a:stretch>
                  <a:fillRect/>
                </a:stretch>
              </p:blipFill>
              <p:spPr bwMode="auto">
                <a:xfrm>
                  <a:off x="2086" y="431"/>
                  <a:ext cx="695" cy="19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5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 y="431"/>
                  <a:ext cx="1501" cy="19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52" name="Rectangle 6"/>
                <p:cNvSpPr>
                  <a:spLocks noChangeArrowheads="1"/>
                </p:cNvSpPr>
                <p:nvPr/>
              </p:nvSpPr>
              <p:spPr bwMode="auto">
                <a:xfrm>
                  <a:off x="839" y="2356"/>
                  <a:ext cx="99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zh-CN" altLang="en-US">
                      <a:solidFill>
                        <a:srgbClr val="000066"/>
                      </a:solidFill>
                    </a:rPr>
                    <a:t>疑似肿瘤细胞</a:t>
                  </a:r>
                  <a:r>
                    <a:rPr lang="zh-CN" altLang="en-US" sz="1200"/>
                    <a:t> </a:t>
                  </a:r>
                </a:p>
              </p:txBody>
            </p:sp>
            <p:sp>
              <p:nvSpPr>
                <p:cNvPr id="10253" name="Line 11"/>
                <p:cNvSpPr>
                  <a:spLocks noChangeShapeType="1"/>
                </p:cNvSpPr>
                <p:nvPr/>
              </p:nvSpPr>
              <p:spPr bwMode="auto">
                <a:xfrm flipH="1" flipV="1">
                  <a:off x="2313" y="1650"/>
                  <a:ext cx="28" cy="51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4" name="Line 12"/>
                <p:cNvSpPr>
                  <a:spLocks noChangeShapeType="1"/>
                </p:cNvSpPr>
                <p:nvPr/>
              </p:nvSpPr>
              <p:spPr bwMode="auto">
                <a:xfrm>
                  <a:off x="1349" y="998"/>
                  <a:ext cx="170" cy="65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5" name="Text Box 13"/>
                <p:cNvSpPr txBox="1">
                  <a:spLocks noChangeArrowheads="1"/>
                </p:cNvSpPr>
                <p:nvPr/>
              </p:nvSpPr>
              <p:spPr bwMode="auto">
                <a:xfrm>
                  <a:off x="952" y="743"/>
                  <a:ext cx="425"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solidFill>
                        <a:srgbClr val="000000"/>
                      </a:solidFill>
                      <a:latin typeface="Times New Roman" pitchFamily="18" charset="0"/>
                    </a:rPr>
                    <a:t>T</a:t>
                  </a:r>
                  <a:r>
                    <a:rPr lang="en-US" altLang="zh-CN" i="1" baseline="-25000">
                      <a:solidFill>
                        <a:srgbClr val="000000"/>
                      </a:solidFill>
                      <a:latin typeface="Times New Roman" pitchFamily="18" charset="0"/>
                    </a:rPr>
                    <a:t>c</a:t>
                  </a:r>
                </a:p>
              </p:txBody>
            </p:sp>
            <p:sp>
              <p:nvSpPr>
                <p:cNvPr id="10256" name="Text Box 14"/>
                <p:cNvSpPr txBox="1">
                  <a:spLocks noChangeArrowheads="1"/>
                </p:cNvSpPr>
                <p:nvPr/>
              </p:nvSpPr>
              <p:spPr bwMode="auto">
                <a:xfrm>
                  <a:off x="2058" y="2132"/>
                  <a:ext cx="453"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solidFill>
                        <a:srgbClr val="000000"/>
                      </a:solidFill>
                      <a:latin typeface="Times New Roman" pitchFamily="18" charset="0"/>
                    </a:rPr>
                    <a:t>T</a:t>
                  </a:r>
                  <a:r>
                    <a:rPr lang="en-US" altLang="zh-CN" i="1" baseline="-25000">
                      <a:solidFill>
                        <a:srgbClr val="000000"/>
                      </a:solidFill>
                      <a:latin typeface="Times New Roman" pitchFamily="18" charset="0"/>
                    </a:rPr>
                    <a:t>n</a:t>
                  </a:r>
                </a:p>
              </p:txBody>
            </p:sp>
            <p:sp>
              <p:nvSpPr>
                <p:cNvPr id="10257" name="Line 27"/>
                <p:cNvSpPr>
                  <a:spLocks noChangeShapeType="1"/>
                </p:cNvSpPr>
                <p:nvPr/>
              </p:nvSpPr>
              <p:spPr bwMode="auto">
                <a:xfrm flipH="1" flipV="1">
                  <a:off x="1633" y="2103"/>
                  <a:ext cx="652" cy="11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8" name="Line 28"/>
                <p:cNvSpPr>
                  <a:spLocks noChangeShapeType="1"/>
                </p:cNvSpPr>
                <p:nvPr/>
              </p:nvSpPr>
              <p:spPr bwMode="auto">
                <a:xfrm>
                  <a:off x="1377" y="969"/>
                  <a:ext cx="851" cy="3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10248" name="Text Box 41"/>
              <p:cNvSpPr txBox="1">
                <a:spLocks noChangeArrowheads="1"/>
              </p:cNvSpPr>
              <p:nvPr/>
            </p:nvSpPr>
            <p:spPr bwMode="auto">
              <a:xfrm>
                <a:off x="1548" y="516"/>
                <a:ext cx="482"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核</a:t>
                </a:r>
                <a:r>
                  <a:rPr lang="en-US" altLang="zh-CN" b="1" i="1">
                    <a:solidFill>
                      <a:srgbClr val="000000"/>
                    </a:solidFill>
                    <a:latin typeface="Times New Roman" pitchFamily="18" charset="0"/>
                  </a:rPr>
                  <a:t>N</a:t>
                </a:r>
              </a:p>
            </p:txBody>
          </p:sp>
          <p:sp>
            <p:nvSpPr>
              <p:cNvPr id="10249" name="Text Box 42"/>
              <p:cNvSpPr txBox="1">
                <a:spLocks noChangeArrowheads="1"/>
              </p:cNvSpPr>
              <p:nvPr/>
            </p:nvSpPr>
            <p:spPr bwMode="auto">
              <a:xfrm>
                <a:off x="1888" y="544"/>
                <a:ext cx="510" cy="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浆</a:t>
                </a:r>
                <a:r>
                  <a:rPr lang="en-US" altLang="zh-CN" b="1" i="1">
                    <a:solidFill>
                      <a:srgbClr val="000000"/>
                    </a:solidFill>
                    <a:latin typeface="Times New Roman" pitchFamily="18" charset="0"/>
                  </a:rPr>
                  <a:t>C</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pSp>
        <p:nvGrpSpPr>
          <p:cNvPr id="100362" name="Group 10"/>
          <p:cNvGrpSpPr>
            <a:grpSpLocks/>
          </p:cNvGrpSpPr>
          <p:nvPr/>
        </p:nvGrpSpPr>
        <p:grpSpPr bwMode="auto">
          <a:xfrm>
            <a:off x="287338" y="2163763"/>
            <a:ext cx="8667750" cy="1524000"/>
            <a:chOff x="255" y="1786"/>
            <a:chExt cx="5460" cy="960"/>
          </a:xfrm>
        </p:grpSpPr>
        <p:sp>
          <p:nvSpPr>
            <p:cNvPr id="11272" name="Rectangle 4"/>
            <p:cNvSpPr>
              <a:spLocks noChangeArrowheads="1"/>
            </p:cNvSpPr>
            <p:nvPr/>
          </p:nvSpPr>
          <p:spPr bwMode="auto">
            <a:xfrm>
              <a:off x="255" y="1786"/>
              <a:ext cx="5460" cy="5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t>例：对一个细胞抽取</a:t>
              </a:r>
              <a:r>
                <a:rPr lang="en-US" altLang="zh-CN" sz="2400" dirty="0"/>
                <a:t>33</a:t>
              </a:r>
              <a:r>
                <a:rPr lang="zh-CN" altLang="en-US" sz="2400" dirty="0"/>
                <a:t>个特征 ，建立一个</a:t>
              </a:r>
              <a:r>
                <a:rPr lang="en-US" altLang="zh-CN" sz="2400" dirty="0"/>
                <a:t>33</a:t>
              </a:r>
              <a:r>
                <a:rPr lang="zh-CN" altLang="en-US" sz="2400" dirty="0"/>
                <a:t>维的空间</a:t>
              </a:r>
              <a:r>
                <a:rPr lang="en-US" altLang="zh-CN" sz="2400" i="1" dirty="0"/>
                <a:t>X</a:t>
              </a:r>
              <a:r>
                <a:rPr lang="zh-CN" altLang="en-US" sz="2400" dirty="0"/>
                <a:t>，每个细胞可通过一个</a:t>
              </a:r>
              <a:r>
                <a:rPr lang="en-US" altLang="zh-CN" sz="2400" dirty="0"/>
                <a:t>33</a:t>
              </a:r>
              <a:r>
                <a:rPr lang="zh-CN" altLang="en-US" sz="2400" dirty="0"/>
                <a:t>维随机向量表示，记为：</a:t>
              </a:r>
            </a:p>
          </p:txBody>
        </p:sp>
        <p:graphicFrame>
          <p:nvGraphicFramePr>
            <p:cNvPr id="11273" name="Object 5"/>
            <p:cNvGraphicFramePr>
              <a:graphicFrameLocks noChangeAspect="1"/>
            </p:cNvGraphicFramePr>
            <p:nvPr/>
          </p:nvGraphicFramePr>
          <p:xfrm>
            <a:off x="1757" y="2443"/>
            <a:ext cx="1565" cy="303"/>
          </p:xfrm>
          <a:graphic>
            <a:graphicData uri="http://schemas.openxmlformats.org/presentationml/2006/ole">
              <mc:AlternateContent xmlns:mc="http://schemas.openxmlformats.org/markup-compatibility/2006">
                <mc:Choice xmlns:v="urn:schemas-microsoft-com:vml" Requires="v">
                  <p:oleObj spid="_x0000_s11304" name="公式" r:id="rId3" imgW="1231366" imgH="241195" progId="Equation.3">
                    <p:embed/>
                  </p:oleObj>
                </mc:Choice>
                <mc:Fallback>
                  <p:oleObj name="公式" r:id="rId3" imgW="1231366"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 y="2443"/>
                          <a:ext cx="1565" cy="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sp>
        <p:nvSpPr>
          <p:cNvPr id="100359" name="Rectangle 7"/>
          <p:cNvSpPr>
            <a:spLocks noChangeArrowheads="1"/>
          </p:cNvSpPr>
          <p:nvPr/>
        </p:nvSpPr>
        <p:spPr bwMode="auto">
          <a:xfrm>
            <a:off x="-214313" y="3675063"/>
            <a:ext cx="9272588" cy="949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en-US" altLang="zh-CN" sz="2400" dirty="0"/>
              <a:t>        </a:t>
            </a:r>
            <a:r>
              <a:rPr lang="zh-CN" altLang="en-US" sz="2400" dirty="0"/>
              <a:t>即把一个物理实体</a:t>
            </a:r>
            <a:r>
              <a:rPr lang="zh-CN" altLang="en-US" sz="2400" dirty="0">
                <a:latin typeface="宋体" pitchFamily="2" charset="-122"/>
              </a:rPr>
              <a:t>“</a:t>
            </a:r>
            <a:r>
              <a:rPr lang="zh-CN" altLang="en-US" sz="2400" dirty="0"/>
              <a:t>细胞</a:t>
            </a:r>
            <a:r>
              <a:rPr lang="zh-CN" altLang="en-US" sz="2400" dirty="0">
                <a:latin typeface="宋体" pitchFamily="2" charset="-122"/>
              </a:rPr>
              <a:t>”</a:t>
            </a:r>
            <a:r>
              <a:rPr lang="zh-CN" altLang="en-US" sz="2400" dirty="0"/>
              <a:t>变成了一个数学模型</a:t>
            </a:r>
            <a:r>
              <a:rPr lang="zh-CN" altLang="en-US" sz="2400" dirty="0">
                <a:latin typeface="宋体" pitchFamily="2" charset="-122"/>
              </a:rPr>
              <a:t>“</a:t>
            </a:r>
            <a:r>
              <a:rPr lang="en-US" altLang="zh-CN" sz="2400" dirty="0"/>
              <a:t>33</a:t>
            </a:r>
            <a:r>
              <a:rPr lang="zh-CN" altLang="en-US" sz="2400" dirty="0">
                <a:latin typeface="宋体" pitchFamily="2" charset="-122"/>
              </a:rPr>
              <a:t>维随机</a:t>
            </a:r>
          </a:p>
          <a:p>
            <a:pPr indent="304800">
              <a:lnSpc>
                <a:spcPct val="130000"/>
              </a:lnSpc>
            </a:pPr>
            <a:r>
              <a:rPr lang="zh-CN" altLang="en-US" sz="2400" dirty="0">
                <a:latin typeface="宋体" pitchFamily="2" charset="-122"/>
              </a:rPr>
              <a:t>向量”</a:t>
            </a:r>
            <a:r>
              <a:rPr lang="zh-CN" altLang="en-US" sz="2400" dirty="0"/>
              <a:t>，也即</a:t>
            </a:r>
            <a:r>
              <a:rPr lang="en-US" altLang="zh-CN" sz="2400" dirty="0"/>
              <a:t>33</a:t>
            </a:r>
            <a:r>
              <a:rPr lang="zh-CN" altLang="en-US" sz="2400" dirty="0"/>
              <a:t>维空间中的一点。</a:t>
            </a:r>
          </a:p>
        </p:txBody>
      </p:sp>
      <p:sp>
        <p:nvSpPr>
          <p:cNvPr id="11269" name="Rectangle 8"/>
          <p:cNvSpPr>
            <a:spLocks noChangeArrowheads="1"/>
          </p:cNvSpPr>
          <p:nvPr/>
        </p:nvSpPr>
        <p:spPr bwMode="auto">
          <a:xfrm>
            <a:off x="0" y="214313"/>
            <a:ext cx="7459663" cy="949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en-US" altLang="zh-CN" sz="2400" b="1"/>
              <a:t>3.  </a:t>
            </a:r>
            <a:r>
              <a:rPr lang="zh-CN" altLang="en-US" sz="2400" b="1"/>
              <a:t>细胞特征的抽取、选择和提取</a:t>
            </a:r>
          </a:p>
          <a:p>
            <a:pPr indent="304800">
              <a:lnSpc>
                <a:spcPct val="130000"/>
              </a:lnSpc>
            </a:pPr>
            <a:r>
              <a:rPr lang="zh-CN" altLang="en-US" sz="2400"/>
              <a:t>目的：为了建立各种特征的数学模型，以用于分类。</a:t>
            </a:r>
          </a:p>
        </p:txBody>
      </p:sp>
      <p:sp>
        <p:nvSpPr>
          <p:cNvPr id="100361" name="Rectangle 9"/>
          <p:cNvSpPr>
            <a:spLocks noChangeArrowheads="1"/>
          </p:cNvSpPr>
          <p:nvPr/>
        </p:nvSpPr>
        <p:spPr bwMode="auto">
          <a:xfrm>
            <a:off x="260350" y="1227138"/>
            <a:ext cx="8883650" cy="949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en-US" altLang="zh-CN" sz="2400"/>
              <a:t>     ① </a:t>
            </a:r>
            <a:r>
              <a:rPr lang="zh-CN" altLang="en-US" sz="2400"/>
              <a:t>抽取特征 ：原始采集数据，第一手资料，特征数据量大。是特征选择和提取的依据。</a:t>
            </a:r>
          </a:p>
        </p:txBody>
      </p:sp>
      <p:sp>
        <p:nvSpPr>
          <p:cNvPr id="100363" name="Rectangle 11"/>
          <p:cNvSpPr>
            <a:spLocks noChangeArrowheads="1"/>
          </p:cNvSpPr>
          <p:nvPr/>
        </p:nvSpPr>
        <p:spPr bwMode="auto">
          <a:xfrm>
            <a:off x="242888" y="4730750"/>
            <a:ext cx="8901112" cy="1898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0" tIns="0" rIns="0" bIns="0" anchorCtr="1">
            <a:spAutoFit/>
          </a:bodyPr>
          <a:lstStyle/>
          <a:p>
            <a:pPr indent="304800">
              <a:lnSpc>
                <a:spcPct val="130000"/>
              </a:lnSpc>
            </a:pPr>
            <a:r>
              <a:rPr lang="en-US" altLang="zh-CN" sz="2400" dirty="0"/>
              <a:t>    ② </a:t>
            </a:r>
            <a:r>
              <a:rPr lang="zh-CN" altLang="en-US" sz="2400" dirty="0"/>
              <a:t>特征选择：在原始特征基础上</a:t>
            </a:r>
            <a:r>
              <a:rPr lang="zh-CN" altLang="en-US" sz="2400" dirty="0">
                <a:solidFill>
                  <a:srgbClr val="FF0000"/>
                </a:solidFill>
              </a:rPr>
              <a:t>选择</a:t>
            </a:r>
            <a:r>
              <a:rPr lang="zh-CN" altLang="en-US" sz="2400" dirty="0"/>
              <a:t>一些主要特征作为判别用的特征。</a:t>
            </a:r>
          </a:p>
          <a:p>
            <a:pPr indent="304800">
              <a:lnSpc>
                <a:spcPct val="130000"/>
              </a:lnSpc>
            </a:pPr>
            <a:r>
              <a:rPr lang="zh-CN" altLang="en-US" sz="2400" dirty="0"/>
              <a:t>    ③ 特征提取：采用某种</a:t>
            </a:r>
            <a:r>
              <a:rPr lang="zh-CN" altLang="en-US" sz="2400" dirty="0">
                <a:solidFill>
                  <a:srgbClr val="FF0000"/>
                </a:solidFill>
              </a:rPr>
              <a:t>变换</a:t>
            </a:r>
            <a:r>
              <a:rPr lang="zh-CN" altLang="en-US" sz="2400" dirty="0"/>
              <a:t>技术，得出数目上比原来少的综合特征作为分类用，称为特征维数压缩，习惯上亦称特征提取。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361">
                                            <p:txEl>
                                              <p:pRg st="0" end="0"/>
                                            </p:txEl>
                                          </p:spTgt>
                                        </p:tgtEl>
                                        <p:attrNameLst>
                                          <p:attrName>style.visibility</p:attrName>
                                        </p:attrNameLst>
                                      </p:cBhvr>
                                      <p:to>
                                        <p:strVal val="visible"/>
                                      </p:to>
                                    </p:set>
                                    <p:animEffect transition="in" filter="fade">
                                      <p:cBhvr>
                                        <p:cTn id="7" dur="500"/>
                                        <p:tgtEl>
                                          <p:spTgt spid="100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362"/>
                                        </p:tgtEl>
                                        <p:attrNameLst>
                                          <p:attrName>style.visibility</p:attrName>
                                        </p:attrNameLst>
                                      </p:cBhvr>
                                      <p:to>
                                        <p:strVal val="visible"/>
                                      </p:to>
                                    </p:set>
                                    <p:animEffect transition="in" filter="fade">
                                      <p:cBhvr>
                                        <p:cTn id="12" dur="500"/>
                                        <p:tgtEl>
                                          <p:spTgt spid="100362"/>
                                        </p:tgtEl>
                                      </p:cBhvr>
                                    </p:animEffect>
                                  </p:childTnLst>
                                </p:cTn>
                              </p:par>
                              <p:par>
                                <p:cTn id="13" presetID="10" presetClass="entr" presetSubtype="0" fill="hold" nodeType="withEffect">
                                  <p:stCondLst>
                                    <p:cond delay="0"/>
                                  </p:stCondLst>
                                  <p:childTnLst>
                                    <p:set>
                                      <p:cBhvr>
                                        <p:cTn id="14" dur="1" fill="hold">
                                          <p:stCondLst>
                                            <p:cond delay="0"/>
                                          </p:stCondLst>
                                        </p:cTn>
                                        <p:tgtEl>
                                          <p:spTgt spid="100359">
                                            <p:txEl>
                                              <p:pRg st="0" end="0"/>
                                            </p:txEl>
                                          </p:spTgt>
                                        </p:tgtEl>
                                        <p:attrNameLst>
                                          <p:attrName>style.visibility</p:attrName>
                                        </p:attrNameLst>
                                      </p:cBhvr>
                                      <p:to>
                                        <p:strVal val="visible"/>
                                      </p:to>
                                    </p:set>
                                    <p:animEffect transition="in" filter="fade">
                                      <p:cBhvr>
                                        <p:cTn id="15" dur="500"/>
                                        <p:tgtEl>
                                          <p:spTgt spid="10035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0359">
                                            <p:txEl>
                                              <p:pRg st="1" end="1"/>
                                            </p:txEl>
                                          </p:spTgt>
                                        </p:tgtEl>
                                        <p:attrNameLst>
                                          <p:attrName>style.visibility</p:attrName>
                                        </p:attrNameLst>
                                      </p:cBhvr>
                                      <p:to>
                                        <p:strVal val="visible"/>
                                      </p:to>
                                    </p:set>
                                    <p:animEffect transition="in" filter="fade">
                                      <p:cBhvr>
                                        <p:cTn id="18" dur="500"/>
                                        <p:tgtEl>
                                          <p:spTgt spid="10035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0363">
                                            <p:txEl>
                                              <p:pRg st="0" end="0"/>
                                            </p:txEl>
                                          </p:spTgt>
                                        </p:tgtEl>
                                        <p:attrNameLst>
                                          <p:attrName>style.visibility</p:attrName>
                                        </p:attrNameLst>
                                      </p:cBhvr>
                                      <p:to>
                                        <p:strVal val="visible"/>
                                      </p:to>
                                    </p:set>
                                    <p:animEffect transition="in" filter="fade">
                                      <p:cBhvr>
                                        <p:cTn id="23" dur="500"/>
                                        <p:tgtEl>
                                          <p:spTgt spid="10036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0363">
                                            <p:txEl>
                                              <p:pRg st="1" end="1"/>
                                            </p:txEl>
                                          </p:spTgt>
                                        </p:tgtEl>
                                        <p:attrNameLst>
                                          <p:attrName>style.visibility</p:attrName>
                                        </p:attrNameLst>
                                      </p:cBhvr>
                                      <p:to>
                                        <p:strVal val="visible"/>
                                      </p:to>
                                    </p:set>
                                    <p:animEffect transition="in" filter="fade">
                                      <p:cBhvr>
                                        <p:cTn id="28" dur="500"/>
                                        <p:tgtEl>
                                          <p:spTgt spid="100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ChangeArrowheads="1"/>
          </p:cNvSpPr>
          <p:nvPr/>
        </p:nvSpPr>
        <p:spPr bwMode="auto">
          <a:xfrm>
            <a:off x="341313" y="506853"/>
            <a:ext cx="8802687" cy="4801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cs typeface="Arial" pitchFamily="34" charset="0"/>
              </a:rPr>
              <a:t>例：有五个特征                        ，</a:t>
            </a:r>
            <a:r>
              <a:rPr lang="zh-CN" altLang="en-US" sz="2400" dirty="0"/>
              <a:t>以及变换</a:t>
            </a:r>
            <a:r>
              <a:rPr lang="en-US" altLang="zh-CN" sz="2400" i="1" dirty="0"/>
              <a:t>f</a:t>
            </a:r>
            <a:r>
              <a:rPr lang="en-US" altLang="zh-CN" sz="2400" dirty="0"/>
              <a:t>(</a:t>
            </a:r>
            <a:r>
              <a:rPr lang="en-US" altLang="en-US" sz="2400" dirty="0"/>
              <a:t>·</a:t>
            </a:r>
            <a:r>
              <a:rPr lang="en-US" altLang="zh-CN" sz="2400" dirty="0"/>
              <a:t>)</a:t>
            </a:r>
            <a:r>
              <a:rPr lang="zh-CN" altLang="en-US" sz="2400" i="1" dirty="0"/>
              <a:t>、</a:t>
            </a:r>
            <a:r>
              <a:rPr lang="en-US" altLang="zh-CN" sz="2400" i="1" dirty="0"/>
              <a:t>g</a:t>
            </a:r>
            <a:r>
              <a:rPr lang="en-US" altLang="zh-CN" sz="2400" dirty="0"/>
              <a:t>(</a:t>
            </a:r>
            <a:r>
              <a:rPr lang="en-US" altLang="en-US" sz="2400" dirty="0"/>
              <a:t>·</a:t>
            </a:r>
            <a:r>
              <a:rPr lang="en-US" altLang="zh-CN" sz="2400" dirty="0"/>
              <a:t>) ,</a:t>
            </a:r>
            <a:r>
              <a:rPr lang="zh-CN" altLang="en-US" sz="2400" dirty="0"/>
              <a:t>则可有：</a:t>
            </a:r>
          </a:p>
        </p:txBody>
      </p:sp>
      <p:graphicFrame>
        <p:nvGraphicFramePr>
          <p:cNvPr id="12291" name="Object 8"/>
          <p:cNvGraphicFramePr>
            <a:graphicFrameLocks noChangeAspect="1"/>
          </p:cNvGraphicFramePr>
          <p:nvPr>
            <p:extLst>
              <p:ext uri="{D42A27DB-BD31-4B8C-83A1-F6EECF244321}">
                <p14:modId xmlns:p14="http://schemas.microsoft.com/office/powerpoint/2010/main" val="1975988157"/>
              </p:ext>
            </p:extLst>
          </p:nvPr>
        </p:nvGraphicFramePr>
        <p:xfrm>
          <a:off x="2409992" y="571500"/>
          <a:ext cx="2123908" cy="336583"/>
        </p:xfrm>
        <a:graphic>
          <a:graphicData uri="http://schemas.openxmlformats.org/presentationml/2006/ole">
            <mc:AlternateContent xmlns:mc="http://schemas.openxmlformats.org/markup-compatibility/2006">
              <mc:Choice xmlns:v="urn:schemas-microsoft-com:vml" Requires="v">
                <p:oleObj spid="_x0000_s12415" name="公式" r:id="rId3" imgW="1458179" imgH="349963" progId="Equation.3">
                  <p:embed/>
                </p:oleObj>
              </mc:Choice>
              <mc:Fallback>
                <p:oleObj name="公式" r:id="rId3" imgW="1458179" imgH="34996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992" y="571500"/>
                        <a:ext cx="2123908" cy="336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7"/>
          <p:cNvGraphicFramePr>
            <a:graphicFrameLocks noChangeAspect="1"/>
          </p:cNvGraphicFramePr>
          <p:nvPr/>
        </p:nvGraphicFramePr>
        <p:xfrm>
          <a:off x="1095375" y="1185863"/>
          <a:ext cx="6919913" cy="488950"/>
        </p:xfrm>
        <a:graphic>
          <a:graphicData uri="http://schemas.openxmlformats.org/presentationml/2006/ole">
            <mc:AlternateContent xmlns:mc="http://schemas.openxmlformats.org/markup-compatibility/2006">
              <mc:Choice xmlns:v="urn:schemas-microsoft-com:vml" Requires="v">
                <p:oleObj spid="_x0000_s12416" name="公式" r:id="rId5" imgW="3225800" imgH="228600" progId="Equation.3">
                  <p:embed/>
                </p:oleObj>
              </mc:Choice>
              <mc:Fallback>
                <p:oleObj name="公式" r:id="rId5" imgW="3225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185863"/>
                        <a:ext cx="6919913"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nvGrpSpPr>
          <p:cNvPr id="12293" name="Group 21"/>
          <p:cNvGrpSpPr>
            <a:grpSpLocks/>
          </p:cNvGrpSpPr>
          <p:nvPr/>
        </p:nvGrpSpPr>
        <p:grpSpPr bwMode="auto">
          <a:xfrm>
            <a:off x="457200" y="1752600"/>
            <a:ext cx="6859588" cy="1452562"/>
            <a:chOff x="63" y="849"/>
            <a:chExt cx="4321" cy="915"/>
          </a:xfrm>
        </p:grpSpPr>
        <p:sp>
          <p:nvSpPr>
            <p:cNvPr id="12298" name="Rectangle 11"/>
            <p:cNvSpPr>
              <a:spLocks noChangeArrowheads="1"/>
            </p:cNvSpPr>
            <p:nvPr/>
          </p:nvSpPr>
          <p:spPr bwMode="auto">
            <a:xfrm>
              <a:off x="63" y="849"/>
              <a:ext cx="3218" cy="8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nSpc>
                  <a:spcPct val="130000"/>
                </a:lnSpc>
              </a:pPr>
              <a:r>
                <a:rPr lang="zh-CN" altLang="en-US" sz="2400" dirty="0">
                  <a:cs typeface="Times New Roman" pitchFamily="18" charset="0"/>
                </a:rPr>
                <a:t>结果：</a:t>
              </a:r>
            </a:p>
            <a:p>
              <a:pPr>
                <a:lnSpc>
                  <a:spcPct val="130000"/>
                </a:lnSpc>
              </a:pPr>
              <a:r>
                <a:rPr lang="zh-CN" altLang="en-US" sz="2400" dirty="0">
                  <a:cs typeface="Times New Roman" pitchFamily="18" charset="0"/>
                </a:rPr>
                <a:t>            </a:t>
              </a:r>
              <a:r>
                <a:rPr lang="en-US" altLang="zh-CN" sz="2400" i="1" dirty="0">
                  <a:cs typeface="Times New Roman" pitchFamily="18" charset="0"/>
                </a:rPr>
                <a:t>X </a:t>
              </a:r>
              <a:r>
                <a:rPr lang="zh-CN" altLang="en-US" sz="2400" dirty="0">
                  <a:cs typeface="Arial" pitchFamily="34" charset="0"/>
                </a:rPr>
                <a:t>空间中的向量                         </a:t>
              </a:r>
            </a:p>
            <a:p>
              <a:pPr>
                <a:lnSpc>
                  <a:spcPct val="130000"/>
                </a:lnSpc>
              </a:pPr>
              <a:r>
                <a:rPr lang="zh-CN" altLang="en-US" sz="2400" dirty="0">
                  <a:cs typeface="Arial" pitchFamily="34" charset="0"/>
                </a:rPr>
                <a:t>          </a:t>
              </a:r>
              <a:r>
                <a:rPr lang="zh-CN" altLang="en-US" sz="2400" dirty="0"/>
                <a:t>变成 </a:t>
              </a:r>
              <a:r>
                <a:rPr lang="en-US" altLang="zh-CN" sz="2400" i="1" dirty="0"/>
                <a:t>Y </a:t>
              </a:r>
              <a:r>
                <a:rPr lang="zh-CN" altLang="en-US" sz="2400" dirty="0"/>
                <a:t>空间的向量</a:t>
              </a:r>
            </a:p>
          </p:txBody>
        </p:sp>
        <p:graphicFrame>
          <p:nvGraphicFramePr>
            <p:cNvPr id="12299" name="Object 6"/>
            <p:cNvGraphicFramePr>
              <a:graphicFrameLocks noChangeAspect="1"/>
            </p:cNvGraphicFramePr>
            <p:nvPr>
              <p:extLst>
                <p:ext uri="{D42A27DB-BD31-4B8C-83A1-F6EECF244321}">
                  <p14:modId xmlns:p14="http://schemas.microsoft.com/office/powerpoint/2010/main" val="2672637598"/>
                </p:ext>
              </p:extLst>
            </p:nvPr>
          </p:nvGraphicFramePr>
          <p:xfrm>
            <a:off x="2631" y="1137"/>
            <a:ext cx="1753" cy="304"/>
          </p:xfrm>
          <a:graphic>
            <a:graphicData uri="http://schemas.openxmlformats.org/presentationml/2006/ole">
              <mc:AlternateContent xmlns:mc="http://schemas.openxmlformats.org/markup-compatibility/2006">
                <mc:Choice xmlns:v="urn:schemas-microsoft-com:vml" Requires="v">
                  <p:oleObj spid="_x0000_s12417" name="公式" r:id="rId7" imgW="1371600" imgH="241300" progId="Equation.3">
                    <p:embed/>
                  </p:oleObj>
                </mc:Choice>
                <mc:Fallback>
                  <p:oleObj name="公式" r:id="rId7" imgW="13716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 y="1137"/>
                          <a:ext cx="1753"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0" name="Object 5"/>
            <p:cNvGraphicFramePr>
              <a:graphicFrameLocks noChangeAspect="1"/>
            </p:cNvGraphicFramePr>
            <p:nvPr>
              <p:extLst>
                <p:ext uri="{D42A27DB-BD31-4B8C-83A1-F6EECF244321}">
                  <p14:modId xmlns:p14="http://schemas.microsoft.com/office/powerpoint/2010/main" val="1346279443"/>
                </p:ext>
              </p:extLst>
            </p:nvPr>
          </p:nvGraphicFramePr>
          <p:xfrm>
            <a:off x="2967" y="1476"/>
            <a:ext cx="1222" cy="288"/>
          </p:xfrm>
          <a:graphic>
            <a:graphicData uri="http://schemas.openxmlformats.org/presentationml/2006/ole">
              <mc:AlternateContent xmlns:mc="http://schemas.openxmlformats.org/markup-compatibility/2006">
                <mc:Choice xmlns:v="urn:schemas-microsoft-com:vml" Requires="v">
                  <p:oleObj spid="_x0000_s12418" name="公式" r:id="rId9" imgW="787400" imgH="228600" progId="Equation.3">
                    <p:embed/>
                  </p:oleObj>
                </mc:Choice>
                <mc:Fallback>
                  <p:oleObj name="公式" r:id="rId9" imgW="7874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1476"/>
                          <a:ext cx="122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sp>
        <p:nvSpPr>
          <p:cNvPr id="12294" name="Rectangle 13"/>
          <p:cNvSpPr>
            <a:spLocks noChangeArrowheads="1"/>
          </p:cNvSpPr>
          <p:nvPr/>
        </p:nvSpPr>
        <p:spPr bwMode="auto">
          <a:xfrm>
            <a:off x="412750" y="3363913"/>
            <a:ext cx="39624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r>
              <a:rPr lang="zh-CN" altLang="en-US" sz="2400">
                <a:cs typeface="Arial" pitchFamily="34" charset="0"/>
              </a:rPr>
              <a:t>即：特征向</a:t>
            </a:r>
            <a:r>
              <a:rPr lang="zh-CN" altLang="en-US" sz="2400">
                <a:cs typeface="Times New Roman" pitchFamily="18" charset="0"/>
              </a:rPr>
              <a:t>量由</a:t>
            </a:r>
            <a:r>
              <a:rPr lang="en-US" altLang="zh-CN" sz="2400">
                <a:cs typeface="Times New Roman" pitchFamily="18" charset="0"/>
              </a:rPr>
              <a:t>5</a:t>
            </a:r>
            <a:r>
              <a:rPr lang="zh-CN" altLang="en-US" sz="2400">
                <a:cs typeface="Times New Roman" pitchFamily="18" charset="0"/>
              </a:rPr>
              <a:t>维降为</a:t>
            </a:r>
            <a:r>
              <a:rPr lang="en-US" altLang="zh-CN" sz="2400">
                <a:cs typeface="Times New Roman" pitchFamily="18" charset="0"/>
              </a:rPr>
              <a:t>2</a:t>
            </a:r>
            <a:r>
              <a:rPr lang="zh-CN" altLang="en-US" sz="2400">
                <a:cs typeface="Times New Roman" pitchFamily="18" charset="0"/>
              </a:rPr>
              <a:t>维。</a:t>
            </a:r>
            <a:endParaRPr lang="zh-CN" altLang="en-US" sz="2400"/>
          </a:p>
        </p:txBody>
      </p:sp>
      <p:sp>
        <p:nvSpPr>
          <p:cNvPr id="99345" name="Rectangle 17"/>
          <p:cNvSpPr>
            <a:spLocks noChangeArrowheads="1"/>
          </p:cNvSpPr>
          <p:nvPr/>
        </p:nvSpPr>
        <p:spPr bwMode="auto">
          <a:xfrm>
            <a:off x="465138" y="4125913"/>
            <a:ext cx="2384425"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en-US" altLang="zh-CN" sz="2400" b="1"/>
              <a:t>4.  </a:t>
            </a:r>
            <a:r>
              <a:rPr lang="zh-CN" altLang="en-US" sz="2400" b="1"/>
              <a:t>判别分类</a:t>
            </a:r>
          </a:p>
        </p:txBody>
      </p:sp>
      <p:sp>
        <p:nvSpPr>
          <p:cNvPr id="99346" name="Rectangle 18"/>
          <p:cNvSpPr>
            <a:spLocks noChangeArrowheads="1"/>
          </p:cNvSpPr>
          <p:nvPr/>
        </p:nvSpPr>
        <p:spPr bwMode="auto">
          <a:xfrm>
            <a:off x="-15875" y="4625975"/>
            <a:ext cx="6686550" cy="949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indent="304800">
              <a:lnSpc>
                <a:spcPct val="130000"/>
              </a:lnSpc>
            </a:pPr>
            <a:r>
              <a:rPr lang="zh-CN" altLang="en-US" sz="2400"/>
              <a:t>（</a:t>
            </a:r>
            <a:r>
              <a:rPr lang="en-US" altLang="zh-CN" sz="2400"/>
              <a:t>1</a:t>
            </a:r>
            <a:r>
              <a:rPr lang="zh-CN" altLang="en-US" sz="2400"/>
              <a:t>）气管细胞</a:t>
            </a:r>
            <a:r>
              <a:rPr lang="en-US" altLang="zh-CN" sz="2400"/>
              <a:t>97</a:t>
            </a:r>
            <a:r>
              <a:rPr lang="zh-CN" altLang="en-US" sz="2400"/>
              <a:t>个，识别错误率为</a:t>
            </a:r>
            <a:r>
              <a:rPr lang="en-US" altLang="zh-CN" sz="2400"/>
              <a:t>7.2% </a:t>
            </a:r>
            <a:r>
              <a:rPr lang="zh-CN" altLang="en-US" sz="2400"/>
              <a:t>。</a:t>
            </a:r>
          </a:p>
          <a:p>
            <a:pPr indent="304800">
              <a:lnSpc>
                <a:spcPct val="130000"/>
              </a:lnSpc>
            </a:pPr>
            <a:r>
              <a:rPr lang="zh-CN" altLang="en-US" sz="2400"/>
              <a:t>（</a:t>
            </a:r>
            <a:r>
              <a:rPr lang="en-US" altLang="zh-CN" sz="2400"/>
              <a:t>2</a:t>
            </a:r>
            <a:r>
              <a:rPr lang="zh-CN" altLang="en-US" sz="2400"/>
              <a:t>）肺细胞</a:t>
            </a:r>
            <a:r>
              <a:rPr lang="en-US" altLang="zh-CN" sz="2400"/>
              <a:t>166</a:t>
            </a:r>
            <a:r>
              <a:rPr lang="zh-CN" altLang="en-US" sz="2400"/>
              <a:t>个，识别错误率为</a:t>
            </a:r>
            <a:r>
              <a:rPr lang="en-US" altLang="zh-CN" sz="2400"/>
              <a:t>18% </a:t>
            </a:r>
            <a:r>
              <a:rPr lang="zh-CN" altLang="en-US" sz="2400"/>
              <a:t>。</a:t>
            </a:r>
          </a:p>
        </p:txBody>
      </p:sp>
      <p:sp>
        <p:nvSpPr>
          <p:cNvPr id="99347" name="Rectangle 19"/>
          <p:cNvSpPr>
            <a:spLocks noChangeArrowheads="1"/>
          </p:cNvSpPr>
          <p:nvPr/>
        </p:nvSpPr>
        <p:spPr bwMode="auto">
          <a:xfrm>
            <a:off x="487363" y="5975350"/>
            <a:ext cx="795655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zh-CN" altLang="en-US" sz="2400"/>
              <a:t>判别的好坏通过错误率给出，不同错误的代价和风险不同。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9345">
                                            <p:txEl>
                                              <p:pRg st="0" end="0"/>
                                            </p:txEl>
                                          </p:spTgt>
                                        </p:tgtEl>
                                        <p:attrNameLst>
                                          <p:attrName>style.visibility</p:attrName>
                                        </p:attrNameLst>
                                      </p:cBhvr>
                                      <p:to>
                                        <p:strVal val="visible"/>
                                      </p:to>
                                    </p:set>
                                    <p:animEffect transition="in" filter="fade">
                                      <p:cBhvr>
                                        <p:cTn id="7" dur="500"/>
                                        <p:tgtEl>
                                          <p:spTgt spid="993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9346">
                                            <p:txEl>
                                              <p:pRg st="0" end="0"/>
                                            </p:txEl>
                                          </p:spTgt>
                                        </p:tgtEl>
                                        <p:attrNameLst>
                                          <p:attrName>style.visibility</p:attrName>
                                        </p:attrNameLst>
                                      </p:cBhvr>
                                      <p:to>
                                        <p:strVal val="visible"/>
                                      </p:to>
                                    </p:set>
                                    <p:animEffect transition="in" filter="fade">
                                      <p:cBhvr>
                                        <p:cTn id="10" dur="500"/>
                                        <p:tgtEl>
                                          <p:spTgt spid="9934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9346">
                                            <p:txEl>
                                              <p:pRg st="1" end="1"/>
                                            </p:txEl>
                                          </p:spTgt>
                                        </p:tgtEl>
                                        <p:attrNameLst>
                                          <p:attrName>style.visibility</p:attrName>
                                        </p:attrNameLst>
                                      </p:cBhvr>
                                      <p:to>
                                        <p:strVal val="visible"/>
                                      </p:to>
                                    </p:set>
                                    <p:animEffect transition="in" filter="fade">
                                      <p:cBhvr>
                                        <p:cTn id="13" dur="500"/>
                                        <p:tgtEl>
                                          <p:spTgt spid="99346">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9347">
                                            <p:txEl>
                                              <p:pRg st="0" end="0"/>
                                            </p:txEl>
                                          </p:spTgt>
                                        </p:tgtEl>
                                        <p:attrNameLst>
                                          <p:attrName>style.visibility</p:attrName>
                                        </p:attrNameLst>
                                      </p:cBhvr>
                                      <p:to>
                                        <p:strVal val="visible"/>
                                      </p:to>
                                    </p:set>
                                    <p:animEffect transition="in" filter="fade">
                                      <p:cBhvr>
                                        <p:cTn id="16" dur="500"/>
                                        <p:tgtEl>
                                          <p:spTgt spid="99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881</TotalTime>
  <Words>2484</Words>
  <Application>Microsoft Office PowerPoint</Application>
  <PresentationFormat>全屏显示(4:3)</PresentationFormat>
  <Paragraphs>394</Paragraphs>
  <Slides>46</Slides>
  <Notes>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TimesNewRoman</vt:lpstr>
      <vt:lpstr>TimesNewRoman,Italic</vt:lpstr>
      <vt:lpstr>宋体</vt:lpstr>
      <vt:lpstr>Arial</vt:lpstr>
      <vt:lpstr>Times New Roman</vt:lpstr>
      <vt:lpstr>Wingdings</vt:lpstr>
      <vt:lpstr>Wingdings 2</vt:lpstr>
      <vt:lpstr>吉祥如意</vt:lpstr>
      <vt:lpstr>公式</vt:lpstr>
      <vt:lpstr>PowerPoint 演示文稿</vt:lpstr>
      <vt:lpstr>1.1 什么是模式识别？</vt:lpstr>
      <vt:lpstr>机器与人类识别事物原理的比较</vt:lpstr>
      <vt:lpstr>为什么要研究模式识别</vt:lpstr>
      <vt:lpstr>PowerPoint 演示文稿</vt:lpstr>
      <vt:lpstr>PowerPoint 演示文稿</vt:lpstr>
      <vt:lpstr>PowerPoint 演示文稿</vt:lpstr>
      <vt:lpstr>PowerPoint 演示文稿</vt:lpstr>
      <vt:lpstr>PowerPoint 演示文稿</vt:lpstr>
      <vt:lpstr>PowerPoint 演示文稿</vt:lpstr>
      <vt:lpstr>模式识别过程实例2</vt:lpstr>
      <vt:lpstr>识别过程</vt:lpstr>
      <vt:lpstr>识别过程</vt:lpstr>
      <vt:lpstr>鲈鱼和鲑鱼的识别过程</vt:lpstr>
      <vt:lpstr>从长度进行分类</vt:lpstr>
      <vt:lpstr>从光泽度进行分类</vt:lpstr>
      <vt:lpstr>判决模型1</vt:lpstr>
      <vt:lpstr>判决模型2</vt:lpstr>
      <vt:lpstr>判决模型3</vt:lpstr>
      <vt:lpstr>PowerPoint 演示文稿</vt:lpstr>
      <vt:lpstr>PowerPoint 演示文稿</vt:lpstr>
      <vt:lpstr>模式识别系统组成单元</vt:lpstr>
      <vt:lpstr>模式识别系统组成单元</vt:lpstr>
      <vt:lpstr>模式识别系统的分类1</vt:lpstr>
      <vt:lpstr>PowerPoint 演示文稿</vt:lpstr>
      <vt:lpstr>PowerPoint 演示文稿</vt:lpstr>
      <vt:lpstr>PowerPoint 演示文稿</vt:lpstr>
      <vt:lpstr>PowerPoint 演示文稿</vt:lpstr>
      <vt:lpstr>本门课程的主要内容</vt:lpstr>
      <vt:lpstr>教材/参考文献</vt:lpstr>
      <vt:lpstr>考核方式</vt:lpstr>
      <vt:lpstr>QQ群</vt:lpstr>
      <vt:lpstr>相关数学概念复习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本讲到此结束， 下一讲介绍聚类分析。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zyqin</dc:creator>
  <cp:lastModifiedBy>伟杰 孙</cp:lastModifiedBy>
  <cp:revision>101</cp:revision>
  <cp:lastPrinted>1601-01-01T00:00:00Z</cp:lastPrinted>
  <dcterms:created xsi:type="dcterms:W3CDTF">1601-01-01T00:00:00Z</dcterms:created>
  <dcterms:modified xsi:type="dcterms:W3CDTF">2021-12-17T14:27:51Z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