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359" r:id="rId2"/>
    <p:sldId id="258" r:id="rId3"/>
    <p:sldId id="372" r:id="rId4"/>
    <p:sldId id="302" r:id="rId5"/>
    <p:sldId id="364" r:id="rId6"/>
    <p:sldId id="332" r:id="rId7"/>
    <p:sldId id="373" r:id="rId8"/>
    <p:sldId id="374" r:id="rId9"/>
    <p:sldId id="361" r:id="rId10"/>
    <p:sldId id="366" r:id="rId11"/>
    <p:sldId id="367" r:id="rId12"/>
    <p:sldId id="368" r:id="rId13"/>
    <p:sldId id="369" r:id="rId14"/>
    <p:sldId id="370" r:id="rId15"/>
    <p:sldId id="371" r:id="rId16"/>
    <p:sldId id="346" r:id="rId17"/>
    <p:sldId id="375" r:id="rId18"/>
    <p:sldId id="348" r:id="rId19"/>
    <p:sldId id="342" r:id="rId20"/>
    <p:sldId id="349" r:id="rId21"/>
    <p:sldId id="350" r:id="rId22"/>
    <p:sldId id="351" r:id="rId23"/>
    <p:sldId id="362" r:id="rId24"/>
    <p:sldId id="353" r:id="rId25"/>
    <p:sldId id="354" r:id="rId26"/>
    <p:sldId id="355" r:id="rId27"/>
    <p:sldId id="360" r:id="rId28"/>
    <p:sldId id="357" r:id="rId29"/>
    <p:sldId id="358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90" r:id="rId44"/>
    <p:sldId id="396" r:id="rId45"/>
    <p:sldId id="400" r:id="rId46"/>
    <p:sldId id="398" r:id="rId47"/>
    <p:sldId id="399" r:id="rId48"/>
    <p:sldId id="397" r:id="rId49"/>
    <p:sldId id="343" r:id="rId50"/>
    <p:sldId id="344" r:id="rId51"/>
    <p:sldId id="331" r:id="rId52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5" autoAdjust="0"/>
    <p:restoredTop sz="79374" autoAdjust="0"/>
  </p:normalViewPr>
  <p:slideViewPr>
    <p:cSldViewPr>
      <p:cViewPr varScale="1">
        <p:scale>
          <a:sx n="72" d="100"/>
          <a:sy n="72" d="100"/>
        </p:scale>
        <p:origin x="153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18" Type="http://schemas.openxmlformats.org/officeDocument/2006/relationships/image" Target="../media/image31.wmf"/><Relationship Id="rId26" Type="http://schemas.openxmlformats.org/officeDocument/2006/relationships/image" Target="../media/image39.wmf"/><Relationship Id="rId3" Type="http://schemas.openxmlformats.org/officeDocument/2006/relationships/image" Target="../media/image16.wmf"/><Relationship Id="rId21" Type="http://schemas.openxmlformats.org/officeDocument/2006/relationships/image" Target="../media/image34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17" Type="http://schemas.openxmlformats.org/officeDocument/2006/relationships/image" Target="../media/image30.wmf"/><Relationship Id="rId25" Type="http://schemas.openxmlformats.org/officeDocument/2006/relationships/image" Target="../media/image38.wmf"/><Relationship Id="rId2" Type="http://schemas.openxmlformats.org/officeDocument/2006/relationships/image" Target="../media/image15.wmf"/><Relationship Id="rId16" Type="http://schemas.openxmlformats.org/officeDocument/2006/relationships/image" Target="../media/image29.wmf"/><Relationship Id="rId20" Type="http://schemas.openxmlformats.org/officeDocument/2006/relationships/image" Target="../media/image33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24" Type="http://schemas.openxmlformats.org/officeDocument/2006/relationships/image" Target="../media/image37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23" Type="http://schemas.openxmlformats.org/officeDocument/2006/relationships/image" Target="../media/image36.wmf"/><Relationship Id="rId28" Type="http://schemas.openxmlformats.org/officeDocument/2006/relationships/image" Target="../media/image41.wmf"/><Relationship Id="rId10" Type="http://schemas.openxmlformats.org/officeDocument/2006/relationships/image" Target="../media/image23.wmf"/><Relationship Id="rId19" Type="http://schemas.openxmlformats.org/officeDocument/2006/relationships/image" Target="../media/image32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Relationship Id="rId22" Type="http://schemas.openxmlformats.org/officeDocument/2006/relationships/image" Target="../media/image35.wmf"/><Relationship Id="rId27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53.wmf"/><Relationship Id="rId1" Type="http://schemas.openxmlformats.org/officeDocument/2006/relationships/image" Target="../media/image64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DCAECD-E41B-4689-B4A5-1D8DEE141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91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5T02:04:22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1514 13274 1382 0,'0'0'123'0,"0"5"-99"0,-6-2-24 0,6-3 0 15,0 0 136-15,0 0 23 0,0 0 4 16,0 0 1-16,0 0-139 0,0 0-25 0,6 5-9 0,6-5 0 16,-3 3 9-16,0-3-12 15,3 3 12-15,-3-1-12 0,5 1 12 0,1 0-8 0,6-1 8 0,0 1-8 16,0 2 8-16,0 0 0 0,-1-2 0 0,4 5 0 15,3-3 0-15,3 1 0 0,0 2 0 0,-7-3 0 16,4 0 0-16,-3 0 0 0,3 3 0 0,-3-2 0 16,2-4 20-16,-2 4 0 0,6-1 0 0,-3-2 0 15,6-1 3-15,-1-2 0 0,-2-2 0 0,6 2 0 16,-3-3-5-16,-4 0-1 0,4 1 0 0,0-1 0 0,-3 0-7 16,-1-2-2-16,1 0 0 0,0-3 0 0,-3 3-8 0,5-1 0 15,1-2 0-15,3 0 0 0,-3 0 0 0,-4 0 0 16,1-2 0-16,0 2 0 15,3 3 0-15,-4-3 0 0,1 0 0 0,0 0 0 0,-6 0 10 0,2 0-10 16,-2 0 12-16,3 3-12 0,3-3 19 0,-6 3-3 16,2-1-1-16,4 1 0 0,3 0-3 0,-3-1 0 15,0 4 0-15,-1-1 0 0,1 0-12 0,3 3 0 16,-3-2 0-16,-7 2 0 0,4 0 0 0,3-3 0 16,-3 0 0-16,2 3 0 15,-2 0 0-15,6-2 0 0,-3-1 0 0,0 1 0 0,-4-1 8 0,4 0-8 16,-3-2 0-16,3 0 9 0,-1 2-9 0,-2-2 0 15,3-1 0-15,-9 1 0 0,9-3 12 0,-10 0-4 16,1 0 0-16,3 0 0 0,-3 0 8 0,3 1 0 16,0-1 1-16,-1-3 0 0,-2 0 8 0,3 1 2 0,-3 2 0 0,3 3 0 15,2-1-15-15,-5 1-2 0,3 0-1 0,3-1 0 16,-9 1-9-16,6 0 0 0,-4 2 0 0,1 3 0 16,0-2 8-16,0 2-8 0,0 0 8 0,-3 2-8 15,-1-2 8-15,4 3-8 0,-3 0 0 0,0-1 8 16,0 1-8-16,3-1 0 0,-3-2 9 0,2 0-9 15,-2 3 0-15,3-3 0 0,-6 0 0 0,0 0 0 16,6 3 0-16,-6-3 0 0,2-3 0 0,1 3 0 16,3-3 0-16,-9 3 0 0,6 0 0 0,-3 0 0 15,0 0 0-15,5 0 0 0,-8 0 0 0,3 0 0 16,3 0 0-16,-3 3 0 0,0 0 0 0,6-3 0 16,-3 2 0-16,2 1 0 0,1 0 0 0,0-1 0 15,6 1 0-15,-6 0 0 0,0 2 0 0,-1-5 0 16,4 0 0-16,0 3 0 0,0-1 0 0,0 1 8 15,2-3-8-15,-2 0 0 0,0-3 0 0,-3 3 0 16,0 0 0-16,-3 3 0 0,2-3 0 0,-2 0 0 0,0-3 0 0,0 3 0 16,0 0 0-16,3 0 0 0,0 0 0 0,2 0 0 15,-2 0 0-15,0 0 0 0,3-2 0 0,0-1 0 16,-7 3 0-16,4 0 0 0,3 0 0 0,-3 0 0 16,0 0 0-16,0 0 0 0,-1-3 0 0,1 1 0 15,-3 2 0-15,3-3 0 0,-3 0 0 0,0 3 0 16,3 0 0-16,-7 0 0 0,4 3 0 0,0-3 0 15,3 0 0-15,0 0 0 0,0 0 0 0,0 0 0 16,2 0 0-16,-2 0 0 0,3 0 0 0,0 0 0 0,3 0 0 16,-7-3 0-16,4 3 0 0,0 0 0 15,0-2 0-15,-3 2 0 0,2-3 0 0,1 3 8 0,-3 0-8 16,0 3 8-16,0-3-8 0,3 0 0 0,-1 2 0 16,1-2 0-16,3 3 0 0,0-3 0 0,0 0 0 15,-4-3 0-15,4 3 0 0,-6 0 0 0,9-2 0 16,-6 2 0-16,2 0 0 0,-5-3 0 0,3 3 0 0,0-3 0 15,-3 3 0-15,3 0 0 0,-1 0 0 0,-2 3 0 16,3 0 8-16,3-1-8 0,-3 4 10 0,-1-4-10 16,1 1 12-16,3 0-4 0,0-1-8 0,0 3 12 15,-4-2-12-15,1 0 0 0,0-1-9 0,0 1 9 16,-3 2 0-16,0-2 0 0,-4 0 0 0,4-1 0 16,0 1 0-16,-3 0 0 0,0-1 0 0,0-2 0 0,5 3 20 0,-5-3 9 15,3 0 3-15,0 3 0 0,3-1-32 0,-3-2-15 16,-1 0 2-16,1 3 0 0,-6-3 13 0,6 2 15 15,3 1-3-15,-3-3-1 0,-3 5-11 16,-1-2 0-16,1-3 0 0,0 3 8 0,-3-1-8 16,0-2 0-16,0 0 0 0,0 0 0 0,-3 0 8 15,2 0 0-15,-2 0 0 0,3-2 0 0,0-1-8 16,0 3 8-16,-3-3-8 0,0 1 8 0,6-1-8 0,-3 0 0 16,-7 1 0-16,7 2 8 0,0 0-8 0,3 0 8 15,-6 0-8-15,3 0 8 0,-3-3-8 0,0 3 8 16,3-2-8-16,-4 4 8 0,-5-4-8 0,6 2 0 15,6 0 9-15,-6 0-9 0,0 0 0 0,0 0 0 16,3 0 0-16,0 0 0 0,-3 0 0 0,-1 0 0 16,1 2 0-16,3-2 0 0,0 3 0 0,0-3 0 0,-6-3 0 15,3 3 0-15,3 0 0 0,0 0 0 0,-3 0 0 0,2 3-8 16,-2-3 8-16,3 0 0 0,-3 0 0 16,0 0 0-16,0 0 0 0,0 0 0 0,6 0 0 0,-6 0 0 15,0 0 0-15,2 0 0 0,7-3 0 0,-6 1 0 16,-6 2 0-16,6 0 11 0,6-3-11 0,-3 3 12 15,-1-3 1-15,1 1 1 0,-3 2 0 0,3 0 0 16,3 0 6-16,-6 0 2 0,0-3 0 0,3 0 0 16,-4 1-11-16,1 2-3 0,-3 0 0 0,3 2 0 15,0 1 10-15,-3 0 2 16,0-1 0-16,0 1 0 0,0-3-20 0,2 0 10 0,-2 3-10 0,0-3 8 16,0 2-8-16,0-2 12 0,0 0-12 0,0 0 12 15,-3 3-12-15,3-3 0 0,-3 2 0 0,0 1 0 16,0-3 0-16,-1 3 0 0,-5-3 0 0,-3 0 0 15,0 0-26-15,0 0-4 0,6 0-1 0,-6 0-863 16,0 0-173-16</inkml:trace>
  <inkml:trace contextRef="#ctx0" brushRef="#br0" timeOffset="4574.3021">9045 15475 1695 0,'0'0'75'0,"-3"3"16"0,-3 5-73 0,-3-5-18 0,3-1 0 0,3 1 0 16,3-3 93-16,-6 3 15 16,0-1 4-16,6-2 0 0,0 0-48 0,0 0-8 0,0 0-3 0,0 0 0 15,0 0-25-15,0 0-6 0,0 0-1 0,0 0 0 0,0 0-21 0,3 6 0 16,3 2 0-16,0-3 0 0,3 0 0 0,0 0-8 16,3 1 8-16,5 2-8 0,1 0 8 0,0 0-8 15,3-3 8-15,3 3-8 16,-3 2 8-16,2-2 0 0,4 3 0 0,0-1 0 0,0-2 0 0,6 6 0 15,-1-4 0-15,4 3 0 0,3 1 0 0,-1-4 8 16,1 1-8-16,3-1 0 0,-1 1 0 0,-2 0 0 16,3-4 0-16,0 1 0 0,-1 0 0 15,7 0 0-15,-4 0 0 0,4-2 0 0,3-1 0 0,-1 3 0 16,1-3 0-16,-1 0-8 0,-2-2 8 16,6 2 0-16,-1-2 0 0,1 0 0 0,2-1 0 0,-5 4-8 0,3-4 8 0,-4 1 0 15,-2-1 0-15,-4 1 0 16,4 0 0-16,0-3 0 0,2 0 0 0,-2 0 0 15,0 0 0-15,-1 0 0 0,-2 0 0 0,-3 0 0 0,-1-3 8 16,1 0-8-16,0 1 8 0,-1 2-8 0,4-3 10 0,-3 1-10 16,2 2 8-16,1 0-8 0,-1 0 0 0,-2-3 9 15,0 3-9-15,-6 0 0 16,5 0 0-16,-2 0 0 0,3-3 8 0,-1 3-8 0,7 0 8 0,-3 0-8 16,-1 0 0-16,1 3 0 0,-1-3 0 0,-2 0 0 15,0 0 0-15,-4-3 0 0,4 3 0 0,0-2 0 16,-3-1 0-16,2 0 0 0,4 3 0 0,0 0 0 15,-1 0 0-15,-5 0 0 0,0 0 0 0,-1 0 0 16,-2 0 0-16,3-2 0 0,-1-1 0 0,4-2 0 16,3 2 0-16,2 3 0 0,1-3 0 0,-3 1 0 0,-4 2 0 15,1-6 0-15,0 1 12 0,-1 0-4 16,4 0-8-16,-3 2-11 0,-1-2 3 0,4-3 0 16,0 2 8-16,2 1 14 0,-5-3-3 0,0 0-1 0,-7 0-10 0,4 3 0 15,0-3 9-15,-4 3-9 0,4-3 0 0,-3 3 9 16,2-3-9-16,-2 0 0 0,3 0 8 0,0-3-8 15,-4 3 0-15,1 0 0 16,0-2 0-16,-4-1 8 0,1 3-8 0,0-2 0 0,3-1 11 16,-4 3-11-16,4-2 10 0,0 2-10 15,0-6 10-15,-1 6-10 0,4-2 10 0,-3-1-10 0,-1-2 8 0,-2 0-8 16,3 0 0-16,-6-1 9 0,2 1-9 0,1-3 0 0,0 0 0 0,0 0 0 16,-1-2 10-16,1-1-10 15,-3 4 12-15,0-1-12 0,-1 0 9 0,-2-3-9 16,-3 1 0-16,0-1 9 0,-3 3-9 0,-4-2 0 15,1-1 0-15,0 3 0 0,-3-2 10 0,0 2 0 0,-3 0 0 0,0-2 0 16,0 2-10-16,3 0 10 0,-4 0-10 0,4-2 10 16,-3 2-2-16,0-3 0 0,0 1 0 0,3-4 0 15,0-1-8-15,-3 1 0 16,0-1 0-16,0-1 0 0,-1 0 20 0,-2-2 9 0,3 2 2 0,-3-3 0 16,-3 3-31-16,0 1 0 0,0-1 0 0,-3-3 0 15,3 4 0-15,-3-4 0 0,3 1 0 0,-6 2 0 16,0-5 0-16,3 2 11 0,-3 3-11 0,3-2 10 15,-3-3-10-15,0 2 0 0,-3-2 0 0,3 0 0 16,-3-5 0-16,3 2 0 0,-3 0 9 0,-3 1-9 16,0-4 0-16,0 1 0 0,0-3 0 0,-6 0 0 15,0-3 0-15,-5-2 0 0,2 2 0 0,-3-5 0 16,0 0 0-16,-3 0 9 0,0-3-9 0,-3 1 0 16,1-6 0-16,-4 0 0 0,-3 0-12 0,-3 0 3 15,-2 6-19 1,-1-1-3-16,-3 0-1 0,0 3 0 0,-2 3 32 0,2 0 0 0,-3 2 0 0,4 0 0 0,-1 3-10 0,0 3 10 15,-2-1-10-15,-4 6 10 0,-3 0 0 0,1 0 0 16,2 3 0-16,-2-1 10 0,-1 1 3 0,0 2 1 16,-2-3 0-16,-1 1 0 0,-3 0 3 0,1-1 1 15,-1 1 0-15,1-1 0 0,-1 1-18 0,4-1 0 16,-1 1 0-16,0 2 0 0,-2 0 0 0,-1 0 0 16,4 3 0-16,-1 3 0 0,0-1 0 0,1 1 0 0,5 2 0 0,1 0 0 15,2 0 20-15,0 3 0 16,0 0 0-16,-2 2 0 0,-1-2-4 0,-5 0 0 15,5 2 0-15,0 0 0 0,4 1 10 0,2-1 2 0,-3 3 0 0,1-2 0 16,-1 2-28-16,-3-3 0 0,4 3 0 16,-4 0 0-16,-6 0 0 0,4 3-17 0,2-6 4 0,-3 6 1 15,7 0 20-15,-4 2 4 0,0-5 0 0,1 3 1 16,-1 2-13-16,4-2 0 0,-4 0 0 0,0-1 0 16,4 4 0-16,2-3-10 0,0-1 2 0,3 1 0 15,-2 2 8-15,-1 3 11 0,-3-5-3 0,4 5 0 16,-1-3-19-16,0 3-4 0,-2 0-1 0,2 0 0 15,0-2 26-15,3 2 5 0,1 2 1 0,2 1 0 16,-3 0-16-16,7-1 0 0,-4 1 0 0,0 0 0 16,-6-1-10-16,7 4-5 0,-4-1-1 0,0 3 0 15,-3 0 16-15,10 0 0 0,-4 0 0 0,3 0 10 0,0 2-10 16,4 1 12-16,-1-6-12 0,0 3 12 0,-3 0-12 0,1 0 10 16,-4 0-10-16,0 0 10 0,0 2-10 0,4-2 0 15,-4 0 0-15,3 0 0 16,3 3 0-16,0-3-11 0,1 0 1 0,-1 2 0 0,3-2 10 15,0 0 0-15,0 3 0 0,4-1 0 16,-4-2 0-16,3 3 12 0,-3-1 0 0,3 3-1 16,0-2-11-16,-2 0 0 0,-1-1 0 0,0 3 0 0,3 1 0 0,0-1-17 15,-2 3 4-15,-1-3 1 0,-3 3 12 0,3 0 0 16,0 0 0-16,4 0 0 0,-4-1-11 0,3 1 11 0,3 3-12 0,-3-3 12 16,0 0-9-16,0-1 9 15,1-1 0-15,-1 2-9 0,0-3 9 0,0 3 0 16,0-3 0-16,0 0 0 0,1 0-10 0,2 1 0 0,0-1 0 15,0-3 0-15,-3 4 19 0,3-4 4 0,1 1 1 16,2 2 0-16,-3-2-14 0,0 2 0 0,6 0 0 0,-3-2 0 16,0 2 0-16,0 0 0 15,3 0 0-15,1-2 0 0,2-1 0 0,-3 4 0 0,3-4 0 0,-3 3 0 16,3-2 20-16,0 2-3 0,3 1 0 0,0-4 0 16,-3 3-17-16,3-2 0 0,0 0 0 0,0-1 0 15,0 1 0-15,-3-1 0 0,3 3 0 0,1-5 0 16,-1 3 0-16,0 0 0 0,0-1 0 0,0 1 0 15,0-3 0-15,0 2 0 0,0 1 0 16,0-1 0-16,0-2 0 0,3 3 0 0,-3 0 0 0,3-1 0 16,-3 1 0-16,0-3 0 0,3 2 0 0,-3 1 0 15,-3 2 0-15,6 0 0 0,0-2 0 0,-3-1 0 16,3 1 0-16,-3 2 0 0,0 3 0 0,1-3 0 16,2 3-9-16,-3-3-6 0,3 1-1 0,-3 2 0 0,3-1 16 0,-3 4 0 15,3-3 0-15,0 5-9 16,0-2 9-16,0-1 8 0,-3-2-8 0,3 2 11 0,0 1-11 0,0-3 0 15,0 0-12-15,0 2 12 0,0-2 0 0,0 3 0 16,0-3 0-16,3-1 0 0,0 7 0 0,0-4 0 16,-3 1 0-16,3-1 0 0,0 1-8 0,-3 2 8 15,6-3 0-15,-3 3 0 0,0 1 0 0,0-4 0 16,0 6-9-16,3-3 9 0,-3 0 0 0,3 3 0 16,0-3 0-16,-3-2 0 0,0 2 0 0,0 3 0 15,3-3 0-15,-3 0 0 0,3 3 0 0,-3-3 0 0,3 0 0 16,0 0 0-16,3 1 0 0,-3-1-8 0,-3 0 8 0,3 0 0 15,-3 0 0 1,0 0 0-16,3 3 0 0,0 3 0 0,0-3 0 0,0-1-16 0,0 1 1 16,3 0 1-16,-6-3 14 0,6 3 0 15,-3-3 0-15,3 3 0 0,-3-3 29 0,0 3 3 0,2 0 0 0,-2-3 0 16,3 3-32-16,0 0 0 16,0-1 0-16,0-2 0 0,0 3 0 0,0 0 0 0,-3 0 0 0,0 0 0 15,3-3 0-15,0 3 0 0,-3-3 0 0,0 0 0 16,3 0 0-16,0 0 0 0,-6 1 0 0,6-4 0 15,-6 1 0-15,3-1 0 0,0-2 0 0,0 3 0 16,0-1 0-16,0-2 0 0,0 0 0 16,0 0 0-16,0 2 0 0,0-2 0 0,0 0 0 0,0-3 0 15,-3 3 0-15,6-3 0 0,-3 0 0 0,-1 1 0 16,1-4-85-16,3 1-23 0,-3-1-5 0,3 1-692 16,0 2-139-16</inkml:trace>
  <inkml:trace contextRef="#ctx0" brushRef="#br0" timeOffset="28159.1116">10616 16743 1663 0,'0'0'36'0,"0"0"8"0,0 0 2 0,0 0 1 0,0 0-38 0,6-3-9 0,0 1 0 0,3-1 0 16,-3-2 36-16,3 2 4 0,-3 0 2 0,3 1 0 15,3-4-28-15,-3 4-6 0,0-1 0 0,3 0-8 16,-4 1 0-16,4 2 0 0,0 0 0 0,3 0 0 16,3 0 0-16,-3 0 0 0,3 0 0 0,0 0 0 15,-1 2 12-15,4 1-4 0,0 0 0 0,0 2-8 0,0-2 24 0,0-1-1 16,0 1-1-16,-4 0 0 0,1-1 7 0,3 1 2 16,-3 0 0-16,0-3 0 15,-3 0-9-15,3 2-2 0,2-2 0 0,-2 0 0 0,0 0-8 0,3 0-1 16,3 0-1-16,-3 3 0 0,-1-3-10 15,4 0 0-15,-3 0 0 0,0 2 8 0,0-2-8 16,0 6 0-16,2-6 0 0,-2 2 8 0,0 1-8 0,0 0 0 16,0-3 9-16,0 0-9 0,-4 0 8 0,4 2-8 15,-3-2 10-15,0 0-10 16,0 0 12-16,3 0-3 0,-3 3-1 0,2-3 0 0,-2 0 4 0,3 0 0 16,3 0 0-16,-3 0 0 0,0 0-2 0,-4 0 0 15,4 3 0-15,0-3 0 0,-3 2-10 16,0-2 0-16,0 3 0 0,0 0 0 0,-1-1 0 0,-2 1 8 0,3 0-8 0,-3-3 0 15,0 5 0-15,0-3 0 0,0-2 0 0,0 0 0 16,-1 3 0-16,4-3 0 16,-6 0 0-16,6 3 0 0,-3-3 8 0,6 2-8 0,-3-2 0 15,2 0 8-15,1 0-8 0,-3 3 0 0,3-3 9 0,0 3-9 16,0-3 8-16,-1 2-8 0,1 1 10 0,3-3-10 16,-3 3 0-16,0-1 0 15,-3 1 0-15,0-3 0 0,2 0 0 0,-2 3 0 0,0-1 0 0,-3-2 0 16,3 3 0-16,0 0 0 0,3-1 0 0,-1-2 0 15,-2 3 0-15,3-1 0 0,0-2 0 0,3 3 0 16,-3 0 0-16,5-1 0 0,-2 1 0 0,-3 0 0 16,3-1 8-16,0 1-8 0,-1-3 0 0,-2 3 9 15,0-3-9-15,0 0 10 0,0 2-10 0,-3 1 10 16,-1-3-10-16,1 0 0 0,0 3 0 0,0-1 0 16,0-2 0-16,3 3 8 0,-3-3-8 0,-1 0 0 0,4 2 0 0,0 1 0 15,0-6 8-15,3 3-8 0,-3 3 8 16,-1-3 0-16,-2 0 0 0,3 0 0 0,0 3-8 15,-3-3 0-15,3 2 9 0,-3-2-9 0,2 0 0 0,-5 0 8 16,3 0-8-16,0 0 0 0,-3-2 0 0,3 2 0 16,0 2 0-16,-4-2 8 0,4 0-8 0,0 0 0 15,-3 3 0-15,3 0 0 0,0-1 0 16,3-2 0-16,-1 0 8 0,-2 3-8 16,3 0 11-16,0-3-3 0,-6 0 0 0,6 2 0 0,0 1 1 0,-4-3 0 15,1 0 0-15,3 0 0 0,-6 0-1 0,3 0-8 16,-3 0 12-16,0 0-4 0,-1 0 0 0,1 0-8 15,3 0 12-15,-6-3-4 0,3 3-8 0,0-2 8 0,0 2-8 16,0 0 8-16,0-3-8 0,-1 0 10 0,-2 1-10 16,3-4 10-16,3 6-10 0,-6-2 0 0,3-1 0 0,0 3 8 15,3-3-8-15,-4 1 12 0,1-1-12 0,-3 1 12 16,6 2 6-16,-6-3 2 0,0 3 0 0,0-5 0 16,-3 2-20-16,3 0 0 0,0-2 0 0,-3 2 0 15,-1 1 12-15,-2-1-12 0,3 0 12 0,-3-2-12 16,0 0 0-16,0 2 0 0,0-2 0 0,0 0 0 15,-3-1 0-15,3 1 0 0,-3 0 0 0,-3 5 0 16,3-6 0-16,0 1 0 0,0-3 8 0,0 3-8 16,0-3 0-16,0 3 0 0,-3-6 0 0,0 3 0 15,3 3 0-15,-3-3 0 0,0 0 0 0,0-3 0 16,0 4 0-16,0-4 0 0,-3-2 0 0,3-1 0 16,-3 1 10-16,0 0-10 0,0 0 8 0,0-3-8 15,0-3 0-15,0 4 0 0,-3-4 0 0,0 0 0 16,0 4 12-16,0-4-4 0,-3 1 0 0,3-4 0 15,-3 1-8-15,0 3 0 0,1-3 0 0,-1 2 0 0,0-2-11 0,0 0 3 16,0 0 0-16,3 2 0 0,0-2 8 0,-3 2 0 16,0-2 0-16,0 0 0 0,6 0 0 0,-3 2 0 15,0-2 0-15,0 0 0 0,0 2 0 0,3-2 0 16,-3 3 0-16,0-1 0 0,3-2 0 0,-2 5 0 16,-1 0 0-16,0 0-8 0,3 1 8 0,-3 1 0 15,3-2 0-15,-3 3 0 0,-3 0 0 0,3 0 0 0,0 0-9 0,3 2 9 16,-3-2 0-16,0-1 0 0,0 1 0 0,0 3 0 15,3-1 0-15,-3-2 0 0,3 0 0 0,-3-1 0 16,3 4 0-16,0-3 0 16,0 5-14-16,-3-3 5 0,3 0 9 0,3 1 0 0,-3-1 0 15,0 3 0 1,-3 3-28-16,6-3-3 0,-2 3-1 0,-1-3 0 0,3 8 32 0,-3-3 0 0,0-2 0 16,3 5 0-16,-3-5 20 0,0 2 9 15,0 0 3-15,3 3 0 0,-6 0-32 0,0-2 0 0,0-1 0 0,3 3 0 16,-6-3 0-16,3 3 0 0,-3 0 0 0,0 0 0 15,0 0 12-15,0 0-3 0,-6 3-1 0,3 0 0 16,-2-1-8-16,-1 1 8 0,0-3-8 0,-3 3 8 16,-3-1 0-16,0 1 0 0,0 0 0 0,1-3 0 15,-4 2-8-15,3 1 8 0,0 2-8 0,-3-2 8 16,0 0 0-16,1-1-8 0,2 1 12 0,-3 2-4 0,-3-2 1 16,0-1 0-16,1 1 0 0,-4 0 0 0,0-1-1 0,-3 1 0 15,-2 0 0-15,-1-1 0 0,-3 1 0 16,1-3 0-16,-1 0 0 0,0 0 0 15,0 0 0-15,1 0-8 0,-4 0 12 0,3 3-4 16,-5-1-8-16,-1-2 0 0,0 0 0 0,1-2 0 0,-1-1 0 16,3 0 0-16,7 1 0 0,-4 2 0 0,6-3 0 0,-5 0 12 15,2 3 0-15,0 0 0 16,0-2-12-16,-2-1 0 0,2 0 0 0,-3 1 0 0,1-1 0 0,2 0 0 16,0 1 0-16,1-1 0 0,5-2 0 0,-3 2 0 15,0-2 0-15,1 5 0 0,-1-3 0 0,0 1 8 16,-6 2-8-16,4-3 8 0,-1-2-8 0,3 5 0 15,-3-3 0-15,4 0-11 0,-1 3 11 0,3-2-8 0,0-1 8 0,1 3-8 16,-1 0-1-16,0 0 0 16,-3 0 0-16,4 0 0 0,-4 0 9 0,3 0-8 0,0 0 8 15,4 0-8-15,-4 0 8 0,3 0 0 0,0 0-9 16,0 0 9-16,1 0 0 0,5 0 0 0,-3 0 0 0,0 0 0 16,0 3 0-16,4-3 15 0,-4 0-3 0,0 0 0 15,-3 2-12-15,0 1 0 0,-2-3 0 0,2 3 0 16,-3-1-10-16,3 1-5 0,0 0-1 15,-2 2 0-15,2-2 3 0,3 2 0 0,0 0 0 0,0 3 0 16,4-3 13-16,2 3 0 0,-3 0-10 0,3 0 10 16,-1464 3 0-16,2934-1 0 0,-1467-2 0 0,3 0 0 15,4 3-8-15,-4-3 8 0,0 2 0 0,3-2 0 16,0 3 0-16,3-1-9 0,0 1 9 0,0 0 0 16,0-1 0-16,0 1-8 0,3 2 8 0,0-2 0 15,-3-1 0-15,6 3-8 0,-3 1 8 0,3-1 0 16,-3-3-8-16,3 4 8 0,-3 2 0 0,3-3 0 0,0 3 0 15,-3 2 0-15,3 1 0 0,0 2 0 0,0 0 0 0,3 0 0 16,-3 0 0-16,3 6 0 0,0-1 0 0,0 1 0 16,-3-1 0-16,3 1 0 0,0-1 0 15,0 1 0-15,-3-4 0 0,3 1 0 0,3 3 0 0,-3-1 0 16,-3-2 0-16,3 0 0 0,0 0 9 0,0 2-1 16,-3 3 0-16,0-2 0 0,3-4-8 0,-3 1 0 15,3 3 0-15,-3-6 0 0,3 3 28 0,-3-3 3 16,0-3 1-16,0 1 0 0,3-3-32 0,-3 0 0 15,0-1 0-15,0-1 0 0,0-1 0 0,0 0 0 16,0-5 0-16,0 0 0 16,0 3-24-16,0-6-10 0,0-5-2 0,0 0-1 15,0 0-161-15,0 0-32 0</inkml:trace>
  <inkml:trace contextRef="#ctx0" brushRef="#br0" timeOffset="29537.9775">12706 15100 1879 0,'0'0'41'0,"0"0"9"0,0 0 2 0,-9 0 0 0,9 0-41 0,-9 0-11 0,0-3 0 0,0 3 0 0,0-3 63 0,-3 1 10 0,3-1 3 0,-3-2 0 16,1 0-47-16,-1-3-9 0,0-3-1 0,-6 1-1 16,3-4-18-16,0 1 0 0,-3-3-11 0,3 0 11 15,0-2-15-15,1 2 4 0,-4-3 1 0,3-2 0 16,0 0 10-16,0 0 0 0,-3-3 0 0,0 3 0 15,3-3 23-15,1-2 6 0,-1 2 2 0,0 3 0 16,0-6-4-16,3 3-1 0,0 1 0 0,0-1 0 16,6-3 10-16,-3 3 3 0,0-2 0 0,3 0 0 15,1-4-27-15,-1 4-12 0,3 2 10 16,0-2-10-16,0-1 10 0,3 1-10 0,0-1 10 0,0 1-10 16,0-1 0-16,0 4 0 0,3-4 0 0,3 1 0 15,0-1 0-15,-1 1 0 0,1-3 0 0,3 0 0 16,3-1 0-16,-3 1 0 0,3 3 0 0,0-1 0 0,0-2 0 0,0 3-10 15,3-3 10-15,-3 5-8 16,-1-2 8-16,4-1 0 0,0 3 0 0,0 0 0 0,0 1-16 0,3 1 0 16,-3-1-1-16,3 1 0 0,-3 1 8 15,2 0 9-15,4-3-13 0,-3 6 5 0,3-1 8 16,3 3 0-16,-3 3 0 0,-1 0 0 0,4 5 0 0,-3-3 0 16,0 4 0-16,3 1 0 0,-1 1 16 0,-2 2-2 15,0-2 0-15,0 2 0 0,0 1-14 0,0 4 0 16,0 1 0-16,2 0 0 0,-2 2-17 0,0 0-3 15,3 1-1-15,-3-1 0 0,2 3 21 0,4 2 0 16,-3 1 0-16,0 2 0 0,-3 0 0 0,0 1 0 16,5-1 0-16,-5 3 0 0,0 0 0 0,0-3 0 15,0 3 0-15,0 0 0 0,-1-1 0 0,-2 1 0 0,0 0 0 16,0 0 0-16,0 3 0 0,0-1 0 16,-3 1 0-16,-1 2 0 0,1 0 0 0,0 3 0 15,-3 0 0-15,3 2 0 0,0 0 0 0,-3 1 8 0,0-1-8 0,0 1 8 16,2-1-8-16,-2 1 0 0,-3-3 0 15,-3 2 8-15,0-2 4 0,0 0 1 0,0-1 0 0,0 1 0 16,-3 3-13-16,0-3 0 0,-3-1 0 16,0 1-10-16,0-3 10 0,-3 3 14 0,3 5-3 0,-3-2-1 15,-3 4-10-15,-6 1 12 0,3-3-12 0,-6 0 12 16,0 1 13-16,1-4 3 0,-1 3 1 0,-3 0 0 16,0-2 1-16,-3 4 0 0,3 4 0 0,-3-3 0 15,1-3-10-15,-1 2-1 0,0-1-1 0,-3-1 0 16,0-3-8-16,-2 1-2 0,-1-1 0 0,0-2 0 15,0 0 4-15,0-3 0 0,1 0 0 0,-1 0 0 0,0-2-12 0,3-3-9 16,0-1 9-16,1 1-13 16,2 0-55-16,-3-3-12 0,0 1-1 0,0-1-715 15,-5-3-142-15</inkml:trace>
  <inkml:trace contextRef="#ctx0" brushRef="#br0" timeOffset="39866.5643">14527 16769 748 0,'0'0'33'0,"0"0"7"0,0 0-32 0,0 0-8 0,0 0 0 0,0 0 0 15,3 8 240-15,-3-8 45 0,0 0 10 0,0 0 1 16,6 6-191-16,-6-6-38 0,0 0-8 0,3 2-2 16,3 3-57-16,0 1 0 0,-3-4-10 0,3 1 1 15,-6-3 9-15,9 3 0 0,0-1 0 0,-3 1 8 16,3 2-8-16,3-2 0 0,-3 0 0 0,3-1 0 16,3 1 0-16,-4 2 8 0,4-5-8 0,0 3 8 0,0-1 6 0,0-2 2 15,3 3 0-15,0 0 0 0,3-1 2 0,-1-2 1 16,4 3 0-16,0 0 0 0,3-3-3 0,0 2-1 15,-1-2 0-15,1 0 0 0,3 3-7 0,0-3 0 16,-1-3-8-16,-2 3 12 0,0 0-12 0,3 0 9 16,-6 0-9-16,5 0 8 0,-5-2-8 0,3 2 8 15,6 0-8-15,-3 0 8 0,-1 0-8 0,4 0 0 16,0-3 0-16,2 3 0 16,-2 0 0-16,3-3 0 0,-6 3 0 0,2-2 0 0,-2 2 0 0,3 0 0 15,-3-3 0-15,2 0 0 0,1 3 0 0,3 0 0 16,0-2 0-16,2-1 0 15,-2 3 12-15,3-2-2 0,-4 2-1 0,1-3 0 0,0 3-9 0,-3 0-12 0,-1 0 2 0,1-3 1 16,3 3 9-16,3-2 0 0,2 2 0 0,1 0 0 16,0 0 0-16,-4-3 0 0,1 3 0 15,-3 0 0-15,-4 0 0 0,4 0 0 16,0 0 0-16,-3 0 0 0,-1 3 0 0,4-3 0 16,6 0 0-16,-4 0 0 0,-2 0 0 0,0 2 0 0,3-2 0 0,-1 0 0 15,-2 0 0-15,-3 0 0 0,-1 0 0 0,1 0 0 16,-3 0 0-16,3 0 8 0,-4 0-8 0,4 0 0 15,9 0 0-15,-3 0 0 0,-7 0 0 0,1 0 8 16,6 0-8-16,-4 3 0 0,-5 0 0 0,0-3 8 16,-3 0-8-16,3 0 0 0,-1 0 0 0,1 0 0 15,-3 2 8-15,3-2-8 0,5-2 8 0,1 2-8 16,-3 0 10-16,0 0-2 0,2-3-8 0,1 3 12 0,-3 0-12 16,0 0 0-16,-4 0 0 0,1-3 0 15,0 3 0-15,0 0 12 0,-1-2-3 0,4 2-1 16,0 0 0-16,3-3 0 0,-4 3 0 0,4 0 0 15,-3 0-8-15,-1 3 12 0,-2-3-12 0,0 0 12 0,0 0-12 16,-3 0 0-16,-1 0 9 0,1 2-9 0,0-2 0 16,0 0 9-16,0 0-9 0,2 3 0 0,1 0 8 0,-3-1-8 15,0 1 0-15,2-1 0 0,-5-2 9 16,3 3-9-16,0 0 0 0,-3-3 9 0,-1 2-9 0,-2-2 0 16,0 3 9-16,0-3-9 0,0 0 13 0,-3 0-1 15,-1 3-1-15,4-3 0 0,0 0-1 0,0 0 0 16,0 0 0-16,0 0 0 0,-1 0-10 0,1 0 12 15,6 0-12-15,-3 0 12 0,0 0-4 0,3 0 0 16,-7 0 0-16,4 0 0 0,0 0-8 0,-3 0 10 16,-3 0-10-16,3 0 10 0,-4 0-10 0,4 0 0 0,-6 0 9 0,3 0-9 15,-3 0 0-15,3 0 9 0,-3 2-9 0,2 1 0 16,1-3 10-16,3 0-10 16,0 0 8-16,0 3-8 0,-3-3 8 0,3 0-8 0,-1 0 0 0,1 0 8 15,3 0-8-15,0 0 0 0,-6 0 0 0,2 0 0 16,1 0 0-16,0 2 0 0,-3-2 0 0,0 0 0 15,0 3 12-15,-3-3-4 0,0 0 0 0,2 0 0 16,-2 0-8-16,3 0 8 0,-3 0-8 0,3 0 8 16,0-3 7-16,0 3 1 0,2 0 0 0,-2-2 0 15,-3 2-16-15,6 0 0 0,0 0 0 0,0 0 0 16,2-3 0-16,-2 3 0 0,0 0 0 0,0 0 0 16,0-3 0-16,-3 3 0 0,3 0 12 0,-4 0-3 15,1-2-9-15,0 2-9 0,3 0 9 0,-3 0-13 16,-3 0 13-16,3 0 0 0,-1 0 0 0,4 0 0 15,-3 0 0-15,3 0 0 0,-3-3 0 0,3 0 0 0,-1 3 0 0,4 0 0 16,-3 0 9-16,0 0-9 0,3 0 8 0,0 3-8 16,-1-3 0-16,-2 0 0 0,0-3 0 0,0 3 0 15,0 0 0-15,0 0 0 0,-4 0 0 0,1 3 0 16,3 0-8-16,-3-3 8 0,0 0 0 0,0 0 0 16,0 0 8-16,2 2-8 0,1 1 12 0,0 0-3 15,-3-3-1-15,3 0 0 0,0 0-8 0,-1 0 0 16,1-3 0-16,0 3 0 0,-3 0 8 0,3 0-8 15,0 3 0-15,-4-6 8 0,1 3-8 0,0-3 0 16,0 3 0-16,-3-2 0 0,0 2 0 0,3-3 0 16,-3 3 0-16,2-3 0 0,1 3 0 0,3-2 0 15,0 2 0-15,0 0 0 0,3 0 0 0,-1 2 0 0,-2-2 0 16,3 0 0-16,-3 0 0 0,6 0 0 16,-3 3 0-16,2-3 0 0,-2 0 0 0,0 0 0 15,0 0 0-15,-3-3 0 0,-1 3 0 0,1 0 0 0,0-2 0 16,0 2 8-16,0-3-8 0,3 0 0 0,-1 3 0 0,1-2 0 15,-3-1 0-15,3 1 0 0,3-4 0 0,-1 6 0 16,1-5 0-16,-3 5 8 0,0-5 0 0,0 2 0 16,-1 3-8-16,-2-3 0 0,0 1 0 0,-3 2 0 15,0-3 0-15,0 3 0 0,0-3 0 0,-1 3 0 16,1 0 0-16,-3-2 0 0,3 2 0 0,3 0 0 16,-3-3 0-16,3 3 0 0,-1 0 0 0,1 3 0 0,0-3 0 0,-3 0 0 15,3 2 0-15,0-2 0 0,-4 0 0 0,4 0 0 16,0 0 0-16,-3 3 0 0,0-3 0 0,0 0 0 15,-3 0 0-15,2 0 0 16,-2-3 0-16,0 3 0 0,0-2 0 0,0 2 0 0,0 0 0 16,0 0 0-16,3 0 0 0,-4 0 0 0,4-3 0 0,0 3 0 15,-3 0 0-15,6-3 0 0,3 3 27 16,-3 0 3-16,2-2 1 0,-2-1 0 16,3 1-51-16,-3 2-9 0,0-3-3 0,0 3 0 0,-1-3 32 0,1 1 0 15,0-1 0-15,-3 0 0 0,0 1 0 0,0 2 0 16,-1 0 0-16,4-3 0 0,-3 3 23 0,0-3 7 15,0 1 2-15,3-1 0 16,-3 3-52-16,2-3-9 0,1 1-3 0,0-4 0 0,3 6 51 0,-6-2 9 0,3-1 3 16,-4 1 0-16,7 2-31 0,-3 0 0 0,0-3 0 0,-3 0 0 15,0 1 0-15,0-1 8 0,-4 3-8 0,1-3 0 16,0 3 0-16,0-2 0 0,-3-1 0 0,0 3 0 16,-3 0 0-16,3 0 0 0,-3 0 0 0,3 0 0 15,-4 0 0-15,4 0 0 16,-3 0 0-16,0 0 0 0,0 0 0 0,0 3 0 0,0-3 0 15,0 2 0-15,0-2 0 0,0 3 0 0,0-3 0 16,3 3 0-16,-3-1 0 0,0-2 0 0,-1 0 0 0,1 0 0 16,0 0 0-16,3 0 0 0,-3 3 0 15,0-3 0 1,-3 3-30-16,3-3 1 0,6 2 0 0,-6-2 0 0,0 3 12 0,0-3 2 0,0-3 1 0,-1 3 0 16,1 3-3-16,-9-3-1 0,0 0 0 0,6 0 0 31,3 0-30-31,-9 0-7 0,6-5-1 0,-6 5 0 0,3-6-82 0,0-2-17 15,-9-2-3-15,3-6-802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5T02:13:38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7622 12967 1324 0,'0'0'59'0,"0"0"12"0,-9-2-57 0,0-4-14 0,9 6 0 0,-3-2 0 16,-6-4 172-16,6 4 31 16,3 2 6-16,0 0 2 0,-6-6-140 0,3 4-28 0,3 2-6 0,0 0-1 15,0 0-28-15,0 0-8 0,-3-3 0 0,3 3 0 16,0 0 0-16,0 0 0 0,-6-3 0 0,6 3 0 16,0 0 0-16,0 0 0 0,0 0-11 0,0 0 11 15,0 0 8-15,9 3 7 0,6 0 1 0,-3 2 1 16,-9 0-17-16,9 1 0 0,6-1 0 0,0 0 0 15,-9 1 13-15,8 1-1 0,7-1 0 0,0-1 0 16,3 0 6-16,-3-2 1 0,-1 2 0 0,4-2 0 16,6 0-2-16,-3-1 0 0,-4 1 0 0,7 0 0 15,9-3 6-15,-3-3 1 16,-4 3 0-16,4-3 0 0,0-2-16 0,2 0-8 0,-2-1 10 0,0 1-10 0,-4-3 14 0,1 3-3 16,0-3-1-16,-3 3 0 0,2-1-2 0,1 1-8 15,0 0 12-15,0-1-4 16,-4 1-8-16,4 0 0 0,0 0 0 0,-4-1 8 0,-2 4-8 15,0-4 0-15,0 1 9 0,0 2-9 16,2-2 0-16,1 2 0 0,0 1 0 0,-1-3 0 0,-2 2 0 16,3 0 0-16,0 1 0 0,-3-1 8 0,-1 0-8 0,-2 1 0 15,-3 2 0-15,3 0 0 0,-4-3 10 0,-2 3-2 16,3-3-8-16,-3 3 12 0,0 0-4 0,0 0 0 16,-4-2-8-16,4 2 12 0,3 0-4 0,-3 0-8 15,-3 0 11-15,0-3-11 0,0 3 13 0,-1-3-4 16,4 1-1-16,-3-1 0 0,3 0-8 0,0 1 0 0,-3-3 0 0,0 2 0 15,-4-2 8-15,4 2 0 0,-6 0 0 0,3 1 0 16,0-4-8-16,0 4 10 16,-3-1-10-16,0 0 10 0,0 3-10 0,2-2 12 0,1 2-12 0,0-3 12 15,0 0-12-15,0 1 0 0,3 2 0 16,0-3 0-16,5 3 0 0,-2 0 0 0,0 0 0 0,0 0 0 16,3 0 0-16,0 3 0 0,2-3 0 0,1 2 0 15,0-2 0-15,3 3 0 0,-6 0 0 16,2-3 0-16,1 2 0 0,-3-2 0 0,-3 3 0 0,3-3 0 15,-4 3-10-15,4-1 10 0,0-2 0 0,3 6-9 16,-3-4 9-16,5 1 0 0,1 2 0 0,0-2 0 16,0 2 0-16,-1-2 0 0,-2 2 0 0,6 0 0 15,-6-2 0-15,3 2 0 0,-1-2 0 0,1 0 0 16,3-1 0-16,0 1 0 0,2-3 0 0,1 0 8 16,6-3-8-16,-1 1 0 0,-2 2 0 0,0-3 0 0,-4 0 0 0,4 1 0 15,-6-1 0-15,3 0 0 0,-4 1 0 0,4-1 0 16,3-2 0-16,-1 2 8 0,-5 1-8 0,3-1 0 15,0 3 0-15,-4-5 0 0,1 5 0 0,-3 0 0 16,0-3 0-16,-1 3 0 0,1 0 0 0,-3 0 0 16,6 0 0-16,-4 0 0 0,7 3 0 0,0-3 0 15,-3 2 0-15,2 1 0 0,-2-3 0 0,3 3 0 16,0-1 0-16,-4 1 0 0,1 2 0 0,-3-2 0 16,6-1 0-16,-4 4 0 0,1-4 0 0,0 4 0 15,2-4 0-15,-2 4 0 0,0-4 0 0,0 1 0 16,-1 0 0-16,1 2 0 0,0 0 0 0,-3 0 0 15,-1-2 0-15,-2 0 0 0,0-1 0 0,3 4 0 16,-6-4 0-16,5-2 8 0,4 3-8 0,0 0 0 0,0-1 0 16,-1 3 0-16,7-5 0 0,-6 6 9 15,0-4-9-15,-1 4 10 0,1-1-10 0,-3-2 0 0,3-1 0 0,-4 4 0 16,1-1 0-16,6-2 0 0,0-1-11 0,-1 3 11 16,-2-5 0-16,0 3 0 0,2 0 9 0,1-3-9 15,-3 2 8-15,0 1-8 0,-1 0 0 0,-5-3 0 16,3 0 0-16,-3 2 0 0,2-2 0 0,1 0 0 15,-3 0 10-15,3 0-2 0,-3 3 0 0,2-3 0 16,4-3 7-16,0 3 1 0,0-2 0 0,-4 2 0 16,1 0 2-16,0-3 1 0,3 3 0 0,-7 0 0 15,4 0-19-15,0 0 0 0,0 0 0 0,-1 0 0 16,1 3 0-16,3-3 10 0,0 0-10 0,-1 0 8 0,1-3-8 16,0 3 0-16,0-3 0 0,-4 1 0 15,1 2 0-15,0-3 0 0,0 0 0 0,0 3 0 0,-1-5 0 0,1 3 0 16,3-4 0-16,0 4 0 15,-1-1 8-15,1-2-8 0,0 2 0 0,0-2 8 16,-4-1 1-16,4 1 0 0,-3 0 0 0,0 0 0 0,-4-1 1 0,1 4 0 16,0-4 0-16,0 4 0 0,-3-4-10 0,2 1 10 15,4 2-10-15,0 1 10 0,-3-3-10 0,-1 2 0 16,7 0 0-16,-3 1 8 0,-3 2-8 0,2-3 0 16,-2 0 0-16,0 1 0 0,-3-1 0 0,0 0 0 15,-1 1 0-15,-2-1 0 0,3 0 0 0,0 1 0 16,0-1 0-16,0 0 0 0,-1 1 0 0,4-1 0 15,-3-2 8-15,3 2-8 0,0 1 0 0,-1-1 0 0,1 0 0 0,0 1 8 16,-6 2 2-16,3-3 0 0,-1 0 0 0,1 1 0 16,-3-1 6-16,0 0 0 0,0 1 1 0,0-1 0 15,2 0-17-15,1-2 0 16,0 3-13-16,0-1 5 0,3 0 8 0,-4 1 0 16,1-1 0-16,0-2 0 0,3 2 0 0,-3-2 0 0,-1 2 0 0,1 0 0 15,0 1 0-15,-3-1 9 0,-3 1-9 16,3-4 10-16,-1 4-10 0,-2-1 8 0,0 0-8 0,3-2 8 15,-3 2 1-15,3 1 0 0,-3-1 0 0,2-2 0 16,1 2-9-16,0-2 0 0,3 2 0 0,-3 1 8 16,0-4 3-16,-1 4 0 0,4-1 0 0,-3 0 0 15,0 1-11-15,-3-1 8 0,-3 0-8 0,2 1 8 16,-5-1-8-16,3 3 0 0,-3 0 9 0,0-3-9 0,-3 1 0 0,0-1-8 16,-3 3 0-16,3 0 0 15,-3-3-7-15,-6 3-1 0,0 0 0 0,0 0 0 16,6 0-25-16,-6 0-6 0,0 0-1 0,0 0 0 15,0 0-83-15,0 0-17 0,0 0-3 0,-6-2-1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5T02:32:38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1484 9358 864 0,'0'0'38'0,"0"0"8"0,0 0-37 0,0 0-9 15,0 0 0-15,0-5 0 0,-9 2 198 0,9 3 38 16,0 0 7-16,-6-5 1 0,0 2-162 0,0 1-33 15,3-3-6-15,-3 5-2 0,1 0-29 0,-4 0-12 0,3 0 11 0,-3 0-11 16,3 0 0-16,-3 5 0 0,-3 0 0 0,-3 0 0 16,3 3-10-16,0 3-2 0,-6-3 0 15,6 5 0-15,-5 0 12 0,2 3 0 0,-3 0 0 0,6 0-8 16,-6 2 8-16,6 4 9 0,-6-7-1 16,6 7-8-16,1-1 14 0,-4 3-4 0,3-3-1 0,0 3 0 15,3-1-9-15,-3 1 8 0,3 3-8 0,-3-3 8 16,6-3-8-16,-3 5 0 15,3-2 0-15,-3 2 0 0,0 4 0 0,1-4 0 0,5 6 0 0,-6-3 0 16,3 0 0-16,0-3 0 16,0 1 0-16,3-1 0 0,-3-2 0 0,3 0 0 0,0 0 0 0,-3 0 0 15,3-1 0-15,-3 1 0 0,3-3-9 0,3 3 9 16,0 0 0-16,0 0 0 0,0 0 0 0,0 2 0 16,0-2 0-16,0 5 0 0,0-3 0 0,0 1 0 15,0-3 0-15,3 0 0 0,3-1-8 0,-6 1 8 16,0 0 0-16,3-3 0 0,3 0 0 0,-3 0 0 0,-3 1-8 0,0 1 8 15,3-1 0-15,-3 1 0 0,0-1-8 16,6 4 8-16,-6-2 0 0,0 0 0 0,0-1-8 0,0-1 8 16,3 1 0-16,-3 1 0 0,0 0 0 0,0 0 0 15,0-3 0-15,6 3 0 0,-6-3 0 0,0 0 0 16,0-2 0-16,-6 2 0 0,6-3 0 0,0 4 0 16,-3-4 0-16,3 3 0 0,0-2 0 0,0-1 0 15,0 3 0-15,0 1 0 0,0-1 0 0,-6 0 0 16,6 0 0-16,0 0 0 0,0 0 0 0,-3-2 0 15,3 2 0-15,0-2 0 0,0 2 0 0,0-3 0 16,-3 1 0-16,3-1 0 0,-6-2 0 0,6 3 0 0,-3-3 0 16,3 0 0-16,0-1 0 0,-6 4 0 15,6-1 0-15,-3 1 0 0,3 0 0 0,-6-1 0 16,6 3 0-16,-3 0 0 0,0-2 0 0,3 2 0 16,0-2 0-16,-6 2 0 0,3 0 0 0,3-3 0 0,0 1 0 0,0-1 0 15,0 1 0-15,0 0 0 0,-6-4 0 0,6 4 0 16,0-6 0-16,0 6 0 0,0-3 0 15,0-3 0-15,-3 3 0 0,3 0 0 0,0-1 0 0,-3 1 0 16,-3-3 0-16,3 3 0 0,3 3 0 0,0-3 0 16,-6 0 0-16,6 2 0 0,-3-2 0 0,3 3 0 15,-6-4-8-15,6 1 8 0,-3 3 0 0,0 2 0 16,3-2 0-16,0-1 0 0,-5 1 0 0,2-1 0 0,3 1 0 0,0-1 0 16,-6 1 0-16,3-1 0 15,3 1 0-15,0-1 0 0,-3-2 0 0,-3 3 0 0,3 2 0 16,3-3 0-16,-6 3 0 0,3 1 0 0,-3-1 0 15,3 0 0-15,0-3 0 0,-3 1 0 0,3 2 0 16,-3 0 0-16,3 0 0 0,0 3 0 16,-3-3 0-16,3 3 0 0,3-3 0 0,-9 1 0 0,3-1 0 0,0 0 0 15,6 0 0-15,-9-2 0 0,3 2 0 0,3 0 0 16,-5 0 0-16,5 0 0 0,3 0 0 0,0 3 0 16,-6-3 0-16,3 1 0 0,3-1 0 0,-3 0 0 15,-6-3 0-15,3 4 0 0,3-1 8 0,-3 0-8 16,3-3 0-16,0 4 0 0,-3-4 0 0,3 1 0 15,3-1 0-15,0 1 0 0,-6-3 0 0,6 2 0 0,-3 1 0 0,3 2 0 16,0-5 0-16,0 2 0 0,0 3 0 16,0-2 0-16,0-1 0 0,0 1 0 15,0-6 0-15,3 6 0 0,3-3 0 0,-6 2 0 0,0 1 0 0,3-1 0 16,3-2 0-16,-3 0 0 16,-3 0 0-16,0 0 0 0,0-3 0 0,3 3 0 0,-3-3 0 0,6 0 0 15,-12 3 8-15,6 0-8 0,6-3 0 16,-6 0 0-16,0 1 0 0,3-1 8 0,-3 0-8 0,6 0 0 15,-12 1 0-15,12 1 0 0,-6-1 8 0,3 2-8 16,3-1 0-16,-3-1 0 0,-3-1 0 0,0 3 0 16,3-3 0-16,3 3 0 0,-6-3 0 0,3 3 0 15,2 0 0-15,-2 0 0 0,-3 0 0 0,0-1 0 16,0 1 0-16,0 3 0 0,0-6 0 0,0 3 0 16,3 0 0-16,-3-3 0 0,6 3 0 0,-6-3 0 15,3 0 0-15,3 1 0 0,-3-1 0 0,-3-3 0 0,3 4 0 16,3-1 0-16,-3-3 0 0,3 1 0 15,-6 0 0-15,3 2 0 0,6-3 0 0,-6 1 0 0,3 2 0 0,3-2 0 16,-6 2 8-16,6 0-8 0,0 1 0 0,0-4 0 16,-6 3 0-16,0-2 0 0,6 0 0 0,-1-4 0 15,1 4 0-15,-6 0 0 0,6-1 0 0,0-2 0 16,-6 3 8-16,6-3-8 0,-3 0 0 0,6 2 0 16,-3-2 0-16,0 0 0 0,-6 0 0 0,6 0 0 15,3 0 0-15,-3-3 0 0,0 0 0 0,2 1 0 16,-2 2 0-16,3-3 0 0,-3 0 0 0,0 1 0 15,3-4 0-15,0 1 0 0,0-1 0 0,3 4 0 16,-3-6 0-16,0 2 0 0,5 1 0 0,-8-3 0 16,6 3 0-16,0-3 0 0,-3 0 0 0,-3 0 0 15,6 0 8-15,0 0-8 0,-3 2 0 0,-3-4 0 0,5-1 8 0,1 3-8 16,-3-3 0-16,-3 1 8 16,3-1-8-16,0 0 0 0,0 1 9 0,-3-1-9 0,3 1 8 0,-3-1-8 15,0-2 9-15,2 2-9 0,-2 0 10 0,0-2-10 16,0 0 10-16,0-1-10 0,0 1 10 0,-6 0-10 15,6 0 15-15,0 2-3 0,-3-2-1 0,3-1 0 16,-3 1-3-16,3 0-8 0,-3-3 12 0,3 0-4 16,-3 0-8-16,0 0 10 0,-1 0-10 0,4 0 10 15,-6 0-10-15,6 3 10 0,0-6-10 0,-6 3 10 16,6 0-10-16,0-2 10 0,0-1-10 0,-6 3 10 0,6 0-10 0,0 0 0 16,-6-2 0-16,3-1 8 0,0 3-8 15,3-2 0-15,-3-1 0 0,3 1 0 0,-4-1 0 0,1 3 0 16,-3-5 0-16,3 5 8 0,0-3-8 15,0 1 0-15,-6-1 0 0,0 1 8 0,3-4-8 16,3 4 0-16,-3-3 0 0,3-1 0 0,-3 4 0 16,0-3 0-16,3-1 0 0,-3 1 0 0,3 0 0 15,0-3 0-15,0 3 0 0,-3-1 0 16,3 1 0-16,-3 0 0 0,0 0 0 0,3 0 0 0,-3 2 0 0,3 0 0 16,-6-2 0-16,3 0 0 0,3 0 0 0,-6 2 0 15,3-2 0-15,0 2 0 0,2-2 0 0,-5 3 8 16,3-4-8-16,3 1 0 0,-6 2 0 0,3 1 0 15,0-1 0-15,3 1 0 0,-6 2 0 0,0 0 0 16,3-3 0-16,-3 3 0 0,6-2 0 0,-6 2 0 0,3 0 0 0,3-3 0 16,-6 3 0-16,0 0 0 0,0 0 0 0,3-2 0 15,0 2 0-15,-3 0 0 0,6 0 0 0,-6-3 0 16,0 4 0-16,3-4 8 0,3 0-8 16,-6 1 0-16,0-3 0 0,3-1 0 15,0 4 0-15,3-1 0 0,-6-2 0 0,3 2 0 16,3-2 0-16,-6 0 0 0,3 2 0 0,3 1 0 0,-6-3 0 0,6 2 0 15,0-2 0-15,-6-1 0 0,9 1 0 0,-9 0 0 16,3 0 0-16,0 2 0 0,3-2 0 0,2 2 0 16,-8 1 0-16,9-1 0 0,-9-2 0 0,3 2 0 15,6-2 0-15,-9 3 0 0,3-4 0 0,3 4 0 16,-3-1 0-16,0 1 0 0,3-4 0 0,-6 4 0 16,3-6 0-16,3 5 0 0,-3-2 0 0,-3 3 0 15,6-4 0-15,-6 1 0 0,3 0 8 0,0 0-8 16,3 2 0-16,-3-2 0 0,3 0 0 0,-6 2 0 0,0-2 0 0,3 2 0 15,0-2 0-15,3 2 0 0,-6 1 0 0,0-3 0 16,3 2 0-16,3-2 8 0,-6 0-8 16,3-1 0-16,-3 4 0 0,0-4 0 0,6-1 0 0,-6 1 0 15,0 1 0-15,0 0 8 0,3 0-8 16,0-1 0-16,2 1 9 0,-5 0-9 0,0 0 11 0,0 0-3 16,3-1 0-16,3 1 0 0,-6-3-8 0,0 3 10 15,3-3-10-15,0 3 10 0,3-3-10 0,-6 0 0 16,3-2 0-16,3 2 8 0,-3 0-8 0,3 3 0 15,-6-9 0-15,0 7 0 0,3-4 0 0,0 3 0 16,-3-2 0-16,6 2 0 0,-3-3 0 0,3 1 0 16,-6 2 0-16,0-3 0 0,3 3 0 0,0-2 0 15,3 2 0-15,-6 0 0 0,0 0 0 0,0 0 0 16,3 1 0-16,-3 1 8 0,0-4-8 0,0 2 10 16,6 3-10-16,-6-3 10 0,0 0-2 0,0 0 0 0,0 0 0 0,0 0 0 15,0-2-8-15,0 2 10 0,-6-3-10 0,6 1 10 16,0-1-10-16,0 1 0 0,-3-3 0 0,3 2 0 15,0 1 0-15,0-1 0 0,0 1 0 16,-6-1 0-16,6 3 0 0,0-5 0 0,0 3 0 0,0-4 0 16,0 4 0-16,0-1 0 0,0-2 0 0,0 0 0 15,0 0 0-15,0 0 0 0,6-1 0 0,-6 4 0 16,0-6 0-16,0 3 8 0,0 0-8 0,0 2 0 16,0-2 0-16,0 0 0 0,0 0 0 0,0 2 0 15,0 1 0-15,0-3 0 0,0 2 8 0,0 1-8 16,0-4 0-16,0 4 0 0,0-3 0 0,0 2 0 15,0-2 0-15,0 2 8 0,0-2-8 0,0 0 8 16,0 0-8-16,0 0 0 0,0 0 0 0,0-1 0 16,0 1 0-16,0 0 8 0,0 0-8 0,-6 2 0 15,3 1 0-15,3 2 0 0,0-2 8 0,-3 2-8 0,3-3 0 16,0 3 0-16,-6 0 9 0,6 1-9 0,-3-1 12 0,3 0-1 16,-6-3-1-16,0 3 0 0,6-2-2 0,0 2-8 15,-9-3 12-15,9 1-4 0,-6-1-8 0,3 6 0 16,-3-5 0-16,3 2 8 0,3 0-8 0,-3-3 0 15,3 1 0-15,-6 2 0 16,3 0 0-16,3 0 8 0,-5 0-8 0,2 1 0 0,0-1 0 0,3 2 8 16,-6 1-8-16,3-3 0 0,3 3 11 0,-6-3-3 15,3 3-8-15,3-6 12 0,0 6-3 0,-6-3-1 0,6 0 0 16,-3 1 0-16,3-4-8 0,0 1 0 16,0 2 9-16,0-3-9 0,-3 1 0 0,3-1 0 0,0-2 0 0,0 2 8 15,0-2-8-15,3 3 0 0,-3-1 0 16,0 3 0-16,0-2 0 0,0-1 0 0,3 1 0 15,-3-1 0-15,0 1 0 0,6 2 8 0,-6-3-8 16,0 1 0-16,3 2 0 0,3-3 0 0,-6 4 0 16,0-4 8-16,3 1-8 0,-3-1 0 0,6 0 0 0,-6 1 0 15,0 2 0-15,0 0 0 0,0-2 0 0,3 2 8 16,-3-3-8-16,-3 3 8 0,3-2-8 0,0-1 8 16,0 3-8-16,-6-2 9 0,6-1-9 0,-3 4 10 15,3-1-10-15,0 0 0 0,-6 0 0 0,3 0 0 16,3 3 0-16,-9-3 15 0,6-3-3 0,3 6 0 0,0 0-12 0,-6-3 11 15,3 3-11-15,-3-3 10 0,6 3-10 0,-6 0 12 16,6-1-12-16,-6-2 12 0,3 3-12 16,3 0 0-16,-9 2 9 0,9-2-9 0,-6 0 0 0,3 0 0 15,0 2 0-15,-3-2 8 16,3 2-8-16,-3-2 0 0,0 0 8 0,0 2-8 0,3 1 0 0,-5-1 8 16,2 1-8-16,0-1 0 0,0 3 0 0,-3 0 9 15,3 0-9-15,0 0 0 0,3 0 8 0,-6 0-8 16,0 3 0-16,6-3 0 0,-6 3 8 0,3-3-8 15,0 5 0-15,-3-2 0 0,0 0 0 0,-3-1 0 16,3 6 0-16,1-2 0 0,-1-1 0 0,0 0 0 16,-3 1 0-16,0-1 0 0,0 3 0 0,-3 0 8 15,3 0-8-15,0-3 0 0,0 6 0 0,-3-3 0 16,4 0 0-16,-1 0 0 0,0 0 0 0,-3 0 0 0,3 0 0 16,3 0 0-16,-3 3 0 0,0-1 0 0,0 1 0 0,3-3 0 15,0 0 0-15,1 0-9 0,-4 0 9 0,3 3-8 16,0-6 8-16,-3 6 0 0,3-1 0 0,0 1 0 15,0 0 0-15,-3-1-8 0,3 1 8 0,0 0-8 32,-3 2-20-32,0 0-4 0,1 0-1 0,2 3-741 0,-9 3-148 0</inkml:trace>
  <inkml:trace contextRef="#ctx0" brushRef="#br0" timeOffset="3502.2928">1636 8480 1148 0,'0'0'51'0,"0"0"10"0,0 0-49 0,0 0-12 16,0 0 0-16,0 0 0 0,0 0 49 0,0 0 7 15,0 5 2-15,-6 3 0 16,3 0-33-16,3 3-6 0,-6 2-2 0,6 0 0 0,-3 3-9 0,0 3-8 16,3 4 12-16,0 1-12 0,-6 5 10 0,6 0-10 15,0 3 8-15,0 0-8 0,0-3 8 0,-3 5-8 16,3 1 8-16,0 2-8 0,0 2 10 0,0 1-10 0,0 5 12 0,0 0-12 15,0 0 13-15,0 3-4 16,0-3-1-16,0 0 0 0,0 2-8 0,0 1 8 16,0 0-8-16,0 2 8 0,0-3-8 0,3 4 12 0,-3-4-12 0,0 1 12 15,0 0-12-15,6-3 0 0,-6 2 0 0,0 1-11 16,0 5 11-16,0 0 0 0,0 0 0 0,0-3 0 16,0-3 0-16,-6 4 0 0,6-4 0 0,0 1 0 15,-3 2 0-15,3 1 0 0,0-4 0 0,-6 1 0 16,6-3 0-16,-3-3 8 0,0 0-8 0,3 1 0 15,0-6 8-15,-6 2-8 0,3-1 8 0,3 4-8 16,-6 0 0-16,3 1 0 0,-2-4 0 0,2 1 0 16,0 0 0-16,-3-1 0 0,3-4 0 0,3 2 0 15,-9-3 0-15,6 3 0 0,-6 0 0 0,3 0 0 16,3 0 0-16,-6 3 0 0,6-3 8 0,-3 3-8 16,3-6 24-16,-6 3 0 0,0-2 0 0,6-4 0 15,-6 4 4-15,3-1 2 0,3 0 0 0,-6 4 0 16,6-4-12-16,-3 0-2 0,1-2-1 0,5 0 0 15,-6 0-3-15,3-3-1 0,-3 2 0 0,6-4 0 0,-3-1-11 0,-3 1 12 16,6-1-12-16,0 1 12 0,-3-1-12 0,3 1 0 16,0 2 0-16,0-3 0 0,0 6 0 0,0-6 0 15,-3 3 0-15,3 1 0 0,0-1 0 0,0-3 8 16,0 1-8-16,0-4 8 0,0 1-8 0,0 3 0 16,0-1 0-16,0 3 0 0,0 3 0 0,0-3 0 15,0 0 0-15,-6 3 0 0,6-3 0 0,-3 3 0 0,3 0 0 16,0-1 0-16,-6 1 0 0,6-5 8 0,-3 2-8 0,0-3 0 15,3 3 0-15,0-2 0 16,-6 2 0-16,3 0 0 0,-3-3 8 0,3 1-8 0,3-1 8 16,-6 1-8-16,3-1 12 0,3 1-2 15,-3-1-1-15,-3 1 0 0,6-1-9 0,-3 0 10 0,3-2-10 0,-6 3 10 16,3-3-10-16,0 2 0 0,3-2 0 16,-6 2 8-16,3 3-8 0,3-2 0 0,-6-1 0 0,3 3 8 15,-3 0-8-15,4 3 0 0,-1 0 0 0,3 0 8 16,-9-1-8-16,9 1 0 0,-6 0 0 0,0 0 0 15,6-3 8-15,-6 0-8 0,-3 3 8 0,6-6-8 16,0 3 13-16,-3 0-2 0,-3-2-1 0,6-1 0 16,3 1-10-16,-6-1 0 0,0 1 0 0,6 2 0 15,-6-3 0-15,3 3 0 0,-3-2 0 0,3-3 0 16,0 2 8-16,-3 1-8 0,3-1 0 0,-3 0 8 0,3 4-8 16,-3-4 8-16,6 0-8 0,-3-4 8 15,1-1-8-15,-4 3 10 0,6 2-10 0,-3 3 10 0,3 0-10 16,0 0 0-16,0 3 0 0,0-5 8 15,-6 2-8-15,3-3 0 0,3 3 0 0,-3-2 0 0,-3-1 0 0,6 3 0 16,-3 0 11-16,3 0-11 0,-6 1 8 0,3-4-8 16,3 6 0-16,0-3 0 0,-6 0 0 0,3 0 0 15,3-2 0-15,-3 2 0 0,3-3 0 16,-6 1 0-16,6-4 0 0,0 4 0 0,-3-1 0 0,3-2 0 16,0 3-10-16,0-4 10 0,0 4 0 0,0-3 0 15,0 2 0-15,0-2 8 0,0 0-8 0,0 0 0 16,0-1 0-16,0-1-8 0,0-1 8 0,0-3 0 15,0 1 8-15,0-1-8 0,-6-2 0 0,6 0 0 16,0 0 0-16,0-3 0 0,-3 0 0 0,3 3 0 16,0-3 0-16,0 1 0 0,0-1 0 0,0 0 0 0,-3 0 0 15,3 1 8-15,0-1 1 0,-6-3 1 0,6 4 0 0,0-1 0 16,-3 0 3-16,3 0 1 0,0 1 0 0,0-4 0 16,0-2-14-16,-6 3 8 0,6-3-8 0,0 0 0 15,0-8 0-15,0 0 0 0,-3 5 0 0,3-5 0 16,0 8 0-16,0-8-13 0,0 0 1 0,0 0 0 15,0 0-20-15,0 0-4 0,0 0-1 16,0 0 0 0,0 0-104-16,0 0-21 0,0 0-4 0</inkml:trace>
  <inkml:trace contextRef="#ctx0" brushRef="#br0" timeOffset="11925.5113">901 12372 1148 0,'0'0'51'0,"0"0"10"0,0 0-49 0,0 0-12 0,-9 0 0 0,6 0 0 16,0 0 51-16,3 0 7 0,0 0 2 0,0 0 0 15,0 0-36-15,0 0-8 0,-9 0 0 0,3-3-1 16,3 3-15-16,3 0 0 0,0 0 0 0,-3-2 0 16,3 2 0-16,-9-3 0 0,3 0 0 0,6 3 0 15,-3-5 8-15,3 0 0 0,-6-1-8 0,3 1 12 16,0 0 36-16,3 0 8 0,0-1 0 0,-6 1 1 15,6 0-15-15,0-1-3 0,0 1-1 0,6 0 0 16,-6 0-24-16,3-1-5 0,0 1-1 0,3 0 0 16,-3-3-8-16,3 0 0 0,-3 3 0 0,6-1 0 0,-6-2 0 0,3 3 0 15,3 0 0-15,-6-1 0 0,6 1 0 16,-6 0 0-16,3-3 0 0,3 0 0 0,-6 5 0 16,6-5 0-16,-6 3 0 0,5-3 0 0,-5 0 11 0,6-2 0 15,-3 2 0-15,6 0 0 0,-9-3 1 16,6 3 1-16,0-2 0 0,0 2 0 0,0 0-1 0,0 2-1 15,-6-1 0-15,6-1 0 0,0 0-3 16,-6 2-8-16,6 1 12 0,0 2-4 0,-6-2 0 0,5 2-8 16,-5 1 12-16,3-1-4 0,3 1 6 0,-6-1 1 15,0 0 0-15,3 3 0 0,3 0-15 0,0-2 0 0,-6 2 0 16,6-3 0-16,-6 0 0 0,6 1 0 0,0 2 0 16,0-3 0-16,0 3 8 0,-3-3-8 15,3 1 0-15,-1 2 9 0,1-3 0 0,0 0 0 0,3 1 0 16,-3-1 0-16,0 1 7 0,-3 2 0 0,9-3 1 0,-6 0 0 15,-3 3-3-15,0-2-1 16,3-1 0-16,3 0 0 0,-3 3-2 0,2 0-1 0,-2 0 0 0,0 3 0 16,6 0-10-16,-6-1 0 0,3-2 0 15,3 3 8-15,-3 0-8 0,-3-3 0 0,-9 0 9 0,15 5-9 16,0 0 11-16,-4-2-3 0,-2 2 0 0,3 0 0 16,0 1-8-16,0-1 0 0,3 0 0 0,-3 0-11 15,0-2 11-15,0 2 8 0,3 1-8 0,-4-4 11 16,1 4 0-16,6-4 0 0,-6 4 0 0,0-1 0 15,6-2-1-15,-6 2 0 0,6 0 0 0,-6-2 0 16,5 2-2-16,-5-2 0 0,0 5 0 0,3-3 0 16,-3 0-8-16,0 1 0 0,6-1 9 0,-6 0-9 0,0 3 0 0,5 0 9 15,-8 0-9-15,6 0 0 0,0 0 9 0,-3 0-9 16,-3 0 0-16,3 0 9 0,0 0-9 0,0-1 0 16,-3 4 0-16,3-3 0 0,2-3 8 0,-5 6-8 15,3-3 0-15,-3 0 8 0,3 0-8 16,-3 0 8-16,3 0-8 0,0-3 8 0,0 3-8 15,3 0 0-15,-6 0 9 0,5-3-9 0,-2 3 12 0,3-3-3 16,-6 3 0-16,3-3 0 0,0 3 2 0,-3 0 0 16,0 0 0-16,0-2 0 0,-6 1 1 0,6-1 0 15,0 4 0-15,-6-4 0 0,6 2-4 0,-7-1-8 16,4 1 12-16,-3 3-4 0,3-6-8 0,-6 6 12 16,3-3-12-16,0 0 12 0,-3 0 8 0,0 0 3 0,0 2 0 15,0-2 0-15,6 0-12 0,-6 3-3 0,0-3 0 0,0 0 0 16,-6 2 4-16,6-5 0 15,-6 3 0-15,6-2 0 0,0 2-4 0,-6 0 0 0,3-1 0 0,3 1 0 16,-6-2 0-16,4-4 0 0,-4 4 0 0,6-6 0 16,-3 2-8-16,3-2 0 0,0 0 0 0,-3 6 0 15,-3-4 0-15,6-2-11 0,0 0 11 0,0 0-8 32,-3 6-60-32,3-6-12 0,0 0-3 0,0 0-1087 0</inkml:trace>
  <inkml:trace contextRef="#ctx0" brushRef="#br0" timeOffset="14595.8235">1062 10062 1101 0,'0'0'48'0,"0"0"12"0,0 0-48 0,0 0-12 0,0 0 0 0,0 0 0 16,0 0 52-16,0 0 8 0,0 5 1 0,-3 3 1 16,3 0-41-16,0 3-8 0,0-1-1 0,-6 1-1 15,3 2-11-15,3 0 0 0,0 1 0 0,-6-1 8 0,6 3-8 0,-3 0 0 16,0 2 0-16,3 1 8 0,0-1-8 0,-6 3 0 15,3 3 0-15,3 0 8 0,0-3 6 0,0 6 1 16,-6-1 0-16,6 1 0 0,0-1 9 0,0 1 1 16,6-1 1-16,-6-2 0 0,0 2 0 0,3 1 0 15,-3-1 0 1,6 3 0-16,-6-2-11 0,0 2-3 0,3 5 0 0,0-2 0 0,-3 2-12 0,6-2 8 16,-6 3-8-16,3-1 0 0,3-2 8 0,-6-1-8 15,3 1 0-15,2-3 0 0,-5 0 0 16,3 0 0-16,0-2 0 0,3-1 0 0,-3 1 0 0,3 2 0 0,0-3 0 0,0-2 0 15,3 0 0-15,0-3 0 16,-6 3 0-16,6-3 0 16,3-2 11-16,0 2-11 0,3-3 12 0,-3 1-12 0,-1-6 26 0,1 3-2 0,6 0 0 0,-6-3 0 15,6 0-16-15,-6-2-8 0,0 2 0 0,3-2 8 16,-3-1 1-16,2 1 0 0,1 2 0 0,0-2 0 16,0 2-9-16,-3-2 0 0,0 2 0 0,0 0 8 15,3-2-8-15,-3-1 0 0,-3 3 0 0,0 1 0 16,2-4 0-16,-2 3 0 0,3 1 0 0,-3-4 8 15,0 1-8-15,3 2 0 0,-3-2 0 0,-3-3 0 16,3 2 0-16,0-2 0 0,0-3 0 0,0 1 8 16,3-1 0-16,-4 0-8 0,1 1 12 0,0-4-4 0,3 3 8 15,-3-2 2-15,3 0 0 0,0-1 0 16,-3-2 2-16,0 0 0 0,3 3 0 0,0-3 0 16,-6 3-9-16,5-3-2 0,-2 0 0 0,-6 0 0 0,9-3-9 0,-3 3 12 15,-3-3-12-15,6 1 12 0,-3 2-12 0,-1467-3 12 16,2931 0-12-16,-1464 3 12 0,0-2-12 0,0-1 0 15,0 3 9-15,0-2-9 16,-6-4 8-16,5 4-8 0,-8 2 8 0,9-3-8 0,-6-2 15 16,6 2-2-16,0-2 0 0,-6 2 0 0,3 0 7 15,0 1 2-15,-6 2 0 0,9-5 0 0,-3 2-13 0,0-2-9 16,0-1 12-16,3 1-12 0,0 0 12 0,-9-1-4 16,6 1 0-16,0 0-8 0,-3 0 14 0,3-3-4 15,-3 2-1-15,0-2 0 0,3 3 2 0,2-3 0 16,-8 3 0-16,9-3 0 0,-9 3 17 0,6-3 3 15,0 2 1-15,-3-2 0 0,3 1-23 0,-3-1-9 0,0 2 8 16,3-2-8-16,-3 0 16 0,3 0-1 16,-6-2-1-16,3 2 0 0,3-3-1 0,-6 3 0 15,3-2 0-15,0-1 0 0,3 3 3 0,-6-2 0 0,3-1 0 0,3 1 0 16,-6-4-4-16,0 4 0 0,0-3 0 0,0-1 0 16,0 1 3-16,0-3 0 0,-6 0 0 0,6 0 0 15,-3-2-15-15,3 2 8 0,-6-2-8 0,6-1 0 16,-3 0 11-16,0 1-11 0,3-1 12 0,-6 4-12 15,3-4 12-15,3 3-4 0,-6 0 0 0,6 0-8 16,-3-2 12-16,3 2-12 0,0 0 12 0,-6-2-12 16,6 2 8-16,0 0-8 0,0 0 0 0,0-3 0 15,-3 1 0-15,3 2 0 0,-3-2 0 0,3 2 0 16,0-3 0-16,-6 1 0 0,6-4 0 0,-3 4 0 16,3-1 0-16,-6 1 0 0,6-3 8 0,-6 0-8 15,6-1 0-15,-6 4 0 0,3-1 0 0,3 1 0 0,-8 2 0 16,8-3 0-16,-6 4 0 0,3-1 0 0,0 0 0 15,3 0 0-15,-6 3 0 0,3-3 0 0,3 3 0 16,-6-1 0-16,3 1 0 0,0 0 0 0,3 0-8 0,0-1 8 16,0 1 0-16,0 0-9 0,0-3 0 0,-6 6 0 15,6-4 0-15,-3 4 0 0,3-3 0 16,0 2 0-16,0-2 0 0,-6-1 0 0,6-1 9 0,0-1-12 16,-3 3 12-16,3-3-12 0,-6 2 2 0,3 1 0 15,3 0 0-15,-3 0 0 0,-3-1-4 0,3 1-1 0,3 0 0 0,-6 2 0 31,0-2-9-31,6 3-3 0,-9-1 0 0,9 0 0 16,-9 1 0-16,9 2 0 0,-9-3 0 0,6 3 0 0,-3 0 18 0,3 1 9 0,-2-1-10 0,2 0 10 16,0 0 0-16,-3 0 0 0,3 3 11 15,-3-3-3-15,3 0 1 0,3 0 1 0,-9 0 0 16,6 0 0-16,3 3-1 0,-6-3 0 0,3-3 0 0,-3 3 0 16,0-3-1-16,6 1-8 0,-9 2 12 0,9-3-4 15,-6 1-8-15,3-1 0 0,3 1 0 0,-3 2 0 16,-3-6 0-16,6 4 0 0,-3-1 0 0,-3 1 0 15,6-1 0-15,-3 3 0 0,3-2 0 0,-6-1 0 16,6 0 0-16,-3 4 0 0,3-7 0 0,0 6 8 16,0-2 6-16,0-1 1 0,-3-2 0 0,3 2 0 15,-6 1-15-15,6-1 0 0,-3 1 0 0,3-1 0 16,0-2 0-16,0 2 0 0,-6-2 0 0,3 2 0 16,1-2 0-16,-4 3 8 0,3-4-8 0,3 4 0 0,-9-6 0 0,9 3 0 15,-6 2 0-15,0-2 0 0,6 0 0 0,-6-1 8 16,3 1-8-16,-6 3 0 0,6-4 12 15,-3 1-4-15,3 3-8 0,-6-4 12 0,0-2-12 0,6 3 11 16,-6 3-11-16,3-1 10 0,0 0-10 0,0 1 12 16,3 2-12-16,-3 0 12 0,-2-3-12 0,2 3 0 15,0 1 9-15,3 1-9 0,-9-2 0 0,6 3 0 16,3 0 0-16,-6-1 8 0,-3 1-8 0,3 3 0 16,0-1 0-16,0 0 0 0,0 3 0 15,0-2 0-15,-3 2 0 0,3 0-8 0,4 0 8 0,-10 2 0 16,6 1-9-16,-3 0 9 0,3 2-8 0,-3-3 8 15,3 1-10-15,-3 2 10 0,0 3-15 0,3-2 3 0,-3 2 1 16,3-1 0-16,-2-1 2 0,2 4 0 16,0 1 0-16,0 0 0 0,-3-1 9 0,3 1-13 0,6 5 5 15,-6-3 8-15,3-3-17 0,0 4 4 0,0-1 1 0,6 0 0 16,-3 3-6-16,-3 0-1 0,3 0 0 0,0 2 0 16,-3-2-3-16,3 3-1 0,3-1 0 0,-6 1 0 31,3 2-19-31,-3 3-4 0,3-3-1 0,1 3 0 0,-4 2-136 15,3 1-27-15,-3 31-6 0,3-13 0 0</inkml:trace>
  <inkml:trace contextRef="#ctx0" brushRef="#br0" timeOffset="26094.0984">4187 11917 2145 0,'-6'0'47'0,"0"0"9"0,0 0 3 0,0 0 2 0,-3 0-49 0,3 0-12 0,-3 0 0 0,0-3 0 16,0 3 27-16,-2-2 2 0,-1-1 1 0,-3 0 0 0,3 1-30 0,-3 2 0 16,0-6 0-16,0 6 0 15,-3-5-16-15,0 2-10 0,-2 3-2 0,2-2 0 0,0-1 28 16,0 0 0-16,-3 1 9 0,0 2-9 0,1-3 24 0,-4 3-3 15,0-2 0-15,-3-1 0 0,0 0-21 0,1 3 0 16,-4-2 0-16,-3 2 0 0,0-3 11 0,4 0 1 16,-10 1 0-16,3 2 0 0,3-3-1 15,1 0 0-15,2 1 0 0,0 2 0 0,3-3 0 16,1 0 0-16,-4 1 0 0,0-1 0 0,0 0-3 0,0 3 0 16,-2-2 0-16,2-1 0 0,0 1-8 0,0-1 0 15,-2 3 0-15,5-3 8 0,3 3-8 16,-6-2 0-16,4 2 0 0,2-3 0 0,3 3 0 0,-6 0 0 15,3-3 0-15,-3 1 0 0,4-1 0 0,-7 3 0 16,0 0 0-16,3 0 0 0,4-3-12 0,-7 3 3 0,9 0 0 0,-9 0 0 16,9 0 9-16,-5-2 12 15,2 2-2-15,3 0-1 0,0 0-9 0,0 0 10 0,-3 0-10 16,10-3 10-16,-7 0-10 0,3 3 0 0,-3-2 0 0,3-1 0 16,-3 0 0-16,0 1 0 0,-2-1 0 0,2 1 0 15,-3-4 0-15,0 4-20 0,0 2 3 0,-2-3 1 16,2 3 16-16,-3-5 16 0,3 2-4 0,0 3 0 15,1-3-12-15,2 1 0 0,0-1 0 0,0 0 0 16,0 1 0-16,0-3 8 0,4 2-8 0,-4-2 0 16,0 2 9-16,3-2-9 0,-6-1 8 0,6 4-8 15,0-4 18-15,-2 1-2 0,2 0 0 16,3 2 0-16,-3-2-16 0,3 0 0 0,-9 2 0 0,9-2 0 16,-5-1-9-16,2 4-6 0,-3-1-1 0,3-2 0 15,3 2 16-15,-6 0 0 0,3 1 0 0,1-1 0 0,2 1-10 16,-3 2 10-16,0-3-10 0,3 3 10 15,-3 0 0-15,0-3 0 0,4 3 0 0,-4 0 0 16,6-2 0-16,-9 2 0 0,3-3 0 0,0 0 0 16,3 1 19-16,0-1 0 0,1 0 0 0,-4 1 0 0,6-4-19 15,-6 4 0-15,0-1 0 0,3 1 0 0,3-1 0 0,-6 0 0 16,1 1 0-16,5-1 0 16,-6 0 0-16,3 1 0 0,-3 2-9 0,6 0 9 0,-6-3 0 0,6 3 0 15,-8 0 0-15,2 0 0 0,-3 0 0 0,3 3-10 16,-3-3 10-16,0 5 0 0,0-2 0 0,1-1-8 0,-1 1 8 15,0 0 0-15,0 2 0 0,0-3 0 0,3 4 11 0,-2-4-11 16,2 1 0-16,3 2 0 0,-3-2-12 0,0 2 3 16,3-2 9-16,0 2 11 0,0-2-3 15,7-3 0-15,-4 5-8 0,-3-5 0 16,9 3-12-16,-9-1 12 0,6-2 0 0,3 3 0 0,-9-3 0 0,9 0 0 16,-3 0 0-16,0 0 0 0,0 0 0 0,6 0 0 15,-5-3-8-15,-1 3 8 0,6 0-10 0,-3 0 10 31,3-2-36-31,-6 2 0 0,9 0-1 0,0 0-664 0,-9 0-133 0</inkml:trace>
  <inkml:trace contextRef="#ctx0" brushRef="#br0" timeOffset="37876.1023">3267 12906 345 0,'0'0'31'0,"0"0"-31"16,0 0 0-16,0 0 0 0,0-8 194 0,0 3 33 16,0 0 6-16,-6 2 2 0,6-2-119 0,0 0-23 15,-3 2-5-15,0-2 0 0,0-1-34 0,0 4-6 16,0-4-2-16,3 6 0 0,0-2-26 0,-6-3-6 0,3 2-1 0,-6-2 0 15,3 5-13-15,1-6 9 0,-1 4-9 0,-3-1 8 16,3 0 0-16,-3-2 0 0,-3 2 0 0,3 1 0 16,-3-1 12-16,3-2 1 0,-6 2 1 0,3 3 0 15,-3-2 14-15,1 2 4 0,-1-3 0 0,-3 3 0 16,0-3-5-16,3 3-1 0,0 0 0 0,0 0 0 16,0 3-15-16,1-3-3 0,-1 3-1 0,0-1 0 15,3 1-15-15,-6 2 0 16,6-2 0-16,-6 2 0 0,6 0 0 0,-6 1 0 0,7-1 0 0,-10 0 0 15,3 1 0-15,0 1 0 0,3 1 0 0,-6 3 0 16,0 0 0-16,1-1 0 0,5 1 0 0,0-1 0 16,-6 4 0-16,3-4 0 0,-3 3-8 0,0 1 8 15,4-1 0-15,-4 0 0 0,9 3 0 0,-9-3 0 16,6 3 0-16,0-3 0 0,0-2-8 0,3 2 8 16,1 0-8-16,-1 1 8 0,0-1 0 0,3 3 0 15,0-3 0-15,-3 0 0 0,3 0 0 0,-6 1 0 0,3 1-9 0,0-1 9 31,0 2 0-31,1-3-9 0,2 0 0 0,-6 3 0 0,3-3 0 0,3 3 0 0,-6-3 9 16,6 0 0-16,-3 3-9 0,3 0 9 0,-3 0 0 0,-3-3 0 16,7 3-9-16,-4 0 9 0,3 0 0 0,3 0 0 15,0-3 0-15,3 0 0 0,-6 0 0 0,-3 1-8 16,6-1 8-16,3 0 0 0,-3 0 0 0,0 1 0 16,0-1 0-16,3 0 0 0,3 0 0 0,0-2 0 15,-6 2 0-15,6-2 0 0,-3 2 0 0,3 0 0 16,0-2 0-16,0-1 0 0,0 1 0 0,0-1 0 15,0 4 0-15,0-4 0 0,0-2-10 0,0 5 10 0,3-5-8 0,3 3 8 16,-6 0 0-16,3-1-8 16,3-2 8-16,-6 5 0 0,3-2 0 0,0-1 0 15,3 1 9-15,3 0-9 0,-9 2 0 0,6-3 0 0,0 1 0 0,3 2 0 16,0 1 0-16,-6-1 0 0,0-3 0 0,3 1 0 16,3-1 0-16,-6 1 0 0,6 0 0 0,-7 2 0 15,4-3-8-15,3 1 8 0,-6 0 0 0,6 2-9 16,0-3 9-16,-3 1 0 0,3 0 0 0,0 2-8 15,-3-3 8-15,6-2 0 0,-3 3 0 0,-6 0 0 16,6-4 0-16,0 4 0 0,0-3 0 0,-3 0 0 16,2 0 0-16,1 0 0 0,0-3 0 0,0 3 0 15,-3-3 0-15,3 3 0 0,0 0 0 0,-3-3 0 16,6 3 0-16,-3-2 9 0,-6 2-1 0,6-3-8 16,0 3 0-16,0-3 0 0,-3 3 0 0,2-3 0 0,1 1 0 0,0-1 0 15,3 0 0-15,-6 1-9 0,6-1 9 0,-3-2 0 16,6 2 0-16,0 0 0 15,-9 0 0-15,9 3 0 0,-3-5 0 0,-1 0 8 16,7 2-8-16,-9-2 0 0,3 2 0 0,0 0 8 16,6-2-8-16,-3 2 0 0,0 0 0 0,-3 1 8 0,5-4-8 0,-5 4 0 15,3-1 0-15,0-2 0 0,-3 2 0 0,6 0 0 16,-9 0 0-16,6 1 0 0,-3-1 0 0,2-2 0 16,-2-1 0-16,0 4 0 0,0-1 0 0,3-2 0 15,-6 2 0-15,6-3 0 0,3 1 0 0,-9 0 0 16,6-1 0-16,-1-2 0 0,1 3 0 0,0-3 0 0,0 3 0 15,3-3 0-15,-3 0 0 0,0 0 8 16,0 0-8-16,2 0 8 0,1 0-8 0,-3 0 0 16,0 0 0-16,-3 0 0 0,6 0 0 0,-6 0 0 0,0 0 0 0,0-3 0 15,2 0 0-15,-2 1 0 0,-3 2 0 0,6-3 8 16,-6 0-8-16,3 3 0 0,3-2 0 0,-9-1 8 16,9 1-8-16,-9-4 0 0,9 4 0 0,-6-1 8 15,-1 0-8-15,4 3 0 16,-3-5 0-16,3 2 8 0,-3-2-8 0,3 2 0 0,-3 1 8 15,3-1-8-15,-3 0 8 0,0-2-8 0,3 3 10 0,0-4-10 16,-7 1 9-16,7 0-9 0,-3-1 8 0,-3 1-8 16,3 0 10-16,0-3-10 0,0 3 12 0,0-1-12 15,-9 1 11-15,3 0-11 0,3-1 10 0,-6 1-10 16,3-3 9-16,6 3-9 0,-6 0 8 0,6-1-8 16,-6-2 8-16,6 3-8 0,-3-3 0 0,3 0 8 0,-4 3-8 15,4-3 0-15,-3 0 0 0,3-3 8 0,3 3-8 0,-3 1 0 16,-3-4 0-16,3 0 0 0,-3 1 0 0,3-1 0 15,3 1 0-15,-6-1 0 0,0-2 0 0,3 2 0 16,0 1 0-16,-6-4 0 0,2 1 0 0,1 0 8 16,3 0-8-16,-3 0 0 0,0-1 0 0,3 1 8 15,-3-3-8-15,3 3 0 0,-3 0 0 0,3-3 0 16,-3 3 0-16,6-1 0 0,-3 1 0 0,-6 0 0 16,3 2 0-16,0-2 0 0,0 3 0 0,0-4 0 15,-3 4 0-15,0-1 0 0,-1 3 10 0,4-2-10 16,-3 2 12-16,3-3-12 0,-6 3 17 0,0 0-3 15,0-2-1-15,0-1 0 0,0 0 0 0,0 4 0 16,-1467-4 0-16,2934 0 0 0,-1467 3-4 0,0-2-1 16,0-1 0-16,0-2 0 0,-6 2-8 0,6-2 0 15,-3 0 9-15,3 0-9 0,0 0 0 0,-6-1 9 0,6-2-9 16,-2 1 0-16,-1-1 11 0,3 0-11 16,-3 0 10-16,0-3-10 0,0 4 15 0,3-4-3 0,-6 6-1 0,3-3 0 15,0 0-2-15,0 3 0 0,-3 0 0 16,6-1 0-16,-9 1-9 0,3 0 12 0,0 0-12 0,0-1 12 15,3 1-12-15,-6 3 10 0,3-4-10 0,0 4 10 16,-3-1-10-16,3-2 0 0,-3 0 0 0,3 2 8 16,-6-2-8-16,4 2 8 0,2-5-8 0,-3 3 8 15,0 0-8-15,3 2 12 0,-6-2-12 0,3-3 12 16,0 3-12-16,-3 3 12 0,6-1-12 0,-3 0 12 16,0-2-12-16,3 3 0 0,-3-1 9 0,0 0-9 15,7 1 0-15,-7 2 0 0,0 0 0 0,3-3 0 16,0 3 0-16,0 0 0 0,3 1 0 0,-3-1 0 15,0 2 0-15,0-2 0 0,3 3 0 0,-6 0 0 16,3-3 0-16,0 3 0 0,0-1 0 0,3 1 0 16,-3 0 0-16,3-1-10 0,0-2 10 0,-3 3 0 15,3 0 0-15,-3 0 0 0,0-3 0 0,1 2 0 0,2 1 0 0,-3 0 0 16,3-1 0-16,-3 1 0 0,3 0 0 0,0 0-8 16,-3-1 8-16,3 4 0 0,-3-1 0 0,0 0 0 15,0-2-8-15,3 2 8 0,-3 1-11 0,-3-1 2 16,3 3 0-16,-3 0 0 15,-3-3-15-15,3 3-4 0,-3 3 0 0,4-3 0 16,-7 5-18-16,3-2-4 0,-3 2-1 0,0 1 0 16,-3-1-113-16,0 3-22 0,0 0-5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41ABF8-961D-421D-9BD7-8BE5CF958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9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49455C5-21B4-4068-971A-6D20A5D160B7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聚类实际上是无监督学习。</a:t>
            </a:r>
          </a:p>
          <a:p>
            <a:pPr eaLnBrk="1" hangingPunct="1"/>
            <a:r>
              <a:rPr lang="zh-CN" altLang="en-US"/>
              <a:t>系统聚类法也称为分级聚类法。</a:t>
            </a:r>
          </a:p>
        </p:txBody>
      </p:sp>
    </p:spTree>
    <p:extLst>
      <p:ext uri="{BB962C8B-B14F-4D97-AF65-F5344CB8AC3E}">
        <p14:creationId xmlns:p14="http://schemas.microsoft.com/office/powerpoint/2010/main" val="166457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1ABF8-961D-421D-9BD7-8BE5CF958B5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48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00C1E3D-26AE-4BD4-8A15-DF78736C5C0B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如果此时迭代运算次数是偶数次，或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≥2K</a:t>
            </a:r>
            <a:r>
              <a:rPr lang="zh-CN" altLang="en-US" dirty="0">
                <a:latin typeface="Times New Roman" pitchFamily="18" charset="0"/>
              </a:rPr>
              <a:t>，则转向</a:t>
            </a:r>
            <a:r>
              <a:rPr lang="zh-CN" altLang="en-US" dirty="0"/>
              <a:t>步骤</a:t>
            </a:r>
            <a:r>
              <a:rPr lang="en-US" altLang="zh-CN" dirty="0"/>
              <a:t>11</a:t>
            </a:r>
            <a:r>
              <a:rPr lang="zh-CN" altLang="en-US" dirty="0"/>
              <a:t>，执行合并步骤，否则继续执行，进行分裂。</a:t>
            </a:r>
          </a:p>
          <a:p>
            <a:pPr eaLnBrk="1" hangingPunct="1"/>
            <a:r>
              <a:rPr lang="zh-CN" altLang="en-US" dirty="0"/>
              <a:t>以上一段话的含义是： 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≥2K</a:t>
            </a:r>
            <a:r>
              <a:rPr lang="zh-CN" altLang="en-US" dirty="0">
                <a:latin typeface="Times New Roman" pitchFamily="18" charset="0"/>
              </a:rPr>
              <a:t>执行合并， </a:t>
            </a:r>
            <a:r>
              <a:rPr lang="en-US" altLang="zh-CN" dirty="0" err="1">
                <a:latin typeface="Times New Roman" pitchFamily="18" charset="0"/>
              </a:rPr>
              <a:t>N</a:t>
            </a:r>
            <a:r>
              <a:rPr lang="en-US" altLang="zh-CN" baseline="-25000" dirty="0" err="1">
                <a:latin typeface="Times New Roman" pitchFamily="18" charset="0"/>
              </a:rPr>
              <a:t>c</a:t>
            </a:r>
            <a:r>
              <a:rPr lang="en-US" altLang="en-US" dirty="0" err="1">
                <a:latin typeface="Times New Roman" pitchFamily="18" charset="0"/>
              </a:rPr>
              <a:t>≤</a:t>
            </a:r>
            <a:r>
              <a:rPr lang="en-US" altLang="zh-CN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/2 </a:t>
            </a:r>
            <a:r>
              <a:rPr lang="zh-CN" altLang="en-US" dirty="0">
                <a:latin typeface="Times New Roman" pitchFamily="18" charset="0"/>
              </a:rPr>
              <a:t>执行分裂， </a:t>
            </a:r>
            <a:r>
              <a:rPr lang="en-US" altLang="zh-CN" dirty="0">
                <a:latin typeface="Times New Roman" pitchFamily="18" charset="0"/>
              </a:rPr>
              <a:t>K/2&lt; </a:t>
            </a:r>
            <a:r>
              <a:rPr lang="en-US" altLang="zh-CN" dirty="0" err="1">
                <a:latin typeface="Times New Roman" pitchFamily="18" charset="0"/>
              </a:rPr>
              <a:t>N</a:t>
            </a:r>
            <a:r>
              <a:rPr lang="en-US" altLang="zh-CN" baseline="-25000" dirty="0" err="1">
                <a:latin typeface="Times New Roman" pitchFamily="18" charset="0"/>
              </a:rPr>
              <a:t>c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&lt;2K</a:t>
            </a:r>
            <a:r>
              <a:rPr lang="zh-CN" altLang="en-US" sz="2400" dirty="0">
                <a:latin typeface="Times New Roman" pitchFamily="18" charset="0"/>
              </a:rPr>
              <a:t>时，分裂或合并都可以，此时偶数次合并，奇数次分裂。</a:t>
            </a:r>
          </a:p>
        </p:txBody>
      </p:sp>
    </p:spTree>
    <p:extLst>
      <p:ext uri="{BB962C8B-B14F-4D97-AF65-F5344CB8AC3E}">
        <p14:creationId xmlns:p14="http://schemas.microsoft.com/office/powerpoint/2010/main" val="99861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0"/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如果你的网站遭到了攻击、非法盗链和不良请求等，通过分析原始访问日志能大概分析出端倪来，例如：往主机上传了一个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mp3</a:t>
            </a:r>
          </a:p>
          <a:p>
            <a:pPr algn="l" latinLnBrk="0"/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，不幸被百度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mp3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收录，引来大量的盗链，导致我的主机流量猛增！通过分析日志，可以找出问题根源，删除了那个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mp3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，主机流量也降下来了。</a:t>
            </a:r>
          </a:p>
          <a:p>
            <a:endParaRPr lang="en-US" altLang="zh-CN" dirty="0"/>
          </a:p>
          <a:p>
            <a:pPr algn="l" latinLnBrk="0"/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网站日志分析软件都能提供关于服务器的浏览量、统计网站所有页面和相关文件被显示的次数、访问最多的网页、客户端访问最频繁</a:t>
            </a:r>
          </a:p>
          <a:p>
            <a:pPr algn="l" latinLnBrk="0"/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的文件、访问者的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分布、每日访问统计、每周每月等的统计结果。访问者访问时段分析。结合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地址和时段之间的关系可以将来访者大致</a:t>
            </a:r>
          </a:p>
          <a:p>
            <a:pPr algn="l" latinLnBrk="0"/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的身份作一个基本的判断。如按上班前、工作期间、下班后、节假日等，可以针对访客的初步性质安排合适的内容，如产品信息和广告；</a:t>
            </a:r>
            <a:endParaRPr lang="en-US" altLang="zh-CN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 latinLnBrk="0"/>
            <a:endParaRPr lang="en-US" altLang="zh-CN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 latinLnBrk="0"/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系统改进：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服务（数据库、网络等）的性能和其他服务质量是衡量用户满意度的关键指标，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用法挖掘可以通过用户的拥塞记录发现站点的性能瓶颈，以提示站点管理者改进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缓存策略、网络传输策略、流量负载平衡机制和数据的分布策略。此外，可以通过分析网络的非法入侵数据找到系统弱点，提高站点安全性，这在电子商务环境下尤为重要。</a:t>
            </a:r>
          </a:p>
          <a:p>
            <a:pPr algn="l" latinLnBrk="0"/>
            <a:endParaRPr lang="zh-CN" altLang="en-US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1ABF8-961D-421D-9BD7-8BE5CF958B56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93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1520001873 w 546"/>
              <a:gd name="T1" fmla="*/ 264126065 h 497"/>
              <a:gd name="T2" fmla="*/ 726954943 w 546"/>
              <a:gd name="T3" fmla="*/ 2147483647 h 497"/>
              <a:gd name="T4" fmla="*/ 1652177716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1056496135 h 497"/>
              <a:gd name="T18" fmla="*/ 2147483647 w 546"/>
              <a:gd name="T19" fmla="*/ 1914905847 h 497"/>
              <a:gd name="T20" fmla="*/ 2147483647 w 546"/>
              <a:gd name="T21" fmla="*/ 726346679 h 497"/>
              <a:gd name="T22" fmla="*/ 2147483647 w 546"/>
              <a:gd name="T23" fmla="*/ 132063033 h 497"/>
              <a:gd name="T24" fmla="*/ 1520001873 w 546"/>
              <a:gd name="T25" fmla="*/ 264126065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1814 w 97"/>
                <a:gd name="T1" fmla="*/ 637 h 37"/>
                <a:gd name="T2" fmla="*/ 2324 w 97"/>
                <a:gd name="T3" fmla="*/ 510 h 37"/>
                <a:gd name="T4" fmla="*/ 2349 w 97"/>
                <a:gd name="T5" fmla="*/ 435 h 37"/>
                <a:gd name="T6" fmla="*/ 2248 w 97"/>
                <a:gd name="T7" fmla="*/ 0 h 37"/>
                <a:gd name="T8" fmla="*/ 636 w 97"/>
                <a:gd name="T9" fmla="*/ 0 h 37"/>
                <a:gd name="T10" fmla="*/ 258 w 97"/>
                <a:gd name="T11" fmla="*/ 561 h 37"/>
                <a:gd name="T12" fmla="*/ 1814 w 97"/>
                <a:gd name="T13" fmla="*/ 6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2884 w 585"/>
                <a:gd name="T1" fmla="*/ 25 h 534"/>
                <a:gd name="T2" fmla="*/ 4015 w 585"/>
                <a:gd name="T3" fmla="*/ 0 h 534"/>
                <a:gd name="T4" fmla="*/ 5754 w 585"/>
                <a:gd name="T5" fmla="*/ 536 h 534"/>
                <a:gd name="T6" fmla="*/ 4450 w 585"/>
                <a:gd name="T7" fmla="*/ 996 h 534"/>
                <a:gd name="T8" fmla="*/ 5294 w 585"/>
                <a:gd name="T9" fmla="*/ 1814 h 534"/>
                <a:gd name="T10" fmla="*/ 1891 w 585"/>
                <a:gd name="T11" fmla="*/ 1531 h 534"/>
                <a:gd name="T12" fmla="*/ 662 w 585"/>
                <a:gd name="T13" fmla="*/ 1607 h 534"/>
                <a:gd name="T14" fmla="*/ 5087 w 585"/>
                <a:gd name="T15" fmla="*/ 12439 h 534"/>
                <a:gd name="T16" fmla="*/ 3681 w 585"/>
                <a:gd name="T17" fmla="*/ 8714 h 534"/>
                <a:gd name="T18" fmla="*/ 2685 w 585"/>
                <a:gd name="T19" fmla="*/ 9603 h 534"/>
                <a:gd name="T20" fmla="*/ 2402 w 585"/>
                <a:gd name="T21" fmla="*/ 11114 h 534"/>
                <a:gd name="T22" fmla="*/ 3170 w 585"/>
                <a:gd name="T23" fmla="*/ 6768 h 534"/>
                <a:gd name="T24" fmla="*/ 3914 w 585"/>
                <a:gd name="T25" fmla="*/ 5823 h 534"/>
                <a:gd name="T26" fmla="*/ 5345 w 585"/>
                <a:gd name="T27" fmla="*/ 6055 h 534"/>
                <a:gd name="T28" fmla="*/ 4809 w 585"/>
                <a:gd name="T29" fmla="*/ 7819 h 534"/>
                <a:gd name="T30" fmla="*/ 4910 w 585"/>
                <a:gd name="T31" fmla="*/ 10088 h 534"/>
                <a:gd name="T32" fmla="*/ 13167 w 585"/>
                <a:gd name="T33" fmla="*/ 12338 h 534"/>
                <a:gd name="T34" fmla="*/ 11610 w 585"/>
                <a:gd name="T35" fmla="*/ 10907 h 534"/>
                <a:gd name="T36" fmla="*/ 10866 w 585"/>
                <a:gd name="T37" fmla="*/ 8815 h 534"/>
                <a:gd name="T38" fmla="*/ 10123 w 585"/>
                <a:gd name="T39" fmla="*/ 6899 h 534"/>
                <a:gd name="T40" fmla="*/ 11761 w 585"/>
                <a:gd name="T41" fmla="*/ 6540 h 534"/>
                <a:gd name="T42" fmla="*/ 10406 w 585"/>
                <a:gd name="T43" fmla="*/ 5696 h 534"/>
                <a:gd name="T44" fmla="*/ 11225 w 585"/>
                <a:gd name="T45" fmla="*/ 5772 h 534"/>
                <a:gd name="T46" fmla="*/ 11200 w 585"/>
                <a:gd name="T47" fmla="*/ 5337 h 534"/>
                <a:gd name="T48" fmla="*/ 9612 w 585"/>
                <a:gd name="T49" fmla="*/ 5388 h 534"/>
                <a:gd name="T50" fmla="*/ 9127 w 585"/>
                <a:gd name="T51" fmla="*/ 8764 h 534"/>
                <a:gd name="T52" fmla="*/ 8874 w 585"/>
                <a:gd name="T53" fmla="*/ 5873 h 534"/>
                <a:gd name="T54" fmla="*/ 8464 w 585"/>
                <a:gd name="T55" fmla="*/ 4650 h 534"/>
                <a:gd name="T56" fmla="*/ 8874 w 585"/>
                <a:gd name="T57" fmla="*/ 3472 h 534"/>
                <a:gd name="T58" fmla="*/ 8667 w 585"/>
                <a:gd name="T59" fmla="*/ 2527 h 534"/>
                <a:gd name="T60" fmla="*/ 8464 w 585"/>
                <a:gd name="T61" fmla="*/ 1582 h 534"/>
                <a:gd name="T62" fmla="*/ 9435 w 585"/>
                <a:gd name="T63" fmla="*/ 2633 h 534"/>
                <a:gd name="T64" fmla="*/ 10608 w 585"/>
                <a:gd name="T65" fmla="*/ 1203 h 534"/>
                <a:gd name="T66" fmla="*/ 10457 w 585"/>
                <a:gd name="T67" fmla="*/ 2426 h 534"/>
                <a:gd name="T68" fmla="*/ 10254 w 585"/>
                <a:gd name="T69" fmla="*/ 3321 h 534"/>
                <a:gd name="T70" fmla="*/ 10254 w 585"/>
                <a:gd name="T71" fmla="*/ 4625 h 534"/>
                <a:gd name="T72" fmla="*/ 14264 w 585"/>
                <a:gd name="T73" fmla="*/ 4625 h 534"/>
                <a:gd name="T74" fmla="*/ 14163 w 585"/>
                <a:gd name="T75" fmla="*/ 1941 h 534"/>
                <a:gd name="T76" fmla="*/ 6366 w 585"/>
                <a:gd name="T77" fmla="*/ 1764 h 534"/>
                <a:gd name="T78" fmla="*/ 7494 w 585"/>
                <a:gd name="T79" fmla="*/ 2376 h 534"/>
                <a:gd name="T80" fmla="*/ 4374 w 585"/>
                <a:gd name="T81" fmla="*/ 4984 h 534"/>
                <a:gd name="T82" fmla="*/ 1765 w 585"/>
                <a:gd name="T83" fmla="*/ 2502 h 534"/>
                <a:gd name="T84" fmla="*/ 4884 w 585"/>
                <a:gd name="T85" fmla="*/ 2709 h 534"/>
                <a:gd name="T86" fmla="*/ 5623 w 585"/>
                <a:gd name="T87" fmla="*/ 2684 h 534"/>
                <a:gd name="T88" fmla="*/ 7721 w 585"/>
                <a:gd name="T89" fmla="*/ 3093 h 534"/>
                <a:gd name="T90" fmla="*/ 7059 w 585"/>
                <a:gd name="T91" fmla="*/ 6540 h 534"/>
                <a:gd name="T92" fmla="*/ 6649 w 585"/>
                <a:gd name="T93" fmla="*/ 3498 h 534"/>
                <a:gd name="T94" fmla="*/ 4374 w 585"/>
                <a:gd name="T95" fmla="*/ 4984 h 534"/>
                <a:gd name="T96" fmla="*/ 5704 w 585"/>
                <a:gd name="T97" fmla="*/ 5747 h 534"/>
                <a:gd name="T98" fmla="*/ 6315 w 585"/>
                <a:gd name="T99" fmla="*/ 4038 h 534"/>
                <a:gd name="T100" fmla="*/ 8333 w 585"/>
                <a:gd name="T101" fmla="*/ 7460 h 534"/>
                <a:gd name="T102" fmla="*/ 5496 w 585"/>
                <a:gd name="T103" fmla="*/ 8198 h 534"/>
                <a:gd name="T104" fmla="*/ 7898 w 585"/>
                <a:gd name="T105" fmla="*/ 7076 h 534"/>
                <a:gd name="T106" fmla="*/ 8131 w 585"/>
                <a:gd name="T107" fmla="*/ 3396 h 534"/>
                <a:gd name="T108" fmla="*/ 8004 w 585"/>
                <a:gd name="T109" fmla="*/ 5443 h 534"/>
                <a:gd name="T110" fmla="*/ 7645 w 585"/>
                <a:gd name="T111" fmla="*/ 3680 h 534"/>
                <a:gd name="T112" fmla="*/ 12965 w 585"/>
                <a:gd name="T113" fmla="*/ 4574 h 534"/>
                <a:gd name="T114" fmla="*/ 11786 w 585"/>
                <a:gd name="T115" fmla="*/ 413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028 w 47"/>
                <a:gd name="T1" fmla="*/ 384 h 56"/>
                <a:gd name="T2" fmla="*/ 694 w 47"/>
                <a:gd name="T3" fmla="*/ 1430 h 56"/>
                <a:gd name="T4" fmla="*/ 1028 w 47"/>
                <a:gd name="T5" fmla="*/ 384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487 w 41"/>
                <a:gd name="T1" fmla="*/ 687 h 75"/>
                <a:gd name="T2" fmla="*/ 309 w 41"/>
                <a:gd name="T3" fmla="*/ 1764 h 75"/>
                <a:gd name="T4" fmla="*/ 1030 w 41"/>
                <a:gd name="T5" fmla="*/ 1147 h 75"/>
                <a:gd name="T6" fmla="*/ 954 w 41"/>
                <a:gd name="T7" fmla="*/ 611 h 75"/>
                <a:gd name="T8" fmla="*/ 487 w 41"/>
                <a:gd name="T9" fmla="*/ 687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2869 w 135"/>
                <a:gd name="T1" fmla="*/ 101 h 63"/>
                <a:gd name="T2" fmla="*/ 612 w 135"/>
                <a:gd name="T3" fmla="*/ 101 h 63"/>
                <a:gd name="T4" fmla="*/ 51 w 135"/>
                <a:gd name="T5" fmla="*/ 636 h 63"/>
                <a:gd name="T6" fmla="*/ 1538 w 135"/>
                <a:gd name="T7" fmla="*/ 1479 h 63"/>
                <a:gd name="T8" fmla="*/ 2459 w 135"/>
                <a:gd name="T9" fmla="*/ 1378 h 63"/>
                <a:gd name="T10" fmla="*/ 2894 w 135"/>
                <a:gd name="T11" fmla="*/ 1353 h 63"/>
                <a:gd name="T12" fmla="*/ 2869 w 135"/>
                <a:gd name="T13" fmla="*/ 101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1707 w 97"/>
                <a:gd name="T1" fmla="*/ 126 h 102"/>
                <a:gd name="T2" fmla="*/ 793 w 97"/>
                <a:gd name="T3" fmla="*/ 126 h 102"/>
                <a:gd name="T4" fmla="*/ 308 w 97"/>
                <a:gd name="T5" fmla="*/ 1454 h 102"/>
                <a:gd name="T6" fmla="*/ 2016 w 97"/>
                <a:gd name="T7" fmla="*/ 1580 h 102"/>
                <a:gd name="T8" fmla="*/ 1707 w 97"/>
                <a:gd name="T9" fmla="*/ 12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385 w 99"/>
                <a:gd name="T1" fmla="*/ 0 h 19"/>
                <a:gd name="T2" fmla="*/ 1022 w 99"/>
                <a:gd name="T3" fmla="*/ 384 h 19"/>
                <a:gd name="T4" fmla="*/ 385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537 w 76"/>
                <a:gd name="T1" fmla="*/ 943 h 47"/>
                <a:gd name="T2" fmla="*/ 1798 w 76"/>
                <a:gd name="T3" fmla="*/ 434 h 47"/>
                <a:gd name="T4" fmla="*/ 1231 w 76"/>
                <a:gd name="T5" fmla="*/ 76 h 47"/>
                <a:gd name="T6" fmla="*/ 486 w 76"/>
                <a:gd name="T7" fmla="*/ 812 h 47"/>
                <a:gd name="T8" fmla="*/ 537 w 76"/>
                <a:gd name="T9" fmla="*/ 943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1842 w 82"/>
                <a:gd name="T1" fmla="*/ 152 h 37"/>
                <a:gd name="T2" fmla="*/ 612 w 82"/>
                <a:gd name="T3" fmla="*/ 435 h 37"/>
                <a:gd name="T4" fmla="*/ 435 w 82"/>
                <a:gd name="T5" fmla="*/ 662 h 37"/>
                <a:gd name="T6" fmla="*/ 1948 w 82"/>
                <a:gd name="T7" fmla="*/ 586 h 37"/>
                <a:gd name="T8" fmla="*/ 2100 w 82"/>
                <a:gd name="T9" fmla="*/ 510 h 37"/>
                <a:gd name="T10" fmla="*/ 2100 w 82"/>
                <a:gd name="T11" fmla="*/ 0 h 37"/>
                <a:gd name="T12" fmla="*/ 1842 w 82"/>
                <a:gd name="T13" fmla="*/ 152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536 w 138"/>
                <a:gd name="T1" fmla="*/ 25 h 33"/>
                <a:gd name="T2" fmla="*/ 202 w 138"/>
                <a:gd name="T3" fmla="*/ 359 h 33"/>
                <a:gd name="T4" fmla="*/ 1457 w 138"/>
                <a:gd name="T5" fmla="*/ 562 h 33"/>
                <a:gd name="T6" fmla="*/ 2994 w 138"/>
                <a:gd name="T7" fmla="*/ 587 h 33"/>
                <a:gd name="T8" fmla="*/ 2918 w 138"/>
                <a:gd name="T9" fmla="*/ 202 h 33"/>
                <a:gd name="T10" fmla="*/ 2099 w 138"/>
                <a:gd name="T11" fmla="*/ 76 h 33"/>
                <a:gd name="T12" fmla="*/ 536 w 138"/>
                <a:gd name="T13" fmla="*/ 2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2511 w 112"/>
                <a:gd name="T1" fmla="*/ 483 h 29"/>
                <a:gd name="T2" fmla="*/ 2638 w 112"/>
                <a:gd name="T3" fmla="*/ 101 h 29"/>
                <a:gd name="T4" fmla="*/ 1898 w 112"/>
                <a:gd name="T5" fmla="*/ 252 h 29"/>
                <a:gd name="T6" fmla="*/ 921 w 112"/>
                <a:gd name="T7" fmla="*/ 151 h 29"/>
                <a:gd name="T8" fmla="*/ 51 w 112"/>
                <a:gd name="T9" fmla="*/ 101 h 29"/>
                <a:gd name="T10" fmla="*/ 2511 w 112"/>
                <a:gd name="T11" fmla="*/ 483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76 w 115"/>
                <a:gd name="T1" fmla="*/ 1354 h 95"/>
                <a:gd name="T2" fmla="*/ 662 w 115"/>
                <a:gd name="T3" fmla="*/ 1379 h 95"/>
                <a:gd name="T4" fmla="*/ 1278 w 115"/>
                <a:gd name="T5" fmla="*/ 1965 h 95"/>
                <a:gd name="T6" fmla="*/ 1506 w 115"/>
                <a:gd name="T7" fmla="*/ 2142 h 95"/>
                <a:gd name="T8" fmla="*/ 2066 w 115"/>
                <a:gd name="T9" fmla="*/ 1329 h 95"/>
                <a:gd name="T10" fmla="*/ 2834 w 115"/>
                <a:gd name="T11" fmla="*/ 1329 h 95"/>
                <a:gd name="T12" fmla="*/ 2016 w 115"/>
                <a:gd name="T13" fmla="*/ 687 h 95"/>
                <a:gd name="T14" fmla="*/ 945 w 115"/>
                <a:gd name="T15" fmla="*/ 409 h 95"/>
                <a:gd name="T16" fmla="*/ 308 w 115"/>
                <a:gd name="T17" fmla="*/ 1046 h 95"/>
                <a:gd name="T18" fmla="*/ 76 w 115"/>
                <a:gd name="T19" fmla="*/ 135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306 w 65"/>
                <a:gd name="T1" fmla="*/ 1021 h 169"/>
                <a:gd name="T2" fmla="*/ 562 w 65"/>
                <a:gd name="T3" fmla="*/ 1253 h 169"/>
                <a:gd name="T4" fmla="*/ 562 w 65"/>
                <a:gd name="T5" fmla="*/ 1506 h 169"/>
                <a:gd name="T6" fmla="*/ 1281 w 65"/>
                <a:gd name="T7" fmla="*/ 2299 h 169"/>
                <a:gd name="T8" fmla="*/ 871 w 65"/>
                <a:gd name="T9" fmla="*/ 3012 h 169"/>
                <a:gd name="T10" fmla="*/ 0 w 65"/>
                <a:gd name="T11" fmla="*/ 3780 h 169"/>
                <a:gd name="T12" fmla="*/ 435 w 65"/>
                <a:gd name="T13" fmla="*/ 3957 h 169"/>
                <a:gd name="T14" fmla="*/ 1205 w 65"/>
                <a:gd name="T15" fmla="*/ 4240 h 169"/>
                <a:gd name="T16" fmla="*/ 1615 w 65"/>
                <a:gd name="T17" fmla="*/ 4139 h 169"/>
                <a:gd name="T18" fmla="*/ 1665 w 65"/>
                <a:gd name="T19" fmla="*/ 0 h 169"/>
                <a:gd name="T20" fmla="*/ 1306 w 65"/>
                <a:gd name="T21" fmla="*/ 1021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5 h 2"/>
                <a:gd name="T2" fmla="*/ 0 w 4"/>
                <a:gd name="T3" fmla="*/ 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5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359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62D4A-F758-4976-9679-EAFC90447956}" type="datetime1">
              <a:rPr lang="zh-CN" altLang="en-US"/>
              <a:pPr>
                <a:defRPr/>
              </a:pPr>
              <a:t>2021/10/25</a:t>
            </a:fld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B04B8-DD54-422E-AA70-2A9E4251E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9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05F62-4D36-4983-8CDC-836E7A4444F9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085A-93A6-428C-8CDB-7BE3160424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3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152400"/>
            <a:ext cx="2135187" cy="59467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450" y="152400"/>
            <a:ext cx="6253163" cy="59467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B7BD-FDB1-4471-B100-9FA284B8CF9C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A2A66-653B-4525-96E9-296439EE7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61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" y="152400"/>
            <a:ext cx="8540750" cy="990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3256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73488"/>
            <a:ext cx="4000500" cy="23256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1E71-64CD-44B6-B652-6F8C654F73D5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ABDD8-5BF7-4E1E-BC93-D7BF68000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3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" y="152400"/>
            <a:ext cx="8540750" cy="990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8037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1C71A-2B60-43AE-81C7-48DC857FF55C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7055E-46F1-41B6-B33B-DFCBA0B47C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33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A7D0B-1C74-4DA1-BAE9-6C746BFE7609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94F7C-8EF4-4A9E-9279-C019EFBD0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2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2C096-0118-45EC-AF2B-985B6958FF1D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9DD39-938A-4899-8DD7-5D0D51B1C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38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803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30553-D0BD-4978-BAA0-710558610485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AFC24-D593-4C7F-BE81-5F6E1BDBE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42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53644-631D-4303-8DF7-56C5F122A840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08F2F-0AFD-439F-B296-3B71E5A2F6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30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456F-AEF7-4FEC-8B03-F2A9E0290118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0F679-1368-4EF4-90BC-8788AC5146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72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9ECB2-568B-4C81-96F0-A084D4BFD62F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15E39-737D-4170-A787-E6D1BF1C6B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9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78B8E-C300-435E-94DF-F5CB9DFD3121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A72B-390D-4575-AC15-E24A32F211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45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34DA3-B106-48B1-BDEC-0804322AED4A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58CB2-F610-47E1-A201-E6BE2C0D7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49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5 h 2"/>
                <a:gd name="T2" fmla="*/ 0 w 4"/>
                <a:gd name="T3" fmla="*/ 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195 w 546"/>
                <a:gd name="T1" fmla="*/ 35 h 497"/>
                <a:gd name="T2" fmla="*/ 93 w 546"/>
                <a:gd name="T3" fmla="*/ 598 h 497"/>
                <a:gd name="T4" fmla="*/ 212 w 546"/>
                <a:gd name="T5" fmla="*/ 3313 h 497"/>
                <a:gd name="T6" fmla="*/ 456 w 546"/>
                <a:gd name="T7" fmla="*/ 3853 h 497"/>
                <a:gd name="T8" fmla="*/ 1333 w 546"/>
                <a:gd name="T9" fmla="*/ 4062 h 497"/>
                <a:gd name="T10" fmla="*/ 1723 w 546"/>
                <a:gd name="T11" fmla="*/ 4172 h 497"/>
                <a:gd name="T12" fmla="*/ 4386 w 546"/>
                <a:gd name="T13" fmla="*/ 4004 h 497"/>
                <a:gd name="T14" fmla="*/ 4497 w 546"/>
                <a:gd name="T15" fmla="*/ 1408 h 497"/>
                <a:gd name="T16" fmla="*/ 3114 w 546"/>
                <a:gd name="T17" fmla="*/ 134 h 497"/>
                <a:gd name="T18" fmla="*/ 2100 w 546"/>
                <a:gd name="T19" fmla="*/ 244 h 497"/>
                <a:gd name="T20" fmla="*/ 1670 w 546"/>
                <a:gd name="T21" fmla="*/ 93 h 497"/>
                <a:gd name="T22" fmla="*/ 1275 w 546"/>
                <a:gd name="T23" fmla="*/ 17 h 497"/>
                <a:gd name="T24" fmla="*/ 195 w 546"/>
                <a:gd name="T25" fmla="*/ 35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1814 w 97"/>
                  <a:gd name="T1" fmla="*/ 637 h 37"/>
                  <a:gd name="T2" fmla="*/ 2324 w 97"/>
                  <a:gd name="T3" fmla="*/ 510 h 37"/>
                  <a:gd name="T4" fmla="*/ 2349 w 97"/>
                  <a:gd name="T5" fmla="*/ 435 h 37"/>
                  <a:gd name="T6" fmla="*/ 2248 w 97"/>
                  <a:gd name="T7" fmla="*/ 0 h 37"/>
                  <a:gd name="T8" fmla="*/ 636 w 97"/>
                  <a:gd name="T9" fmla="*/ 0 h 37"/>
                  <a:gd name="T10" fmla="*/ 258 w 97"/>
                  <a:gd name="T11" fmla="*/ 561 h 37"/>
                  <a:gd name="T12" fmla="*/ 1814 w 97"/>
                  <a:gd name="T13" fmla="*/ 6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2884 w 585"/>
                  <a:gd name="T1" fmla="*/ 25 h 534"/>
                  <a:gd name="T2" fmla="*/ 4015 w 585"/>
                  <a:gd name="T3" fmla="*/ 0 h 534"/>
                  <a:gd name="T4" fmla="*/ 5754 w 585"/>
                  <a:gd name="T5" fmla="*/ 536 h 534"/>
                  <a:gd name="T6" fmla="*/ 4450 w 585"/>
                  <a:gd name="T7" fmla="*/ 996 h 534"/>
                  <a:gd name="T8" fmla="*/ 5294 w 585"/>
                  <a:gd name="T9" fmla="*/ 1814 h 534"/>
                  <a:gd name="T10" fmla="*/ 1891 w 585"/>
                  <a:gd name="T11" fmla="*/ 1531 h 534"/>
                  <a:gd name="T12" fmla="*/ 662 w 585"/>
                  <a:gd name="T13" fmla="*/ 1607 h 534"/>
                  <a:gd name="T14" fmla="*/ 5087 w 585"/>
                  <a:gd name="T15" fmla="*/ 12439 h 534"/>
                  <a:gd name="T16" fmla="*/ 3681 w 585"/>
                  <a:gd name="T17" fmla="*/ 8714 h 534"/>
                  <a:gd name="T18" fmla="*/ 2685 w 585"/>
                  <a:gd name="T19" fmla="*/ 9603 h 534"/>
                  <a:gd name="T20" fmla="*/ 2402 w 585"/>
                  <a:gd name="T21" fmla="*/ 11114 h 534"/>
                  <a:gd name="T22" fmla="*/ 3170 w 585"/>
                  <a:gd name="T23" fmla="*/ 6768 h 534"/>
                  <a:gd name="T24" fmla="*/ 3914 w 585"/>
                  <a:gd name="T25" fmla="*/ 5823 h 534"/>
                  <a:gd name="T26" fmla="*/ 5345 w 585"/>
                  <a:gd name="T27" fmla="*/ 6055 h 534"/>
                  <a:gd name="T28" fmla="*/ 4809 w 585"/>
                  <a:gd name="T29" fmla="*/ 7819 h 534"/>
                  <a:gd name="T30" fmla="*/ 4910 w 585"/>
                  <a:gd name="T31" fmla="*/ 10088 h 534"/>
                  <a:gd name="T32" fmla="*/ 13167 w 585"/>
                  <a:gd name="T33" fmla="*/ 12338 h 534"/>
                  <a:gd name="T34" fmla="*/ 11610 w 585"/>
                  <a:gd name="T35" fmla="*/ 10907 h 534"/>
                  <a:gd name="T36" fmla="*/ 10866 w 585"/>
                  <a:gd name="T37" fmla="*/ 8815 h 534"/>
                  <a:gd name="T38" fmla="*/ 10123 w 585"/>
                  <a:gd name="T39" fmla="*/ 6899 h 534"/>
                  <a:gd name="T40" fmla="*/ 11761 w 585"/>
                  <a:gd name="T41" fmla="*/ 6540 h 534"/>
                  <a:gd name="T42" fmla="*/ 10406 w 585"/>
                  <a:gd name="T43" fmla="*/ 5696 h 534"/>
                  <a:gd name="T44" fmla="*/ 11225 w 585"/>
                  <a:gd name="T45" fmla="*/ 5772 h 534"/>
                  <a:gd name="T46" fmla="*/ 11200 w 585"/>
                  <a:gd name="T47" fmla="*/ 5337 h 534"/>
                  <a:gd name="T48" fmla="*/ 9612 w 585"/>
                  <a:gd name="T49" fmla="*/ 5388 h 534"/>
                  <a:gd name="T50" fmla="*/ 9127 w 585"/>
                  <a:gd name="T51" fmla="*/ 8764 h 534"/>
                  <a:gd name="T52" fmla="*/ 8874 w 585"/>
                  <a:gd name="T53" fmla="*/ 5873 h 534"/>
                  <a:gd name="T54" fmla="*/ 8464 w 585"/>
                  <a:gd name="T55" fmla="*/ 4650 h 534"/>
                  <a:gd name="T56" fmla="*/ 8874 w 585"/>
                  <a:gd name="T57" fmla="*/ 3472 h 534"/>
                  <a:gd name="T58" fmla="*/ 8667 w 585"/>
                  <a:gd name="T59" fmla="*/ 2527 h 534"/>
                  <a:gd name="T60" fmla="*/ 8464 w 585"/>
                  <a:gd name="T61" fmla="*/ 1582 h 534"/>
                  <a:gd name="T62" fmla="*/ 9435 w 585"/>
                  <a:gd name="T63" fmla="*/ 2633 h 534"/>
                  <a:gd name="T64" fmla="*/ 10608 w 585"/>
                  <a:gd name="T65" fmla="*/ 1203 h 534"/>
                  <a:gd name="T66" fmla="*/ 10457 w 585"/>
                  <a:gd name="T67" fmla="*/ 2426 h 534"/>
                  <a:gd name="T68" fmla="*/ 10254 w 585"/>
                  <a:gd name="T69" fmla="*/ 3321 h 534"/>
                  <a:gd name="T70" fmla="*/ 10254 w 585"/>
                  <a:gd name="T71" fmla="*/ 4625 h 534"/>
                  <a:gd name="T72" fmla="*/ 14264 w 585"/>
                  <a:gd name="T73" fmla="*/ 4625 h 534"/>
                  <a:gd name="T74" fmla="*/ 14163 w 585"/>
                  <a:gd name="T75" fmla="*/ 1941 h 534"/>
                  <a:gd name="T76" fmla="*/ 6366 w 585"/>
                  <a:gd name="T77" fmla="*/ 1764 h 534"/>
                  <a:gd name="T78" fmla="*/ 7494 w 585"/>
                  <a:gd name="T79" fmla="*/ 2376 h 534"/>
                  <a:gd name="T80" fmla="*/ 4374 w 585"/>
                  <a:gd name="T81" fmla="*/ 4984 h 534"/>
                  <a:gd name="T82" fmla="*/ 1765 w 585"/>
                  <a:gd name="T83" fmla="*/ 2502 h 534"/>
                  <a:gd name="T84" fmla="*/ 4884 w 585"/>
                  <a:gd name="T85" fmla="*/ 2709 h 534"/>
                  <a:gd name="T86" fmla="*/ 5623 w 585"/>
                  <a:gd name="T87" fmla="*/ 2684 h 534"/>
                  <a:gd name="T88" fmla="*/ 7721 w 585"/>
                  <a:gd name="T89" fmla="*/ 3093 h 534"/>
                  <a:gd name="T90" fmla="*/ 7059 w 585"/>
                  <a:gd name="T91" fmla="*/ 6540 h 534"/>
                  <a:gd name="T92" fmla="*/ 6649 w 585"/>
                  <a:gd name="T93" fmla="*/ 3498 h 534"/>
                  <a:gd name="T94" fmla="*/ 4374 w 585"/>
                  <a:gd name="T95" fmla="*/ 4984 h 534"/>
                  <a:gd name="T96" fmla="*/ 5704 w 585"/>
                  <a:gd name="T97" fmla="*/ 5747 h 534"/>
                  <a:gd name="T98" fmla="*/ 6315 w 585"/>
                  <a:gd name="T99" fmla="*/ 4038 h 534"/>
                  <a:gd name="T100" fmla="*/ 8333 w 585"/>
                  <a:gd name="T101" fmla="*/ 7460 h 534"/>
                  <a:gd name="T102" fmla="*/ 5496 w 585"/>
                  <a:gd name="T103" fmla="*/ 8198 h 534"/>
                  <a:gd name="T104" fmla="*/ 7898 w 585"/>
                  <a:gd name="T105" fmla="*/ 7076 h 534"/>
                  <a:gd name="T106" fmla="*/ 8131 w 585"/>
                  <a:gd name="T107" fmla="*/ 3396 h 534"/>
                  <a:gd name="T108" fmla="*/ 8004 w 585"/>
                  <a:gd name="T109" fmla="*/ 5443 h 534"/>
                  <a:gd name="T110" fmla="*/ 7645 w 585"/>
                  <a:gd name="T111" fmla="*/ 3680 h 534"/>
                  <a:gd name="T112" fmla="*/ 12965 w 585"/>
                  <a:gd name="T113" fmla="*/ 4574 h 534"/>
                  <a:gd name="T114" fmla="*/ 11786 w 585"/>
                  <a:gd name="T115" fmla="*/ 413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1028 w 47"/>
                  <a:gd name="T1" fmla="*/ 384 h 56"/>
                  <a:gd name="T2" fmla="*/ 694 w 47"/>
                  <a:gd name="T3" fmla="*/ 1430 h 56"/>
                  <a:gd name="T4" fmla="*/ 1028 w 47"/>
                  <a:gd name="T5" fmla="*/ 384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487 w 41"/>
                  <a:gd name="T1" fmla="*/ 687 h 75"/>
                  <a:gd name="T2" fmla="*/ 309 w 41"/>
                  <a:gd name="T3" fmla="*/ 1764 h 75"/>
                  <a:gd name="T4" fmla="*/ 1030 w 41"/>
                  <a:gd name="T5" fmla="*/ 1147 h 75"/>
                  <a:gd name="T6" fmla="*/ 954 w 41"/>
                  <a:gd name="T7" fmla="*/ 611 h 75"/>
                  <a:gd name="T8" fmla="*/ 487 w 41"/>
                  <a:gd name="T9" fmla="*/ 68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2869 w 135"/>
                  <a:gd name="T1" fmla="*/ 101 h 63"/>
                  <a:gd name="T2" fmla="*/ 612 w 135"/>
                  <a:gd name="T3" fmla="*/ 101 h 63"/>
                  <a:gd name="T4" fmla="*/ 51 w 135"/>
                  <a:gd name="T5" fmla="*/ 636 h 63"/>
                  <a:gd name="T6" fmla="*/ 1538 w 135"/>
                  <a:gd name="T7" fmla="*/ 1479 h 63"/>
                  <a:gd name="T8" fmla="*/ 2459 w 135"/>
                  <a:gd name="T9" fmla="*/ 1378 h 63"/>
                  <a:gd name="T10" fmla="*/ 2894 w 135"/>
                  <a:gd name="T11" fmla="*/ 1353 h 63"/>
                  <a:gd name="T12" fmla="*/ 2869 w 135"/>
                  <a:gd name="T13" fmla="*/ 101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1707 w 97"/>
                  <a:gd name="T1" fmla="*/ 126 h 102"/>
                  <a:gd name="T2" fmla="*/ 793 w 97"/>
                  <a:gd name="T3" fmla="*/ 126 h 102"/>
                  <a:gd name="T4" fmla="*/ 308 w 97"/>
                  <a:gd name="T5" fmla="*/ 1454 h 102"/>
                  <a:gd name="T6" fmla="*/ 2016 w 97"/>
                  <a:gd name="T7" fmla="*/ 1580 h 102"/>
                  <a:gd name="T8" fmla="*/ 1707 w 97"/>
                  <a:gd name="T9" fmla="*/ 12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385 w 99"/>
                  <a:gd name="T1" fmla="*/ 0 h 19"/>
                  <a:gd name="T2" fmla="*/ 1022 w 99"/>
                  <a:gd name="T3" fmla="*/ 384 h 19"/>
                  <a:gd name="T4" fmla="*/ 385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537 w 76"/>
                  <a:gd name="T1" fmla="*/ 943 h 47"/>
                  <a:gd name="T2" fmla="*/ 1798 w 76"/>
                  <a:gd name="T3" fmla="*/ 434 h 47"/>
                  <a:gd name="T4" fmla="*/ 1231 w 76"/>
                  <a:gd name="T5" fmla="*/ 76 h 47"/>
                  <a:gd name="T6" fmla="*/ 486 w 76"/>
                  <a:gd name="T7" fmla="*/ 812 h 47"/>
                  <a:gd name="T8" fmla="*/ 537 w 76"/>
                  <a:gd name="T9" fmla="*/ 94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1842 w 82"/>
                  <a:gd name="T1" fmla="*/ 152 h 37"/>
                  <a:gd name="T2" fmla="*/ 612 w 82"/>
                  <a:gd name="T3" fmla="*/ 435 h 37"/>
                  <a:gd name="T4" fmla="*/ 435 w 82"/>
                  <a:gd name="T5" fmla="*/ 662 h 37"/>
                  <a:gd name="T6" fmla="*/ 1948 w 82"/>
                  <a:gd name="T7" fmla="*/ 586 h 37"/>
                  <a:gd name="T8" fmla="*/ 2100 w 82"/>
                  <a:gd name="T9" fmla="*/ 510 h 37"/>
                  <a:gd name="T10" fmla="*/ 2100 w 82"/>
                  <a:gd name="T11" fmla="*/ 0 h 37"/>
                  <a:gd name="T12" fmla="*/ 1842 w 82"/>
                  <a:gd name="T13" fmla="*/ 152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536 w 138"/>
                  <a:gd name="T1" fmla="*/ 25 h 33"/>
                  <a:gd name="T2" fmla="*/ 202 w 138"/>
                  <a:gd name="T3" fmla="*/ 359 h 33"/>
                  <a:gd name="T4" fmla="*/ 1457 w 138"/>
                  <a:gd name="T5" fmla="*/ 562 h 33"/>
                  <a:gd name="T6" fmla="*/ 2994 w 138"/>
                  <a:gd name="T7" fmla="*/ 587 h 33"/>
                  <a:gd name="T8" fmla="*/ 2918 w 138"/>
                  <a:gd name="T9" fmla="*/ 202 h 33"/>
                  <a:gd name="T10" fmla="*/ 2099 w 138"/>
                  <a:gd name="T11" fmla="*/ 76 h 33"/>
                  <a:gd name="T12" fmla="*/ 536 w 138"/>
                  <a:gd name="T13" fmla="*/ 2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2511 w 112"/>
                  <a:gd name="T1" fmla="*/ 483 h 29"/>
                  <a:gd name="T2" fmla="*/ 2638 w 112"/>
                  <a:gd name="T3" fmla="*/ 101 h 29"/>
                  <a:gd name="T4" fmla="*/ 1898 w 112"/>
                  <a:gd name="T5" fmla="*/ 252 h 29"/>
                  <a:gd name="T6" fmla="*/ 921 w 112"/>
                  <a:gd name="T7" fmla="*/ 151 h 29"/>
                  <a:gd name="T8" fmla="*/ 51 w 112"/>
                  <a:gd name="T9" fmla="*/ 101 h 29"/>
                  <a:gd name="T10" fmla="*/ 2511 w 112"/>
                  <a:gd name="T11" fmla="*/ 483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76 w 115"/>
                  <a:gd name="T1" fmla="*/ 1354 h 95"/>
                  <a:gd name="T2" fmla="*/ 662 w 115"/>
                  <a:gd name="T3" fmla="*/ 1379 h 95"/>
                  <a:gd name="T4" fmla="*/ 1278 w 115"/>
                  <a:gd name="T5" fmla="*/ 1965 h 95"/>
                  <a:gd name="T6" fmla="*/ 1506 w 115"/>
                  <a:gd name="T7" fmla="*/ 2142 h 95"/>
                  <a:gd name="T8" fmla="*/ 2066 w 115"/>
                  <a:gd name="T9" fmla="*/ 1329 h 95"/>
                  <a:gd name="T10" fmla="*/ 2834 w 115"/>
                  <a:gd name="T11" fmla="*/ 1329 h 95"/>
                  <a:gd name="T12" fmla="*/ 2016 w 115"/>
                  <a:gd name="T13" fmla="*/ 687 h 95"/>
                  <a:gd name="T14" fmla="*/ 945 w 115"/>
                  <a:gd name="T15" fmla="*/ 409 h 95"/>
                  <a:gd name="T16" fmla="*/ 308 w 115"/>
                  <a:gd name="T17" fmla="*/ 1046 h 95"/>
                  <a:gd name="T18" fmla="*/ 76 w 115"/>
                  <a:gd name="T19" fmla="*/ 1354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1306 w 65"/>
                  <a:gd name="T1" fmla="*/ 1021 h 169"/>
                  <a:gd name="T2" fmla="*/ 562 w 65"/>
                  <a:gd name="T3" fmla="*/ 1253 h 169"/>
                  <a:gd name="T4" fmla="*/ 562 w 65"/>
                  <a:gd name="T5" fmla="*/ 1506 h 169"/>
                  <a:gd name="T6" fmla="*/ 1281 w 65"/>
                  <a:gd name="T7" fmla="*/ 2299 h 169"/>
                  <a:gd name="T8" fmla="*/ 871 w 65"/>
                  <a:gd name="T9" fmla="*/ 3012 h 169"/>
                  <a:gd name="T10" fmla="*/ 0 w 65"/>
                  <a:gd name="T11" fmla="*/ 3780 h 169"/>
                  <a:gd name="T12" fmla="*/ 435 w 65"/>
                  <a:gd name="T13" fmla="*/ 3957 h 169"/>
                  <a:gd name="T14" fmla="*/ 1205 w 65"/>
                  <a:gd name="T15" fmla="*/ 4240 h 169"/>
                  <a:gd name="T16" fmla="*/ 1615 w 65"/>
                  <a:gd name="T17" fmla="*/ 4139 h 169"/>
                  <a:gd name="T18" fmla="*/ 1665 w 65"/>
                  <a:gd name="T19" fmla="*/ 0 h 169"/>
                  <a:gd name="T20" fmla="*/ 1306 w 65"/>
                  <a:gd name="T21" fmla="*/ 1021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152400"/>
            <a:ext cx="8540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418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F6C97311-9760-4ACC-BD10-293951C63FAB}" type="datetime1">
              <a:rPr lang="zh-CN" altLang="en-US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7419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20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1B79F3A-A6BC-4AAC-B205-4D874B769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9" Type="http://schemas.openxmlformats.org/officeDocument/2006/relationships/oleObject" Target="../embeddings/oleObject31.bin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29.wmf"/><Relationship Id="rId42" Type="http://schemas.openxmlformats.org/officeDocument/2006/relationships/image" Target="../media/image33.wmf"/><Relationship Id="rId47" Type="http://schemas.openxmlformats.org/officeDocument/2006/relationships/oleObject" Target="../embeddings/oleObject35.bin"/><Relationship Id="rId50" Type="http://schemas.openxmlformats.org/officeDocument/2006/relationships/image" Target="../media/image37.wmf"/><Relationship Id="rId55" Type="http://schemas.openxmlformats.org/officeDocument/2006/relationships/oleObject" Target="../embeddings/oleObject39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38" Type="http://schemas.openxmlformats.org/officeDocument/2006/relationships/image" Target="../media/image31.wmf"/><Relationship Id="rId46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26.bin"/><Relationship Id="rId41" Type="http://schemas.openxmlformats.org/officeDocument/2006/relationships/oleObject" Target="../embeddings/oleObject32.bin"/><Relationship Id="rId54" Type="http://schemas.openxmlformats.org/officeDocument/2006/relationships/image" Target="../media/image3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wmf"/><Relationship Id="rId32" Type="http://schemas.openxmlformats.org/officeDocument/2006/relationships/image" Target="../media/image28.wmf"/><Relationship Id="rId37" Type="http://schemas.openxmlformats.org/officeDocument/2006/relationships/oleObject" Target="../embeddings/oleObject30.bin"/><Relationship Id="rId40" Type="http://schemas.openxmlformats.org/officeDocument/2006/relationships/image" Target="../media/image32.wmf"/><Relationship Id="rId45" Type="http://schemas.openxmlformats.org/officeDocument/2006/relationships/oleObject" Target="../embeddings/oleObject34.bin"/><Relationship Id="rId53" Type="http://schemas.openxmlformats.org/officeDocument/2006/relationships/oleObject" Target="../embeddings/oleObject38.bin"/><Relationship Id="rId58" Type="http://schemas.openxmlformats.org/officeDocument/2006/relationships/image" Target="../media/image41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6.wmf"/><Relationship Id="rId36" Type="http://schemas.openxmlformats.org/officeDocument/2006/relationships/image" Target="../media/image30.wmf"/><Relationship Id="rId49" Type="http://schemas.openxmlformats.org/officeDocument/2006/relationships/oleObject" Target="../embeddings/oleObject36.bin"/><Relationship Id="rId57" Type="http://schemas.openxmlformats.org/officeDocument/2006/relationships/oleObject" Target="../embeddings/oleObject40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4" Type="http://schemas.openxmlformats.org/officeDocument/2006/relationships/image" Target="../media/image34.wmf"/><Relationship Id="rId52" Type="http://schemas.openxmlformats.org/officeDocument/2006/relationships/image" Target="../media/image38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7.wmf"/><Relationship Id="rId35" Type="http://schemas.openxmlformats.org/officeDocument/2006/relationships/oleObject" Target="../embeddings/oleObject29.bin"/><Relationship Id="rId43" Type="http://schemas.openxmlformats.org/officeDocument/2006/relationships/oleObject" Target="../embeddings/oleObject33.bin"/><Relationship Id="rId48" Type="http://schemas.openxmlformats.org/officeDocument/2006/relationships/image" Target="../media/image36.wmf"/><Relationship Id="rId56" Type="http://schemas.openxmlformats.org/officeDocument/2006/relationships/image" Target="../media/image40.wmf"/><Relationship Id="rId8" Type="http://schemas.openxmlformats.org/officeDocument/2006/relationships/image" Target="../media/image16.wmf"/><Relationship Id="rId51" Type="http://schemas.openxmlformats.org/officeDocument/2006/relationships/oleObject" Target="../embeddings/oleObject37.bin"/><Relationship Id="rId3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9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6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9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9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0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19DD5D-D08B-446E-9CDF-76463C535DC7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7122D81-2331-44FE-B268-9A52AC86CEC2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07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dirty="0"/>
              <a:t>第三讲 聚类分析（二）</a:t>
            </a:r>
          </a:p>
          <a:p>
            <a:pPr eaLnBrk="1" hangingPunct="1">
              <a:lnSpc>
                <a:spcPct val="90000"/>
              </a:lnSpc>
            </a:pPr>
            <a:endParaRPr lang="zh-CN" altLang="en-US" sz="4400" dirty="0"/>
          </a:p>
          <a:p>
            <a:pPr eaLnBrk="1" hangingPunct="1">
              <a:lnSpc>
                <a:spcPct val="90000"/>
              </a:lnSpc>
            </a:pPr>
            <a:endParaRPr lang="zh-CN" altLang="en-US" sz="4400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秦中元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99"/>
                </a:solidFill>
              </a:rPr>
              <a:t>东南大学网络空间安全学院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zyqin@seu.edu.cn</a:t>
            </a:r>
          </a:p>
        </p:txBody>
      </p:sp>
      <p:sp>
        <p:nvSpPr>
          <p:cNvPr id="3077" name="Rectangle 3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 eaLnBrk="1" hangingPunct="1"/>
            <a:r>
              <a:rPr lang="zh-CN" altLang="en-US" sz="2800" dirty="0">
                <a:solidFill>
                  <a:srgbClr val="000099"/>
                </a:solidFill>
              </a:rPr>
              <a:t/>
            </a:r>
            <a:br>
              <a:rPr lang="zh-CN" altLang="en-US" sz="2800" dirty="0">
                <a:solidFill>
                  <a:srgbClr val="000099"/>
                </a:solidFill>
              </a:rPr>
            </a:br>
            <a:r>
              <a:rPr lang="zh-CN" altLang="en-US" sz="3600" dirty="0">
                <a:solidFill>
                  <a:srgbClr val="000099"/>
                </a:solidFill>
              </a:rPr>
              <a:t>模式识别</a:t>
            </a:r>
            <a:r>
              <a:rPr lang="en-US" altLang="zh-CN" sz="3600" dirty="0">
                <a:solidFill>
                  <a:srgbClr val="000099"/>
                </a:solidFill>
              </a:rPr>
              <a:t>(</a:t>
            </a:r>
            <a:r>
              <a:rPr lang="en-US" altLang="zh-CN" sz="3600" i="1" dirty="0">
                <a:solidFill>
                  <a:srgbClr val="000099"/>
                </a:solidFill>
                <a:latin typeface="Times New Roman" pitchFamily="18" charset="0"/>
              </a:rPr>
              <a:t>Pattern Recognition</a:t>
            </a:r>
            <a:r>
              <a:rPr lang="en-US" altLang="zh-CN" sz="3600" dirty="0">
                <a:solidFill>
                  <a:srgbClr val="000099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23" name="AutoShape 35"/>
          <p:cNvSpPr>
            <a:spLocks noChangeArrowheads="1"/>
          </p:cNvSpPr>
          <p:nvPr/>
        </p:nvSpPr>
        <p:spPr bwMode="auto">
          <a:xfrm>
            <a:off x="657225" y="1666875"/>
            <a:ext cx="6862763" cy="1163638"/>
          </a:xfrm>
          <a:prstGeom prst="cloudCallout">
            <a:avLst>
              <a:gd name="adj1" fmla="val -41671"/>
              <a:gd name="adj2" fmla="val -109755"/>
            </a:avLst>
          </a:prstGeom>
          <a:solidFill>
            <a:schemeClr val="bg1"/>
          </a:solidFill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/>
            <a:r>
              <a:rPr lang="zh-CN" altLang="en-US" sz="2400"/>
              <a:t>聚类过程中，</a:t>
            </a:r>
          </a:p>
          <a:p>
            <a:pPr algn="ctr"/>
            <a:r>
              <a:rPr lang="zh-CN" altLang="en-US" sz="2400"/>
              <a:t>聚类中心位置或个数发生变化。</a:t>
            </a:r>
          </a:p>
        </p:txBody>
      </p:sp>
      <p:grpSp>
        <p:nvGrpSpPr>
          <p:cNvPr id="12291" name="Group 37"/>
          <p:cNvGrpSpPr>
            <a:grpSpLocks/>
          </p:cNvGrpSpPr>
          <p:nvPr/>
        </p:nvGrpSpPr>
        <p:grpSpPr bwMode="auto">
          <a:xfrm>
            <a:off x="396875" y="523875"/>
            <a:ext cx="2611438" cy="890588"/>
            <a:chOff x="257" y="240"/>
            <a:chExt cx="1600" cy="568"/>
          </a:xfrm>
        </p:grpSpPr>
        <p:sp>
          <p:nvSpPr>
            <p:cNvPr id="12293" name="Text Box 34"/>
            <p:cNvSpPr txBox="1">
              <a:spLocks noChangeArrowheads="1"/>
            </p:cNvSpPr>
            <p:nvPr/>
          </p:nvSpPr>
          <p:spPr bwMode="auto">
            <a:xfrm flipH="1">
              <a:off x="257" y="240"/>
              <a:ext cx="16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993300"/>
                  </a:solidFill>
                </a:rPr>
                <a:t>“</a:t>
              </a:r>
              <a:r>
                <a:rPr lang="zh-CN" altLang="en-US" sz="2800">
                  <a:solidFill>
                    <a:srgbClr val="993300"/>
                  </a:solidFill>
                </a:rPr>
                <a:t>动态”</a:t>
              </a:r>
              <a:r>
                <a:rPr lang="zh-CN" altLang="en-US" sz="2800"/>
                <a:t>聚类法</a:t>
              </a:r>
            </a:p>
          </p:txBody>
        </p:sp>
        <p:sp>
          <p:nvSpPr>
            <p:cNvPr id="12294" name="Text Box 36"/>
            <p:cNvSpPr txBox="1">
              <a:spLocks noChangeArrowheads="1"/>
            </p:cNvSpPr>
            <p:nvPr/>
          </p:nvSpPr>
          <p:spPr bwMode="auto">
            <a:xfrm>
              <a:off x="656" y="536"/>
              <a:ext cx="4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CC0000"/>
                  </a:solidFill>
                </a:rPr>
                <a:t>？</a:t>
              </a:r>
            </a:p>
          </p:txBody>
        </p:sp>
      </p:grpSp>
      <p:sp>
        <p:nvSpPr>
          <p:cNvPr id="165929" name="Rectangle 41"/>
          <p:cNvSpPr>
            <a:spLocks noChangeArrowheads="1"/>
          </p:cNvSpPr>
          <p:nvPr/>
        </p:nvSpPr>
        <p:spPr bwMode="auto">
          <a:xfrm>
            <a:off x="296863" y="3684588"/>
            <a:ext cx="8847137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indent="304800">
              <a:lnSpc>
                <a:spcPct val="130000"/>
              </a:lnSpc>
            </a:pPr>
            <a:r>
              <a:rPr lang="en-US" altLang="zh-CN" sz="2400" b="1"/>
              <a:t>2.  </a:t>
            </a:r>
            <a:r>
              <a:rPr lang="zh-CN" altLang="en-US" sz="2400" b="1"/>
              <a:t>算法讨论</a:t>
            </a:r>
          </a:p>
          <a:p>
            <a:pPr indent="304800">
              <a:lnSpc>
                <a:spcPct val="130000"/>
              </a:lnSpc>
            </a:pPr>
            <a:r>
              <a:rPr lang="zh-CN" altLang="en-US" sz="2400"/>
              <a:t>         结果受到所选聚类中心的个数和其初始位置，以及模式样</a:t>
            </a:r>
          </a:p>
          <a:p>
            <a:pPr indent="304800">
              <a:lnSpc>
                <a:spcPct val="130000"/>
              </a:lnSpc>
            </a:pPr>
            <a:r>
              <a:rPr lang="zh-CN" altLang="en-US" sz="2400"/>
              <a:t>本的几何性质及读入次序等的影响。实际应用中需要试探不同</a:t>
            </a:r>
          </a:p>
          <a:p>
            <a:pPr indent="304800">
              <a:lnSpc>
                <a:spcPct val="130000"/>
              </a:lnSpc>
            </a:pPr>
            <a:r>
              <a:rPr lang="zh-CN" altLang="en-US" sz="2400"/>
              <a:t>的</a:t>
            </a:r>
            <a:r>
              <a:rPr lang="en-US" altLang="zh-CN" sz="2400"/>
              <a:t>K</a:t>
            </a:r>
            <a:r>
              <a:rPr lang="zh-CN" altLang="en-US" sz="2400"/>
              <a:t>值和选择不同的聚类中心起始值。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3" grpId="0" animBg="1"/>
      <p:bldP spid="1659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8"/>
          <p:cNvSpPr>
            <a:spLocks noChangeArrowheads="1"/>
          </p:cNvSpPr>
          <p:nvPr/>
        </p:nvSpPr>
        <p:spPr bwMode="auto">
          <a:xfrm>
            <a:off x="303213" y="247650"/>
            <a:ext cx="8253412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2.3</a:t>
            </a:r>
            <a:r>
              <a:rPr lang="zh-CN" altLang="en-US" sz="2400"/>
              <a:t>：已知</a:t>
            </a:r>
            <a:r>
              <a:rPr lang="en-US" altLang="zh-CN" sz="2400"/>
              <a:t>20</a:t>
            </a:r>
            <a:r>
              <a:rPr lang="zh-CN" altLang="en-US" sz="2400"/>
              <a:t>个模式样本如下，试用</a:t>
            </a:r>
            <a:r>
              <a:rPr lang="en-US" altLang="zh-CN" sz="2400"/>
              <a:t>K-</a:t>
            </a:r>
            <a:r>
              <a:rPr lang="zh-CN" altLang="en-US" sz="2400"/>
              <a:t>均值算法分类。 </a:t>
            </a:r>
          </a:p>
        </p:txBody>
      </p:sp>
      <p:grpSp>
        <p:nvGrpSpPr>
          <p:cNvPr id="13315" name="Group 118"/>
          <p:cNvGrpSpPr>
            <a:grpSpLocks/>
          </p:cNvGrpSpPr>
          <p:nvPr/>
        </p:nvGrpSpPr>
        <p:grpSpPr bwMode="auto">
          <a:xfrm>
            <a:off x="1527175" y="763588"/>
            <a:ext cx="5281613" cy="2643187"/>
            <a:chOff x="2795" y="2415"/>
            <a:chExt cx="2852" cy="1446"/>
          </a:xfrm>
        </p:grpSpPr>
        <p:graphicFrame>
          <p:nvGraphicFramePr>
            <p:cNvPr id="13334" name="Object 76"/>
            <p:cNvGraphicFramePr>
              <a:graphicFrameLocks noChangeAspect="1"/>
            </p:cNvGraphicFramePr>
            <p:nvPr/>
          </p:nvGraphicFramePr>
          <p:xfrm>
            <a:off x="2852" y="2415"/>
            <a:ext cx="66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74" name="公式" r:id="rId3" imgW="698197" imgH="266584" progId="Equation.3">
                    <p:embed/>
                  </p:oleObj>
                </mc:Choice>
                <mc:Fallback>
                  <p:oleObj name="公式" r:id="rId3" imgW="698197" imgH="266584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2415"/>
                          <a:ext cx="66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75"/>
            <p:cNvGraphicFramePr>
              <a:graphicFrameLocks noChangeAspect="1"/>
            </p:cNvGraphicFramePr>
            <p:nvPr/>
          </p:nvGraphicFramePr>
          <p:xfrm>
            <a:off x="3560" y="2415"/>
            <a:ext cx="6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75" name="公式" r:id="rId5" imgW="685502" imgH="266584" progId="Equation.3">
                    <p:embed/>
                  </p:oleObj>
                </mc:Choice>
                <mc:Fallback>
                  <p:oleObj name="公式" r:id="rId5" imgW="685502" imgH="266584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415"/>
                          <a:ext cx="65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91"/>
            <p:cNvGraphicFramePr>
              <a:graphicFrameLocks noChangeAspect="1"/>
            </p:cNvGraphicFramePr>
            <p:nvPr/>
          </p:nvGraphicFramePr>
          <p:xfrm>
            <a:off x="4269" y="2419"/>
            <a:ext cx="64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76" name="公式" r:id="rId7" imgW="685502" imgH="266584" progId="Equation.3">
                    <p:embed/>
                  </p:oleObj>
                </mc:Choice>
                <mc:Fallback>
                  <p:oleObj name="公式" r:id="rId7" imgW="685502" imgH="266584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2419"/>
                          <a:ext cx="64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90"/>
            <p:cNvGraphicFramePr>
              <a:graphicFrameLocks noChangeAspect="1"/>
            </p:cNvGraphicFramePr>
            <p:nvPr/>
          </p:nvGraphicFramePr>
          <p:xfrm>
            <a:off x="4950" y="2419"/>
            <a:ext cx="61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77" name="公式" r:id="rId9" imgW="660113" imgH="266584" progId="Equation.3">
                    <p:embed/>
                  </p:oleObj>
                </mc:Choice>
                <mc:Fallback>
                  <p:oleObj name="公式" r:id="rId9" imgW="660113" imgH="266584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2419"/>
                          <a:ext cx="61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89"/>
            <p:cNvGraphicFramePr>
              <a:graphicFrameLocks noChangeAspect="1"/>
            </p:cNvGraphicFramePr>
            <p:nvPr/>
          </p:nvGraphicFramePr>
          <p:xfrm>
            <a:off x="2852" y="2699"/>
            <a:ext cx="64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78" name="公式" r:id="rId11" imgW="685502" imgH="266584" progId="Equation.3">
                    <p:embed/>
                  </p:oleObj>
                </mc:Choice>
                <mc:Fallback>
                  <p:oleObj name="公式" r:id="rId11" imgW="685502" imgH="266584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2699"/>
                          <a:ext cx="64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88"/>
            <p:cNvGraphicFramePr>
              <a:graphicFrameLocks noChangeAspect="1"/>
            </p:cNvGraphicFramePr>
            <p:nvPr/>
          </p:nvGraphicFramePr>
          <p:xfrm>
            <a:off x="3560" y="2699"/>
            <a:ext cx="64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79" name="公式" r:id="rId13" imgW="685502" imgH="266584" progId="Equation.3">
                    <p:embed/>
                  </p:oleObj>
                </mc:Choice>
                <mc:Fallback>
                  <p:oleObj name="公式" r:id="rId13" imgW="685502" imgH="266584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699"/>
                          <a:ext cx="64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87"/>
            <p:cNvGraphicFramePr>
              <a:graphicFrameLocks noChangeAspect="1"/>
            </p:cNvGraphicFramePr>
            <p:nvPr/>
          </p:nvGraphicFramePr>
          <p:xfrm>
            <a:off x="4269" y="2699"/>
            <a:ext cx="68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0" name="公式" r:id="rId15" imgW="723586" imgH="266584" progId="Equation.3">
                    <p:embed/>
                  </p:oleObj>
                </mc:Choice>
                <mc:Fallback>
                  <p:oleObj name="公式" r:id="rId15" imgW="723586" imgH="266584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2699"/>
                          <a:ext cx="68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1" name="Object 86"/>
            <p:cNvGraphicFramePr>
              <a:graphicFrameLocks noChangeAspect="1"/>
            </p:cNvGraphicFramePr>
            <p:nvPr/>
          </p:nvGraphicFramePr>
          <p:xfrm>
            <a:off x="4956" y="2699"/>
            <a:ext cx="66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1" name="公式" r:id="rId17" imgW="698197" imgH="266584" progId="Equation.3">
                    <p:embed/>
                  </p:oleObj>
                </mc:Choice>
                <mc:Fallback>
                  <p:oleObj name="公式" r:id="rId17" imgW="698197" imgH="266584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6" y="2699"/>
                          <a:ext cx="66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85"/>
            <p:cNvGraphicFramePr>
              <a:graphicFrameLocks noChangeAspect="1"/>
            </p:cNvGraphicFramePr>
            <p:nvPr/>
          </p:nvGraphicFramePr>
          <p:xfrm>
            <a:off x="2823" y="3010"/>
            <a:ext cx="67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2" name="公式" r:id="rId19" imgW="710891" imgH="266584" progId="Equation.3">
                    <p:embed/>
                  </p:oleObj>
                </mc:Choice>
                <mc:Fallback>
                  <p:oleObj name="公式" r:id="rId19" imgW="710891" imgH="266584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3010"/>
                          <a:ext cx="67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3" name="Object 84"/>
            <p:cNvGraphicFramePr>
              <a:graphicFrameLocks noChangeAspect="1"/>
            </p:cNvGraphicFramePr>
            <p:nvPr/>
          </p:nvGraphicFramePr>
          <p:xfrm>
            <a:off x="3533" y="3010"/>
            <a:ext cx="70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3" name="公式" r:id="rId21" imgW="748975" imgH="266584" progId="Equation.3">
                    <p:embed/>
                  </p:oleObj>
                </mc:Choice>
                <mc:Fallback>
                  <p:oleObj name="公式" r:id="rId21" imgW="748975" imgH="266584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3010"/>
                          <a:ext cx="70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83"/>
            <p:cNvGraphicFramePr>
              <a:graphicFrameLocks noChangeAspect="1"/>
            </p:cNvGraphicFramePr>
            <p:nvPr/>
          </p:nvGraphicFramePr>
          <p:xfrm>
            <a:off x="4241" y="3039"/>
            <a:ext cx="69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4" name="公式" r:id="rId23" imgW="736280" imgH="266584" progId="Equation.3">
                    <p:embed/>
                  </p:oleObj>
                </mc:Choice>
                <mc:Fallback>
                  <p:oleObj name="公式" r:id="rId23" imgW="736280" imgH="266584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039"/>
                          <a:ext cx="69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82"/>
            <p:cNvGraphicFramePr>
              <a:graphicFrameLocks noChangeAspect="1"/>
            </p:cNvGraphicFramePr>
            <p:nvPr/>
          </p:nvGraphicFramePr>
          <p:xfrm>
            <a:off x="4926" y="3043"/>
            <a:ext cx="70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5" name="公式" r:id="rId25" imgW="748975" imgH="266584" progId="Equation.3">
                    <p:embed/>
                  </p:oleObj>
                </mc:Choice>
                <mc:Fallback>
                  <p:oleObj name="公式" r:id="rId25" imgW="748975" imgH="266584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6" y="3043"/>
                          <a:ext cx="707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81"/>
            <p:cNvGraphicFramePr>
              <a:graphicFrameLocks noChangeAspect="1"/>
            </p:cNvGraphicFramePr>
            <p:nvPr/>
          </p:nvGraphicFramePr>
          <p:xfrm>
            <a:off x="2796" y="3322"/>
            <a:ext cx="70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6" name="公式" r:id="rId27" imgW="748975" imgH="266584" progId="Equation.3">
                    <p:embed/>
                  </p:oleObj>
                </mc:Choice>
                <mc:Fallback>
                  <p:oleObj name="公式" r:id="rId27" imgW="748975" imgH="266584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6" y="3322"/>
                          <a:ext cx="70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80"/>
            <p:cNvGraphicFramePr>
              <a:graphicFrameLocks noChangeAspect="1"/>
            </p:cNvGraphicFramePr>
            <p:nvPr/>
          </p:nvGraphicFramePr>
          <p:xfrm>
            <a:off x="3503" y="3322"/>
            <a:ext cx="70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7" name="公式" r:id="rId29" imgW="748975" imgH="266584" progId="Equation.3">
                    <p:embed/>
                  </p:oleObj>
                </mc:Choice>
                <mc:Fallback>
                  <p:oleObj name="公式" r:id="rId29" imgW="748975" imgH="266584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3322"/>
                          <a:ext cx="70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110"/>
            <p:cNvGraphicFramePr>
              <a:graphicFrameLocks noChangeAspect="1"/>
            </p:cNvGraphicFramePr>
            <p:nvPr/>
          </p:nvGraphicFramePr>
          <p:xfrm>
            <a:off x="4241" y="3322"/>
            <a:ext cx="69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8" name="公式" r:id="rId31" imgW="748975" imgH="266584" progId="Equation.3">
                    <p:embed/>
                  </p:oleObj>
                </mc:Choice>
                <mc:Fallback>
                  <p:oleObj name="公式" r:id="rId31" imgW="748975" imgH="266584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322"/>
                          <a:ext cx="69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9" name="Object 109"/>
            <p:cNvGraphicFramePr>
              <a:graphicFrameLocks noChangeAspect="1"/>
            </p:cNvGraphicFramePr>
            <p:nvPr/>
          </p:nvGraphicFramePr>
          <p:xfrm>
            <a:off x="4950" y="3351"/>
            <a:ext cx="69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9" name="公式" r:id="rId33" imgW="748975" imgH="266584" progId="Equation.3">
                    <p:embed/>
                  </p:oleObj>
                </mc:Choice>
                <mc:Fallback>
                  <p:oleObj name="公式" r:id="rId33" imgW="748975" imgH="266584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3351"/>
                          <a:ext cx="69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0" name="Object 108"/>
            <p:cNvGraphicFramePr>
              <a:graphicFrameLocks noChangeAspect="1"/>
            </p:cNvGraphicFramePr>
            <p:nvPr/>
          </p:nvGraphicFramePr>
          <p:xfrm>
            <a:off x="2795" y="3614"/>
            <a:ext cx="67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0" name="公式" r:id="rId35" imgW="736280" imgH="266584" progId="Equation.3">
                    <p:embed/>
                  </p:oleObj>
                </mc:Choice>
                <mc:Fallback>
                  <p:oleObj name="公式" r:id="rId35" imgW="736280" imgH="266584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" y="3614"/>
                          <a:ext cx="67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107"/>
            <p:cNvGraphicFramePr>
              <a:graphicFrameLocks noChangeAspect="1"/>
            </p:cNvGraphicFramePr>
            <p:nvPr/>
          </p:nvGraphicFramePr>
          <p:xfrm>
            <a:off x="3504" y="3614"/>
            <a:ext cx="67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1" name="公式" r:id="rId37" imgW="736280" imgH="266584" progId="Equation.3">
                    <p:embed/>
                  </p:oleObj>
                </mc:Choice>
                <mc:Fallback>
                  <p:oleObj name="公式" r:id="rId37" imgW="736280" imgH="266584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614"/>
                          <a:ext cx="67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106"/>
            <p:cNvGraphicFramePr>
              <a:graphicFrameLocks noChangeAspect="1"/>
            </p:cNvGraphicFramePr>
            <p:nvPr/>
          </p:nvGraphicFramePr>
          <p:xfrm>
            <a:off x="4241" y="3614"/>
            <a:ext cx="67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2" name="公式" r:id="rId39" imgW="736280" imgH="266584" progId="Equation.3">
                    <p:embed/>
                  </p:oleObj>
                </mc:Choice>
                <mc:Fallback>
                  <p:oleObj name="公式" r:id="rId39" imgW="736280" imgH="266584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614"/>
                          <a:ext cx="67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3" name="Object 105"/>
            <p:cNvGraphicFramePr>
              <a:graphicFrameLocks noChangeAspect="1"/>
            </p:cNvGraphicFramePr>
            <p:nvPr/>
          </p:nvGraphicFramePr>
          <p:xfrm>
            <a:off x="4950" y="3614"/>
            <a:ext cx="69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3" name="公式" r:id="rId41" imgW="748975" imgH="266584" progId="Equation.3">
                    <p:embed/>
                  </p:oleObj>
                </mc:Choice>
                <mc:Fallback>
                  <p:oleObj name="公式" r:id="rId41" imgW="748975" imgH="266584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3614"/>
                          <a:ext cx="69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165" name="Group 141"/>
          <p:cNvGrpSpPr>
            <a:grpSpLocks/>
          </p:cNvGrpSpPr>
          <p:nvPr/>
        </p:nvGrpSpPr>
        <p:grpSpPr bwMode="auto">
          <a:xfrm>
            <a:off x="460375" y="3486150"/>
            <a:ext cx="7339013" cy="436563"/>
            <a:chOff x="290" y="2196"/>
            <a:chExt cx="4623" cy="275"/>
          </a:xfrm>
        </p:grpSpPr>
        <p:graphicFrame>
          <p:nvGraphicFramePr>
            <p:cNvPr id="13331" name="Object 121"/>
            <p:cNvGraphicFramePr>
              <a:graphicFrameLocks noChangeAspect="1"/>
            </p:cNvGraphicFramePr>
            <p:nvPr/>
          </p:nvGraphicFramePr>
          <p:xfrm>
            <a:off x="2174" y="2196"/>
            <a:ext cx="128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4" name="公式" r:id="rId43" imgW="1155700" imgH="241300" progId="Equation.3">
                    <p:embed/>
                  </p:oleObj>
                </mc:Choice>
                <mc:Fallback>
                  <p:oleObj name="公式" r:id="rId43" imgW="1155700" imgH="24130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2196"/>
                          <a:ext cx="128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122"/>
            <p:cNvGraphicFramePr>
              <a:graphicFrameLocks noChangeAspect="1"/>
            </p:cNvGraphicFramePr>
            <p:nvPr/>
          </p:nvGraphicFramePr>
          <p:xfrm>
            <a:off x="3608" y="2206"/>
            <a:ext cx="130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5" name="公式" r:id="rId45" imgW="1168400" imgH="241300" progId="Equation.3">
                    <p:embed/>
                  </p:oleObj>
                </mc:Choice>
                <mc:Fallback>
                  <p:oleObj name="公式" r:id="rId45" imgW="1168400" imgH="241300" progId="Equation.3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2206"/>
                          <a:ext cx="1305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Rectangle 123"/>
            <p:cNvSpPr>
              <a:spLocks noChangeArrowheads="1"/>
            </p:cNvSpPr>
            <p:nvPr/>
          </p:nvSpPr>
          <p:spPr bwMode="auto">
            <a:xfrm>
              <a:off x="290" y="2197"/>
              <a:ext cx="19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400"/>
                <a:t>解：① 取</a:t>
              </a:r>
              <a:r>
                <a:rPr lang="en-US" altLang="zh-CN" sz="2400" i="1"/>
                <a:t>K</a:t>
              </a:r>
              <a:r>
                <a:rPr lang="en-US" altLang="zh-CN" sz="2400"/>
                <a:t>=2</a:t>
              </a:r>
              <a:r>
                <a:rPr lang="zh-CN" altLang="en-US" sz="2400"/>
                <a:t>，并选：</a:t>
              </a:r>
            </a:p>
          </p:txBody>
        </p:sp>
      </p:grpSp>
      <p:sp>
        <p:nvSpPr>
          <p:cNvPr id="129148" name="Rectangle 124"/>
          <p:cNvSpPr>
            <a:spLocks noChangeArrowheads="1"/>
          </p:cNvSpPr>
          <p:nvPr/>
        </p:nvSpPr>
        <p:spPr bwMode="auto">
          <a:xfrm>
            <a:off x="1068388" y="3987800"/>
            <a:ext cx="36464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altLang="zh-CN" sz="2400"/>
              <a:t>② </a:t>
            </a:r>
            <a:r>
              <a:rPr lang="zh-CN" altLang="en-US" sz="2400"/>
              <a:t>计算距离，聚类：</a:t>
            </a:r>
          </a:p>
        </p:txBody>
      </p:sp>
      <p:grpSp>
        <p:nvGrpSpPr>
          <p:cNvPr id="129149" name="Group 125"/>
          <p:cNvGrpSpPr>
            <a:grpSpLocks/>
          </p:cNvGrpSpPr>
          <p:nvPr/>
        </p:nvGrpSpPr>
        <p:grpSpPr bwMode="auto">
          <a:xfrm>
            <a:off x="0" y="4505325"/>
            <a:ext cx="9144000" cy="1028700"/>
            <a:chOff x="0" y="954"/>
            <a:chExt cx="5760" cy="648"/>
          </a:xfrm>
        </p:grpSpPr>
        <p:graphicFrame>
          <p:nvGraphicFramePr>
            <p:cNvPr id="13325" name="Object 126"/>
            <p:cNvGraphicFramePr>
              <a:graphicFrameLocks noChangeAspect="1"/>
            </p:cNvGraphicFramePr>
            <p:nvPr/>
          </p:nvGraphicFramePr>
          <p:xfrm>
            <a:off x="592" y="954"/>
            <a:ext cx="3197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6" name="公式" r:id="rId47" imgW="2755900" imgH="533400" progId="Equation.3">
                    <p:embed/>
                  </p:oleObj>
                </mc:Choice>
                <mc:Fallback>
                  <p:oleObj name="公式" r:id="rId47" imgW="2755900" imgH="533400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" y="954"/>
                          <a:ext cx="3197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127"/>
            <p:cNvGraphicFramePr>
              <a:graphicFrameLocks noChangeAspect="1"/>
            </p:cNvGraphicFramePr>
            <p:nvPr/>
          </p:nvGraphicFramePr>
          <p:xfrm>
            <a:off x="3767" y="1139"/>
            <a:ext cx="176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7" name="公式" r:id="rId49" imgW="1523339" imgH="215806" progId="Equation.3">
                    <p:embed/>
                  </p:oleObj>
                </mc:Choice>
                <mc:Fallback>
                  <p:oleObj name="公式" r:id="rId49" imgW="1523339" imgH="215806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" y="1139"/>
                          <a:ext cx="176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Rectangle 128"/>
            <p:cNvSpPr>
              <a:spLocks noChangeArrowheads="1"/>
            </p:cNvSpPr>
            <p:nvPr/>
          </p:nvSpPr>
          <p:spPr bwMode="auto">
            <a:xfrm>
              <a:off x="0" y="1602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328" name="Group 129"/>
            <p:cNvGrpSpPr>
              <a:grpSpLocks/>
            </p:cNvGrpSpPr>
            <p:nvPr/>
          </p:nvGrpSpPr>
          <p:grpSpPr bwMode="auto">
            <a:xfrm>
              <a:off x="272" y="1111"/>
              <a:ext cx="449" cy="269"/>
              <a:chOff x="272" y="1111"/>
              <a:chExt cx="449" cy="269"/>
            </a:xfrm>
          </p:grpSpPr>
          <p:graphicFrame>
            <p:nvGraphicFramePr>
              <p:cNvPr id="13329" name="Object 130"/>
              <p:cNvGraphicFramePr>
                <a:graphicFrameLocks noChangeAspect="1"/>
              </p:cNvGraphicFramePr>
              <p:nvPr/>
            </p:nvGraphicFramePr>
            <p:xfrm>
              <a:off x="272" y="1111"/>
              <a:ext cx="2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98" name="公式" r:id="rId51" imgW="203024" imgH="215713" progId="Equation.3">
                      <p:embed/>
                    </p:oleObj>
                  </mc:Choice>
                  <mc:Fallback>
                    <p:oleObj name="公式" r:id="rId51" imgW="203024" imgH="215713" progId="Equation.3">
                      <p:embed/>
                      <p:pic>
                        <p:nvPicPr>
                          <p:cNvPr id="0" name="Object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" y="1111"/>
                            <a:ext cx="23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0" name="Rectangle 131"/>
              <p:cNvSpPr>
                <a:spLocks noChangeArrowheads="1"/>
              </p:cNvSpPr>
              <p:nvPr/>
            </p:nvSpPr>
            <p:spPr bwMode="auto">
              <a:xfrm>
                <a:off x="470" y="1111"/>
                <a:ext cx="251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800"/>
                  <a:t>：</a:t>
                </a:r>
                <a:r>
                  <a:rPr lang="zh-CN" altLang="en-US" sz="1200"/>
                  <a:t> </a:t>
                </a:r>
                <a:endParaRPr lang="zh-CN" altLang="en-US"/>
              </a:p>
            </p:txBody>
          </p:sp>
        </p:grpSp>
      </p:grpSp>
      <p:grpSp>
        <p:nvGrpSpPr>
          <p:cNvPr id="129157" name="Group 133"/>
          <p:cNvGrpSpPr>
            <a:grpSpLocks/>
          </p:cNvGrpSpPr>
          <p:nvPr/>
        </p:nvGrpSpPr>
        <p:grpSpPr bwMode="auto">
          <a:xfrm>
            <a:off x="431800" y="5618163"/>
            <a:ext cx="6321425" cy="939800"/>
            <a:chOff x="272" y="1565"/>
            <a:chExt cx="3982" cy="592"/>
          </a:xfrm>
        </p:grpSpPr>
        <p:graphicFrame>
          <p:nvGraphicFramePr>
            <p:cNvPr id="13320" name="Object 134"/>
            <p:cNvGraphicFramePr>
              <a:graphicFrameLocks noChangeAspect="1"/>
            </p:cNvGraphicFramePr>
            <p:nvPr/>
          </p:nvGraphicFramePr>
          <p:xfrm>
            <a:off x="634" y="1565"/>
            <a:ext cx="1741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9" name="公式" r:id="rId53" imgW="1485900" imgH="508000" progId="Equation.3">
                    <p:embed/>
                  </p:oleObj>
                </mc:Choice>
                <mc:Fallback>
                  <p:oleObj name="公式" r:id="rId53" imgW="1485900" imgH="508000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1565"/>
                          <a:ext cx="1741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35"/>
            <p:cNvGraphicFramePr>
              <a:graphicFrameLocks noChangeAspect="1"/>
            </p:cNvGraphicFramePr>
            <p:nvPr/>
          </p:nvGraphicFramePr>
          <p:xfrm>
            <a:off x="2385" y="1735"/>
            <a:ext cx="186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00" name="公式" r:id="rId55" imgW="1562100" imgH="215900" progId="Equation.3">
                    <p:embed/>
                  </p:oleObj>
                </mc:Choice>
                <mc:Fallback>
                  <p:oleObj name="公式" r:id="rId55" imgW="1562100" imgH="215900" progId="Equation.3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1735"/>
                          <a:ext cx="186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2" name="Group 136"/>
            <p:cNvGrpSpPr>
              <a:grpSpLocks/>
            </p:cNvGrpSpPr>
            <p:nvPr/>
          </p:nvGrpSpPr>
          <p:grpSpPr bwMode="auto">
            <a:xfrm>
              <a:off x="272" y="1719"/>
              <a:ext cx="422" cy="271"/>
              <a:chOff x="272" y="1593"/>
              <a:chExt cx="422" cy="271"/>
            </a:xfrm>
          </p:grpSpPr>
          <p:graphicFrame>
            <p:nvGraphicFramePr>
              <p:cNvPr id="13323" name="Object 137"/>
              <p:cNvGraphicFramePr>
                <a:graphicFrameLocks noChangeAspect="1"/>
              </p:cNvGraphicFramePr>
              <p:nvPr/>
            </p:nvGraphicFramePr>
            <p:xfrm>
              <a:off x="272" y="1621"/>
              <a:ext cx="25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01" name="公式" r:id="rId57" imgW="228501" imgH="215806" progId="Equation.3">
                      <p:embed/>
                    </p:oleObj>
                  </mc:Choice>
                  <mc:Fallback>
                    <p:oleObj name="公式" r:id="rId57" imgW="228501" imgH="215806" progId="Equation.3">
                      <p:embed/>
                      <p:pic>
                        <p:nvPicPr>
                          <p:cNvPr id="0" name="Object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" y="1621"/>
                            <a:ext cx="254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4" name="Rectangle 138"/>
              <p:cNvSpPr>
                <a:spLocks noChangeArrowheads="1"/>
              </p:cNvSpPr>
              <p:nvPr/>
            </p:nvSpPr>
            <p:spPr bwMode="auto">
              <a:xfrm>
                <a:off x="470" y="1593"/>
                <a:ext cx="22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800">
                    <a:cs typeface="Times New Roman" pitchFamily="18" charset="0"/>
                  </a:rPr>
                  <a:t>：</a:t>
                </a:r>
                <a:endParaRPr lang="zh-CN" altLang="en-US" sz="28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8"/>
          <p:cNvGrpSpPr>
            <a:grpSpLocks/>
          </p:cNvGrpSpPr>
          <p:nvPr/>
        </p:nvGrpSpPr>
        <p:grpSpPr bwMode="auto">
          <a:xfrm>
            <a:off x="431800" y="466725"/>
            <a:ext cx="8439150" cy="1122363"/>
            <a:chOff x="272" y="2132"/>
            <a:chExt cx="5316" cy="707"/>
          </a:xfrm>
        </p:grpSpPr>
        <p:graphicFrame>
          <p:nvGraphicFramePr>
            <p:cNvPr id="14358" name="Object 32"/>
            <p:cNvGraphicFramePr>
              <a:graphicFrameLocks noChangeAspect="1"/>
            </p:cNvGraphicFramePr>
            <p:nvPr/>
          </p:nvGraphicFramePr>
          <p:xfrm>
            <a:off x="663" y="2132"/>
            <a:ext cx="3214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9" name="公式" r:id="rId3" imgW="2768600" imgH="609600" progId="Equation.3">
                    <p:embed/>
                  </p:oleObj>
                </mc:Choice>
                <mc:Fallback>
                  <p:oleObj name="公式" r:id="rId3" imgW="2768600" imgH="609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" y="2132"/>
                          <a:ext cx="3214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31"/>
            <p:cNvGraphicFramePr>
              <a:graphicFrameLocks noChangeAspect="1"/>
            </p:cNvGraphicFramePr>
            <p:nvPr/>
          </p:nvGraphicFramePr>
          <p:xfrm>
            <a:off x="3886" y="2330"/>
            <a:ext cx="170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0" name="公式" r:id="rId5" imgW="1536700" imgH="228600" progId="Equation.3">
                    <p:embed/>
                  </p:oleObj>
                </mc:Choice>
                <mc:Fallback>
                  <p:oleObj name="公式" r:id="rId5" imgW="1536700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" y="2330"/>
                          <a:ext cx="170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60" name="Group 37"/>
            <p:cNvGrpSpPr>
              <a:grpSpLocks/>
            </p:cNvGrpSpPr>
            <p:nvPr/>
          </p:nvGrpSpPr>
          <p:grpSpPr bwMode="auto">
            <a:xfrm>
              <a:off x="272" y="2302"/>
              <a:ext cx="449" cy="279"/>
              <a:chOff x="272" y="2358"/>
              <a:chExt cx="449" cy="279"/>
            </a:xfrm>
          </p:grpSpPr>
          <p:graphicFrame>
            <p:nvGraphicFramePr>
              <p:cNvPr id="14361" name="Object 33"/>
              <p:cNvGraphicFramePr>
                <a:graphicFrameLocks noChangeAspect="1"/>
              </p:cNvGraphicFramePr>
              <p:nvPr/>
            </p:nvGraphicFramePr>
            <p:xfrm>
              <a:off x="272" y="2387"/>
              <a:ext cx="241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41" name="公式" r:id="rId7" imgW="215806" imgH="228501" progId="Equation.3">
                      <p:embed/>
                    </p:oleObj>
                  </mc:Choice>
                  <mc:Fallback>
                    <p:oleObj name="公式" r:id="rId7" imgW="215806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" y="2387"/>
                            <a:ext cx="241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2" name="Rectangle 35"/>
              <p:cNvSpPr>
                <a:spLocks noChangeArrowheads="1"/>
              </p:cNvSpPr>
              <p:nvPr/>
            </p:nvSpPr>
            <p:spPr bwMode="auto">
              <a:xfrm>
                <a:off x="470" y="2358"/>
                <a:ext cx="251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800"/>
                  <a:t>：</a:t>
                </a:r>
                <a:r>
                  <a:rPr lang="zh-CN" altLang="en-US" sz="1200"/>
                  <a:t> </a:t>
                </a:r>
                <a:endParaRPr lang="zh-CN" altLang="en-US"/>
              </a:p>
            </p:txBody>
          </p:sp>
        </p:grpSp>
      </p:grpSp>
      <p:sp>
        <p:nvSpPr>
          <p:cNvPr id="14339" name="Rectangle 36"/>
          <p:cNvSpPr>
            <a:spLocks noChangeArrowheads="1"/>
          </p:cNvSpPr>
          <p:nvPr/>
        </p:nvSpPr>
        <p:spPr bwMode="auto">
          <a:xfrm>
            <a:off x="0" y="900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14340" name="Group 46"/>
          <p:cNvGrpSpPr>
            <a:grpSpLocks/>
          </p:cNvGrpSpPr>
          <p:nvPr/>
        </p:nvGrpSpPr>
        <p:grpSpPr bwMode="auto">
          <a:xfrm>
            <a:off x="431800" y="1590675"/>
            <a:ext cx="8326438" cy="1093788"/>
            <a:chOff x="300" y="2869"/>
            <a:chExt cx="5245" cy="689"/>
          </a:xfrm>
        </p:grpSpPr>
        <p:graphicFrame>
          <p:nvGraphicFramePr>
            <p:cNvPr id="14353" name="Object 40"/>
            <p:cNvGraphicFramePr>
              <a:graphicFrameLocks noChangeAspect="1"/>
            </p:cNvGraphicFramePr>
            <p:nvPr/>
          </p:nvGraphicFramePr>
          <p:xfrm>
            <a:off x="697" y="2869"/>
            <a:ext cx="3096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2" name="公式" r:id="rId9" imgW="2743200" imgH="609600" progId="Equation.3">
                    <p:embed/>
                  </p:oleObj>
                </mc:Choice>
                <mc:Fallback>
                  <p:oleObj name="公式" r:id="rId9" imgW="2743200" imgH="609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2869"/>
                          <a:ext cx="3096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39"/>
            <p:cNvGraphicFramePr>
              <a:graphicFrameLocks noChangeAspect="1"/>
            </p:cNvGraphicFramePr>
            <p:nvPr/>
          </p:nvGraphicFramePr>
          <p:xfrm>
            <a:off x="3816" y="3067"/>
            <a:ext cx="172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3" name="公式" r:id="rId11" imgW="1562100" imgH="215900" progId="Equation.3">
                    <p:embed/>
                  </p:oleObj>
                </mc:Choice>
                <mc:Fallback>
                  <p:oleObj name="公式" r:id="rId11" imgW="1562100" imgH="2159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3067"/>
                          <a:ext cx="172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5" name="Group 45"/>
            <p:cNvGrpSpPr>
              <a:grpSpLocks/>
            </p:cNvGrpSpPr>
            <p:nvPr/>
          </p:nvGrpSpPr>
          <p:grpSpPr bwMode="auto">
            <a:xfrm>
              <a:off x="300" y="3067"/>
              <a:ext cx="478" cy="277"/>
              <a:chOff x="300" y="3152"/>
              <a:chExt cx="478" cy="277"/>
            </a:xfrm>
          </p:grpSpPr>
          <p:graphicFrame>
            <p:nvGraphicFramePr>
              <p:cNvPr id="14356" name="Object 41"/>
              <p:cNvGraphicFramePr>
                <a:graphicFrameLocks noChangeAspect="1"/>
              </p:cNvGraphicFramePr>
              <p:nvPr/>
            </p:nvGraphicFramePr>
            <p:xfrm>
              <a:off x="300" y="3181"/>
              <a:ext cx="25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44" name="公式" r:id="rId13" imgW="228501" imgH="215806" progId="Equation.3">
                      <p:embed/>
                    </p:oleObj>
                  </mc:Choice>
                  <mc:Fallback>
                    <p:oleObj name="公式" r:id="rId13" imgW="228501" imgH="215806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" y="3181"/>
                            <a:ext cx="25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7" name="Rectangle 43"/>
              <p:cNvSpPr>
                <a:spLocks noChangeArrowheads="1"/>
              </p:cNvSpPr>
              <p:nvPr/>
            </p:nvSpPr>
            <p:spPr bwMode="auto">
              <a:xfrm>
                <a:off x="527" y="3152"/>
                <a:ext cx="251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800"/>
                  <a:t>：</a:t>
                </a:r>
                <a:r>
                  <a:rPr lang="zh-CN" altLang="en-US" sz="1200"/>
                  <a:t> </a:t>
                </a:r>
                <a:endParaRPr lang="zh-CN" altLang="en-US"/>
              </a:p>
            </p:txBody>
          </p:sp>
        </p:grpSp>
      </p:grpSp>
      <p:grpSp>
        <p:nvGrpSpPr>
          <p:cNvPr id="14341" name="Group 51"/>
          <p:cNvGrpSpPr>
            <a:grpSpLocks/>
          </p:cNvGrpSpPr>
          <p:nvPr/>
        </p:nvGrpSpPr>
        <p:grpSpPr bwMode="auto">
          <a:xfrm>
            <a:off x="522288" y="2716213"/>
            <a:ext cx="7426325" cy="944562"/>
            <a:chOff x="329" y="3549"/>
            <a:chExt cx="4678" cy="595"/>
          </a:xfrm>
        </p:grpSpPr>
        <p:graphicFrame>
          <p:nvGraphicFramePr>
            <p:cNvPr id="14350" name="Object 48"/>
            <p:cNvGraphicFramePr>
              <a:graphicFrameLocks noChangeAspect="1"/>
            </p:cNvGraphicFramePr>
            <p:nvPr/>
          </p:nvGraphicFramePr>
          <p:xfrm>
            <a:off x="2109" y="3549"/>
            <a:ext cx="185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5" name="公式" r:id="rId15" imgW="1549400" imgH="228600" progId="Equation.3">
                    <p:embed/>
                  </p:oleObj>
                </mc:Choice>
                <mc:Fallback>
                  <p:oleObj name="公式" r:id="rId15" imgW="1549400" imgH="2286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549"/>
                          <a:ext cx="185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47"/>
            <p:cNvGraphicFramePr>
              <a:graphicFrameLocks noChangeAspect="1"/>
            </p:cNvGraphicFramePr>
            <p:nvPr/>
          </p:nvGraphicFramePr>
          <p:xfrm>
            <a:off x="2114" y="3861"/>
            <a:ext cx="289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6" name="公式" r:id="rId17" imgW="2336800" imgH="228600" progId="Equation.3">
                    <p:embed/>
                  </p:oleObj>
                </mc:Choice>
                <mc:Fallback>
                  <p:oleObj name="公式" r:id="rId17" imgW="23368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" y="3861"/>
                          <a:ext cx="289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Rectangle 49"/>
            <p:cNvSpPr>
              <a:spLocks noChangeArrowheads="1"/>
            </p:cNvSpPr>
            <p:nvPr/>
          </p:nvSpPr>
          <p:spPr bwMode="auto">
            <a:xfrm>
              <a:off x="329" y="3554"/>
              <a:ext cx="13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……</a:t>
              </a:r>
              <a:r>
                <a:rPr lang="zh-CN" altLang="en-US" sz="2400"/>
                <a:t>，可得到：</a:t>
              </a:r>
            </a:p>
          </p:txBody>
        </p:sp>
      </p:grpSp>
      <p:sp>
        <p:nvSpPr>
          <p:cNvPr id="131124" name="Rectangle 52"/>
          <p:cNvSpPr>
            <a:spLocks noChangeArrowheads="1"/>
          </p:cNvSpPr>
          <p:nvPr/>
        </p:nvSpPr>
        <p:spPr bwMode="auto">
          <a:xfrm>
            <a:off x="341313" y="3763447"/>
            <a:ext cx="32476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 dirty="0"/>
              <a:t>③ </a:t>
            </a:r>
            <a:r>
              <a:rPr lang="zh-CN" altLang="en-US" sz="2400"/>
              <a:t>计算新的聚类中心： </a:t>
            </a:r>
          </a:p>
        </p:txBody>
      </p:sp>
      <p:graphicFrame>
        <p:nvGraphicFramePr>
          <p:cNvPr id="131125" name="Object 53"/>
          <p:cNvGraphicFramePr>
            <a:graphicFrameLocks noChangeAspect="1"/>
          </p:cNvGraphicFramePr>
          <p:nvPr/>
        </p:nvGraphicFramePr>
        <p:xfrm>
          <a:off x="873125" y="4071938"/>
          <a:ext cx="76866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7" name="公式" r:id="rId19" imgW="3441700" imgH="482600" progId="Equation.3">
                  <p:embed/>
                </p:oleObj>
              </mc:Choice>
              <mc:Fallback>
                <p:oleObj name="公式" r:id="rId19" imgW="3441700" imgH="482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071938"/>
                        <a:ext cx="76866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6" name="Object 54"/>
          <p:cNvGraphicFramePr>
            <a:graphicFrameLocks noChangeAspect="1"/>
          </p:cNvGraphicFramePr>
          <p:nvPr/>
        </p:nvGraphicFramePr>
        <p:xfrm>
          <a:off x="884238" y="5062538"/>
          <a:ext cx="68849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8" name="公式" r:id="rId21" imgW="3403600" imgH="469900" progId="Equation.3">
                  <p:embed/>
                </p:oleObj>
              </mc:Choice>
              <mc:Fallback>
                <p:oleObj name="公式" r:id="rId21" imgW="3403600" imgH="4699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5062538"/>
                        <a:ext cx="68849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132" name="Group 60"/>
          <p:cNvGrpSpPr>
            <a:grpSpLocks/>
          </p:cNvGrpSpPr>
          <p:nvPr/>
        </p:nvGrpSpPr>
        <p:grpSpPr bwMode="auto">
          <a:xfrm>
            <a:off x="385763" y="5970588"/>
            <a:ext cx="7299325" cy="530225"/>
            <a:chOff x="243" y="3761"/>
            <a:chExt cx="4598" cy="334"/>
          </a:xfrm>
        </p:grpSpPr>
        <p:graphicFrame>
          <p:nvGraphicFramePr>
            <p:cNvPr id="14346" name="Object 56"/>
            <p:cNvGraphicFramePr>
              <a:graphicFrameLocks noChangeAspect="1"/>
            </p:cNvGraphicFramePr>
            <p:nvPr/>
          </p:nvGraphicFramePr>
          <p:xfrm>
            <a:off x="1164" y="3791"/>
            <a:ext cx="139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9" name="公式" r:id="rId23" imgW="1117600" imgH="241300" progId="Equation.3">
                    <p:embed/>
                  </p:oleObj>
                </mc:Choice>
                <mc:Fallback>
                  <p:oleObj name="公式" r:id="rId23" imgW="1117600" imgH="2413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3791"/>
                          <a:ext cx="139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57"/>
            <p:cNvGraphicFramePr>
              <a:graphicFrameLocks noChangeAspect="1"/>
            </p:cNvGraphicFramePr>
            <p:nvPr/>
          </p:nvGraphicFramePr>
          <p:xfrm>
            <a:off x="2682" y="3812"/>
            <a:ext cx="57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0" name="公式" r:id="rId25" imgW="444307" imgH="203112" progId="Equation.3">
                    <p:embed/>
                  </p:oleObj>
                </mc:Choice>
                <mc:Fallback>
                  <p:oleObj name="公式" r:id="rId25" imgW="444307" imgH="203112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3812"/>
                          <a:ext cx="57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Rectangle 58"/>
            <p:cNvSpPr>
              <a:spLocks noChangeArrowheads="1"/>
            </p:cNvSpPr>
            <p:nvPr/>
          </p:nvSpPr>
          <p:spPr bwMode="auto">
            <a:xfrm>
              <a:off x="243" y="3761"/>
              <a:ext cx="110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/>
                <a:t>④ </a:t>
              </a:r>
              <a:r>
                <a:rPr lang="zh-CN" altLang="en-US" sz="2400"/>
                <a:t>判断：</a:t>
              </a:r>
            </a:p>
          </p:txBody>
        </p:sp>
        <p:sp>
          <p:nvSpPr>
            <p:cNvPr id="14349" name="Rectangle 59"/>
            <p:cNvSpPr>
              <a:spLocks noChangeArrowheads="1"/>
            </p:cNvSpPr>
            <p:nvPr/>
          </p:nvSpPr>
          <p:spPr bwMode="auto">
            <a:xfrm>
              <a:off x="3305" y="3818"/>
              <a:ext cx="153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400"/>
                <a:t>，故返回第②步。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5"/>
          <p:cNvSpPr>
            <a:spLocks noChangeArrowheads="1"/>
          </p:cNvSpPr>
          <p:nvPr/>
        </p:nvSpPr>
        <p:spPr bwMode="auto">
          <a:xfrm>
            <a:off x="371475" y="617538"/>
            <a:ext cx="312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/>
              <a:t>② </a:t>
            </a:r>
            <a:r>
              <a:rPr lang="zh-CN" altLang="en-US" sz="2400"/>
              <a:t>从新的聚类中心得：</a:t>
            </a:r>
          </a:p>
        </p:txBody>
      </p:sp>
      <p:graphicFrame>
        <p:nvGraphicFramePr>
          <p:cNvPr id="15363" name="Object 18"/>
          <p:cNvGraphicFramePr>
            <a:graphicFrameLocks noChangeAspect="1"/>
          </p:cNvGraphicFramePr>
          <p:nvPr/>
        </p:nvGraphicFramePr>
        <p:xfrm>
          <a:off x="1165225" y="1149350"/>
          <a:ext cx="29622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1" name="公式" r:id="rId3" imgW="1497950" imgH="482391" progId="Equation.3">
                  <p:embed/>
                </p:oleObj>
              </mc:Choice>
              <mc:Fallback>
                <p:oleObj name="公式" r:id="rId3" imgW="1497950" imgH="4823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1149350"/>
                        <a:ext cx="29622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7"/>
          <p:cNvGraphicFramePr>
            <a:graphicFrameLocks noChangeAspect="1"/>
          </p:cNvGraphicFramePr>
          <p:nvPr/>
        </p:nvGraphicFramePr>
        <p:xfrm>
          <a:off x="4135438" y="1374775"/>
          <a:ext cx="148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2" name="公式" r:id="rId5" imgW="863225" imgH="215806" progId="Equation.3">
                  <p:embed/>
                </p:oleObj>
              </mc:Choice>
              <mc:Fallback>
                <p:oleObj name="公式" r:id="rId5" imgW="863225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1374775"/>
                        <a:ext cx="1482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9"/>
          <p:cNvGraphicFramePr>
            <a:graphicFrameLocks noChangeAspect="1"/>
          </p:cNvGraphicFramePr>
          <p:nvPr/>
        </p:nvGraphicFramePr>
        <p:xfrm>
          <a:off x="495300" y="1306513"/>
          <a:ext cx="395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3" name="公式" r:id="rId7" imgW="203024" imgH="215713" progId="Equation.3">
                  <p:embed/>
                </p:oleObj>
              </mc:Choice>
              <mc:Fallback>
                <p:oleObj name="公式" r:id="rId7" imgW="203024" imgH="2157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306513"/>
                        <a:ext cx="3952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21"/>
          <p:cNvSpPr>
            <a:spLocks noChangeArrowheads="1"/>
          </p:cNvSpPr>
          <p:nvPr/>
        </p:nvSpPr>
        <p:spPr bwMode="auto">
          <a:xfrm>
            <a:off x="841375" y="1362075"/>
            <a:ext cx="398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en-US" sz="2400"/>
              <a:t>： </a:t>
            </a:r>
          </a:p>
        </p:txBody>
      </p:sp>
      <p:sp>
        <p:nvSpPr>
          <p:cNvPr id="15367" name="Rectangle 37"/>
          <p:cNvSpPr>
            <a:spLocks noChangeArrowheads="1"/>
          </p:cNvSpPr>
          <p:nvPr/>
        </p:nvSpPr>
        <p:spPr bwMode="auto">
          <a:xfrm>
            <a:off x="1487488" y="2112963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/>
              <a:t> ┋</a:t>
            </a:r>
          </a:p>
        </p:txBody>
      </p:sp>
      <p:graphicFrame>
        <p:nvGraphicFramePr>
          <p:cNvPr id="15368" name="Object 39"/>
          <p:cNvGraphicFramePr>
            <a:graphicFrameLocks noChangeAspect="1"/>
          </p:cNvGraphicFramePr>
          <p:nvPr/>
        </p:nvGraphicFramePr>
        <p:xfrm>
          <a:off x="1173163" y="2481263"/>
          <a:ext cx="30876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4" name="公式" r:id="rId9" imgW="1548728" imgH="482391" progId="Equation.3">
                  <p:embed/>
                </p:oleObj>
              </mc:Choice>
              <mc:Fallback>
                <p:oleObj name="公式" r:id="rId9" imgW="1548728" imgH="48239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481263"/>
                        <a:ext cx="30876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38"/>
          <p:cNvGraphicFramePr>
            <a:graphicFrameLocks noChangeAspect="1"/>
          </p:cNvGraphicFramePr>
          <p:nvPr/>
        </p:nvGraphicFramePr>
        <p:xfrm>
          <a:off x="4314825" y="2735263"/>
          <a:ext cx="1735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5" name="公式" r:id="rId11" imgW="939800" imgH="228600" progId="Equation.3">
                  <p:embed/>
                </p:oleObj>
              </mc:Choice>
              <mc:Fallback>
                <p:oleObj name="公式" r:id="rId11" imgW="9398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2735263"/>
                        <a:ext cx="17351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40"/>
          <p:cNvGraphicFramePr>
            <a:graphicFrameLocks noChangeAspect="1"/>
          </p:cNvGraphicFramePr>
          <p:nvPr/>
        </p:nvGraphicFramePr>
        <p:xfrm>
          <a:off x="484188" y="266065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6" name="公式" r:id="rId13" imgW="266584" imgH="228501" progId="Equation.3">
                  <p:embed/>
                </p:oleObj>
              </mc:Choice>
              <mc:Fallback>
                <p:oleObj name="公式" r:id="rId13" imgW="266584" imgH="22850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660650"/>
                        <a:ext cx="53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42"/>
          <p:cNvSpPr>
            <a:spLocks noChangeArrowheads="1"/>
          </p:cNvSpPr>
          <p:nvPr/>
        </p:nvSpPr>
        <p:spPr bwMode="auto">
          <a:xfrm>
            <a:off x="971550" y="2690813"/>
            <a:ext cx="3889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： </a:t>
            </a:r>
          </a:p>
        </p:txBody>
      </p:sp>
      <p:graphicFrame>
        <p:nvGraphicFramePr>
          <p:cNvPr id="15372" name="Object 48"/>
          <p:cNvGraphicFramePr>
            <a:graphicFrameLocks noChangeAspect="1"/>
          </p:cNvGraphicFramePr>
          <p:nvPr/>
        </p:nvGraphicFramePr>
        <p:xfrm>
          <a:off x="1536700" y="3443288"/>
          <a:ext cx="4019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7" name="公式" r:id="rId15" imgW="2006600" imgH="228600" progId="Equation.3">
                  <p:embed/>
                </p:oleObj>
              </mc:Choice>
              <mc:Fallback>
                <p:oleObj name="公式" r:id="rId15" imgW="200660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443288"/>
                        <a:ext cx="4019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49"/>
          <p:cNvGraphicFramePr>
            <a:graphicFrameLocks noChangeAspect="1"/>
          </p:cNvGraphicFramePr>
          <p:nvPr/>
        </p:nvGraphicFramePr>
        <p:xfrm>
          <a:off x="1512888" y="3937000"/>
          <a:ext cx="4329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8" name="公式" r:id="rId17" imgW="2159000" imgH="228600" progId="Equation.3">
                  <p:embed/>
                </p:oleObj>
              </mc:Choice>
              <mc:Fallback>
                <p:oleObj name="公式" r:id="rId17" imgW="21590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937000"/>
                        <a:ext cx="43291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50"/>
          <p:cNvSpPr>
            <a:spLocks noChangeArrowheads="1"/>
          </p:cNvSpPr>
          <p:nvPr/>
        </p:nvSpPr>
        <p:spPr bwMode="auto">
          <a:xfrm>
            <a:off x="498475" y="3413125"/>
            <a:ext cx="609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有：</a:t>
            </a:r>
          </a:p>
        </p:txBody>
      </p:sp>
      <p:sp>
        <p:nvSpPr>
          <p:cNvPr id="133171" name="Rectangle 51"/>
          <p:cNvSpPr>
            <a:spLocks noChangeArrowheads="1"/>
          </p:cNvSpPr>
          <p:nvPr/>
        </p:nvSpPr>
        <p:spPr bwMode="auto">
          <a:xfrm>
            <a:off x="407988" y="4433888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/>
              <a:t>③ </a:t>
            </a:r>
            <a:r>
              <a:rPr lang="zh-CN" altLang="en-US" sz="2400"/>
              <a:t>计算聚类中心： </a:t>
            </a:r>
          </a:p>
        </p:txBody>
      </p:sp>
      <p:sp>
        <p:nvSpPr>
          <p:cNvPr id="15376" name="Rectangle 52"/>
          <p:cNvSpPr>
            <a:spLocks noChangeArrowheads="1"/>
          </p:cNvSpPr>
          <p:nvPr/>
        </p:nvSpPr>
        <p:spPr bwMode="auto">
          <a:xfrm>
            <a:off x="-23813" y="5934075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3" name="Object 53"/>
          <p:cNvGraphicFramePr>
            <a:graphicFrameLocks noChangeAspect="1"/>
          </p:cNvGraphicFramePr>
          <p:nvPr/>
        </p:nvGraphicFramePr>
        <p:xfrm>
          <a:off x="1289050" y="4765675"/>
          <a:ext cx="6305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9" name="公式" r:id="rId19" imgW="3124200" imgH="469900" progId="Equation.3">
                  <p:embed/>
                </p:oleObj>
              </mc:Choice>
              <mc:Fallback>
                <p:oleObj name="公式" r:id="rId19" imgW="3124200" imgH="4699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4765675"/>
                        <a:ext cx="63055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Rectangle 54"/>
          <p:cNvSpPr>
            <a:spLocks noChangeArrowheads="1"/>
          </p:cNvSpPr>
          <p:nvPr/>
        </p:nvSpPr>
        <p:spPr bwMode="auto">
          <a:xfrm>
            <a:off x="-23813" y="593883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5" name="Object 55"/>
          <p:cNvGraphicFramePr>
            <a:graphicFrameLocks noChangeAspect="1"/>
          </p:cNvGraphicFramePr>
          <p:nvPr/>
        </p:nvGraphicFramePr>
        <p:xfrm>
          <a:off x="1268413" y="5730875"/>
          <a:ext cx="65071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0" name="公式" r:id="rId21" imgW="3441700" imgH="469900" progId="Equation.3">
                  <p:embed/>
                </p:oleObj>
              </mc:Choice>
              <mc:Fallback>
                <p:oleObj name="公式" r:id="rId21" imgW="3441700" imgH="4699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5730875"/>
                        <a:ext cx="65071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Rectangle 56"/>
          <p:cNvSpPr>
            <a:spLocks noChangeArrowheads="1"/>
          </p:cNvSpPr>
          <p:nvPr/>
        </p:nvSpPr>
        <p:spPr bwMode="auto">
          <a:xfrm>
            <a:off x="-23813" y="593725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5"/>
          <p:cNvGraphicFramePr>
            <a:graphicFrameLocks noChangeAspect="1"/>
          </p:cNvGraphicFramePr>
          <p:nvPr/>
        </p:nvGraphicFramePr>
        <p:xfrm>
          <a:off x="1003300" y="752475"/>
          <a:ext cx="2030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6" name="公式" r:id="rId3" imgW="1028254" imgH="241195" progId="Equation.3">
                  <p:embed/>
                </p:oleObj>
              </mc:Choice>
              <mc:Fallback>
                <p:oleObj name="公式" r:id="rId3" imgW="1028254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752475"/>
                        <a:ext cx="2030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4"/>
          <p:cNvGraphicFramePr>
            <a:graphicFrameLocks noChangeAspect="1"/>
          </p:cNvGraphicFramePr>
          <p:nvPr/>
        </p:nvGraphicFramePr>
        <p:xfrm>
          <a:off x="3311525" y="798513"/>
          <a:ext cx="911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7" name="公式" r:id="rId5" imgW="444307" imgH="203112" progId="Equation.3">
                  <p:embed/>
                </p:oleObj>
              </mc:Choice>
              <mc:Fallback>
                <p:oleObj name="公式" r:id="rId5" imgW="444307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798513"/>
                        <a:ext cx="911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16"/>
          <p:cNvSpPr>
            <a:spLocks noChangeArrowheads="1"/>
          </p:cNvSpPr>
          <p:nvPr/>
        </p:nvSpPr>
        <p:spPr bwMode="auto">
          <a:xfrm>
            <a:off x="476250" y="769938"/>
            <a:ext cx="3889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/>
              <a:t>④ </a:t>
            </a:r>
          </a:p>
        </p:txBody>
      </p:sp>
      <p:sp>
        <p:nvSpPr>
          <p:cNvPr id="16389" name="Rectangle 18"/>
          <p:cNvSpPr>
            <a:spLocks noChangeArrowheads="1"/>
          </p:cNvSpPr>
          <p:nvPr/>
        </p:nvSpPr>
        <p:spPr bwMode="auto">
          <a:xfrm>
            <a:off x="915988" y="1323975"/>
            <a:ext cx="68341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en-US" sz="2400"/>
              <a:t>返回第②步，以</a:t>
            </a:r>
            <a:r>
              <a:rPr lang="en-US" altLang="zh-CN" sz="2400" b="1" i="1"/>
              <a:t>Z</a:t>
            </a:r>
            <a:r>
              <a:rPr lang="en-US" altLang="zh-CN" sz="2400" baseline="-25000"/>
              <a:t>1</a:t>
            </a:r>
            <a:r>
              <a:rPr lang="en-US" altLang="zh-CN" sz="2400"/>
              <a:t>(3)</a:t>
            </a:r>
            <a:r>
              <a:rPr lang="zh-CN" altLang="en-US" sz="2400"/>
              <a:t>， </a:t>
            </a:r>
            <a:r>
              <a:rPr lang="en-US" altLang="zh-CN" sz="2400" b="1" i="1"/>
              <a:t>Z</a:t>
            </a:r>
            <a:r>
              <a:rPr lang="en-US" altLang="zh-CN" sz="2400" baseline="-25000"/>
              <a:t>2</a:t>
            </a:r>
            <a:r>
              <a:rPr lang="en-US" altLang="zh-CN" sz="2400"/>
              <a:t>(3)</a:t>
            </a:r>
            <a:r>
              <a:rPr lang="zh-CN" altLang="en-US" sz="2400"/>
              <a:t>为中心进行聚类。</a:t>
            </a:r>
          </a:p>
        </p:txBody>
      </p:sp>
      <p:sp>
        <p:nvSpPr>
          <p:cNvPr id="16390" name="Rectangle 21"/>
          <p:cNvSpPr>
            <a:spLocks noChangeArrowheads="1"/>
          </p:cNvSpPr>
          <p:nvPr/>
        </p:nvSpPr>
        <p:spPr bwMode="auto">
          <a:xfrm>
            <a:off x="457200" y="1724025"/>
            <a:ext cx="86868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② </a:t>
            </a:r>
            <a:r>
              <a:rPr lang="zh-CN" altLang="en-US" sz="2400"/>
              <a:t>以新的聚类中心分类，求得的分类结果与前一次迭代结果相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同：</a:t>
            </a:r>
          </a:p>
        </p:txBody>
      </p:sp>
      <p:graphicFrame>
        <p:nvGraphicFramePr>
          <p:cNvPr id="16391" name="Object 23"/>
          <p:cNvGraphicFramePr>
            <a:graphicFrameLocks noChangeAspect="1"/>
          </p:cNvGraphicFramePr>
          <p:nvPr/>
        </p:nvGraphicFramePr>
        <p:xfrm>
          <a:off x="1373188" y="2319338"/>
          <a:ext cx="1673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8" name="公式" r:id="rId7" imgW="850531" imgH="215806" progId="Equation.3">
                  <p:embed/>
                </p:oleObj>
              </mc:Choice>
              <mc:Fallback>
                <p:oleObj name="公式" r:id="rId7" imgW="850531" imgH="21580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319338"/>
                        <a:ext cx="1673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22"/>
          <p:cNvGraphicFramePr>
            <a:graphicFrameLocks noChangeAspect="1"/>
          </p:cNvGraphicFramePr>
          <p:nvPr/>
        </p:nvGraphicFramePr>
        <p:xfrm>
          <a:off x="3228975" y="2333625"/>
          <a:ext cx="1730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9" name="公式" r:id="rId9" imgW="875920" imgH="215806" progId="Equation.3">
                  <p:embed/>
                </p:oleObj>
              </mc:Choice>
              <mc:Fallback>
                <p:oleObj name="公式" r:id="rId9" imgW="875920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333625"/>
                        <a:ext cx="1730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30"/>
          <p:cNvSpPr>
            <a:spLocks noChangeArrowheads="1"/>
          </p:cNvSpPr>
          <p:nvPr/>
        </p:nvSpPr>
        <p:spPr bwMode="auto">
          <a:xfrm>
            <a:off x="442913" y="2819400"/>
            <a:ext cx="832485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③ </a:t>
            </a:r>
            <a:r>
              <a:rPr lang="zh-CN" altLang="en-US" sz="2400"/>
              <a:t>计算新聚类中心向量值，聚类中心与前一次结果相同，即： </a:t>
            </a:r>
          </a:p>
        </p:txBody>
      </p:sp>
      <p:graphicFrame>
        <p:nvGraphicFramePr>
          <p:cNvPr id="16394" name="Object 31"/>
          <p:cNvGraphicFramePr>
            <a:graphicFrameLocks noChangeAspect="1"/>
          </p:cNvGraphicFramePr>
          <p:nvPr/>
        </p:nvGraphicFramePr>
        <p:xfrm>
          <a:off x="2452688" y="3330575"/>
          <a:ext cx="33607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0" name="公式" r:id="rId11" imgW="1397000" imgH="241300" progId="Equation.3">
                  <p:embed/>
                </p:oleObj>
              </mc:Choice>
              <mc:Fallback>
                <p:oleObj name="公式" r:id="rId11" imgW="1397000" imgH="241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3330575"/>
                        <a:ext cx="33607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33"/>
          <p:cNvGraphicFramePr>
            <a:graphicFrameLocks noChangeAspect="1"/>
          </p:cNvGraphicFramePr>
          <p:nvPr/>
        </p:nvGraphicFramePr>
        <p:xfrm>
          <a:off x="1017588" y="3773488"/>
          <a:ext cx="2025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1" name="公式" r:id="rId13" imgW="1028254" imgH="241195" progId="Equation.3">
                  <p:embed/>
                </p:oleObj>
              </mc:Choice>
              <mc:Fallback>
                <p:oleObj name="公式" r:id="rId13" imgW="1028254" imgH="24119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773488"/>
                        <a:ext cx="2025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34"/>
          <p:cNvGraphicFramePr>
            <a:graphicFrameLocks noChangeAspect="1"/>
          </p:cNvGraphicFramePr>
          <p:nvPr/>
        </p:nvGraphicFramePr>
        <p:xfrm>
          <a:off x="2292350" y="4302125"/>
          <a:ext cx="3498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2" name="公式" r:id="rId15" imgW="1562100" imgH="457200" progId="Equation.3">
                  <p:embed/>
                </p:oleObj>
              </mc:Choice>
              <mc:Fallback>
                <p:oleObj name="公式" r:id="rId15" imgW="15621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4302125"/>
                        <a:ext cx="3498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Rectangle 35"/>
          <p:cNvSpPr>
            <a:spLocks noChangeArrowheads="1"/>
          </p:cNvSpPr>
          <p:nvPr/>
        </p:nvSpPr>
        <p:spPr bwMode="auto">
          <a:xfrm>
            <a:off x="542925" y="3792538"/>
            <a:ext cx="3889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/>
              <a:t>④ </a:t>
            </a:r>
          </a:p>
        </p:txBody>
      </p:sp>
      <p:sp>
        <p:nvSpPr>
          <p:cNvPr id="16398" name="Rectangle 36"/>
          <p:cNvSpPr>
            <a:spLocks noChangeArrowheads="1"/>
          </p:cNvSpPr>
          <p:nvPr/>
        </p:nvSpPr>
        <p:spPr bwMode="auto">
          <a:xfrm>
            <a:off x="2886075" y="3792538"/>
            <a:ext cx="396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，故算法收敛，得聚类中心为</a:t>
            </a:r>
          </a:p>
        </p:txBody>
      </p: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436563" y="5572125"/>
            <a:ext cx="3395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结果图示：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2824163" y="5905500"/>
            <a:ext cx="35972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000"/>
              <a:t>图</a:t>
            </a:r>
            <a:r>
              <a:rPr lang="en-US" altLang="zh-CN" sz="2000"/>
              <a:t>2.10  K-</a:t>
            </a:r>
            <a:r>
              <a:rPr lang="zh-CN" altLang="en-US" sz="2000"/>
              <a:t>均值算法聚类结果</a:t>
            </a:r>
          </a:p>
        </p:txBody>
      </p:sp>
      <p:grpSp>
        <p:nvGrpSpPr>
          <p:cNvPr id="17411" name="Group 6"/>
          <p:cNvGrpSpPr>
            <a:grpSpLocks/>
          </p:cNvGrpSpPr>
          <p:nvPr/>
        </p:nvGrpSpPr>
        <p:grpSpPr bwMode="auto">
          <a:xfrm>
            <a:off x="1573213" y="404813"/>
            <a:ext cx="6756400" cy="5337175"/>
            <a:chOff x="5293" y="1269"/>
            <a:chExt cx="5204" cy="4463"/>
          </a:xfrm>
        </p:grpSpPr>
        <p:grpSp>
          <p:nvGrpSpPr>
            <p:cNvPr id="17414" name="Group 7"/>
            <p:cNvGrpSpPr>
              <a:grpSpLocks/>
            </p:cNvGrpSpPr>
            <p:nvPr/>
          </p:nvGrpSpPr>
          <p:grpSpPr bwMode="auto">
            <a:xfrm>
              <a:off x="6031" y="1899"/>
              <a:ext cx="3258" cy="3407"/>
              <a:chOff x="6031" y="2153"/>
              <a:chExt cx="3258" cy="3153"/>
            </a:xfrm>
          </p:grpSpPr>
          <p:sp>
            <p:nvSpPr>
              <p:cNvPr id="17509" name="Line 8"/>
              <p:cNvSpPr>
                <a:spLocks noChangeShapeType="1"/>
              </p:cNvSpPr>
              <p:nvPr/>
            </p:nvSpPr>
            <p:spPr bwMode="auto">
              <a:xfrm>
                <a:off x="8942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0" name="Line 9"/>
              <p:cNvSpPr>
                <a:spLocks noChangeShapeType="1"/>
              </p:cNvSpPr>
              <p:nvPr/>
            </p:nvSpPr>
            <p:spPr bwMode="auto">
              <a:xfrm>
                <a:off x="8578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1" name="Line 10"/>
              <p:cNvSpPr>
                <a:spLocks noChangeShapeType="1"/>
              </p:cNvSpPr>
              <p:nvPr/>
            </p:nvSpPr>
            <p:spPr bwMode="auto">
              <a:xfrm>
                <a:off x="8214" y="2204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2" name="Line 11"/>
              <p:cNvSpPr>
                <a:spLocks noChangeShapeType="1"/>
              </p:cNvSpPr>
              <p:nvPr/>
            </p:nvSpPr>
            <p:spPr bwMode="auto">
              <a:xfrm>
                <a:off x="7850" y="2191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3" name="Line 12"/>
              <p:cNvSpPr>
                <a:spLocks noChangeShapeType="1"/>
              </p:cNvSpPr>
              <p:nvPr/>
            </p:nvSpPr>
            <p:spPr bwMode="auto">
              <a:xfrm>
                <a:off x="7487" y="2204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4" name="Line 13"/>
              <p:cNvSpPr>
                <a:spLocks noChangeShapeType="1"/>
              </p:cNvSpPr>
              <p:nvPr/>
            </p:nvSpPr>
            <p:spPr bwMode="auto">
              <a:xfrm>
                <a:off x="7123" y="2153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5" name="Line 14"/>
              <p:cNvSpPr>
                <a:spLocks noChangeShapeType="1"/>
              </p:cNvSpPr>
              <p:nvPr/>
            </p:nvSpPr>
            <p:spPr bwMode="auto">
              <a:xfrm>
                <a:off x="6759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6" name="Line 15"/>
              <p:cNvSpPr>
                <a:spLocks noChangeShapeType="1"/>
              </p:cNvSpPr>
              <p:nvPr/>
            </p:nvSpPr>
            <p:spPr bwMode="auto">
              <a:xfrm>
                <a:off x="6395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7" name="Line 16"/>
              <p:cNvSpPr>
                <a:spLocks noChangeShapeType="1"/>
              </p:cNvSpPr>
              <p:nvPr/>
            </p:nvSpPr>
            <p:spPr bwMode="auto">
              <a:xfrm>
                <a:off x="6031" y="2153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8" name="Line 17"/>
              <p:cNvSpPr>
                <a:spLocks noChangeShapeType="1"/>
              </p:cNvSpPr>
              <p:nvPr/>
            </p:nvSpPr>
            <p:spPr bwMode="auto">
              <a:xfrm>
                <a:off x="9289" y="2175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15" name="Group 18"/>
            <p:cNvGrpSpPr>
              <a:grpSpLocks/>
            </p:cNvGrpSpPr>
            <p:nvPr/>
          </p:nvGrpSpPr>
          <p:grpSpPr bwMode="auto">
            <a:xfrm>
              <a:off x="5673" y="1908"/>
              <a:ext cx="3633" cy="3102"/>
              <a:chOff x="5673" y="1908"/>
              <a:chExt cx="3633" cy="3102"/>
            </a:xfrm>
          </p:grpSpPr>
          <p:sp>
            <p:nvSpPr>
              <p:cNvPr id="17499" name="Line 19"/>
              <p:cNvSpPr>
                <a:spLocks noChangeShapeType="1"/>
              </p:cNvSpPr>
              <p:nvPr/>
            </p:nvSpPr>
            <p:spPr bwMode="auto">
              <a:xfrm>
                <a:off x="5697" y="2942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0" name="Line 20"/>
              <p:cNvSpPr>
                <a:spLocks noChangeShapeType="1"/>
              </p:cNvSpPr>
              <p:nvPr/>
            </p:nvSpPr>
            <p:spPr bwMode="auto">
              <a:xfrm>
                <a:off x="5753" y="5010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1" name="Line 21"/>
              <p:cNvSpPr>
                <a:spLocks noChangeShapeType="1"/>
              </p:cNvSpPr>
              <p:nvPr/>
            </p:nvSpPr>
            <p:spPr bwMode="auto">
              <a:xfrm>
                <a:off x="5719" y="2597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2" name="Line 22"/>
              <p:cNvSpPr>
                <a:spLocks noChangeShapeType="1"/>
              </p:cNvSpPr>
              <p:nvPr/>
            </p:nvSpPr>
            <p:spPr bwMode="auto">
              <a:xfrm>
                <a:off x="5758" y="3286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3" name="Line 23"/>
              <p:cNvSpPr>
                <a:spLocks noChangeShapeType="1"/>
              </p:cNvSpPr>
              <p:nvPr/>
            </p:nvSpPr>
            <p:spPr bwMode="auto">
              <a:xfrm>
                <a:off x="5758" y="3631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4" name="Line 24"/>
              <p:cNvSpPr>
                <a:spLocks noChangeShapeType="1"/>
              </p:cNvSpPr>
              <p:nvPr/>
            </p:nvSpPr>
            <p:spPr bwMode="auto">
              <a:xfrm>
                <a:off x="5758" y="3976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5" name="Line 25"/>
              <p:cNvSpPr>
                <a:spLocks noChangeShapeType="1"/>
              </p:cNvSpPr>
              <p:nvPr/>
            </p:nvSpPr>
            <p:spPr bwMode="auto">
              <a:xfrm>
                <a:off x="5745" y="4320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6" name="Line 26"/>
              <p:cNvSpPr>
                <a:spLocks noChangeShapeType="1"/>
              </p:cNvSpPr>
              <p:nvPr/>
            </p:nvSpPr>
            <p:spPr bwMode="auto">
              <a:xfrm>
                <a:off x="5741" y="4665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7" name="Line 27"/>
              <p:cNvSpPr>
                <a:spLocks noChangeShapeType="1"/>
              </p:cNvSpPr>
              <p:nvPr/>
            </p:nvSpPr>
            <p:spPr bwMode="auto">
              <a:xfrm>
                <a:off x="5673" y="1908"/>
                <a:ext cx="35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8" name="Line 28"/>
              <p:cNvSpPr>
                <a:spLocks noChangeShapeType="1"/>
              </p:cNvSpPr>
              <p:nvPr/>
            </p:nvSpPr>
            <p:spPr bwMode="auto">
              <a:xfrm>
                <a:off x="5681" y="2253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16" name="Freeform 29"/>
            <p:cNvSpPr>
              <a:spLocks/>
            </p:cNvSpPr>
            <p:nvPr/>
          </p:nvSpPr>
          <p:spPr bwMode="auto">
            <a:xfrm>
              <a:off x="5338" y="4263"/>
              <a:ext cx="2017" cy="1469"/>
            </a:xfrm>
            <a:custGeom>
              <a:avLst/>
              <a:gdLst>
                <a:gd name="T0" fmla="*/ 1832 w 2017"/>
                <a:gd name="T1" fmla="*/ 57 h 1469"/>
                <a:gd name="T2" fmla="*/ 767 w 2017"/>
                <a:gd name="T3" fmla="*/ 87 h 1469"/>
                <a:gd name="T4" fmla="*/ 152 w 2017"/>
                <a:gd name="T5" fmla="*/ 552 h 1469"/>
                <a:gd name="T6" fmla="*/ 137 w 2017"/>
                <a:gd name="T7" fmla="*/ 1332 h 1469"/>
                <a:gd name="T8" fmla="*/ 977 w 2017"/>
                <a:gd name="T9" fmla="*/ 1377 h 1469"/>
                <a:gd name="T10" fmla="*/ 1382 w 2017"/>
                <a:gd name="T11" fmla="*/ 822 h 1469"/>
                <a:gd name="T12" fmla="*/ 1877 w 2017"/>
                <a:gd name="T13" fmla="*/ 432 h 1469"/>
                <a:gd name="T14" fmla="*/ 1832 w 2017"/>
                <a:gd name="T15" fmla="*/ 57 h 14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17" h="1469">
                  <a:moveTo>
                    <a:pt x="1832" y="57"/>
                  </a:moveTo>
                  <a:cubicBezTo>
                    <a:pt x="1647" y="0"/>
                    <a:pt x="1047" y="5"/>
                    <a:pt x="767" y="87"/>
                  </a:cubicBezTo>
                  <a:cubicBezTo>
                    <a:pt x="487" y="169"/>
                    <a:pt x="257" y="345"/>
                    <a:pt x="152" y="552"/>
                  </a:cubicBezTo>
                  <a:cubicBezTo>
                    <a:pt x="47" y="759"/>
                    <a:pt x="0" y="1195"/>
                    <a:pt x="137" y="1332"/>
                  </a:cubicBezTo>
                  <a:cubicBezTo>
                    <a:pt x="274" y="1469"/>
                    <a:pt x="769" y="1462"/>
                    <a:pt x="977" y="1377"/>
                  </a:cubicBezTo>
                  <a:cubicBezTo>
                    <a:pt x="1185" y="1292"/>
                    <a:pt x="1232" y="979"/>
                    <a:pt x="1382" y="822"/>
                  </a:cubicBezTo>
                  <a:cubicBezTo>
                    <a:pt x="1532" y="665"/>
                    <a:pt x="1802" y="559"/>
                    <a:pt x="1877" y="432"/>
                  </a:cubicBezTo>
                  <a:cubicBezTo>
                    <a:pt x="1952" y="305"/>
                    <a:pt x="2017" y="114"/>
                    <a:pt x="1832" y="57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30"/>
            <p:cNvSpPr>
              <a:spLocks noChangeShapeType="1"/>
            </p:cNvSpPr>
            <p:nvPr/>
          </p:nvSpPr>
          <p:spPr bwMode="auto">
            <a:xfrm flipV="1">
              <a:off x="5677" y="1470"/>
              <a:ext cx="0" cy="38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31"/>
            <p:cNvSpPr>
              <a:spLocks noChangeShapeType="1"/>
            </p:cNvSpPr>
            <p:nvPr/>
          </p:nvSpPr>
          <p:spPr bwMode="auto">
            <a:xfrm>
              <a:off x="5667" y="5367"/>
              <a:ext cx="4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32"/>
            <p:cNvSpPr>
              <a:spLocks noChangeShapeType="1"/>
            </p:cNvSpPr>
            <p:nvPr/>
          </p:nvSpPr>
          <p:spPr bwMode="auto">
            <a:xfrm>
              <a:off x="5685" y="5010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33"/>
            <p:cNvSpPr>
              <a:spLocks noChangeShapeType="1"/>
            </p:cNvSpPr>
            <p:nvPr/>
          </p:nvSpPr>
          <p:spPr bwMode="auto">
            <a:xfrm>
              <a:off x="5737" y="5010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34"/>
            <p:cNvSpPr>
              <a:spLocks noChangeShapeType="1"/>
            </p:cNvSpPr>
            <p:nvPr/>
          </p:nvSpPr>
          <p:spPr bwMode="auto">
            <a:xfrm>
              <a:off x="5723" y="5019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35"/>
            <p:cNvSpPr>
              <a:spLocks noChangeShapeType="1"/>
            </p:cNvSpPr>
            <p:nvPr/>
          </p:nvSpPr>
          <p:spPr bwMode="auto">
            <a:xfrm>
              <a:off x="5679" y="4665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36"/>
            <p:cNvSpPr>
              <a:spLocks noChangeShapeType="1"/>
            </p:cNvSpPr>
            <p:nvPr/>
          </p:nvSpPr>
          <p:spPr bwMode="auto">
            <a:xfrm>
              <a:off x="5687" y="2942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37"/>
            <p:cNvSpPr>
              <a:spLocks noChangeShapeType="1"/>
            </p:cNvSpPr>
            <p:nvPr/>
          </p:nvSpPr>
          <p:spPr bwMode="auto">
            <a:xfrm>
              <a:off x="5675" y="3286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38"/>
            <p:cNvSpPr>
              <a:spLocks noChangeShapeType="1"/>
            </p:cNvSpPr>
            <p:nvPr/>
          </p:nvSpPr>
          <p:spPr bwMode="auto">
            <a:xfrm>
              <a:off x="5683" y="3631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39"/>
            <p:cNvSpPr>
              <a:spLocks noChangeShapeType="1"/>
            </p:cNvSpPr>
            <p:nvPr/>
          </p:nvSpPr>
          <p:spPr bwMode="auto">
            <a:xfrm>
              <a:off x="5680" y="3976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40"/>
            <p:cNvSpPr>
              <a:spLocks noChangeShapeType="1"/>
            </p:cNvSpPr>
            <p:nvPr/>
          </p:nvSpPr>
          <p:spPr bwMode="auto">
            <a:xfrm>
              <a:off x="5681" y="4320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41"/>
            <p:cNvSpPr>
              <a:spLocks noChangeShapeType="1"/>
            </p:cNvSpPr>
            <p:nvPr/>
          </p:nvSpPr>
          <p:spPr bwMode="auto">
            <a:xfrm>
              <a:off x="5680" y="2597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42"/>
            <p:cNvSpPr>
              <a:spLocks noChangeShapeType="1"/>
            </p:cNvSpPr>
            <p:nvPr/>
          </p:nvSpPr>
          <p:spPr bwMode="auto">
            <a:xfrm>
              <a:off x="6031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43"/>
            <p:cNvSpPr>
              <a:spLocks noChangeShapeType="1"/>
            </p:cNvSpPr>
            <p:nvPr/>
          </p:nvSpPr>
          <p:spPr bwMode="auto">
            <a:xfrm>
              <a:off x="8942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44"/>
            <p:cNvSpPr>
              <a:spLocks noChangeShapeType="1"/>
            </p:cNvSpPr>
            <p:nvPr/>
          </p:nvSpPr>
          <p:spPr bwMode="auto">
            <a:xfrm>
              <a:off x="8578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45"/>
            <p:cNvSpPr>
              <a:spLocks noChangeShapeType="1"/>
            </p:cNvSpPr>
            <p:nvPr/>
          </p:nvSpPr>
          <p:spPr bwMode="auto">
            <a:xfrm>
              <a:off x="8214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46"/>
            <p:cNvSpPr>
              <a:spLocks noChangeShapeType="1"/>
            </p:cNvSpPr>
            <p:nvPr/>
          </p:nvSpPr>
          <p:spPr bwMode="auto">
            <a:xfrm>
              <a:off x="7850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47"/>
            <p:cNvSpPr>
              <a:spLocks noChangeShapeType="1"/>
            </p:cNvSpPr>
            <p:nvPr/>
          </p:nvSpPr>
          <p:spPr bwMode="auto">
            <a:xfrm>
              <a:off x="7487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48"/>
            <p:cNvSpPr>
              <a:spLocks noChangeShapeType="1"/>
            </p:cNvSpPr>
            <p:nvPr/>
          </p:nvSpPr>
          <p:spPr bwMode="auto">
            <a:xfrm>
              <a:off x="6759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49"/>
            <p:cNvSpPr>
              <a:spLocks noChangeShapeType="1"/>
            </p:cNvSpPr>
            <p:nvPr/>
          </p:nvSpPr>
          <p:spPr bwMode="auto">
            <a:xfrm>
              <a:off x="7123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50"/>
            <p:cNvSpPr>
              <a:spLocks noChangeShapeType="1"/>
            </p:cNvSpPr>
            <p:nvPr/>
          </p:nvSpPr>
          <p:spPr bwMode="auto">
            <a:xfrm>
              <a:off x="6395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Oval 51"/>
            <p:cNvSpPr>
              <a:spLocks noChangeArrowheads="1"/>
            </p:cNvSpPr>
            <p:nvPr/>
          </p:nvSpPr>
          <p:spPr bwMode="auto">
            <a:xfrm>
              <a:off x="5644" y="5319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Oval 52"/>
            <p:cNvSpPr>
              <a:spLocks noChangeArrowheads="1"/>
            </p:cNvSpPr>
            <p:nvPr/>
          </p:nvSpPr>
          <p:spPr bwMode="auto">
            <a:xfrm>
              <a:off x="6008" y="4975"/>
              <a:ext cx="61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Oval 53"/>
            <p:cNvSpPr>
              <a:spLocks noChangeArrowheads="1"/>
            </p:cNvSpPr>
            <p:nvPr/>
          </p:nvSpPr>
          <p:spPr bwMode="auto">
            <a:xfrm>
              <a:off x="6372" y="4630"/>
              <a:ext cx="61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Oval 54"/>
            <p:cNvSpPr>
              <a:spLocks noChangeArrowheads="1"/>
            </p:cNvSpPr>
            <p:nvPr/>
          </p:nvSpPr>
          <p:spPr bwMode="auto">
            <a:xfrm>
              <a:off x="8541" y="3258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Oval 55"/>
            <p:cNvSpPr>
              <a:spLocks noChangeArrowheads="1"/>
            </p:cNvSpPr>
            <p:nvPr/>
          </p:nvSpPr>
          <p:spPr bwMode="auto">
            <a:xfrm>
              <a:off x="8177" y="3261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Oval 56"/>
            <p:cNvSpPr>
              <a:spLocks noChangeArrowheads="1"/>
            </p:cNvSpPr>
            <p:nvPr/>
          </p:nvSpPr>
          <p:spPr bwMode="auto">
            <a:xfrm>
              <a:off x="7823" y="2907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Oval 57"/>
            <p:cNvSpPr>
              <a:spLocks noChangeArrowheads="1"/>
            </p:cNvSpPr>
            <p:nvPr/>
          </p:nvSpPr>
          <p:spPr bwMode="auto">
            <a:xfrm>
              <a:off x="7821" y="3252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Oval 58"/>
            <p:cNvSpPr>
              <a:spLocks noChangeArrowheads="1"/>
            </p:cNvSpPr>
            <p:nvPr/>
          </p:nvSpPr>
          <p:spPr bwMode="auto">
            <a:xfrm>
              <a:off x="8180" y="2910"/>
              <a:ext cx="61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Oval 59"/>
            <p:cNvSpPr>
              <a:spLocks noChangeArrowheads="1"/>
            </p:cNvSpPr>
            <p:nvPr/>
          </p:nvSpPr>
          <p:spPr bwMode="auto">
            <a:xfrm>
              <a:off x="8913" y="2910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Oval 60"/>
            <p:cNvSpPr>
              <a:spLocks noChangeArrowheads="1"/>
            </p:cNvSpPr>
            <p:nvPr/>
          </p:nvSpPr>
          <p:spPr bwMode="auto">
            <a:xfrm>
              <a:off x="8541" y="2907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Text Box 61"/>
            <p:cNvSpPr txBox="1">
              <a:spLocks noChangeArrowheads="1"/>
            </p:cNvSpPr>
            <p:nvPr/>
          </p:nvSpPr>
          <p:spPr bwMode="auto">
            <a:xfrm>
              <a:off x="5743" y="5040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17449" name="Text Box 62"/>
            <p:cNvSpPr txBox="1">
              <a:spLocks noChangeArrowheads="1"/>
            </p:cNvSpPr>
            <p:nvPr/>
          </p:nvSpPr>
          <p:spPr bwMode="auto">
            <a:xfrm>
              <a:off x="6091" y="4731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4</a:t>
              </a:r>
              <a:endParaRPr lang="en-US" altLang="zh-CN" sz="2000"/>
            </a:p>
          </p:txBody>
        </p:sp>
        <p:sp>
          <p:nvSpPr>
            <p:cNvPr id="17450" name="Text Box 63"/>
            <p:cNvSpPr txBox="1">
              <a:spLocks noChangeArrowheads="1"/>
            </p:cNvSpPr>
            <p:nvPr/>
          </p:nvSpPr>
          <p:spPr bwMode="auto">
            <a:xfrm>
              <a:off x="5757" y="4719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17451" name="Text Box 64"/>
            <p:cNvSpPr txBox="1">
              <a:spLocks noChangeArrowheads="1"/>
            </p:cNvSpPr>
            <p:nvPr/>
          </p:nvSpPr>
          <p:spPr bwMode="auto">
            <a:xfrm>
              <a:off x="6455" y="4728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5</a:t>
              </a:r>
              <a:endParaRPr lang="en-US" altLang="zh-CN" sz="2000"/>
            </a:p>
          </p:txBody>
        </p:sp>
        <p:sp>
          <p:nvSpPr>
            <p:cNvPr id="17452" name="Text Box 65"/>
            <p:cNvSpPr txBox="1">
              <a:spLocks noChangeArrowheads="1"/>
            </p:cNvSpPr>
            <p:nvPr/>
          </p:nvSpPr>
          <p:spPr bwMode="auto">
            <a:xfrm>
              <a:off x="6821" y="4374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8</a:t>
              </a:r>
              <a:endParaRPr lang="en-US" altLang="zh-CN" sz="2000"/>
            </a:p>
          </p:txBody>
        </p:sp>
        <p:sp>
          <p:nvSpPr>
            <p:cNvPr id="17453" name="Text Box 66"/>
            <p:cNvSpPr txBox="1">
              <a:spLocks noChangeArrowheads="1"/>
            </p:cNvSpPr>
            <p:nvPr/>
          </p:nvSpPr>
          <p:spPr bwMode="auto">
            <a:xfrm>
              <a:off x="7885" y="2991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9</a:t>
              </a:r>
              <a:endParaRPr lang="en-US" altLang="zh-CN" sz="2000"/>
            </a:p>
          </p:txBody>
        </p:sp>
        <p:sp>
          <p:nvSpPr>
            <p:cNvPr id="17454" name="Text Box 67"/>
            <p:cNvSpPr txBox="1">
              <a:spLocks noChangeArrowheads="1"/>
            </p:cNvSpPr>
            <p:nvPr/>
          </p:nvSpPr>
          <p:spPr bwMode="auto">
            <a:xfrm>
              <a:off x="6469" y="4362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7</a:t>
              </a:r>
              <a:endParaRPr lang="en-US" altLang="zh-CN" sz="2000"/>
            </a:p>
          </p:txBody>
        </p:sp>
        <p:sp>
          <p:nvSpPr>
            <p:cNvPr id="17455" name="Text Box 68"/>
            <p:cNvSpPr txBox="1">
              <a:spLocks noChangeArrowheads="1"/>
            </p:cNvSpPr>
            <p:nvPr/>
          </p:nvSpPr>
          <p:spPr bwMode="auto">
            <a:xfrm>
              <a:off x="8245" y="2979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10</a:t>
              </a:r>
              <a:endParaRPr lang="en-US" altLang="zh-CN" sz="2000"/>
            </a:p>
          </p:txBody>
        </p:sp>
        <p:sp>
          <p:nvSpPr>
            <p:cNvPr id="17456" name="Text Box 69"/>
            <p:cNvSpPr txBox="1">
              <a:spLocks noChangeArrowheads="1"/>
            </p:cNvSpPr>
            <p:nvPr/>
          </p:nvSpPr>
          <p:spPr bwMode="auto">
            <a:xfrm>
              <a:off x="6082" y="5055"/>
              <a:ext cx="36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17457" name="Text Box 70"/>
            <p:cNvSpPr txBox="1">
              <a:spLocks noChangeArrowheads="1"/>
            </p:cNvSpPr>
            <p:nvPr/>
          </p:nvSpPr>
          <p:spPr bwMode="auto">
            <a:xfrm>
              <a:off x="6107" y="4368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6</a:t>
              </a:r>
              <a:endParaRPr lang="en-US" altLang="zh-CN" sz="2000"/>
            </a:p>
          </p:txBody>
        </p:sp>
        <p:sp>
          <p:nvSpPr>
            <p:cNvPr id="17458" name="Text Box 71"/>
            <p:cNvSpPr txBox="1">
              <a:spLocks noChangeArrowheads="1"/>
            </p:cNvSpPr>
            <p:nvPr/>
          </p:nvSpPr>
          <p:spPr bwMode="auto">
            <a:xfrm>
              <a:off x="10185" y="5022"/>
              <a:ext cx="31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x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17459" name="Text Box 72"/>
            <p:cNvSpPr txBox="1">
              <a:spLocks noChangeArrowheads="1"/>
            </p:cNvSpPr>
            <p:nvPr/>
          </p:nvSpPr>
          <p:spPr bwMode="auto">
            <a:xfrm>
              <a:off x="5293" y="1269"/>
              <a:ext cx="31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x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17460" name="Freeform 73"/>
            <p:cNvSpPr>
              <a:spLocks/>
            </p:cNvSpPr>
            <p:nvPr/>
          </p:nvSpPr>
          <p:spPr bwMode="auto">
            <a:xfrm>
              <a:off x="7532" y="1805"/>
              <a:ext cx="1953" cy="1735"/>
            </a:xfrm>
            <a:custGeom>
              <a:avLst/>
              <a:gdLst>
                <a:gd name="T0" fmla="*/ 973 w 1953"/>
                <a:gd name="T1" fmla="*/ 70 h 1735"/>
                <a:gd name="T2" fmla="*/ 643 w 1953"/>
                <a:gd name="T3" fmla="*/ 535 h 1735"/>
                <a:gd name="T4" fmla="*/ 223 w 1953"/>
                <a:gd name="T5" fmla="*/ 880 h 1735"/>
                <a:gd name="T6" fmla="*/ 163 w 1953"/>
                <a:gd name="T7" fmla="*/ 1600 h 1735"/>
                <a:gd name="T8" fmla="*/ 1198 w 1953"/>
                <a:gd name="T9" fmla="*/ 1690 h 1735"/>
                <a:gd name="T10" fmla="*/ 1588 w 1953"/>
                <a:gd name="T11" fmla="*/ 1360 h 1735"/>
                <a:gd name="T12" fmla="*/ 1858 w 1953"/>
                <a:gd name="T13" fmla="*/ 1165 h 1735"/>
                <a:gd name="T14" fmla="*/ 1903 w 1953"/>
                <a:gd name="T15" fmla="*/ 670 h 1735"/>
                <a:gd name="T16" fmla="*/ 1798 w 1953"/>
                <a:gd name="T17" fmla="*/ 115 h 1735"/>
                <a:gd name="T18" fmla="*/ 973 w 1953"/>
                <a:gd name="T19" fmla="*/ 70 h 17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53" h="1735">
                  <a:moveTo>
                    <a:pt x="973" y="70"/>
                  </a:moveTo>
                  <a:cubicBezTo>
                    <a:pt x="781" y="140"/>
                    <a:pt x="768" y="400"/>
                    <a:pt x="643" y="535"/>
                  </a:cubicBezTo>
                  <a:cubicBezTo>
                    <a:pt x="518" y="670"/>
                    <a:pt x="303" y="703"/>
                    <a:pt x="223" y="880"/>
                  </a:cubicBezTo>
                  <a:cubicBezTo>
                    <a:pt x="143" y="1057"/>
                    <a:pt x="0" y="1465"/>
                    <a:pt x="163" y="1600"/>
                  </a:cubicBezTo>
                  <a:cubicBezTo>
                    <a:pt x="326" y="1735"/>
                    <a:pt x="961" y="1730"/>
                    <a:pt x="1198" y="1690"/>
                  </a:cubicBezTo>
                  <a:cubicBezTo>
                    <a:pt x="1435" y="1650"/>
                    <a:pt x="1478" y="1447"/>
                    <a:pt x="1588" y="1360"/>
                  </a:cubicBezTo>
                  <a:cubicBezTo>
                    <a:pt x="1698" y="1273"/>
                    <a:pt x="1806" y="1280"/>
                    <a:pt x="1858" y="1165"/>
                  </a:cubicBezTo>
                  <a:cubicBezTo>
                    <a:pt x="1910" y="1050"/>
                    <a:pt x="1913" y="845"/>
                    <a:pt x="1903" y="670"/>
                  </a:cubicBezTo>
                  <a:cubicBezTo>
                    <a:pt x="1893" y="495"/>
                    <a:pt x="1953" y="215"/>
                    <a:pt x="1798" y="115"/>
                  </a:cubicBezTo>
                  <a:cubicBezTo>
                    <a:pt x="1643" y="15"/>
                    <a:pt x="1165" y="0"/>
                    <a:pt x="973" y="70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74"/>
            <p:cNvSpPr>
              <a:spLocks noChangeShapeType="1"/>
            </p:cNvSpPr>
            <p:nvPr/>
          </p:nvSpPr>
          <p:spPr bwMode="auto">
            <a:xfrm>
              <a:off x="9295" y="5280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75"/>
            <p:cNvSpPr>
              <a:spLocks noChangeShapeType="1"/>
            </p:cNvSpPr>
            <p:nvPr/>
          </p:nvSpPr>
          <p:spPr bwMode="auto">
            <a:xfrm>
              <a:off x="5671" y="1914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Line 76"/>
            <p:cNvSpPr>
              <a:spLocks noChangeShapeType="1"/>
            </p:cNvSpPr>
            <p:nvPr/>
          </p:nvSpPr>
          <p:spPr bwMode="auto">
            <a:xfrm>
              <a:off x="5677" y="2253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64" name="Group 77"/>
            <p:cNvGrpSpPr>
              <a:grpSpLocks/>
            </p:cNvGrpSpPr>
            <p:nvPr/>
          </p:nvGrpSpPr>
          <p:grpSpPr bwMode="auto">
            <a:xfrm>
              <a:off x="5490" y="2142"/>
              <a:ext cx="219" cy="2988"/>
              <a:chOff x="5490" y="2142"/>
              <a:chExt cx="219" cy="2988"/>
            </a:xfrm>
          </p:grpSpPr>
          <p:sp>
            <p:nvSpPr>
              <p:cNvPr id="17494" name="Text Box 78"/>
              <p:cNvSpPr txBox="1">
                <a:spLocks noChangeArrowheads="1"/>
              </p:cNvSpPr>
              <p:nvPr/>
            </p:nvSpPr>
            <p:spPr bwMode="auto">
              <a:xfrm>
                <a:off x="5514" y="4887"/>
                <a:ext cx="11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17495" name="Text Box 79"/>
              <p:cNvSpPr txBox="1">
                <a:spLocks noChangeArrowheads="1"/>
              </p:cNvSpPr>
              <p:nvPr/>
            </p:nvSpPr>
            <p:spPr bwMode="auto">
              <a:xfrm>
                <a:off x="5503" y="4200"/>
                <a:ext cx="16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3</a:t>
                </a:r>
              </a:p>
            </p:txBody>
          </p:sp>
          <p:sp>
            <p:nvSpPr>
              <p:cNvPr id="17496" name="Text Box 80"/>
              <p:cNvSpPr txBox="1">
                <a:spLocks noChangeArrowheads="1"/>
              </p:cNvSpPr>
              <p:nvPr/>
            </p:nvSpPr>
            <p:spPr bwMode="auto">
              <a:xfrm>
                <a:off x="5490" y="349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5</a:t>
                </a:r>
              </a:p>
            </p:txBody>
          </p:sp>
          <p:sp>
            <p:nvSpPr>
              <p:cNvPr id="17497" name="Text Box 81"/>
              <p:cNvSpPr txBox="1">
                <a:spLocks noChangeArrowheads="1"/>
              </p:cNvSpPr>
              <p:nvPr/>
            </p:nvSpPr>
            <p:spPr bwMode="auto">
              <a:xfrm>
                <a:off x="5503" y="2778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7</a:t>
                </a:r>
              </a:p>
            </p:txBody>
          </p:sp>
          <p:sp>
            <p:nvSpPr>
              <p:cNvPr id="17498" name="Text Box 82"/>
              <p:cNvSpPr txBox="1">
                <a:spLocks noChangeArrowheads="1"/>
              </p:cNvSpPr>
              <p:nvPr/>
            </p:nvSpPr>
            <p:spPr bwMode="auto">
              <a:xfrm>
                <a:off x="5514" y="2142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9</a:t>
                </a:r>
              </a:p>
            </p:txBody>
          </p:sp>
        </p:grpSp>
        <p:sp>
          <p:nvSpPr>
            <p:cNvPr id="17465" name="Line 83"/>
            <p:cNvSpPr>
              <a:spLocks noChangeShapeType="1"/>
            </p:cNvSpPr>
            <p:nvPr/>
          </p:nvSpPr>
          <p:spPr bwMode="auto">
            <a:xfrm>
              <a:off x="5689" y="1905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Line 84"/>
            <p:cNvSpPr>
              <a:spLocks noChangeShapeType="1"/>
            </p:cNvSpPr>
            <p:nvPr/>
          </p:nvSpPr>
          <p:spPr bwMode="auto">
            <a:xfrm>
              <a:off x="9297" y="5260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Oval 85"/>
            <p:cNvSpPr>
              <a:spLocks noChangeArrowheads="1"/>
            </p:cNvSpPr>
            <p:nvPr/>
          </p:nvSpPr>
          <p:spPr bwMode="auto">
            <a:xfrm>
              <a:off x="6003" y="5331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Oval 86"/>
            <p:cNvSpPr>
              <a:spLocks noChangeArrowheads="1"/>
            </p:cNvSpPr>
            <p:nvPr/>
          </p:nvSpPr>
          <p:spPr bwMode="auto">
            <a:xfrm>
              <a:off x="5645" y="4977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Oval 87"/>
            <p:cNvSpPr>
              <a:spLocks noChangeArrowheads="1"/>
            </p:cNvSpPr>
            <p:nvPr/>
          </p:nvSpPr>
          <p:spPr bwMode="auto">
            <a:xfrm>
              <a:off x="6369" y="4977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Oval 88"/>
            <p:cNvSpPr>
              <a:spLocks noChangeArrowheads="1"/>
            </p:cNvSpPr>
            <p:nvPr/>
          </p:nvSpPr>
          <p:spPr bwMode="auto">
            <a:xfrm>
              <a:off x="6013" y="4632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Oval 89"/>
            <p:cNvSpPr>
              <a:spLocks noChangeArrowheads="1"/>
            </p:cNvSpPr>
            <p:nvPr/>
          </p:nvSpPr>
          <p:spPr bwMode="auto">
            <a:xfrm>
              <a:off x="6725" y="4626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72" name="Group 90"/>
            <p:cNvGrpSpPr>
              <a:grpSpLocks/>
            </p:cNvGrpSpPr>
            <p:nvPr/>
          </p:nvGrpSpPr>
          <p:grpSpPr bwMode="auto">
            <a:xfrm>
              <a:off x="5617" y="5364"/>
              <a:ext cx="3504" cy="294"/>
              <a:chOff x="5617" y="5433"/>
              <a:chExt cx="3504" cy="294"/>
            </a:xfrm>
          </p:grpSpPr>
          <p:sp>
            <p:nvSpPr>
              <p:cNvPr id="17488" name="Text Box 91"/>
              <p:cNvSpPr txBox="1">
                <a:spLocks noChangeArrowheads="1"/>
              </p:cNvSpPr>
              <p:nvPr/>
            </p:nvSpPr>
            <p:spPr bwMode="auto">
              <a:xfrm>
                <a:off x="5977" y="5459"/>
                <a:ext cx="11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17489" name="Text Box 92"/>
              <p:cNvSpPr txBox="1">
                <a:spLocks noChangeArrowheads="1"/>
              </p:cNvSpPr>
              <p:nvPr/>
            </p:nvSpPr>
            <p:spPr bwMode="auto">
              <a:xfrm>
                <a:off x="6730" y="5446"/>
                <a:ext cx="169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3</a:t>
                </a:r>
              </a:p>
            </p:txBody>
          </p:sp>
          <p:sp>
            <p:nvSpPr>
              <p:cNvPr id="17490" name="Text Box 93"/>
              <p:cNvSpPr txBox="1">
                <a:spLocks noChangeArrowheads="1"/>
              </p:cNvSpPr>
              <p:nvPr/>
            </p:nvSpPr>
            <p:spPr bwMode="auto">
              <a:xfrm>
                <a:off x="7445" y="543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5</a:t>
                </a:r>
              </a:p>
            </p:txBody>
          </p:sp>
          <p:sp>
            <p:nvSpPr>
              <p:cNvPr id="17491" name="Text Box 94"/>
              <p:cNvSpPr txBox="1">
                <a:spLocks noChangeArrowheads="1"/>
              </p:cNvSpPr>
              <p:nvPr/>
            </p:nvSpPr>
            <p:spPr bwMode="auto">
              <a:xfrm>
                <a:off x="8173" y="543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7</a:t>
                </a:r>
              </a:p>
            </p:txBody>
          </p:sp>
          <p:sp>
            <p:nvSpPr>
              <p:cNvPr id="17492" name="Text Box 95"/>
              <p:cNvSpPr txBox="1">
                <a:spLocks noChangeArrowheads="1"/>
              </p:cNvSpPr>
              <p:nvPr/>
            </p:nvSpPr>
            <p:spPr bwMode="auto">
              <a:xfrm>
                <a:off x="8926" y="5446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9</a:t>
                </a:r>
              </a:p>
            </p:txBody>
          </p:sp>
          <p:sp>
            <p:nvSpPr>
              <p:cNvPr id="17493" name="Text Box 96"/>
              <p:cNvSpPr txBox="1">
                <a:spLocks noChangeArrowheads="1"/>
              </p:cNvSpPr>
              <p:nvPr/>
            </p:nvSpPr>
            <p:spPr bwMode="auto">
              <a:xfrm>
                <a:off x="5617" y="5460"/>
                <a:ext cx="11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0</a:t>
                </a:r>
              </a:p>
            </p:txBody>
          </p:sp>
        </p:grpSp>
        <p:sp>
          <p:nvSpPr>
            <p:cNvPr id="17473" name="Oval 97"/>
            <p:cNvSpPr>
              <a:spLocks noChangeArrowheads="1"/>
            </p:cNvSpPr>
            <p:nvPr/>
          </p:nvSpPr>
          <p:spPr bwMode="auto">
            <a:xfrm>
              <a:off x="8179" y="2569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Oval 98"/>
            <p:cNvSpPr>
              <a:spLocks noChangeArrowheads="1"/>
            </p:cNvSpPr>
            <p:nvPr/>
          </p:nvSpPr>
          <p:spPr bwMode="auto">
            <a:xfrm>
              <a:off x="8542" y="2572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Oval 99"/>
            <p:cNvSpPr>
              <a:spLocks noChangeArrowheads="1"/>
            </p:cNvSpPr>
            <p:nvPr/>
          </p:nvSpPr>
          <p:spPr bwMode="auto">
            <a:xfrm>
              <a:off x="8914" y="2565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Oval 100"/>
            <p:cNvSpPr>
              <a:spLocks noChangeArrowheads="1"/>
            </p:cNvSpPr>
            <p:nvPr/>
          </p:nvSpPr>
          <p:spPr bwMode="auto">
            <a:xfrm>
              <a:off x="8539" y="2221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Oval 101"/>
            <p:cNvSpPr>
              <a:spLocks noChangeArrowheads="1"/>
            </p:cNvSpPr>
            <p:nvPr/>
          </p:nvSpPr>
          <p:spPr bwMode="auto">
            <a:xfrm>
              <a:off x="8918" y="2220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Text Box 102"/>
            <p:cNvSpPr txBox="1">
              <a:spLocks noChangeArrowheads="1"/>
            </p:cNvSpPr>
            <p:nvPr/>
          </p:nvSpPr>
          <p:spPr bwMode="auto">
            <a:xfrm>
              <a:off x="8603" y="2994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11</a:t>
              </a:r>
              <a:endParaRPr lang="en-US" altLang="zh-CN" sz="2000"/>
            </a:p>
          </p:txBody>
        </p:sp>
        <p:sp>
          <p:nvSpPr>
            <p:cNvPr id="17479" name="Text Box 103"/>
            <p:cNvSpPr txBox="1">
              <a:spLocks noChangeArrowheads="1"/>
            </p:cNvSpPr>
            <p:nvPr/>
          </p:nvSpPr>
          <p:spPr bwMode="auto">
            <a:xfrm>
              <a:off x="7871" y="2653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12</a:t>
              </a:r>
              <a:endParaRPr lang="en-US" altLang="zh-CN" sz="2000"/>
            </a:p>
          </p:txBody>
        </p:sp>
        <p:sp>
          <p:nvSpPr>
            <p:cNvPr id="17480" name="Text Box 104"/>
            <p:cNvSpPr txBox="1">
              <a:spLocks noChangeArrowheads="1"/>
            </p:cNvSpPr>
            <p:nvPr/>
          </p:nvSpPr>
          <p:spPr bwMode="auto">
            <a:xfrm>
              <a:off x="8231" y="2653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13</a:t>
              </a:r>
              <a:endParaRPr lang="en-US" altLang="zh-CN" sz="2000"/>
            </a:p>
          </p:txBody>
        </p:sp>
        <p:sp>
          <p:nvSpPr>
            <p:cNvPr id="17481" name="Text Box 105"/>
            <p:cNvSpPr txBox="1">
              <a:spLocks noChangeArrowheads="1"/>
            </p:cNvSpPr>
            <p:nvPr/>
          </p:nvSpPr>
          <p:spPr bwMode="auto">
            <a:xfrm>
              <a:off x="8595" y="2662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14</a:t>
              </a:r>
              <a:endParaRPr lang="en-US" altLang="zh-CN" sz="2000"/>
            </a:p>
          </p:txBody>
        </p:sp>
        <p:sp>
          <p:nvSpPr>
            <p:cNvPr id="17482" name="Text Box 106"/>
            <p:cNvSpPr txBox="1">
              <a:spLocks noChangeArrowheads="1"/>
            </p:cNvSpPr>
            <p:nvPr/>
          </p:nvSpPr>
          <p:spPr bwMode="auto">
            <a:xfrm>
              <a:off x="8965" y="2649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15</a:t>
              </a:r>
              <a:endParaRPr lang="en-US" altLang="zh-CN" sz="2000"/>
            </a:p>
          </p:txBody>
        </p:sp>
        <p:sp>
          <p:nvSpPr>
            <p:cNvPr id="17483" name="Text Box 107"/>
            <p:cNvSpPr txBox="1">
              <a:spLocks noChangeArrowheads="1"/>
            </p:cNvSpPr>
            <p:nvPr/>
          </p:nvSpPr>
          <p:spPr bwMode="auto">
            <a:xfrm>
              <a:off x="8233" y="2305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16</a:t>
              </a:r>
              <a:endParaRPr lang="en-US" altLang="zh-CN" sz="2000"/>
            </a:p>
          </p:txBody>
        </p:sp>
        <p:sp>
          <p:nvSpPr>
            <p:cNvPr id="17484" name="Text Box 108"/>
            <p:cNvSpPr txBox="1">
              <a:spLocks noChangeArrowheads="1"/>
            </p:cNvSpPr>
            <p:nvPr/>
          </p:nvSpPr>
          <p:spPr bwMode="auto">
            <a:xfrm>
              <a:off x="8603" y="2304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17</a:t>
              </a:r>
              <a:endParaRPr lang="en-US" altLang="zh-CN" sz="2000"/>
            </a:p>
          </p:txBody>
        </p:sp>
        <p:sp>
          <p:nvSpPr>
            <p:cNvPr id="17485" name="Text Box 109"/>
            <p:cNvSpPr txBox="1">
              <a:spLocks noChangeArrowheads="1"/>
            </p:cNvSpPr>
            <p:nvPr/>
          </p:nvSpPr>
          <p:spPr bwMode="auto">
            <a:xfrm>
              <a:off x="8977" y="2316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18</a:t>
              </a:r>
              <a:endParaRPr lang="en-US" altLang="zh-CN" sz="2000"/>
            </a:p>
          </p:txBody>
        </p:sp>
        <p:sp>
          <p:nvSpPr>
            <p:cNvPr id="17486" name="Text Box 110"/>
            <p:cNvSpPr txBox="1">
              <a:spLocks noChangeArrowheads="1"/>
            </p:cNvSpPr>
            <p:nvPr/>
          </p:nvSpPr>
          <p:spPr bwMode="auto">
            <a:xfrm>
              <a:off x="8589" y="1948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19</a:t>
              </a:r>
              <a:endParaRPr lang="en-US" altLang="zh-CN" sz="2000"/>
            </a:p>
          </p:txBody>
        </p:sp>
        <p:sp>
          <p:nvSpPr>
            <p:cNvPr id="17487" name="Text Box 111"/>
            <p:cNvSpPr txBox="1">
              <a:spLocks noChangeArrowheads="1"/>
            </p:cNvSpPr>
            <p:nvPr/>
          </p:nvSpPr>
          <p:spPr bwMode="auto">
            <a:xfrm>
              <a:off x="8967" y="1960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20</a:t>
              </a:r>
              <a:endParaRPr lang="en-US" altLang="zh-CN" sz="2000"/>
            </a:p>
          </p:txBody>
        </p:sp>
      </p:grpSp>
      <p:graphicFrame>
        <p:nvGraphicFramePr>
          <p:cNvPr id="17412" name="Object 114"/>
          <p:cNvGraphicFramePr>
            <a:graphicFrameLocks noChangeAspect="1"/>
          </p:cNvGraphicFramePr>
          <p:nvPr/>
        </p:nvGraphicFramePr>
        <p:xfrm>
          <a:off x="7423150" y="2536825"/>
          <a:ext cx="16414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" name="公式" r:id="rId3" imgW="736600" imgH="457200" progId="Equation.3">
                  <p:embed/>
                </p:oleObj>
              </mc:Choice>
              <mc:Fallback>
                <p:oleObj name="公式" r:id="rId3" imgW="736600" imgH="45720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2536825"/>
                        <a:ext cx="164147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17"/>
          <p:cNvGraphicFramePr>
            <a:graphicFrameLocks noChangeAspect="1"/>
          </p:cNvGraphicFramePr>
          <p:nvPr/>
        </p:nvGraphicFramePr>
        <p:xfrm>
          <a:off x="7388225" y="3654425"/>
          <a:ext cx="16557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" name="公式" r:id="rId5" imgW="774364" imgH="457002" progId="Equation.3">
                  <p:embed/>
                </p:oleObj>
              </mc:Choice>
              <mc:Fallback>
                <p:oleObj name="公式" r:id="rId5" imgW="774364" imgH="457002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5" y="3654425"/>
                        <a:ext cx="16557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4171ECB-254A-40A0-88BA-FC583BF94ABC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271FE53-C26B-4599-ACB9-28C3287038C9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1843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类别数目未知情况下如何使用？</a:t>
            </a:r>
          </a:p>
        </p:txBody>
      </p:sp>
      <p:sp>
        <p:nvSpPr>
          <p:cNvPr id="1843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295400"/>
            <a:ext cx="8153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/>
              <a:t>在类别数未知情况下使用</a:t>
            </a:r>
            <a:r>
              <a:rPr lang="en-US" altLang="zh-CN" sz="2400"/>
              <a:t>K—</a:t>
            </a:r>
            <a:r>
              <a:rPr lang="zh-CN" altLang="en-US" sz="2400"/>
              <a:t>均值算法时，可以假设类别数是逐步增加的。显然准则函数是随</a:t>
            </a:r>
            <a:r>
              <a:rPr lang="en-US" altLang="zh-CN" sz="2400"/>
              <a:t>K</a:t>
            </a:r>
            <a:r>
              <a:rPr lang="zh-CN" altLang="en-US" sz="2400"/>
              <a:t>的增加而单调地减少的。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如果样本集的合理聚类数为</a:t>
            </a:r>
            <a:r>
              <a:rPr lang="en-US" altLang="zh-CN" sz="2400"/>
              <a:t>K</a:t>
            </a:r>
            <a:r>
              <a:rPr lang="zh-CN" altLang="en-US" sz="2400"/>
              <a:t>类，当类别数从</a:t>
            </a:r>
            <a:r>
              <a:rPr lang="en-US" altLang="zh-CN" sz="2400"/>
              <a:t>1</a:t>
            </a:r>
            <a:r>
              <a:rPr lang="zh-CN" altLang="en-US" sz="2400"/>
              <a:t>增加到</a:t>
            </a:r>
            <a:r>
              <a:rPr lang="en-US" altLang="zh-CN" sz="2400"/>
              <a:t>K</a:t>
            </a:r>
            <a:r>
              <a:rPr lang="zh-CN" altLang="en-US" sz="2400"/>
              <a:t>时准则函数迅速减小，当类别数超过</a:t>
            </a:r>
            <a:r>
              <a:rPr lang="en-US" altLang="zh-CN" sz="2400"/>
              <a:t>K</a:t>
            </a:r>
            <a:r>
              <a:rPr lang="zh-CN" altLang="en-US" sz="2400"/>
              <a:t>时，准则函数虽然继续减少但会呈现平缓趋势。 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3657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如何避免初始聚类中心的影响？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95400"/>
            <a:ext cx="8305800" cy="4803775"/>
          </a:xfrm>
        </p:spPr>
        <p:txBody>
          <a:bodyPr/>
          <a:lstStyle/>
          <a:p>
            <a:r>
              <a:rPr lang="zh-CN" altLang="en-US" dirty="0"/>
              <a:t>多次运行</a:t>
            </a:r>
            <a:r>
              <a:rPr lang="en-US" altLang="zh-CN" dirty="0"/>
              <a:t>K</a:t>
            </a:r>
            <a:r>
              <a:rPr lang="zh-CN" altLang="en-US" dirty="0"/>
              <a:t>均值算法，例如</a:t>
            </a:r>
            <a:r>
              <a:rPr lang="en-US" altLang="zh-CN" dirty="0"/>
              <a:t>50~1000</a:t>
            </a:r>
            <a:r>
              <a:rPr lang="zh-CN" altLang="en-US" dirty="0"/>
              <a:t>次，每次随机选取不同的初始聚类中心。</a:t>
            </a:r>
            <a:endParaRPr lang="en-US" altLang="zh-CN" dirty="0"/>
          </a:p>
          <a:p>
            <a:r>
              <a:rPr lang="zh-CN" altLang="en-US" dirty="0"/>
              <a:t>聚类结束后计算准则函数值。</a:t>
            </a:r>
            <a:endParaRPr lang="en-US" altLang="zh-CN" dirty="0"/>
          </a:p>
          <a:p>
            <a:r>
              <a:rPr lang="zh-CN" altLang="en-US" dirty="0"/>
              <a:t>选取准则函数值最小的聚类结果为最后的结果。</a:t>
            </a:r>
            <a:endParaRPr lang="en-US" altLang="zh-CN" dirty="0"/>
          </a:p>
          <a:p>
            <a:r>
              <a:rPr lang="zh-CN" altLang="en-US" dirty="0"/>
              <a:t>该方法一般适用于聚类数目小于</a:t>
            </a:r>
            <a:r>
              <a:rPr lang="en-US" altLang="zh-CN" dirty="0"/>
              <a:t>10</a:t>
            </a:r>
            <a:r>
              <a:rPr lang="zh-CN" altLang="en-US" dirty="0"/>
              <a:t>的情况。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A7D0B-1C74-4DA1-BAE9-6C746BFE7609}" type="datetime1">
              <a:rPr lang="zh-CN" altLang="en-US" smtClean="0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94F7C-8EF4-4A9E-9279-C019EFBD077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0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5AC5843-8A2F-49C8-8CEC-A6BBFAFEDDD4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593E744-D65B-431B-A81C-74A03A2AC237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1946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 dirty="0"/>
              <a:t>算法的提出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K—</a:t>
            </a:r>
            <a:r>
              <a:rPr lang="zh-CN" altLang="en-US" sz="2400" dirty="0"/>
              <a:t>均值算法比较简单，但它的自我调整能力也比较差。这主要表现在类别数不能改变，受代表点初始选择的影响也比较大。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ISODATA</a:t>
            </a:r>
            <a:r>
              <a:rPr lang="zh-CN" altLang="en-US" sz="2400" dirty="0"/>
              <a:t>算法的功能与</a:t>
            </a:r>
            <a:r>
              <a:rPr lang="en-US" altLang="zh-CN" sz="2400" dirty="0"/>
              <a:t>K—</a:t>
            </a:r>
            <a:r>
              <a:rPr lang="zh-CN" altLang="en-US" sz="2400" dirty="0"/>
              <a:t>均值算法相比，在下列几方面有改进：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可以改变类别数目</a:t>
            </a:r>
            <a:r>
              <a:rPr lang="zh-CN" altLang="en-US" sz="2000" dirty="0"/>
              <a:t>。通过类别的合并与分裂来实现。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合并主要发生在某一类内样本个数太少的情况，或两类聚类中心之间距离太小的情况。为此设有</a:t>
            </a:r>
            <a:r>
              <a:rPr lang="zh-CN" altLang="en-US" sz="2000" dirty="0">
                <a:solidFill>
                  <a:schemeClr val="hlink"/>
                </a:solidFill>
              </a:rPr>
              <a:t>最小类内样本数限制</a:t>
            </a:r>
            <a:r>
              <a:rPr lang="zh-CN" altLang="en-US" sz="2000" dirty="0"/>
              <a:t>，以及</a:t>
            </a:r>
            <a:r>
              <a:rPr lang="zh-CN" altLang="en-US" sz="2000" dirty="0">
                <a:solidFill>
                  <a:schemeClr val="hlink"/>
                </a:solidFill>
              </a:rPr>
              <a:t>类间中心距离参数</a:t>
            </a:r>
            <a:r>
              <a:rPr lang="zh-CN" altLang="en-US" sz="2000" dirty="0"/>
              <a:t>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分裂则主要发生在某一类别的某分量出现类内方差过大的现象，因而宜分裂成两个类别，以维持合理的类内方差。给出一个对</a:t>
            </a:r>
            <a:r>
              <a:rPr lang="zh-CN" altLang="en-US" sz="2000" dirty="0">
                <a:solidFill>
                  <a:schemeClr val="hlink"/>
                </a:solidFill>
              </a:rPr>
              <a:t>类内分量方差的限制参数</a:t>
            </a:r>
            <a:r>
              <a:rPr lang="zh-CN" altLang="en-US" sz="2000" dirty="0"/>
              <a:t>，用以决定是否需要将某一类分裂成两类。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由于算法有自我调整的能力，因而需要设置若干个控制用参数。，如聚类数期望值</a:t>
            </a:r>
            <a:r>
              <a:rPr lang="en-US" altLang="zh-CN" sz="2000" dirty="0"/>
              <a:t>K</a:t>
            </a:r>
            <a:r>
              <a:rPr lang="zh-CN" altLang="en-US" sz="2000" dirty="0"/>
              <a:t>、每次迭代允许合并的最大聚类对数</a:t>
            </a:r>
            <a:r>
              <a:rPr lang="en-US" altLang="zh-CN" sz="2000" dirty="0"/>
              <a:t>L</a:t>
            </a:r>
            <a:r>
              <a:rPr lang="zh-CN" altLang="en-US" sz="2000" dirty="0"/>
              <a:t>、及允许迭代次数</a:t>
            </a:r>
            <a:r>
              <a:rPr lang="en-US" altLang="zh-CN" sz="2000" dirty="0"/>
              <a:t>I</a:t>
            </a:r>
            <a:r>
              <a:rPr lang="zh-CN" altLang="en-US" sz="2000" dirty="0"/>
              <a:t>等。</a:t>
            </a:r>
          </a:p>
        </p:txBody>
      </p:sp>
      <p:sp>
        <p:nvSpPr>
          <p:cNvPr id="2" name="矩形 1"/>
          <p:cNvSpPr/>
          <p:nvPr/>
        </p:nvSpPr>
        <p:spPr>
          <a:xfrm>
            <a:off x="762000" y="990600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(iterative self-organizing data analysis techniques </a:t>
            </a:r>
            <a:r>
              <a:rPr lang="en-US" altLang="zh-CN" sz="2000" dirty="0" err="1"/>
              <a:t>algorithm,</a:t>
            </a:r>
            <a:r>
              <a:rPr lang="en-US" altLang="zh-CN" dirty="0" err="1"/>
              <a:t>ISODATA</a:t>
            </a:r>
            <a:r>
              <a:rPr lang="en-US" altLang="zh-CN" sz="200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108000" y="3052800"/>
              <a:ext cx="1399680" cy="26283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60" y="3045600"/>
                <a:ext cx="1419840" cy="264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BDB6E8B-1B82-40A6-9946-5FB0B2C8D5E0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5287EB6-ED67-4D4A-9F15-AB6364411802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2048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</a:t>
            </a:r>
          </a:p>
        </p:txBody>
      </p:sp>
      <p:sp>
        <p:nvSpPr>
          <p:cNvPr id="2048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295400"/>
            <a:ext cx="8058150" cy="48037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dirty="0"/>
              <a:t>基本步骤和思路</a:t>
            </a:r>
          </a:p>
          <a:p>
            <a:pPr marL="1295400" lvl="1" indent="-838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	选择初始控制参数。可选不同的指标，也可在迭代过程中人为修改，以将</a:t>
            </a:r>
            <a:r>
              <a:rPr lang="en-US" altLang="zh-CN" sz="2400" dirty="0"/>
              <a:t>N</a:t>
            </a:r>
            <a:r>
              <a:rPr lang="zh-CN" altLang="en-US" sz="2400" dirty="0"/>
              <a:t>个模式样本按指标分配到各个聚类中心中去。</a:t>
            </a:r>
          </a:p>
          <a:p>
            <a:pPr marL="1295400" lvl="1" indent="-838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	计算各类中诸样本的距离指标函数。</a:t>
            </a:r>
          </a:p>
          <a:p>
            <a:pPr marL="1295400" lvl="1" indent="-838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~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）按给定的要求，将前一次获得的聚类集进行分裂和合并处理（（</a:t>
            </a:r>
            <a:r>
              <a:rPr lang="en-US" altLang="zh-CN" sz="2400" dirty="0"/>
              <a:t>4</a:t>
            </a:r>
            <a:r>
              <a:rPr lang="zh-CN" altLang="en-US" sz="2400" dirty="0"/>
              <a:t>）为分裂处理，（</a:t>
            </a:r>
            <a:r>
              <a:rPr lang="en-US" altLang="zh-CN" sz="2400" dirty="0"/>
              <a:t>5</a:t>
            </a:r>
            <a:r>
              <a:rPr lang="zh-CN" altLang="en-US" sz="2400" dirty="0"/>
              <a:t>）为合并处理），从而获得新的聚类中心。</a:t>
            </a:r>
          </a:p>
          <a:p>
            <a:pPr marL="1295400" lvl="1" indent="-838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	重新进行迭代运算，计算各项指标，判断聚类结果是否符合要求，如不符合，返回</a:t>
            </a:r>
            <a:r>
              <a:rPr lang="en-US" altLang="zh-CN" sz="2400" dirty="0"/>
              <a:t>(2)</a:t>
            </a:r>
            <a:r>
              <a:rPr lang="zh-CN" altLang="en-US" sz="2400" dirty="0"/>
              <a:t>。经过多次迭代后，若结果收敛，则运算结束。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A12D6F6-7EEF-486B-98FB-3EE89B3F1B89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2FB9B0B-1544-4A0D-8C9D-1ADC5049B750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410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上讲复习</a:t>
            </a:r>
          </a:p>
        </p:txBody>
      </p:sp>
      <p:sp>
        <p:nvSpPr>
          <p:cNvPr id="410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聚类分析概念</a:t>
            </a:r>
          </a:p>
          <a:p>
            <a:pPr eaLnBrk="1" hangingPunct="1"/>
            <a:r>
              <a:rPr lang="zh-CN" altLang="en-US" dirty="0"/>
              <a:t>相似性测度和聚类准则</a:t>
            </a:r>
          </a:p>
          <a:p>
            <a:pPr eaLnBrk="1" hangingPunct="1"/>
            <a:r>
              <a:rPr lang="zh-CN" altLang="en-US" dirty="0"/>
              <a:t>基于距离阈值的聚类算法</a:t>
            </a:r>
          </a:p>
          <a:p>
            <a:pPr eaLnBrk="1" hangingPunct="1"/>
            <a:r>
              <a:rPr lang="zh-CN" altLang="en-US" dirty="0"/>
              <a:t>系统聚类法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0145415-2521-427D-84EF-F5E5A4E3D531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B534E74-267E-4224-BF7B-F4051AC20635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2150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</a:p>
        </p:txBody>
      </p:sp>
      <p:sp>
        <p:nvSpPr>
          <p:cNvPr id="2150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924800" cy="5105400"/>
          </a:xfrm>
        </p:spPr>
        <p:txBody>
          <a:bodyPr/>
          <a:lstStyle/>
          <a:p>
            <a:pPr eaLnBrk="1" hangingPunct="1"/>
            <a:r>
              <a:rPr lang="zh-CN" altLang="en-US" sz="2800"/>
              <a:t>步骤</a:t>
            </a:r>
            <a:r>
              <a:rPr lang="en-US" altLang="zh-CN" sz="2800"/>
              <a:t>1</a:t>
            </a:r>
            <a:r>
              <a:rPr lang="en-US" altLang="zh-CN" sz="2800">
                <a:solidFill>
                  <a:schemeClr val="hlink"/>
                </a:solidFill>
              </a:rPr>
              <a:t>(</a:t>
            </a:r>
            <a:r>
              <a:rPr lang="zh-CN" altLang="en-US" sz="2800">
                <a:solidFill>
                  <a:schemeClr val="hlink"/>
                </a:solidFill>
              </a:rPr>
              <a:t>确定控制参数及设置代表点</a:t>
            </a:r>
            <a:r>
              <a:rPr lang="en-US" altLang="zh-CN" sz="2800">
                <a:solidFill>
                  <a:schemeClr val="hlink"/>
                </a:solidFill>
              </a:rPr>
              <a:t>)</a:t>
            </a:r>
            <a:br>
              <a:rPr lang="en-US" altLang="zh-CN" sz="2800">
                <a:solidFill>
                  <a:schemeClr val="hlink"/>
                </a:solidFill>
              </a:rPr>
            </a:br>
            <a:r>
              <a:rPr lang="zh-CN" altLang="en-US" sz="2800"/>
              <a:t>　　需确定的控制参数为：</a:t>
            </a:r>
            <a:br>
              <a:rPr lang="zh-CN" altLang="en-US" sz="2800"/>
            </a:br>
            <a:r>
              <a:rPr lang="zh-CN" altLang="en-US" sz="2800"/>
              <a:t>　　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zh-CN" altLang="en-US" sz="2800">
                <a:latin typeface="Times New Roman" pitchFamily="18" charset="0"/>
              </a:rPr>
              <a:t>：聚类期望数；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　	</a:t>
            </a:r>
            <a:r>
              <a:rPr lang="el-GR" altLang="zh-CN" sz="2800" i="1">
                <a:latin typeface="Times New Roman" pitchFamily="18" charset="0"/>
                <a:cs typeface="Arial" pitchFamily="34" charset="0"/>
              </a:rPr>
              <a:t>θ</a:t>
            </a:r>
            <a:r>
              <a:rPr lang="el-GR" altLang="zh-CN" sz="2800" i="1" baseline="-25000">
                <a:latin typeface="Times New Roman" pitchFamily="18" charset="0"/>
                <a:cs typeface="Arial" pitchFamily="34" charset="0"/>
              </a:rPr>
              <a:t>N</a:t>
            </a:r>
            <a:r>
              <a:rPr lang="zh-CN" altLang="en-US" sz="2800">
                <a:latin typeface="Times New Roman" pitchFamily="18" charset="0"/>
              </a:rPr>
              <a:t>： 一个聚类中的最少样本数；　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　 	</a:t>
            </a:r>
            <a:r>
              <a:rPr lang="el-GR" altLang="zh-CN" sz="2800" i="1">
                <a:latin typeface="Times New Roman" pitchFamily="18" charset="0"/>
                <a:cs typeface="Arial" pitchFamily="34" charset="0"/>
              </a:rPr>
              <a:t>θ</a:t>
            </a:r>
            <a:r>
              <a:rPr lang="el-GR" altLang="zh-CN" sz="2800" i="1" baseline="-25000">
                <a:latin typeface="Times New Roman" pitchFamily="18" charset="0"/>
                <a:cs typeface="Arial" pitchFamily="34" charset="0"/>
              </a:rPr>
              <a:t>C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： 类间距离控制参数，用于控制合并；  	</a:t>
            </a:r>
            <a:r>
              <a:rPr lang="el-GR" altLang="zh-CN" sz="2800" i="1">
                <a:latin typeface="Times New Roman" pitchFamily="18" charset="0"/>
                <a:cs typeface="Arial" pitchFamily="34" charset="0"/>
              </a:rPr>
              <a:t>θ</a:t>
            </a:r>
            <a:r>
              <a:rPr lang="el-GR" altLang="zh-CN" sz="2800" i="1" baseline="-25000">
                <a:latin typeface="Times New Roman" pitchFamily="18" charset="0"/>
                <a:cs typeface="Arial" pitchFamily="34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： 标准偏差控制参数，用于控制分裂；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　  	 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： 每次迭代允许合并的最大聚类对数；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　　</a:t>
            </a:r>
            <a:r>
              <a:rPr lang="en-US" altLang="zh-CN" sz="2800">
                <a:latin typeface="Times New Roman" pitchFamily="18" charset="0"/>
              </a:rPr>
              <a:t>I</a:t>
            </a:r>
            <a:r>
              <a:rPr lang="zh-CN" altLang="en-US" sz="2800">
                <a:latin typeface="Times New Roman" pitchFamily="18" charset="0"/>
              </a:rPr>
              <a:t>： 允许迭代的次数。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　　设定初始聚类数为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 i="1" baseline="-25000">
                <a:latin typeface="Times New Roman" pitchFamily="18" charset="0"/>
              </a:rPr>
              <a:t>c</a:t>
            </a:r>
            <a:r>
              <a:rPr lang="zh-CN" altLang="en-US" sz="2800"/>
              <a:t>，任意选定初始的聚类中心			。</a:t>
            </a:r>
            <a:br>
              <a:rPr lang="zh-CN" altLang="en-US" sz="2800"/>
            </a:br>
            <a:endParaRPr lang="zh-CN" altLang="en-US" sz="2800"/>
          </a:p>
        </p:txBody>
      </p:sp>
      <p:graphicFrame>
        <p:nvGraphicFramePr>
          <p:cNvPr id="2151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5181600"/>
          <a:ext cx="2286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3" imgW="1130300" imgH="228600" progId="Equation.DSMT4">
                  <p:embed/>
                </p:oleObj>
              </mc:Choice>
              <mc:Fallback>
                <p:oleObj name="Equation" r:id="rId3" imgW="1130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81600"/>
                        <a:ext cx="22860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A556A36-DE1B-46FB-940A-C9F16678E0A2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2253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E7D8F18-542E-4ACD-942D-EA5EED135838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2253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253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924800" cy="4803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zh-CN" altLang="en-US" sz="2400" dirty="0">
                <a:solidFill>
                  <a:schemeClr val="hlink"/>
                </a:solidFill>
              </a:rPr>
              <a:t>分类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br>
              <a:rPr lang="en-US" altLang="zh-CN" sz="2400" dirty="0">
                <a:solidFill>
                  <a:schemeClr val="hlink"/>
                </a:solidFill>
              </a:rPr>
            </a:br>
            <a:r>
              <a:rPr lang="zh-CN" altLang="en-US" sz="2400" dirty="0"/>
              <a:t>　　对所有样本，按给定</a:t>
            </a:r>
            <a:r>
              <a:rPr lang="zh-CN" altLang="en-US" sz="2400" dirty="0">
                <a:latin typeface="Times New Roman" pitchFamily="18" charset="0"/>
              </a:rPr>
              <a:t>的</a:t>
            </a:r>
            <a:r>
              <a:rPr lang="en-US" altLang="zh-CN" sz="2400" i="1" dirty="0" err="1">
                <a:latin typeface="Times New Roman" pitchFamily="18" charset="0"/>
              </a:rPr>
              <a:t>N</a:t>
            </a:r>
            <a:r>
              <a:rPr lang="en-US" altLang="zh-CN" sz="2400" i="1" baseline="-25000" dirty="0" err="1">
                <a:latin typeface="Times New Roman" pitchFamily="18" charset="0"/>
              </a:rPr>
              <a:t>c</a:t>
            </a:r>
            <a:r>
              <a:rPr lang="zh-CN" altLang="en-US" sz="2400" dirty="0"/>
              <a:t>个聚类中心，以最小距离进行分类，即</a:t>
            </a:r>
            <a:br>
              <a:rPr lang="zh-CN" altLang="en-US" sz="2400" dirty="0"/>
            </a:br>
            <a:r>
              <a:rPr lang="zh-CN" altLang="en-US" sz="2400" dirty="0"/>
              <a:t>　　若 	   			       ，</a:t>
            </a:r>
            <a:r>
              <a:rPr lang="zh-CN" altLang="en-US" sz="2400" dirty="0">
                <a:latin typeface="Times New Roman" pitchFamily="18" charset="0"/>
              </a:rPr>
              <a:t>则</a:t>
            </a:r>
            <a:r>
              <a:rPr lang="en-US" altLang="zh-CN" sz="2400" i="1" dirty="0" err="1">
                <a:latin typeface="Times New Roman" pitchFamily="18" charset="0"/>
              </a:rPr>
              <a:t>x</a:t>
            </a:r>
            <a:r>
              <a:rPr lang="en-US" altLang="zh-CN" sz="2400" dirty="0" err="1">
                <a:latin typeface="Times New Roman" pitchFamily="18" charset="0"/>
              </a:rPr>
              <a:t>∈</a:t>
            </a:r>
            <a:r>
              <a:rPr lang="en-US" altLang="zh-CN" sz="2400" i="1" dirty="0" err="1">
                <a:latin typeface="Times New Roman" pitchFamily="18" charset="0"/>
              </a:rPr>
              <a:t>S</a:t>
            </a:r>
            <a:r>
              <a:rPr lang="en-US" altLang="zh-CN" sz="2400" i="1" baseline="-25000" dirty="0" err="1">
                <a:latin typeface="Times New Roman" pitchFamily="18" charset="0"/>
              </a:rPr>
              <a:t>j</a:t>
            </a:r>
            <a:endParaRPr lang="en-US" altLang="zh-CN" sz="2400" i="1" baseline="-250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aseline="-250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3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zh-CN" altLang="en-US" sz="2400" dirty="0">
                <a:solidFill>
                  <a:schemeClr val="hlink"/>
                </a:solidFill>
              </a:rPr>
              <a:t>撤消类内样本数过小类别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br>
              <a:rPr lang="en-US" altLang="zh-CN" sz="2400" dirty="0">
                <a:solidFill>
                  <a:schemeClr val="hlink"/>
                </a:solidFill>
              </a:rPr>
            </a:br>
            <a:r>
              <a:rPr lang="zh-CN" altLang="en-US" sz="2400" dirty="0"/>
              <a:t>　　若有任何</a:t>
            </a:r>
            <a:r>
              <a:rPr lang="zh-CN" altLang="en-US" sz="2400" dirty="0">
                <a:latin typeface="Times New Roman" pitchFamily="18" charset="0"/>
              </a:rPr>
              <a:t>一个类</a:t>
            </a:r>
            <a:r>
              <a:rPr lang="en-US" altLang="zh-CN" sz="2400" i="1" dirty="0" err="1">
                <a:latin typeface="Times New Roman" pitchFamily="18" charset="0"/>
              </a:rPr>
              <a:t>S</a:t>
            </a:r>
            <a:r>
              <a:rPr lang="en-US" altLang="zh-CN" sz="2400" i="1" baseline="-25000" dirty="0" err="1">
                <a:latin typeface="Times New Roman" pitchFamily="18" charset="0"/>
              </a:rPr>
              <a:t>j</a:t>
            </a:r>
            <a:r>
              <a:rPr lang="zh-CN" altLang="en-US" sz="2400" dirty="0">
                <a:latin typeface="Times New Roman" pitchFamily="18" charset="0"/>
              </a:rPr>
              <a:t>，其样本数            ， 则舍去</a:t>
            </a:r>
            <a:r>
              <a:rPr lang="en-US" altLang="zh-CN" sz="2400" i="1" dirty="0" err="1">
                <a:latin typeface="Times New Roman" pitchFamily="18" charset="0"/>
              </a:rPr>
              <a:t>S</a:t>
            </a:r>
            <a:r>
              <a:rPr lang="en-US" altLang="zh-CN" sz="2400" i="1" baseline="-25000" dirty="0" err="1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，令</a:t>
            </a:r>
            <a:r>
              <a:rPr lang="en-US" altLang="zh-CN" sz="2400" i="1" dirty="0" err="1">
                <a:latin typeface="Times New Roman" pitchFamily="18" charset="0"/>
              </a:rPr>
              <a:t>N</a:t>
            </a:r>
            <a:r>
              <a:rPr lang="en-US" altLang="zh-CN" sz="2400" i="1" baseline="-25000" dirty="0" err="1">
                <a:latin typeface="Times New Roman" pitchFamily="18" charset="0"/>
              </a:rPr>
              <a:t>c</a:t>
            </a:r>
            <a:r>
              <a:rPr lang="zh-CN" altLang="en-US" sz="2400" i="1" dirty="0">
                <a:latin typeface="Times New Roman" pitchFamily="18" charset="0"/>
              </a:rPr>
              <a:t>＝</a:t>
            </a:r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en-US" altLang="zh-CN" sz="2400" i="1" baseline="-25000" dirty="0">
                <a:latin typeface="Times New Roman" pitchFamily="18" charset="0"/>
              </a:rPr>
              <a:t>c</a:t>
            </a:r>
            <a:r>
              <a:rPr lang="en-US" altLang="zh-CN" sz="2400" i="1" dirty="0">
                <a:latin typeface="Times New Roman" pitchFamily="18" charset="0"/>
              </a:rPr>
              <a:t>-1</a:t>
            </a:r>
            <a:r>
              <a:rPr lang="zh-CN" altLang="en-US" sz="2400" dirty="0"/>
              <a:t>，将原样本分配至其它类；</a:t>
            </a:r>
            <a:br>
              <a:rPr lang="zh-CN" altLang="en-US" sz="2400" dirty="0"/>
            </a:br>
            <a:endParaRPr lang="zh-CN" altLang="en-US" sz="2400" dirty="0"/>
          </a:p>
        </p:txBody>
      </p:sp>
      <p:graphicFrame>
        <p:nvGraphicFramePr>
          <p:cNvPr id="2253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2286000"/>
          <a:ext cx="3733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Equation" r:id="rId3" imgW="2095500" imgH="254000" progId="Equation.DSMT4">
                  <p:embed/>
                </p:oleObj>
              </mc:Choice>
              <mc:Fallback>
                <p:oleObj name="Equation" r:id="rId3" imgW="20955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3733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62600" y="3275013"/>
          <a:ext cx="9906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Equation" r:id="rId5" imgW="520474" imgH="241195" progId="Equation.DSMT4">
                  <p:embed/>
                </p:oleObj>
              </mc:Choice>
              <mc:Fallback>
                <p:oleObj name="Equation" r:id="rId5" imgW="520474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75013"/>
                        <a:ext cx="9906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3ADEE36-E508-467F-A58E-DC5D2C2D6C08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2355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30E1E05-7ACF-4654-ADFE-081871DC8099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2355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355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696200" cy="48037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步骤</a:t>
            </a:r>
            <a:r>
              <a:rPr lang="en-US" altLang="zh-CN" sz="2800" dirty="0"/>
              <a:t>4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更新均值向量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800" dirty="0"/>
              <a:t>　　</a:t>
            </a:r>
            <a:r>
              <a:rPr lang="zh-CN" altLang="en-US" sz="2400" dirty="0"/>
              <a:t>按现有样本分类结果，调整均值参数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 　 　　　　　　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步骤</a:t>
            </a:r>
            <a:r>
              <a:rPr lang="en-US" altLang="zh-CN" sz="2800" dirty="0"/>
              <a:t>5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计算类内平均距离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800" dirty="0"/>
              <a:t>　　</a:t>
            </a:r>
            <a:r>
              <a:rPr lang="zh-CN" altLang="en-US" sz="2400" dirty="0"/>
              <a:t>每类各样本到均值的平均距离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  　　　</a:t>
            </a:r>
          </a:p>
          <a:p>
            <a:pPr eaLnBrk="1" hangingPunct="1"/>
            <a:endParaRPr lang="zh-CN" altLang="en-US" sz="1800" dirty="0"/>
          </a:p>
          <a:p>
            <a:pPr eaLnBrk="1" hangingPunct="1"/>
            <a:r>
              <a:rPr lang="zh-CN" altLang="en-US" sz="2800" dirty="0"/>
              <a:t>步骤</a:t>
            </a:r>
            <a:r>
              <a:rPr lang="en-US" altLang="zh-CN" sz="2800" dirty="0"/>
              <a:t>6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计算全部样本集到相应均值的平均距离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</a:p>
        </p:txBody>
      </p:sp>
      <p:graphicFrame>
        <p:nvGraphicFramePr>
          <p:cNvPr id="23558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7000" y="2243138"/>
          <a:ext cx="358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5" name="Equation" r:id="rId3" imgW="1816100" imgH="457200" progId="Equation.DSMT4">
                  <p:embed/>
                </p:oleObj>
              </mc:Choice>
              <mc:Fallback>
                <p:oleObj name="Equation" r:id="rId3" imgW="18161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43138"/>
                        <a:ext cx="358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38400" y="4079875"/>
          <a:ext cx="40386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6" name="Equation" r:id="rId5" imgW="2247900" imgH="457200" progId="Equation.DSMT4">
                  <p:embed/>
                </p:oleObj>
              </mc:Choice>
              <mc:Fallback>
                <p:oleObj name="Equation" r:id="rId5" imgW="22479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79875"/>
                        <a:ext cx="40386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4"/>
          <p:cNvGraphicFramePr>
            <a:graphicFrameLocks noChangeAspect="1"/>
          </p:cNvGraphicFramePr>
          <p:nvPr/>
        </p:nvGraphicFramePr>
        <p:xfrm>
          <a:off x="2895600" y="5287963"/>
          <a:ext cx="21336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" name="Equation" r:id="rId7" imgW="1016000" imgH="457200" progId="Equation.DSMT4">
                  <p:embed/>
                </p:oleObj>
              </mc:Choice>
              <mc:Fallback>
                <p:oleObj name="Equation" r:id="rId7" imgW="10160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87963"/>
                        <a:ext cx="21336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B10B16F-626C-4BB1-B8FF-4E1C74A13CB9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2457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4C3F72D-DB5F-4DAC-8ADB-4411E64ABDB1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2458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458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924800" cy="4803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步骤</a:t>
            </a:r>
            <a:r>
              <a:rPr lang="en-US" altLang="zh-CN" sz="2000" dirty="0"/>
              <a:t>7</a:t>
            </a:r>
            <a:r>
              <a:rPr lang="en-US" altLang="zh-CN" sz="2000" dirty="0">
                <a:solidFill>
                  <a:schemeClr val="hlink"/>
                </a:solidFill>
              </a:rPr>
              <a:t>(</a:t>
            </a:r>
            <a:r>
              <a:rPr lang="zh-CN" altLang="en-US" sz="2000" dirty="0">
                <a:solidFill>
                  <a:schemeClr val="hlink"/>
                </a:solidFill>
              </a:rPr>
              <a:t>入口选择，判断分裂、合并及迭代运算</a:t>
            </a:r>
            <a:r>
              <a:rPr lang="en-US" altLang="zh-CN" sz="2000" dirty="0">
                <a:solidFill>
                  <a:schemeClr val="hlink"/>
                </a:solidFill>
              </a:rPr>
              <a:t>)</a:t>
            </a:r>
            <a:br>
              <a:rPr lang="en-US" altLang="zh-CN" sz="2000" dirty="0">
                <a:solidFill>
                  <a:schemeClr val="hlink"/>
                </a:solidFill>
              </a:rPr>
            </a:br>
            <a:r>
              <a:rPr lang="zh-CN" altLang="en-US" sz="2000" dirty="0"/>
              <a:t>　　如这是最后一次迭代</a:t>
            </a:r>
            <a:r>
              <a:rPr lang="en-US" altLang="zh-CN" sz="2000" dirty="0"/>
              <a:t>(</a:t>
            </a:r>
            <a:r>
              <a:rPr lang="zh-CN" altLang="en-US" sz="2000" dirty="0"/>
              <a:t>取决于</a:t>
            </a:r>
            <a:r>
              <a:rPr lang="en-US" altLang="zh-CN" sz="2000" dirty="0"/>
              <a:t>I)</a:t>
            </a:r>
            <a:r>
              <a:rPr lang="zh-CN" altLang="en-US" sz="2000" dirty="0"/>
              <a:t>，则转步骤</a:t>
            </a:r>
            <a:r>
              <a:rPr lang="en-US" altLang="zh-CN" sz="2000" dirty="0"/>
              <a:t>11</a:t>
            </a:r>
            <a:r>
              <a:rPr lang="zh-CN" altLang="en-US" sz="2000" dirty="0"/>
              <a:t>，并设置</a:t>
            </a:r>
            <a:r>
              <a:rPr lang="el-GR" altLang="zh-CN" sz="2000" i="1" dirty="0">
                <a:cs typeface="Arial" pitchFamily="34" charset="0"/>
              </a:rPr>
              <a:t>θ</a:t>
            </a:r>
            <a:r>
              <a:rPr lang="el-GR" altLang="zh-CN" sz="2000" i="1" baseline="-25000" dirty="0">
                <a:cs typeface="Arial" pitchFamily="34" charset="0"/>
              </a:rPr>
              <a:t>C</a:t>
            </a:r>
            <a:r>
              <a:rPr lang="en-US" altLang="zh-CN" sz="2000" dirty="0"/>
              <a:t> =0</a:t>
            </a:r>
            <a:r>
              <a:rPr lang="zh-CN" altLang="en-US" sz="2000" dirty="0"/>
              <a:t>，防止合并发生。</a:t>
            </a:r>
            <a:br>
              <a:rPr lang="zh-CN" altLang="en-US" sz="2000" dirty="0"/>
            </a:br>
            <a:r>
              <a:rPr lang="zh-CN" altLang="en-US" sz="2000" dirty="0"/>
              <a:t>　　如果</a:t>
            </a:r>
            <a:r>
              <a:rPr lang="en-US" altLang="zh-CN" sz="2000" dirty="0" err="1">
                <a:latin typeface="Times New Roman" pitchFamily="18" charset="0"/>
              </a:rPr>
              <a:t>N</a:t>
            </a:r>
            <a:r>
              <a:rPr lang="en-US" altLang="zh-CN" sz="2000" baseline="-25000" dirty="0" err="1">
                <a:latin typeface="Times New Roman" pitchFamily="18" charset="0"/>
              </a:rPr>
              <a:t>c</a:t>
            </a:r>
            <a:r>
              <a:rPr lang="en-US" altLang="en-US" sz="2000" dirty="0" err="1">
                <a:latin typeface="Times New Roman" pitchFamily="18" charset="0"/>
              </a:rPr>
              <a:t>≤</a:t>
            </a:r>
            <a:r>
              <a:rPr lang="en-US" altLang="zh-CN" sz="2000" dirty="0" err="1">
                <a:latin typeface="Times New Roman" pitchFamily="18" charset="0"/>
              </a:rPr>
              <a:t>K</a:t>
            </a:r>
            <a:r>
              <a:rPr lang="en-US" altLang="zh-CN" sz="2000" dirty="0">
                <a:latin typeface="Times New Roman" pitchFamily="18" charset="0"/>
              </a:rPr>
              <a:t>/2 </a:t>
            </a:r>
            <a:r>
              <a:rPr lang="zh-CN" altLang="en-US" sz="2000" dirty="0">
                <a:latin typeface="Times New Roman" pitchFamily="18" charset="0"/>
              </a:rPr>
              <a:t>，则转向步骤</a:t>
            </a:r>
            <a:r>
              <a:rPr lang="en-US" altLang="zh-CN" sz="2000" dirty="0">
                <a:latin typeface="Times New Roman" pitchFamily="18" charset="0"/>
              </a:rPr>
              <a:t>8</a:t>
            </a:r>
            <a:r>
              <a:rPr lang="zh-CN" altLang="en-US" sz="2000" dirty="0">
                <a:latin typeface="Times New Roman" pitchFamily="18" charset="0"/>
              </a:rPr>
              <a:t>，执行分裂步骤；</a:t>
            </a:r>
            <a:br>
              <a:rPr lang="zh-CN" altLang="en-US" sz="2000" dirty="0">
                <a:latin typeface="Times New Roman" pitchFamily="18" charset="0"/>
              </a:rPr>
            </a:br>
            <a:r>
              <a:rPr lang="zh-CN" altLang="en-US" sz="2000" dirty="0">
                <a:latin typeface="Times New Roman" pitchFamily="18" charset="0"/>
              </a:rPr>
              <a:t>　　如果此时迭代运算次数是偶数次，或</a:t>
            </a:r>
            <a:r>
              <a:rPr lang="en-US" altLang="zh-CN" sz="2000" dirty="0">
                <a:latin typeface="Times New Roman" pitchFamily="18" charset="0"/>
              </a:rPr>
              <a:t>N</a:t>
            </a:r>
            <a:r>
              <a:rPr lang="en-US" altLang="zh-CN" sz="2000" baseline="-25000" dirty="0">
                <a:latin typeface="Times New Roman" pitchFamily="18" charset="0"/>
              </a:rPr>
              <a:t>c</a:t>
            </a:r>
            <a:r>
              <a:rPr lang="en-US" altLang="zh-CN" sz="2000" dirty="0">
                <a:latin typeface="Times New Roman" pitchFamily="18" charset="0"/>
              </a:rPr>
              <a:t>≥2K</a:t>
            </a:r>
            <a:r>
              <a:rPr lang="zh-CN" altLang="en-US" sz="2000" dirty="0">
                <a:latin typeface="Times New Roman" pitchFamily="18" charset="0"/>
              </a:rPr>
              <a:t>，则转向</a:t>
            </a:r>
            <a:r>
              <a:rPr lang="zh-CN" altLang="en-US" sz="2000" dirty="0"/>
              <a:t>步骤</a:t>
            </a:r>
            <a:r>
              <a:rPr lang="en-US" altLang="zh-CN" sz="2000" dirty="0"/>
              <a:t>11</a:t>
            </a:r>
            <a:r>
              <a:rPr lang="zh-CN" altLang="en-US" sz="2000" dirty="0"/>
              <a:t>，执行合并步骤，否则继续执行，进行分裂。　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步骤</a:t>
            </a:r>
            <a:r>
              <a:rPr lang="en-US" altLang="zh-CN" sz="2000" dirty="0"/>
              <a:t>8</a:t>
            </a:r>
            <a:r>
              <a:rPr lang="en-US" altLang="zh-CN" sz="2000" dirty="0">
                <a:solidFill>
                  <a:schemeClr val="hlink"/>
                </a:solidFill>
              </a:rPr>
              <a:t>(</a:t>
            </a:r>
            <a:r>
              <a:rPr lang="zh-CN" altLang="en-US" sz="2000" dirty="0">
                <a:solidFill>
                  <a:schemeClr val="hlink"/>
                </a:solidFill>
              </a:rPr>
              <a:t>分裂步骤</a:t>
            </a:r>
            <a:r>
              <a:rPr lang="en-US" altLang="zh-CN" sz="2000" dirty="0">
                <a:solidFill>
                  <a:schemeClr val="hlink"/>
                </a:solidFill>
              </a:rPr>
              <a:t>1</a:t>
            </a:r>
            <a:r>
              <a:rPr lang="zh-CN" altLang="en-US" sz="2000" dirty="0">
                <a:solidFill>
                  <a:schemeClr val="hlink"/>
                </a:solidFill>
              </a:rPr>
              <a:t>：求各类内各分类标准偏差</a:t>
            </a:r>
            <a:r>
              <a:rPr lang="en-US" altLang="zh-CN" sz="2000" dirty="0">
                <a:solidFill>
                  <a:schemeClr val="hlink"/>
                </a:solidFill>
              </a:rPr>
              <a:t>)</a:t>
            </a:r>
            <a:br>
              <a:rPr lang="en-US" altLang="zh-CN" sz="2000" dirty="0">
                <a:solidFill>
                  <a:schemeClr val="hlink"/>
                </a:solidFill>
              </a:rPr>
            </a:br>
            <a:r>
              <a:rPr lang="zh-CN" altLang="en-US" sz="2000" dirty="0"/>
              <a:t>　　对每个</a:t>
            </a:r>
            <a:r>
              <a:rPr lang="zh-CN" altLang="en-US" sz="2000" dirty="0">
                <a:latin typeface="Times New Roman" pitchFamily="18" charset="0"/>
              </a:rPr>
              <a:t>聚类</a:t>
            </a:r>
            <a:r>
              <a:rPr lang="en-US" altLang="zh-CN" sz="2000" dirty="0">
                <a:latin typeface="Times New Roman" pitchFamily="18" charset="0"/>
              </a:rPr>
              <a:t>j</a:t>
            </a:r>
            <a:r>
              <a:rPr lang="zh-CN" altLang="en-US" sz="2000" dirty="0"/>
              <a:t>，求其标准偏差 </a:t>
            </a:r>
            <a:br>
              <a:rPr lang="zh-CN" altLang="en-US" sz="2000" dirty="0"/>
            </a:br>
            <a:r>
              <a:rPr lang="zh-CN" altLang="en-US" sz="2000" dirty="0"/>
              <a:t>　　 　　　　　　</a:t>
            </a:r>
          </a:p>
          <a:p>
            <a:pPr eaLnBrk="1" hangingPunct="1">
              <a:lnSpc>
                <a:spcPct val="90000"/>
              </a:lnSpc>
            </a:pPr>
            <a:endParaRPr lang="zh-CN" altLang="en-US" sz="1800" dirty="0"/>
          </a:p>
          <a:p>
            <a:pPr eaLnBrk="1" hangingPunct="1">
              <a:lnSpc>
                <a:spcPct val="90000"/>
              </a:lnSpc>
            </a:pPr>
            <a:endParaRPr lang="zh-CN" altLang="en-US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　　式</a:t>
            </a:r>
            <a:r>
              <a:rPr lang="zh-CN" altLang="en-US" sz="2000" dirty="0">
                <a:latin typeface="Times New Roman" pitchFamily="18" charset="0"/>
              </a:rPr>
              <a:t>中，     是第</a:t>
            </a:r>
            <a:r>
              <a:rPr lang="en-US" altLang="zh-CN" sz="2000" dirty="0">
                <a:latin typeface="Times New Roman" pitchFamily="18" charset="0"/>
              </a:rPr>
              <a:t>j</a:t>
            </a:r>
            <a:r>
              <a:rPr lang="zh-CN" altLang="en-US" sz="2000" dirty="0">
                <a:latin typeface="Times New Roman" pitchFamily="18" charset="0"/>
              </a:rPr>
              <a:t>个聚类第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个分量的标准偏差， </a:t>
            </a:r>
            <a:r>
              <a:rPr lang="en-US" altLang="zh-CN" sz="2000" i="1" dirty="0" err="1">
                <a:latin typeface="Times New Roman" pitchFamily="18" charset="0"/>
              </a:rPr>
              <a:t>y</a:t>
            </a:r>
            <a:r>
              <a:rPr lang="en-US" altLang="zh-CN" sz="2000" i="1" baseline="-25000" dirty="0" err="1">
                <a:latin typeface="Times New Roman" pitchFamily="18" charset="0"/>
              </a:rPr>
              <a:t>ki</a:t>
            </a:r>
            <a:r>
              <a:rPr lang="zh-CN" altLang="en-US" sz="2000" dirty="0">
                <a:latin typeface="Times New Roman" pitchFamily="18" charset="0"/>
              </a:rPr>
              <a:t>是第</a:t>
            </a:r>
            <a:r>
              <a:rPr lang="en-US" altLang="zh-CN" sz="2000" dirty="0">
                <a:latin typeface="Times New Roman" pitchFamily="18" charset="0"/>
              </a:rPr>
              <a:t>j</a:t>
            </a:r>
            <a:r>
              <a:rPr lang="zh-CN" altLang="en-US" sz="2000" dirty="0">
                <a:latin typeface="Times New Roman" pitchFamily="18" charset="0"/>
              </a:rPr>
              <a:t>类中第</a:t>
            </a:r>
            <a:r>
              <a:rPr lang="en-US" altLang="zh-CN" sz="2000" dirty="0">
                <a:latin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</a:rPr>
              <a:t>个样本的第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分量，</a:t>
            </a:r>
            <a:r>
              <a:rPr lang="en-US" altLang="zh-CN" sz="2000" dirty="0" err="1">
                <a:latin typeface="Times New Roman" pitchFamily="18" charset="0"/>
              </a:rPr>
              <a:t>z</a:t>
            </a:r>
            <a:r>
              <a:rPr lang="en-US" altLang="zh-CN" sz="2000" i="1" baseline="-25000" dirty="0" err="1">
                <a:latin typeface="Times New Roman" pitchFamily="18" charset="0"/>
              </a:rPr>
              <a:t>ji</a:t>
            </a:r>
            <a:r>
              <a:rPr lang="zh-CN" altLang="en-US" sz="2000" dirty="0">
                <a:latin typeface="Times New Roman" pitchFamily="18" charset="0"/>
              </a:rPr>
              <a:t>是均值向量</a:t>
            </a:r>
            <a:r>
              <a:rPr lang="en-US" altLang="zh-CN" sz="2000" dirty="0" err="1">
                <a:latin typeface="Times New Roman" pitchFamily="18" charset="0"/>
              </a:rPr>
              <a:t>z</a:t>
            </a:r>
            <a:r>
              <a:rPr lang="en-US" altLang="zh-CN" sz="2000" i="1" baseline="-25000" dirty="0" err="1">
                <a:latin typeface="Times New Roman" pitchFamily="18" charset="0"/>
              </a:rPr>
              <a:t>j</a:t>
            </a:r>
            <a:r>
              <a:rPr lang="zh-CN" altLang="en-US" sz="2000" dirty="0">
                <a:latin typeface="Times New Roman" pitchFamily="18" charset="0"/>
              </a:rPr>
              <a:t>的第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个分量，</a:t>
            </a:r>
            <a:r>
              <a:rPr lang="en-US" altLang="zh-CN" sz="2000" dirty="0">
                <a:latin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</a:rPr>
              <a:t>是样本</a:t>
            </a:r>
            <a:r>
              <a:rPr lang="zh-CN" altLang="en-US" sz="2000" dirty="0"/>
              <a:t>特征维数。</a:t>
            </a:r>
            <a:br>
              <a:rPr lang="zh-CN" altLang="en-US" sz="2000" dirty="0"/>
            </a:br>
            <a:endParaRPr lang="zh-CN" altLang="en-US" sz="2000" dirty="0"/>
          </a:p>
        </p:txBody>
      </p:sp>
      <p:graphicFrame>
        <p:nvGraphicFramePr>
          <p:cNvPr id="2458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0600" y="3200400"/>
          <a:ext cx="3124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4" name="Equation" r:id="rId4" imgW="1663700" imgH="254000" progId="Equation.DSMT4">
                  <p:embed/>
                </p:oleObj>
              </mc:Choice>
              <mc:Fallback>
                <p:oleObj name="Equation" r:id="rId4" imgW="16637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00400"/>
                        <a:ext cx="3124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5"/>
          <p:cNvGraphicFramePr>
            <a:graphicFrameLocks noChangeAspect="1"/>
          </p:cNvGraphicFramePr>
          <p:nvPr/>
        </p:nvGraphicFramePr>
        <p:xfrm>
          <a:off x="2503488" y="3581400"/>
          <a:ext cx="351631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5" name="Equation" r:id="rId6" imgW="1600200" imgH="508000" progId="Equation.DSMT4">
                  <p:embed/>
                </p:oleObj>
              </mc:Choice>
              <mc:Fallback>
                <p:oleObj name="Equation" r:id="rId6" imgW="16002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3581400"/>
                        <a:ext cx="351631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6"/>
          <p:cNvGraphicFramePr>
            <a:graphicFrameLocks noChangeAspect="1"/>
          </p:cNvGraphicFramePr>
          <p:nvPr/>
        </p:nvGraphicFramePr>
        <p:xfrm>
          <a:off x="1952625" y="4419600"/>
          <a:ext cx="409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6" name="Equation" r:id="rId8" imgW="215713" imgH="241091" progId="Equation.DSMT4">
                  <p:embed/>
                </p:oleObj>
              </mc:Choice>
              <mc:Fallback>
                <p:oleObj name="Equation" r:id="rId8" imgW="215713" imgH="24109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419600"/>
                        <a:ext cx="409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4470400" y="5410200"/>
            <a:ext cx="4064000" cy="457200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0" bIns="72000" anchorCtr="1">
            <a:spAutoFit/>
          </a:bodyPr>
          <a:lstStyle/>
          <a:p>
            <a:r>
              <a:rPr lang="el-GR" altLang="zh-CN" sz="2000" i="1"/>
              <a:t>θ</a:t>
            </a:r>
            <a:r>
              <a:rPr lang="el-GR" altLang="zh-CN" sz="2000" i="1" baseline="-25000"/>
              <a:t>C</a:t>
            </a:r>
            <a:r>
              <a:rPr lang="en-US" altLang="zh-CN" sz="2000"/>
              <a:t> </a:t>
            </a:r>
            <a:r>
              <a:rPr lang="zh-CN" altLang="en-US" sz="2000"/>
              <a:t>：两聚类中心之间的最小距离。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290638" y="6019800"/>
            <a:ext cx="2900362" cy="457200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0" bIns="72000" anchorCtr="1">
            <a:spAutoFit/>
          </a:bodyPr>
          <a:lstStyle/>
          <a:p>
            <a:r>
              <a:rPr lang="en-US" altLang="zh-CN" sz="2000" i="1"/>
              <a:t>N</a:t>
            </a:r>
            <a:r>
              <a:rPr lang="en-US" altLang="zh-CN" sz="2000" i="1" baseline="-25000"/>
              <a:t>C</a:t>
            </a:r>
            <a:r>
              <a:rPr lang="zh-CN" altLang="en-US" sz="2000"/>
              <a:t>：预选的聚类中心数。</a:t>
            </a: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1511300" y="5387975"/>
            <a:ext cx="2451100" cy="479425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0" bIns="36000" anchorCtr="1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000" i="1"/>
              <a:t>I</a:t>
            </a:r>
            <a:r>
              <a:rPr lang="zh-CN" altLang="en-US" sz="2000"/>
              <a:t>：允许迭代的次数。</a:t>
            </a: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4473575" y="6019800"/>
            <a:ext cx="3298825" cy="457200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0" bIns="72000" anchor="ctr">
            <a:spAutoFit/>
          </a:bodyPr>
          <a:lstStyle/>
          <a:p>
            <a:r>
              <a:rPr lang="en-US" altLang="zh-CN" sz="2000" i="1"/>
              <a:t>K</a:t>
            </a:r>
            <a:r>
              <a:rPr lang="zh-CN" altLang="en-US" sz="2000"/>
              <a:t>：希望的聚类中心的数目。</a:t>
            </a:r>
          </a:p>
        </p:txBody>
      </p:sp>
      <p:sp>
        <p:nvSpPr>
          <p:cNvPr id="14" name="AutoShape 38"/>
          <p:cNvSpPr>
            <a:spLocks noChangeArrowheads="1"/>
          </p:cNvSpPr>
          <p:nvPr/>
        </p:nvSpPr>
        <p:spPr bwMode="auto">
          <a:xfrm>
            <a:off x="690563" y="5110163"/>
            <a:ext cx="376237" cy="376237"/>
          </a:xfrm>
          <a:prstGeom prst="smileyFace">
            <a:avLst>
              <a:gd name="adj" fmla="val 4653"/>
            </a:avLst>
          </a:prstGeom>
          <a:solidFill>
            <a:srgbClr val="F1D6A1"/>
          </a:solidFill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7CA80FF-9452-4BB2-B93F-41780840C504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2560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D33BFE7-9CF9-4C2A-B1FC-38767AA92BE3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2560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560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924800" cy="49530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步骤</a:t>
            </a:r>
            <a:r>
              <a:rPr lang="en-US" altLang="zh-CN" sz="2400" dirty="0"/>
              <a:t>9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zh-CN" altLang="en-US" sz="2400" dirty="0">
                <a:solidFill>
                  <a:schemeClr val="hlink"/>
                </a:solidFill>
              </a:rPr>
              <a:t>分裂步骤</a:t>
            </a:r>
            <a:r>
              <a:rPr lang="en-US" altLang="zh-CN" sz="2400" dirty="0">
                <a:solidFill>
                  <a:schemeClr val="hlink"/>
                </a:solidFill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</a:rPr>
              <a:t>：求每类具有最大标准偏差的分量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r>
              <a:rPr lang="en-US" altLang="zh-CN" sz="2800" dirty="0">
                <a:solidFill>
                  <a:schemeClr val="hlink"/>
                </a:solidFill>
              </a:rPr>
              <a:t/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400" dirty="0"/>
              <a:t>求出每类具有最大标准偏差的分量		</a:t>
            </a:r>
            <a:r>
              <a:rPr lang="zh-CN" altLang="en-US" sz="2800" dirty="0"/>
              <a:t>	。</a:t>
            </a:r>
            <a:r>
              <a:rPr lang="zh-CN" altLang="en-US" sz="2800" dirty="0">
                <a:solidFill>
                  <a:schemeClr val="hlink"/>
                </a:solidFill>
              </a:rPr>
              <a:t> </a:t>
            </a:r>
            <a:r>
              <a:rPr lang="zh-CN" altLang="en-US" sz="2800" dirty="0"/>
              <a:t>　　                      </a:t>
            </a:r>
            <a:br>
              <a:rPr lang="zh-CN" altLang="en-US" sz="2800" dirty="0"/>
            </a:br>
            <a:r>
              <a:rPr lang="zh-CN" altLang="en-US" sz="2800" dirty="0"/>
              <a:t>　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步骤</a:t>
            </a:r>
            <a:r>
              <a:rPr lang="en-US" altLang="zh-CN" sz="2800" dirty="0"/>
              <a:t>10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分裂步骤</a:t>
            </a:r>
            <a:r>
              <a:rPr lang="en-US" altLang="zh-CN" sz="2800" dirty="0">
                <a:solidFill>
                  <a:schemeClr val="hlink"/>
                </a:solidFill>
              </a:rPr>
              <a:t>3</a:t>
            </a:r>
            <a:r>
              <a:rPr lang="zh-CN" altLang="en-US" sz="2800" dirty="0">
                <a:solidFill>
                  <a:schemeClr val="hlink"/>
                </a:solidFill>
              </a:rPr>
              <a:t>：执行分裂</a:t>
            </a:r>
            <a:r>
              <a:rPr lang="en-US" altLang="zh-CN" sz="2800" dirty="0">
                <a:solidFill>
                  <a:schemeClr val="hlink"/>
                </a:solidFill>
              </a:rPr>
              <a:t>) 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800" dirty="0"/>
              <a:t>　　若任一个                              有               ，并且有</a:t>
            </a:r>
            <a:r>
              <a:rPr lang="en-US" altLang="zh-CN" sz="2800" dirty="0"/>
              <a:t>(a)           </a:t>
            </a:r>
            <a:r>
              <a:rPr lang="zh-CN" altLang="en-US" sz="2800" dirty="0"/>
              <a:t>且                ，或有</a:t>
            </a:r>
            <a:r>
              <a:rPr lang="en-US" altLang="zh-CN" sz="2800" dirty="0"/>
              <a:t>(b) 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c</a:t>
            </a:r>
            <a:r>
              <a:rPr lang="en-US" altLang="en-US" sz="2800" dirty="0" err="1"/>
              <a:t>≤</a:t>
            </a:r>
            <a:r>
              <a:rPr lang="en-US" altLang="zh-CN" sz="2800" dirty="0" err="1"/>
              <a:t>K</a:t>
            </a:r>
            <a:r>
              <a:rPr lang="en-US" altLang="zh-CN" sz="2800" dirty="0"/>
              <a:t>/2 </a:t>
            </a:r>
            <a:r>
              <a:rPr lang="zh-CN" altLang="en-US" sz="2800" dirty="0"/>
              <a:t>，则把 </a:t>
            </a:r>
            <a:r>
              <a:rPr lang="en-US" altLang="zh-CN" sz="2800" dirty="0" err="1"/>
              <a:t>S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分裂成两个聚类，其中心相应为</a:t>
            </a:r>
            <a:r>
              <a:rPr lang="en-US" altLang="zh-CN" sz="2800" dirty="0" err="1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baseline="30000" dirty="0"/>
              <a:t>+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baseline="30000" dirty="0"/>
              <a:t>-</a:t>
            </a:r>
            <a:r>
              <a:rPr lang="en-US" altLang="zh-CN" sz="2800" dirty="0"/>
              <a:t> </a:t>
            </a:r>
            <a:r>
              <a:rPr lang="zh-CN" altLang="en-US" sz="2800" dirty="0"/>
              <a:t>，把原来的</a:t>
            </a:r>
            <a:r>
              <a:rPr lang="en-US" altLang="zh-CN" sz="2800" dirty="0" err="1"/>
              <a:t>S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取消，且令</a:t>
            </a:r>
            <a:r>
              <a:rPr lang="en-US" altLang="zh-CN" sz="2800" dirty="0" err="1"/>
              <a:t>Nc</a:t>
            </a:r>
            <a:r>
              <a:rPr lang="zh-CN" altLang="en-US" sz="2800" dirty="0"/>
              <a:t>＝</a:t>
            </a:r>
            <a:r>
              <a:rPr lang="en-US" altLang="zh-CN" sz="2800" dirty="0"/>
              <a:t>Nc+1</a:t>
            </a:r>
            <a:r>
              <a:rPr lang="zh-CN" altLang="en-US" sz="2800" dirty="0"/>
              <a:t>。转第</a:t>
            </a:r>
            <a:r>
              <a:rPr lang="en-US" altLang="zh-CN" sz="2800" dirty="0"/>
              <a:t>2</a:t>
            </a:r>
            <a:r>
              <a:rPr lang="zh-CN" altLang="en-US" sz="2800" dirty="0"/>
              <a:t>步。</a:t>
            </a:r>
          </a:p>
        </p:txBody>
      </p:sp>
      <p:graphicFrame>
        <p:nvGraphicFramePr>
          <p:cNvPr id="2560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62600" y="1700213"/>
          <a:ext cx="24384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1" name="Equation" r:id="rId3" imgW="1155700" imgH="241300" progId="Equation.DSMT4">
                  <p:embed/>
                </p:oleObj>
              </mc:Choice>
              <mc:Fallback>
                <p:oleObj name="Equation" r:id="rId3" imgW="11557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700213"/>
                        <a:ext cx="24384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77000" y="3167063"/>
          <a:ext cx="12954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2" name="Equation" r:id="rId5" imgW="634725" imgH="241195" progId="Equation.DSMT4">
                  <p:embed/>
                </p:oleObj>
              </mc:Choice>
              <mc:Fallback>
                <p:oleObj name="Equation" r:id="rId5" imgW="634725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167063"/>
                        <a:ext cx="12954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0"/>
          <p:cNvGraphicFramePr>
            <a:graphicFrameLocks noChangeAspect="1"/>
          </p:cNvGraphicFramePr>
          <p:nvPr/>
        </p:nvGraphicFramePr>
        <p:xfrm>
          <a:off x="3352800" y="3200400"/>
          <a:ext cx="2362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3" name="Equation" r:id="rId7" imgW="1155700" imgH="241300" progId="Equation.DSMT4">
                  <p:embed/>
                </p:oleObj>
              </mc:Choice>
              <mc:Fallback>
                <p:oleObj name="Equation" r:id="rId7" imgW="11557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0400"/>
                        <a:ext cx="2362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1"/>
          <p:cNvGraphicFramePr>
            <a:graphicFrameLocks noChangeAspect="1"/>
          </p:cNvGraphicFramePr>
          <p:nvPr/>
        </p:nvGraphicFramePr>
        <p:xfrm>
          <a:off x="2590800" y="3719513"/>
          <a:ext cx="10668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4" name="Equation" r:id="rId9" imgW="494870" imgH="253780" progId="Equation.DSMT4">
                  <p:embed/>
                </p:oleObj>
              </mc:Choice>
              <mc:Fallback>
                <p:oleObj name="Equation" r:id="rId9" imgW="494870" imgH="2537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19513"/>
                        <a:ext cx="10668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2"/>
          <p:cNvGraphicFramePr>
            <a:graphicFrameLocks noChangeAspect="1"/>
          </p:cNvGraphicFramePr>
          <p:nvPr/>
        </p:nvGraphicFramePr>
        <p:xfrm>
          <a:off x="4038600" y="3733800"/>
          <a:ext cx="160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5" name="Equation" r:id="rId11" imgW="799753" imgH="241195" progId="Equation.DSMT4">
                  <p:embed/>
                </p:oleObj>
              </mc:Choice>
              <mc:Fallback>
                <p:oleObj name="Equation" r:id="rId11" imgW="799753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733800"/>
                        <a:ext cx="1600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B489E66-B080-44EF-A207-5F22777AE302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2662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289175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BD1C9B8-8CB1-4914-AF83-C0A7A0DB2BA8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266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662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696200" cy="4803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步骤</a:t>
            </a:r>
            <a:r>
              <a:rPr lang="en-US" altLang="zh-CN" sz="2800" dirty="0"/>
              <a:t>11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合并步骤</a:t>
            </a:r>
            <a:r>
              <a:rPr lang="en-US" altLang="zh-CN" sz="2800" dirty="0">
                <a:solidFill>
                  <a:schemeClr val="hlink"/>
                </a:solidFill>
              </a:rPr>
              <a:t>1</a:t>
            </a:r>
            <a:r>
              <a:rPr lang="zh-CN" altLang="en-US" sz="2800" dirty="0">
                <a:solidFill>
                  <a:schemeClr val="hlink"/>
                </a:solidFill>
              </a:rPr>
              <a:t>：计算类间聚类中心距离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　　　</a:t>
            </a:r>
            <a:r>
              <a:rPr lang="en-US" altLang="zh-CN" sz="2800" dirty="0" err="1">
                <a:latin typeface="Times New Roman" pitchFamily="18" charset="0"/>
              </a:rPr>
              <a:t>i</a:t>
            </a:r>
            <a:r>
              <a:rPr lang="zh-CN" altLang="en-US" sz="2800" dirty="0">
                <a:latin typeface="Times New Roman" pitchFamily="18" charset="0"/>
              </a:rPr>
              <a:t>类与</a:t>
            </a:r>
            <a:r>
              <a:rPr lang="en-US" altLang="zh-CN" sz="2800" dirty="0">
                <a:latin typeface="Times New Roman" pitchFamily="18" charset="0"/>
              </a:rPr>
              <a:t>j</a:t>
            </a:r>
            <a:r>
              <a:rPr lang="zh-CN" altLang="en-US" sz="2800" dirty="0">
                <a:latin typeface="Times New Roman" pitchFamily="18" charset="0"/>
              </a:rPr>
              <a:t>类</a:t>
            </a:r>
            <a:r>
              <a:rPr lang="zh-CN" altLang="en-US" sz="2800" dirty="0"/>
              <a:t>的类间距离</a:t>
            </a:r>
            <a:br>
              <a:rPr lang="zh-CN" altLang="en-US" sz="2800" dirty="0"/>
            </a:br>
            <a:r>
              <a:rPr lang="zh-CN" altLang="en-US" sz="2800" dirty="0"/>
              <a:t>  </a:t>
            </a:r>
            <a:br>
              <a:rPr lang="zh-CN" altLang="en-US" sz="2800" dirty="0"/>
            </a:b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步骤</a:t>
            </a:r>
            <a:r>
              <a:rPr lang="en-US" altLang="zh-CN" sz="2800" dirty="0"/>
              <a:t>12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合并步骤</a:t>
            </a:r>
            <a:r>
              <a:rPr lang="en-US" altLang="zh-CN" sz="2800" dirty="0">
                <a:solidFill>
                  <a:schemeClr val="hlink"/>
                </a:solidFill>
              </a:rPr>
              <a:t>2</a:t>
            </a:r>
            <a:r>
              <a:rPr lang="zh-CN" altLang="en-US" sz="2800" dirty="0">
                <a:solidFill>
                  <a:schemeClr val="hlink"/>
                </a:solidFill>
              </a:rPr>
              <a:t>：列出类间距离过近者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800" dirty="0"/>
              <a:t>　　比较</a:t>
            </a:r>
            <a:r>
              <a:rPr lang="en-US" altLang="zh-CN" sz="2800" dirty="0" err="1"/>
              <a:t>D</a:t>
            </a:r>
            <a:r>
              <a:rPr lang="en-US" altLang="zh-CN" sz="2800" i="1" baseline="-25000" dirty="0" err="1"/>
              <a:t>ij</a:t>
            </a:r>
            <a:r>
              <a:rPr lang="zh-CN" altLang="en-US" sz="2800" dirty="0"/>
              <a:t>与</a:t>
            </a:r>
            <a:r>
              <a:rPr lang="el-GR" altLang="zh-CN" sz="2800" i="1" dirty="0">
                <a:cs typeface="Arial" pitchFamily="34" charset="0"/>
              </a:rPr>
              <a:t>θ</a:t>
            </a:r>
            <a:r>
              <a:rPr lang="el-GR" altLang="zh-CN" sz="2800" i="1" baseline="-25000" dirty="0">
                <a:cs typeface="Arial" pitchFamily="34" charset="0"/>
              </a:rPr>
              <a:t>C</a:t>
            </a:r>
            <a:r>
              <a:rPr lang="zh-CN" altLang="en-US" sz="2800" dirty="0"/>
              <a:t>并将小于</a:t>
            </a:r>
            <a:r>
              <a:rPr lang="el-GR" altLang="zh-CN" sz="2800" i="1" dirty="0">
                <a:cs typeface="Arial" pitchFamily="34" charset="0"/>
              </a:rPr>
              <a:t>θ</a:t>
            </a:r>
            <a:r>
              <a:rPr lang="el-GR" altLang="zh-CN" sz="2800" i="1" baseline="-25000" dirty="0">
                <a:cs typeface="Arial" pitchFamily="34" charset="0"/>
              </a:rPr>
              <a:t>C</a:t>
            </a:r>
            <a:r>
              <a:rPr lang="zh-CN" altLang="en-US" sz="2800" dirty="0"/>
              <a:t>的 按上升次序排列</a:t>
            </a:r>
            <a:br>
              <a:rPr lang="zh-CN" altLang="en-US" sz="2800" dirty="0"/>
            </a:br>
            <a:r>
              <a:rPr lang="zh-CN" altLang="en-US" sz="2800" dirty="0"/>
              <a:t>　　  </a:t>
            </a:r>
            <a:br>
              <a:rPr lang="zh-CN" altLang="en-US" sz="2800" dirty="0"/>
            </a:b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　　该队列最大个数是控制合并对数的参数</a:t>
            </a:r>
            <a:r>
              <a:rPr lang="en-US" altLang="zh-CN" sz="2800" dirty="0"/>
              <a:t>L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endParaRPr lang="zh-CN" altLang="en-US" sz="2800" dirty="0"/>
          </a:p>
        </p:txBody>
      </p:sp>
      <p:graphicFrame>
        <p:nvGraphicFramePr>
          <p:cNvPr id="2663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09738" y="2220913"/>
          <a:ext cx="6334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Equation" r:id="rId3" imgW="3378200" imgH="279400" progId="Equation.DSMT4">
                  <p:embed/>
                </p:oleObj>
              </mc:Choice>
              <mc:Fallback>
                <p:oleObj name="Equation" r:id="rId3" imgW="33782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220913"/>
                        <a:ext cx="63341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09800" y="4211638"/>
          <a:ext cx="48006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" name="Equation" r:id="rId5" imgW="1892300" imgH="241300" progId="Equation.DSMT4">
                  <p:embed/>
                </p:oleObj>
              </mc:Choice>
              <mc:Fallback>
                <p:oleObj name="Equation" r:id="rId5" imgW="18923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11638"/>
                        <a:ext cx="48006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1E2DCED-20D7-4B29-9058-882CF6133595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9F5DDFB-05E5-4A8A-878D-424101BE97E6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2765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765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696200" cy="48037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步骤</a:t>
            </a:r>
            <a:r>
              <a:rPr lang="en-US" altLang="zh-CN" sz="2800" dirty="0"/>
              <a:t>13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合并步骤</a:t>
            </a:r>
            <a:r>
              <a:rPr lang="en-US" altLang="zh-CN" sz="2800" dirty="0">
                <a:solidFill>
                  <a:schemeClr val="hlink"/>
                </a:solidFill>
              </a:rPr>
              <a:t>3</a:t>
            </a:r>
            <a:r>
              <a:rPr lang="zh-CN" altLang="en-US" sz="2800" dirty="0">
                <a:solidFill>
                  <a:schemeClr val="hlink"/>
                </a:solidFill>
              </a:rPr>
              <a:t>：执行合并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800" dirty="0"/>
              <a:t>　　从类间距离最小的两类开始执行合并过程，此时需将</a:t>
            </a:r>
            <a:r>
              <a:rPr lang="en-US" altLang="zh-CN" sz="2800" dirty="0" err="1">
                <a:latin typeface="Times New Roman" pitchFamily="18" charset="0"/>
              </a:rPr>
              <a:t>z</a:t>
            </a:r>
            <a:r>
              <a:rPr lang="en-US" altLang="zh-CN" sz="2800" i="1" baseline="-25000" dirty="0" err="1">
                <a:latin typeface="Times New Roman" pitchFamily="18" charset="0"/>
              </a:rPr>
              <a:t>kl</a:t>
            </a:r>
            <a:r>
              <a:rPr lang="zh-CN" altLang="en-US" sz="2800" dirty="0">
                <a:latin typeface="Times New Roman" pitchFamily="18" charset="0"/>
              </a:rPr>
              <a:t>与</a:t>
            </a:r>
            <a:r>
              <a:rPr lang="en-US" altLang="zh-CN" sz="2800" dirty="0" err="1">
                <a:latin typeface="Times New Roman" pitchFamily="18" charset="0"/>
              </a:rPr>
              <a:t>z</a:t>
            </a:r>
            <a:r>
              <a:rPr lang="en-US" altLang="zh-CN" sz="2800" i="1" baseline="-25000" dirty="0" err="1">
                <a:latin typeface="Times New Roman" pitchFamily="18" charset="0"/>
              </a:rPr>
              <a:t>jl</a:t>
            </a:r>
            <a:r>
              <a:rPr lang="zh-CN" altLang="en-US" sz="2800" dirty="0">
                <a:latin typeface="Times New Roman" pitchFamily="18" charset="0"/>
              </a:rPr>
              <a:t>合并</a:t>
            </a:r>
            <a:r>
              <a:rPr lang="zh-CN" altLang="en-US" sz="2800" dirty="0"/>
              <a:t>，得</a:t>
            </a:r>
            <a:br>
              <a:rPr lang="zh-CN" altLang="en-US" sz="2800" dirty="0"/>
            </a:br>
            <a:r>
              <a:rPr lang="zh-CN" altLang="en-US" sz="2800" dirty="0"/>
              <a:t> 　　　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	且</a:t>
            </a:r>
            <a:r>
              <a:rPr lang="en-US" altLang="zh-CN" sz="2800" i="1" dirty="0" err="1">
                <a:latin typeface="Times New Roman" pitchFamily="18" charset="0"/>
              </a:rPr>
              <a:t>N</a:t>
            </a:r>
            <a:r>
              <a:rPr lang="en-US" altLang="zh-CN" sz="2800" i="1" baseline="-25000" dirty="0" err="1">
                <a:latin typeface="Times New Roman" pitchFamily="18" charset="0"/>
              </a:rPr>
              <a:t>c</a:t>
            </a:r>
            <a:r>
              <a:rPr lang="en-US" altLang="zh-CN" sz="2800" i="1" dirty="0">
                <a:latin typeface="Times New Roman" pitchFamily="18" charset="0"/>
              </a:rPr>
              <a:t>=N</a:t>
            </a:r>
            <a:r>
              <a:rPr lang="en-US" altLang="zh-CN" sz="2800" i="1" baseline="-25000" dirty="0">
                <a:latin typeface="Times New Roman" pitchFamily="18" charset="0"/>
              </a:rPr>
              <a:t>c</a:t>
            </a:r>
            <a:r>
              <a:rPr lang="en-US" altLang="zh-CN" sz="2800" i="1" dirty="0">
                <a:latin typeface="Times New Roman" pitchFamily="18" charset="0"/>
              </a:rPr>
              <a:t>-1</a:t>
            </a:r>
            <a:r>
              <a:rPr lang="zh-CN" altLang="en-US" sz="2800" dirty="0"/>
              <a:t>。</a:t>
            </a:r>
          </a:p>
          <a:p>
            <a:pPr eaLnBrk="1" hangingPunct="1"/>
            <a:r>
              <a:rPr lang="zh-CN" altLang="en-US" sz="2800" dirty="0"/>
              <a:t>步骤</a:t>
            </a:r>
            <a:r>
              <a:rPr lang="en-US" altLang="zh-CN" sz="2800" dirty="0"/>
              <a:t>14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结束步骤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800" dirty="0"/>
              <a:t>　　如是最后一次迭代则终止，否则可根据需要转步骤</a:t>
            </a:r>
            <a:r>
              <a:rPr lang="en-US" altLang="zh-CN" sz="2800" dirty="0"/>
              <a:t>1</a:t>
            </a:r>
            <a:r>
              <a:rPr lang="zh-CN" altLang="en-US" sz="2800" dirty="0"/>
              <a:t>或步骤</a:t>
            </a:r>
            <a:r>
              <a:rPr lang="en-US" altLang="zh-CN" sz="2800" dirty="0"/>
              <a:t>2</a:t>
            </a:r>
            <a:r>
              <a:rPr lang="zh-CN" altLang="en-US" sz="2800" dirty="0"/>
              <a:t>，转步骤</a:t>
            </a:r>
            <a:r>
              <a:rPr lang="en-US" altLang="zh-CN" sz="2800" dirty="0"/>
              <a:t>1</a:t>
            </a:r>
            <a:r>
              <a:rPr lang="zh-CN" altLang="en-US" sz="2800" dirty="0"/>
              <a:t>是为了更改控制数。迭代计数要加</a:t>
            </a:r>
            <a:r>
              <a:rPr lang="en-US" altLang="zh-CN" sz="2800" dirty="0"/>
              <a:t>1</a:t>
            </a:r>
            <a:r>
              <a:rPr lang="zh-CN" altLang="en-US" sz="2800" dirty="0"/>
              <a:t>。 </a:t>
            </a:r>
          </a:p>
        </p:txBody>
      </p:sp>
      <p:graphicFrame>
        <p:nvGraphicFramePr>
          <p:cNvPr id="2765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7613" y="2667000"/>
          <a:ext cx="354806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3" imgW="1815312" imgH="444307" progId="Equation.DSMT4">
                  <p:embed/>
                </p:oleObj>
              </mc:Choice>
              <mc:Fallback>
                <p:oleObj name="Equation" r:id="rId3" imgW="1815312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2667000"/>
                        <a:ext cx="3548062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C84886E-9CD7-4FE6-A270-AF28490DEE02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3369E8D-6D97-4176-BF9D-EB3B27A0745E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  <p:sp>
        <p:nvSpPr>
          <p:cNvPr id="2867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分裂步骤中样本中心的确定</a:t>
            </a:r>
          </a:p>
        </p:txBody>
      </p:sp>
      <p:sp>
        <p:nvSpPr>
          <p:cNvPr id="2867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2800"/>
              <a:t>由于</a:t>
            </a:r>
            <a:r>
              <a:rPr lang="en-US" altLang="zh-CN" sz="2800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+</a:t>
            </a:r>
            <a:r>
              <a:rPr lang="zh-CN" altLang="en-US" sz="2800"/>
              <a:t>与</a:t>
            </a:r>
            <a:r>
              <a:rPr lang="en-US" altLang="zh-CN" sz="2800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-</a:t>
            </a:r>
            <a:r>
              <a:rPr lang="zh-CN" altLang="en-US" sz="2800"/>
              <a:t>值设置不当将会导致影响到其它类别，因此</a:t>
            </a:r>
            <a:r>
              <a:rPr lang="en-US" altLang="zh-CN" sz="2800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+</a:t>
            </a:r>
            <a:r>
              <a:rPr lang="zh-CN" altLang="en-US" sz="2800"/>
              <a:t>与</a:t>
            </a:r>
            <a:r>
              <a:rPr lang="en-US" altLang="zh-CN" sz="2800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-</a:t>
            </a:r>
            <a:r>
              <a:rPr lang="zh-CN" altLang="en-US" sz="2800"/>
              <a:t>可按以下步骤计算：</a:t>
            </a:r>
            <a:br>
              <a:rPr lang="zh-CN" altLang="en-US" sz="2800"/>
            </a:br>
            <a:r>
              <a:rPr lang="zh-CN" altLang="en-US" sz="2800"/>
              <a:t>　　</a:t>
            </a:r>
            <a:r>
              <a:rPr lang="en-US" altLang="zh-CN" sz="2800"/>
              <a:t>(a) </a:t>
            </a:r>
            <a:r>
              <a:rPr lang="zh-CN" altLang="en-US" sz="2800"/>
              <a:t>给定一</a:t>
            </a:r>
            <a:r>
              <a:rPr lang="en-US" altLang="zh-CN" sz="2800"/>
              <a:t>k</a:t>
            </a:r>
            <a:r>
              <a:rPr lang="zh-CN" altLang="en-US" sz="2800"/>
              <a:t>值，</a:t>
            </a:r>
            <a:r>
              <a:rPr lang="en-US" altLang="zh-CN" sz="2800"/>
              <a:t>0</a:t>
            </a:r>
            <a:r>
              <a:rPr lang="zh-CN" altLang="en-US" sz="2800"/>
              <a:t>＜</a:t>
            </a:r>
            <a:r>
              <a:rPr lang="en-US" altLang="zh-CN" sz="2800"/>
              <a:t>k</a:t>
            </a:r>
            <a:r>
              <a:rPr lang="zh-CN" altLang="en-US" sz="2800"/>
              <a:t>＜</a:t>
            </a:r>
            <a:r>
              <a:rPr lang="en-US" altLang="zh-CN" sz="2800"/>
              <a:t>1</a:t>
            </a:r>
            <a:r>
              <a:rPr lang="zh-CN" altLang="en-US" sz="2800"/>
              <a:t>；</a:t>
            </a:r>
            <a:br>
              <a:rPr lang="zh-CN" altLang="en-US" sz="2800"/>
            </a:br>
            <a:r>
              <a:rPr lang="zh-CN" altLang="en-US" sz="2800"/>
              <a:t>　　</a:t>
            </a:r>
            <a:r>
              <a:rPr lang="en-US" altLang="zh-CN" sz="2800"/>
              <a:t>(b) </a:t>
            </a:r>
            <a:r>
              <a:rPr lang="zh-CN" altLang="en-US" sz="2800"/>
              <a:t>令                   ；</a:t>
            </a:r>
            <a:br>
              <a:rPr lang="zh-CN" altLang="en-US" sz="2800"/>
            </a:br>
            <a:r>
              <a:rPr lang="zh-CN" altLang="en-US" sz="2800"/>
              <a:t>　　</a:t>
            </a:r>
            <a:r>
              <a:rPr lang="en-US" altLang="zh-CN" sz="2800"/>
              <a:t>(c) 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+</a:t>
            </a:r>
            <a:r>
              <a:rPr lang="en-US" altLang="zh-CN" sz="2800"/>
              <a:t>= z</a:t>
            </a:r>
            <a:r>
              <a:rPr lang="en-US" altLang="zh-CN" sz="2800" i="1" baseline="-25000"/>
              <a:t>j</a:t>
            </a:r>
            <a:r>
              <a:rPr lang="en-US" altLang="zh-CN" sz="2800"/>
              <a:t>+</a:t>
            </a:r>
            <a:r>
              <a:rPr lang="en-US" altLang="zh-CN" sz="2800" i="1"/>
              <a:t>r</a:t>
            </a:r>
            <a:r>
              <a:rPr lang="en-US" altLang="zh-CN" sz="2800" i="1" baseline="-25000"/>
              <a:t>j</a:t>
            </a:r>
            <a:r>
              <a:rPr lang="zh-CN" altLang="en-US" sz="2800" i="1"/>
              <a:t>， </a:t>
            </a:r>
            <a:r>
              <a:rPr lang="en-US" altLang="zh-CN" sz="2800" i="1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-</a:t>
            </a:r>
            <a:r>
              <a:rPr lang="en-US" altLang="zh-CN" sz="2800"/>
              <a:t> = 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 </a:t>
            </a:r>
            <a:r>
              <a:rPr lang="en-US" altLang="zh-CN" sz="2800"/>
              <a:t>-r</a:t>
            </a:r>
            <a:r>
              <a:rPr lang="en-US" altLang="zh-CN" sz="2800" i="1" baseline="-25000"/>
              <a:t>j</a:t>
            </a:r>
            <a:r>
              <a:rPr lang="en-US" altLang="zh-CN" sz="2800"/>
              <a:t> </a:t>
            </a:r>
            <a:r>
              <a:rPr lang="zh-CN" altLang="en-US" sz="2800"/>
              <a:t>；</a:t>
            </a:r>
            <a:br>
              <a:rPr lang="zh-CN" altLang="en-US" sz="2800"/>
            </a:br>
            <a:r>
              <a:rPr lang="zh-CN" altLang="en-US" sz="2800"/>
              <a:t>　　其中</a:t>
            </a:r>
            <a:r>
              <a:rPr lang="en-US" altLang="zh-CN" sz="2800"/>
              <a:t>k</a:t>
            </a:r>
            <a:r>
              <a:rPr lang="zh-CN" altLang="en-US" sz="2800"/>
              <a:t>值应使</a:t>
            </a:r>
            <a:r>
              <a:rPr lang="en-US" altLang="zh-CN" sz="2800"/>
              <a:t>S</a:t>
            </a:r>
            <a:r>
              <a:rPr lang="en-US" altLang="zh-CN" sz="2800" i="1" baseline="-25000"/>
              <a:t>j</a:t>
            </a:r>
            <a:r>
              <a:rPr lang="zh-CN" altLang="en-US" sz="2800"/>
              <a:t>中的样本到</a:t>
            </a:r>
            <a:r>
              <a:rPr lang="en-US" altLang="zh-CN" sz="2800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+</a:t>
            </a:r>
            <a:r>
              <a:rPr lang="zh-CN" altLang="en-US" sz="2800"/>
              <a:t>与</a:t>
            </a:r>
            <a:r>
              <a:rPr lang="en-US" altLang="zh-CN" sz="2800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-</a:t>
            </a:r>
            <a:r>
              <a:rPr lang="zh-CN" altLang="en-US" sz="2800"/>
              <a:t>的距离不同，但又应使</a:t>
            </a:r>
            <a:r>
              <a:rPr lang="en-US" altLang="zh-CN" sz="2800"/>
              <a:t>S</a:t>
            </a:r>
            <a:r>
              <a:rPr lang="en-US" altLang="zh-CN" sz="2800" i="1" baseline="-25000"/>
              <a:t>j</a:t>
            </a:r>
            <a:r>
              <a:rPr lang="zh-CN" altLang="en-US" sz="2800"/>
              <a:t>中的样本仍然在分裂后的新样本类中。</a:t>
            </a:r>
          </a:p>
          <a:p>
            <a:pPr eaLnBrk="1" hangingPunct="1"/>
            <a:endParaRPr lang="en-US" altLang="zh-CN" sz="2800"/>
          </a:p>
        </p:txBody>
      </p:sp>
      <p:graphicFrame>
        <p:nvGraphicFramePr>
          <p:cNvPr id="2867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0" y="2590800"/>
          <a:ext cx="1600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3" imgW="698500" imgH="241300" progId="Equation.DSMT4">
                  <p:embed/>
                </p:oleObj>
              </mc:Choice>
              <mc:Fallback>
                <p:oleObj name="Equation" r:id="rId3" imgW="6985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0"/>
                        <a:ext cx="1600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5A4B160-55F8-42CE-ABFF-B0473F615EB8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BCB74FD-7056-4BFC-8EF2-485895867EB5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2970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算法举例</a:t>
            </a:r>
          </a:p>
        </p:txBody>
      </p:sp>
      <p:graphicFrame>
        <p:nvGraphicFramePr>
          <p:cNvPr id="2970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824038" y="1295400"/>
          <a:ext cx="5722937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Visio" r:id="rId3" imgW="4071823" imgH="3417113" progId="Visio.Drawing.11">
                  <p:embed/>
                </p:oleObj>
              </mc:Choice>
              <mc:Fallback>
                <p:oleObj name="Visio" r:id="rId3" imgW="4071823" imgH="341711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295400"/>
                        <a:ext cx="5722937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D892E17-240E-4CFE-9044-7DF89017F1DC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EFA83FD-59C4-4088-BE0A-F31AD65F3B99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  <p:sp>
        <p:nvSpPr>
          <p:cNvPr id="3072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第一次迭代中分裂后得到的聚类中心</a:t>
            </a:r>
          </a:p>
        </p:txBody>
      </p:sp>
      <p:graphicFrame>
        <p:nvGraphicFramePr>
          <p:cNvPr id="30725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824038" y="1295400"/>
          <a:ext cx="5722937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Visio" r:id="rId3" imgW="4071823" imgH="3417113" progId="Visio.Drawing.11">
                  <p:embed/>
                </p:oleObj>
              </mc:Choice>
              <mc:Fallback>
                <p:oleObj name="Visio" r:id="rId3" imgW="4071823" imgH="341711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295400"/>
                        <a:ext cx="5722937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80975" y="1036638"/>
            <a:ext cx="89058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/>
              <a:t>聚类准则：</a:t>
            </a:r>
            <a:r>
              <a:rPr lang="zh-CN" altLang="en-US" sz="2400"/>
              <a:t>根据相似性测度确定的，衡量模式之间是否相似的标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准。即把不同模式聚为一类还是归为不同类的准则。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60350" y="2203450"/>
            <a:ext cx="84740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确定聚类准则的两种方式：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1.  </a:t>
            </a:r>
            <a:r>
              <a:rPr lang="zh-CN" altLang="en-US" sz="2400"/>
              <a:t>阈值准则：根据规定的距离阈值进行分类的准则。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228600" y="3302000"/>
            <a:ext cx="889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2.  </a:t>
            </a:r>
            <a:r>
              <a:rPr lang="zh-CN" altLang="en-US" sz="2400"/>
              <a:t>函数准则：利用聚类准则函数进行分类的准则。</a:t>
            </a:r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314325" y="450850"/>
            <a:ext cx="26146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400" b="1"/>
              <a:t>2.2.2  </a:t>
            </a:r>
            <a:r>
              <a:rPr lang="zh-CN" altLang="en-US" sz="2400" b="1"/>
              <a:t>聚类准则</a:t>
            </a:r>
          </a:p>
        </p:txBody>
      </p:sp>
      <p:grpSp>
        <p:nvGrpSpPr>
          <p:cNvPr id="5126" name="Group 22"/>
          <p:cNvGrpSpPr>
            <a:grpSpLocks/>
          </p:cNvGrpSpPr>
          <p:nvPr/>
        </p:nvGrpSpPr>
        <p:grpSpPr bwMode="auto">
          <a:xfrm>
            <a:off x="1135063" y="3844925"/>
            <a:ext cx="5359400" cy="925513"/>
            <a:chOff x="386" y="253"/>
            <a:chExt cx="3375" cy="583"/>
          </a:xfrm>
        </p:grpSpPr>
        <p:sp>
          <p:nvSpPr>
            <p:cNvPr id="5137" name="Rectangle 5"/>
            <p:cNvSpPr>
              <a:spLocks noChangeArrowheads="1"/>
            </p:cNvSpPr>
            <p:nvPr/>
          </p:nvSpPr>
          <p:spPr bwMode="auto">
            <a:xfrm>
              <a:off x="386" y="393"/>
              <a:ext cx="1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cs typeface="Times New Roman" pitchFamily="18" charset="0"/>
                </a:rPr>
                <a:t>误差平方和函数： </a:t>
              </a:r>
              <a:endParaRPr lang="zh-CN" altLang="en-US" sz="2400"/>
            </a:p>
          </p:txBody>
        </p:sp>
        <p:graphicFrame>
          <p:nvGraphicFramePr>
            <p:cNvPr id="5138" name="Object 4"/>
            <p:cNvGraphicFramePr>
              <a:graphicFrameLocks noChangeAspect="1"/>
            </p:cNvGraphicFramePr>
            <p:nvPr/>
          </p:nvGraphicFramePr>
          <p:xfrm>
            <a:off x="1986" y="253"/>
            <a:ext cx="1775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9" name="公式" r:id="rId3" imgW="1333500" imgH="482600" progId="Equation.3">
                    <p:embed/>
                  </p:oleObj>
                </mc:Choice>
                <mc:Fallback>
                  <p:oleObj name="公式" r:id="rId3" imgW="1333500" imgH="482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253"/>
                          <a:ext cx="1775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744538" y="4791075"/>
            <a:ext cx="528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>
                <a:cs typeface="Times New Roman" pitchFamily="18" charset="0"/>
              </a:rPr>
              <a:t>式中：</a:t>
            </a:r>
            <a:r>
              <a:rPr lang="en-US" altLang="zh-CN" sz="2400" i="1">
                <a:cs typeface="Times New Roman" pitchFamily="18" charset="0"/>
              </a:rPr>
              <a:t>c</a:t>
            </a:r>
            <a:r>
              <a:rPr lang="zh-CN" altLang="en-US" sz="2400">
                <a:cs typeface="Times New Roman" pitchFamily="18" charset="0"/>
              </a:rPr>
              <a:t>为聚类类别的数目，</a:t>
            </a:r>
            <a:endParaRPr lang="zh-CN" altLang="en-US" sz="2400"/>
          </a:p>
        </p:txBody>
      </p:sp>
      <p:grpSp>
        <p:nvGrpSpPr>
          <p:cNvPr id="5128" name="Group 16"/>
          <p:cNvGrpSpPr>
            <a:grpSpLocks/>
          </p:cNvGrpSpPr>
          <p:nvPr/>
        </p:nvGrpSpPr>
        <p:grpSpPr bwMode="auto">
          <a:xfrm>
            <a:off x="1690688" y="5165725"/>
            <a:ext cx="6769100" cy="981075"/>
            <a:chOff x="821" y="1139"/>
            <a:chExt cx="4265" cy="618"/>
          </a:xfrm>
        </p:grpSpPr>
        <p:graphicFrame>
          <p:nvGraphicFramePr>
            <p:cNvPr id="5133" name="Object 10"/>
            <p:cNvGraphicFramePr>
              <a:graphicFrameLocks noChangeAspect="1"/>
            </p:cNvGraphicFramePr>
            <p:nvPr/>
          </p:nvGraphicFramePr>
          <p:xfrm>
            <a:off x="821" y="1139"/>
            <a:ext cx="1425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0" name="公式" r:id="rId5" imgW="1002865" imgH="482391" progId="Equation.3">
                    <p:embed/>
                  </p:oleObj>
                </mc:Choice>
                <mc:Fallback>
                  <p:oleObj name="公式" r:id="rId5" imgW="1002865" imgH="48239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1139"/>
                          <a:ext cx="1425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9"/>
            <p:cNvGraphicFramePr>
              <a:graphicFrameLocks noChangeAspect="1"/>
            </p:cNvGraphicFramePr>
            <p:nvPr/>
          </p:nvGraphicFramePr>
          <p:xfrm>
            <a:off x="2863" y="1310"/>
            <a:ext cx="21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1" name="公式" r:id="rId7" imgW="177646" imgH="241091" progId="Equation.3">
                    <p:embed/>
                  </p:oleObj>
                </mc:Choice>
                <mc:Fallback>
                  <p:oleObj name="公式" r:id="rId7" imgW="177646" imgH="24109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1310"/>
                          <a:ext cx="21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5" name="Rectangle 12"/>
            <p:cNvSpPr>
              <a:spLocks noChangeArrowheads="1"/>
            </p:cNvSpPr>
            <p:nvPr/>
          </p:nvSpPr>
          <p:spPr bwMode="auto">
            <a:xfrm>
              <a:off x="2143" y="127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cs typeface="Times New Roman" pitchFamily="18" charset="0"/>
                </a:rPr>
                <a:t>为属于</a:t>
              </a:r>
              <a:endParaRPr lang="zh-CN" altLang="en-US" sz="2400"/>
            </a:p>
          </p:txBody>
        </p:sp>
        <p:sp>
          <p:nvSpPr>
            <p:cNvPr id="5136" name="Rectangle 13"/>
            <p:cNvSpPr>
              <a:spLocks noChangeArrowheads="1"/>
            </p:cNvSpPr>
            <p:nvPr/>
          </p:nvSpPr>
          <p:spPr bwMode="auto">
            <a:xfrm>
              <a:off x="3050" y="1272"/>
              <a:ext cx="20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cs typeface="Times New Roman" pitchFamily="18" charset="0"/>
                </a:rPr>
                <a:t>集的样本的均值向量，</a:t>
              </a:r>
              <a:endParaRPr lang="zh-CN" altLang="en-US" sz="2400"/>
            </a:p>
          </p:txBody>
        </p:sp>
      </p:grpSp>
      <p:grpSp>
        <p:nvGrpSpPr>
          <p:cNvPr id="5129" name="Group 23"/>
          <p:cNvGrpSpPr>
            <a:grpSpLocks/>
          </p:cNvGrpSpPr>
          <p:nvPr/>
        </p:nvGrpSpPr>
        <p:grpSpPr bwMode="auto">
          <a:xfrm>
            <a:off x="1719263" y="6200775"/>
            <a:ext cx="3187700" cy="539750"/>
            <a:chOff x="1104" y="1629"/>
            <a:chExt cx="2008" cy="340"/>
          </a:xfrm>
        </p:grpSpPr>
        <p:graphicFrame>
          <p:nvGraphicFramePr>
            <p:cNvPr id="5130" name="Object 8"/>
            <p:cNvGraphicFramePr>
              <a:graphicFrameLocks noChangeAspect="1"/>
            </p:cNvGraphicFramePr>
            <p:nvPr/>
          </p:nvGraphicFramePr>
          <p:xfrm>
            <a:off x="1104" y="1629"/>
            <a:ext cx="31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2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29"/>
                          <a:ext cx="31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7"/>
            <p:cNvGraphicFramePr>
              <a:graphicFrameLocks noChangeAspect="1"/>
            </p:cNvGraphicFramePr>
            <p:nvPr/>
          </p:nvGraphicFramePr>
          <p:xfrm>
            <a:off x="1643" y="1658"/>
            <a:ext cx="2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3" name="公式" r:id="rId11" imgW="177646" imgH="241091" progId="Equation.3">
                    <p:embed/>
                  </p:oleObj>
                </mc:Choice>
                <mc:Fallback>
                  <p:oleObj name="公式" r:id="rId11" imgW="177646" imgH="24109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1658"/>
                          <a:ext cx="23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Rectangle 14"/>
            <p:cNvSpPr>
              <a:spLocks noChangeArrowheads="1"/>
            </p:cNvSpPr>
            <p:nvPr/>
          </p:nvSpPr>
          <p:spPr bwMode="auto">
            <a:xfrm>
              <a:off x="1359" y="1661"/>
              <a:ext cx="17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cs typeface="Times New Roman" pitchFamily="18" charset="0"/>
                </a:rPr>
                <a:t>为     </a:t>
              </a:r>
              <a:r>
                <a:rPr lang="zh-CN" altLang="en-US" sz="2400"/>
                <a:t>中样本数目。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6807" grpId="0"/>
      <p:bldP spid="51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基于密度的聚类算法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A7D0B-1C74-4DA1-BAE9-6C746BFE7609}" type="datetime1">
              <a:rPr lang="zh-CN" altLang="en-US" smtClean="0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94F7C-8EF4-4A9E-9279-C019EFBD077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1534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9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A7D0B-1C74-4DA1-BAE9-6C746BFE7609}" type="datetime1">
              <a:rPr lang="zh-CN" altLang="en-US" smtClean="0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94F7C-8EF4-4A9E-9279-C019EFBD077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295400"/>
            <a:ext cx="827034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6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0575"/>
            <a:ext cx="8229600" cy="1143000"/>
          </a:xfrm>
        </p:spPr>
        <p:txBody>
          <a:bodyPr/>
          <a:lstStyle/>
          <a:p>
            <a:r>
              <a:rPr lang="zh-CN"/>
              <a:t>密度的定义</a:t>
            </a:r>
          </a:p>
        </p:txBody>
      </p:sp>
    </p:spTree>
    <p:extLst>
      <p:ext uri="{BB962C8B-B14F-4D97-AF65-F5344CB8AC3E}">
        <p14:creationId xmlns:p14="http://schemas.microsoft.com/office/powerpoint/2010/main" val="36954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243" y="1341439"/>
            <a:ext cx="8784980" cy="4319587"/>
          </a:xfrm>
        </p:spPr>
        <p:txBody>
          <a:bodyPr/>
          <a:lstStyle/>
          <a:p>
            <a:pPr marL="533400" indent="-533400"/>
            <a:r>
              <a:rPr lang="zh-CN" altLang="en-US" dirty="0">
                <a:latin typeface="宋体" pitchFamily="2" charset="-122"/>
                <a:ea typeface="宋体" pitchFamily="2" charset="-122"/>
              </a:rPr>
              <a:t>基于中心的密度定义为：</a:t>
            </a:r>
          </a:p>
          <a:p>
            <a:pPr marL="990600" lvl="1" indent="-533400"/>
            <a:r>
              <a:rPr lang="zh-CN" altLang="en-US" dirty="0">
                <a:latin typeface="宋体" pitchFamily="2" charset="-122"/>
                <a:ea typeface="宋体" pitchFamily="2" charset="-122"/>
              </a:rPr>
              <a:t>数据集中特定点的密度通过该点</a:t>
            </a:r>
            <a:r>
              <a:rPr lang="en-US" dirty="0">
                <a:latin typeface="宋体" pitchFamily="2" charset="-122"/>
                <a:ea typeface="宋体" pitchFamily="2" charset="-122"/>
              </a:rPr>
              <a:t>Eps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半径之内的点计数</a:t>
            </a:r>
            <a:r>
              <a:rPr lang="en-US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包括本身</a:t>
            </a:r>
            <a:r>
              <a:rPr lang="en-US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来估计。</a:t>
            </a:r>
          </a:p>
          <a:p>
            <a:pPr marL="990600" lvl="1" indent="-533400"/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 marL="990600" lvl="1" indent="-533400"/>
            <a:r>
              <a:rPr lang="zh-CN" altLang="en-US" dirty="0">
                <a:latin typeface="宋体" pitchFamily="2" charset="-122"/>
                <a:ea typeface="宋体" pitchFamily="2" charset="-122"/>
              </a:rPr>
              <a:t>显然，密度依赖于半径。</a:t>
            </a:r>
          </a:p>
          <a:p>
            <a:pPr marL="533400" indent="-533400"/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46943" y="263526"/>
            <a:ext cx="8229600" cy="644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sz="3600" dirty="0"/>
              <a:t>基于中心的</a:t>
            </a:r>
            <a:r>
              <a:rPr lang="zh-CN" altLang="zh-CN" sz="3600" dirty="0"/>
              <a:t>密度定义</a:t>
            </a:r>
            <a:r>
              <a:rPr lang="zh-CN" sz="3600" dirty="0"/>
              <a:t>方法</a:t>
            </a:r>
          </a:p>
        </p:txBody>
      </p:sp>
      <p:pic>
        <p:nvPicPr>
          <p:cNvPr id="6148" name="Picture 4" descr="密度的定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774" y="2565401"/>
            <a:ext cx="3311769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0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243" y="1341438"/>
            <a:ext cx="8784980" cy="2951162"/>
          </a:xfrm>
        </p:spPr>
        <p:txBody>
          <a:bodyPr/>
          <a:lstStyle/>
          <a:p>
            <a:pPr marL="533400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基于密度定义，我们将点分为：</a:t>
            </a:r>
          </a:p>
          <a:p>
            <a:pPr marL="990600" lvl="1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稠密区域内部的点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核心点</a:t>
            </a:r>
            <a:r>
              <a:rPr lang="en-US">
                <a:latin typeface="宋体" pitchFamily="2" charset="-122"/>
                <a:ea typeface="宋体" pitchFamily="2" charset="-122"/>
              </a:rPr>
              <a:t>)</a:t>
            </a:r>
            <a:endParaRPr lang="en-US" sz="3600">
              <a:latin typeface="宋体" pitchFamily="2" charset="-122"/>
            </a:endParaRPr>
          </a:p>
          <a:p>
            <a:pPr marL="990600" lvl="1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稠密区域边缘上的点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边界点</a:t>
            </a:r>
            <a:r>
              <a:rPr lang="en-US">
                <a:latin typeface="宋体" pitchFamily="2" charset="-122"/>
                <a:ea typeface="宋体" pitchFamily="2" charset="-122"/>
              </a:rPr>
              <a:t>)</a:t>
            </a:r>
          </a:p>
          <a:p>
            <a:pPr marL="990600" lvl="1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稀疏区域中的点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噪声或背景点</a:t>
            </a:r>
            <a:r>
              <a:rPr lang="en-US">
                <a:latin typeface="宋体" pitchFamily="2" charset="-122"/>
                <a:ea typeface="宋体" pitchFamily="2" charset="-122"/>
              </a:rPr>
              <a:t>). </a:t>
            </a:r>
          </a:p>
          <a:p>
            <a:pPr marL="533400" indent="-533400"/>
            <a:endParaRPr lang="zh-CN" altLang="en-US" sz="28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46943" y="263526"/>
            <a:ext cx="8229600" cy="644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3875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243" y="1341438"/>
            <a:ext cx="8784980" cy="4392612"/>
          </a:xfrm>
        </p:spPr>
        <p:txBody>
          <a:bodyPr/>
          <a:lstStyle/>
          <a:p>
            <a:pPr marL="533400" indent="-533400"/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核心点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core point)</a:t>
            </a:r>
            <a:r>
              <a:rPr lang="en-US">
                <a:latin typeface="宋体" pitchFamily="2" charset="-122"/>
                <a:ea typeface="宋体" pitchFamily="2" charset="-122"/>
              </a:rPr>
              <a:t> :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在半径</a:t>
            </a:r>
            <a:r>
              <a:rPr lang="en-US">
                <a:latin typeface="宋体" pitchFamily="2" charset="-122"/>
                <a:ea typeface="宋体" pitchFamily="2" charset="-122"/>
              </a:rPr>
              <a:t>Eps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内含有超过</a:t>
            </a:r>
            <a:r>
              <a:rPr lang="en-US">
                <a:latin typeface="宋体" pitchFamily="2" charset="-122"/>
                <a:ea typeface="宋体" pitchFamily="2" charset="-122"/>
              </a:rPr>
              <a:t>MinPts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数目的点，则该点为核心点</a:t>
            </a:r>
          </a:p>
          <a:p>
            <a:pPr marL="990600" lvl="1" indent="-533400"/>
            <a:r>
              <a:rPr lang="zh-CN" altLang="en-US" sz="3200" b="0">
                <a:latin typeface="宋体" pitchFamily="2" charset="-122"/>
              </a:rPr>
              <a:t>这些点都是在簇内的</a:t>
            </a:r>
            <a:endParaRPr lang="zh-CN" altLang="en-US" sz="3600" b="0">
              <a:latin typeface="宋体" pitchFamily="2" charset="-122"/>
            </a:endParaRPr>
          </a:p>
          <a:p>
            <a:pPr marL="533400" indent="-533400"/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边界点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border point):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在半径</a:t>
            </a:r>
            <a:r>
              <a:rPr lang="en-US">
                <a:latin typeface="宋体" pitchFamily="2" charset="-122"/>
                <a:ea typeface="宋体" pitchFamily="2" charset="-122"/>
              </a:rPr>
              <a:t>Eps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内点的数量小于</a:t>
            </a:r>
            <a:r>
              <a:rPr lang="en-US">
                <a:latin typeface="宋体" pitchFamily="2" charset="-122"/>
                <a:ea typeface="宋体" pitchFamily="2" charset="-122"/>
              </a:rPr>
              <a:t>MinPts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，但是在核心点的邻居</a:t>
            </a:r>
            <a:endParaRPr lang="zh-CN" altLang="en-US" sz="4000">
              <a:latin typeface="宋体" pitchFamily="2" charset="-122"/>
            </a:endParaRPr>
          </a:p>
          <a:p>
            <a:pPr marL="533400" indent="-533400"/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噪音点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noise point):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任何不是核心点或边界点的点</a:t>
            </a:r>
            <a:r>
              <a:rPr lang="en-US">
                <a:latin typeface="宋体" pitchFamily="2" charset="-122"/>
                <a:ea typeface="宋体" pitchFamily="2" charset="-122"/>
              </a:rPr>
              <a:t>. </a:t>
            </a:r>
          </a:p>
          <a:p>
            <a:pPr marL="533400" indent="-533400"/>
            <a:endParaRPr lang="zh-CN" altLang="en-US" sz="28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446943" y="263526"/>
            <a:ext cx="8229600" cy="644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40751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889" cy="552450"/>
          </a:xfrm>
        </p:spPr>
        <p:txBody>
          <a:bodyPr/>
          <a:lstStyle/>
          <a:p>
            <a:r>
              <a:rPr lang="en-US" sz="3600">
                <a:ea typeface="宋体" pitchFamily="2" charset="-122"/>
              </a:rPr>
              <a:t>DBSCAN: </a:t>
            </a:r>
            <a:r>
              <a:rPr lang="zh-CN" altLang="en-US" sz="3600">
                <a:ea typeface="宋体" pitchFamily="2" charset="-122"/>
              </a:rPr>
              <a:t>核心点、边界点和噪音点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762001" y="990600"/>
            <a:ext cx="731373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1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1"/>
            <a:ext cx="4872404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90600" y="50292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Point types: </a:t>
            </a:r>
            <a:r>
              <a:rPr lang="en-US" b="1">
                <a:solidFill>
                  <a:srgbClr val="66FF33"/>
                </a:solidFill>
              </a:rPr>
              <a:t>core</a:t>
            </a:r>
            <a:r>
              <a:rPr lang="en-US" b="1"/>
              <a:t>, </a:t>
            </a:r>
            <a:r>
              <a:rPr lang="en-US" b="1">
                <a:solidFill>
                  <a:srgbClr val="003399"/>
                </a:solidFill>
              </a:rPr>
              <a:t>border</a:t>
            </a:r>
            <a:r>
              <a:rPr lang="en-US" b="1"/>
              <a:t> and </a:t>
            </a:r>
            <a:r>
              <a:rPr lang="en-US" b="1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1"/>
            <a:ext cx="4872404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743200" y="5943601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Eps = 10, MinPts = 4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889" cy="552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/>
              <a:t>DBSCAN: </a:t>
            </a:r>
            <a:r>
              <a:rPr lang="zh-CN" altLang="en-US" sz="3600"/>
              <a:t>核心点、边界点和噪音点</a:t>
            </a:r>
          </a:p>
        </p:txBody>
      </p:sp>
    </p:spTree>
    <p:extLst>
      <p:ext uri="{BB962C8B-B14F-4D97-AF65-F5344CB8AC3E}">
        <p14:creationId xmlns:p14="http://schemas.microsoft.com/office/powerpoint/2010/main" val="29444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sz="3600" b="0"/>
              <a:t>DBSCAN</a:t>
            </a:r>
            <a:r>
              <a:rPr lang="zh-CN" altLang="en-US" sz="3600" b="0"/>
              <a:t>算法概念</a:t>
            </a:r>
          </a:p>
        </p:txBody>
      </p:sp>
      <p:sp>
        <p:nvSpPr>
          <p:cNvPr id="11267" name="内容占位符 3"/>
          <p:cNvSpPr>
            <a:spLocks noGrp="1"/>
          </p:cNvSpPr>
          <p:nvPr>
            <p:ph idx="4294967295"/>
          </p:nvPr>
        </p:nvSpPr>
        <p:spPr>
          <a:xfrm>
            <a:off x="0" y="1295400"/>
            <a:ext cx="9144000" cy="4876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en-US" sz="2800" b="0">
                <a:solidFill>
                  <a:srgbClr val="FF0000"/>
                </a:solidFill>
              </a:rPr>
              <a:t>Eps</a:t>
            </a:r>
            <a:r>
              <a:rPr lang="zh-CN" altLang="en-US" sz="2800" b="0">
                <a:solidFill>
                  <a:srgbClr val="FF0000"/>
                </a:solidFill>
              </a:rPr>
              <a:t>邻域：</a:t>
            </a:r>
            <a:r>
              <a:rPr lang="zh-CN" altLang="en-US" sz="2800"/>
              <a:t>给定对象半径</a:t>
            </a:r>
            <a:r>
              <a:rPr lang="en-US" sz="2800"/>
              <a:t>Eps</a:t>
            </a:r>
            <a:r>
              <a:rPr lang="zh-CN" altLang="en-US" sz="2800"/>
              <a:t>内的邻域称为该对象的</a:t>
            </a:r>
            <a:r>
              <a:rPr lang="en-US" sz="2800"/>
              <a:t>Eps</a:t>
            </a:r>
            <a:r>
              <a:rPr lang="zh-CN" altLang="en-US" sz="2800"/>
              <a:t>邻域，我们用                   表示点</a:t>
            </a:r>
            <a:r>
              <a:rPr lang="en-US" sz="2800"/>
              <a:t>p</a:t>
            </a:r>
            <a:r>
              <a:rPr lang="zh-CN" altLang="en-US" sz="2800"/>
              <a:t>的</a:t>
            </a:r>
            <a:r>
              <a:rPr lang="en-US" sz="2800"/>
              <a:t>Eps-</a:t>
            </a:r>
            <a:r>
              <a:rPr lang="zh-CN" altLang="en-US" sz="2800"/>
              <a:t>半径内的点的集合，即</a:t>
            </a:r>
            <a:r>
              <a:rPr lang="en-US" sz="2800"/>
              <a:t>:</a:t>
            </a:r>
          </a:p>
          <a:p>
            <a:pPr indent="0" eaLnBrk="1" hangingPunct="1">
              <a:buFontTx/>
              <a:buNone/>
            </a:pPr>
            <a:endParaRPr lang="zh-CN" altLang="en-US" sz="2800"/>
          </a:p>
          <a:p>
            <a:pPr indent="0" eaLnBrk="1" hangingPunct="1">
              <a:buFontTx/>
              <a:buNone/>
            </a:pPr>
            <a:endParaRPr lang="en-US" sz="2800"/>
          </a:p>
          <a:p>
            <a:pPr indent="0" eaLnBrk="1" hangingPunct="1">
              <a:buFontTx/>
              <a:buNone/>
            </a:pPr>
            <a:r>
              <a:rPr lang="zh-CN" altLang="en-US" sz="2800" b="0">
                <a:solidFill>
                  <a:srgbClr val="FF0000"/>
                </a:solidFill>
              </a:rPr>
              <a:t>核心对象：</a:t>
            </a:r>
            <a:r>
              <a:rPr lang="zh-CN" altLang="en-US" sz="2800"/>
              <a:t>如果对象的</a:t>
            </a:r>
            <a:r>
              <a:rPr lang="en-US" sz="2800"/>
              <a:t>Eps</a:t>
            </a:r>
            <a:r>
              <a:rPr lang="zh-CN" altLang="en-US" sz="2800"/>
              <a:t>邻域至少包含最小数目</a:t>
            </a:r>
            <a:r>
              <a:rPr lang="en-US" sz="2800"/>
              <a:t>MinPts</a:t>
            </a:r>
            <a:r>
              <a:rPr lang="zh-CN" altLang="en-US" sz="2800"/>
              <a:t>的对象，则称该对象为核心对象。</a:t>
            </a:r>
          </a:p>
          <a:p>
            <a:pPr indent="0">
              <a:buFont typeface="Arial" pitchFamily="34" charset="0"/>
              <a:buNone/>
            </a:pPr>
            <a:r>
              <a:rPr lang="zh-CN" altLang="en-US" sz="2800" b="0">
                <a:solidFill>
                  <a:srgbClr val="FF0000"/>
                </a:solidFill>
              </a:rPr>
              <a:t>边界点：</a:t>
            </a:r>
            <a:r>
              <a:rPr lang="zh-CN" altLang="en-US" sz="2800"/>
              <a:t>边界点不是核心点，但落在某个核心点的邻域内。</a:t>
            </a:r>
            <a:endParaRPr lang="zh-CN" altLang="en-US" sz="2800" b="0"/>
          </a:p>
          <a:p>
            <a:pPr indent="0">
              <a:buFont typeface="Arial" pitchFamily="34" charset="0"/>
              <a:buNone/>
            </a:pPr>
            <a:r>
              <a:rPr lang="zh-CN" altLang="en-US" sz="2800" b="0">
                <a:solidFill>
                  <a:srgbClr val="FF0000"/>
                </a:solidFill>
              </a:rPr>
              <a:t>噪音点：</a:t>
            </a:r>
            <a:r>
              <a:rPr lang="zh-CN" altLang="en-US" sz="2800"/>
              <a:t>既不是核心点，也不是边界点的任何点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132010"/>
              </p:ext>
            </p:extLst>
          </p:nvPr>
        </p:nvGraphicFramePr>
        <p:xfrm>
          <a:off x="2895600" y="1752600"/>
          <a:ext cx="1371600" cy="63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r:id="rId3" imgW="445397" imgH="203782" progId="Equation.3">
                  <p:embed/>
                </p:oleObj>
              </mc:Choice>
              <mc:Fallback>
                <p:oleObj r:id="rId3" imgW="445397" imgH="203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2600"/>
                        <a:ext cx="1371600" cy="638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650631" y="2565400"/>
          <a:ext cx="8001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r:id="rId5" imgW="2680017" imgH="216217" progId="Equation.3">
                  <p:embed/>
                </p:oleObj>
              </mc:Choice>
              <mc:Fallback>
                <p:oleObj r:id="rId5" imgW="2680017" imgH="216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31" y="2565400"/>
                        <a:ext cx="80010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sz="3600" b="0" dirty="0"/>
              <a:t>DBSCAN</a:t>
            </a:r>
            <a:r>
              <a:rPr lang="zh-CN" altLang="en-US" sz="3600" b="0" dirty="0"/>
              <a:t>算法概念</a:t>
            </a:r>
          </a:p>
        </p:txBody>
      </p:sp>
      <p:sp>
        <p:nvSpPr>
          <p:cNvPr id="12291" name="内容占位符 3"/>
          <p:cNvSpPr>
            <a:spLocks noGrp="1"/>
          </p:cNvSpPr>
          <p:nvPr>
            <p:ph idx="4294967295"/>
          </p:nvPr>
        </p:nvSpPr>
        <p:spPr>
          <a:xfrm>
            <a:off x="0" y="1371600"/>
            <a:ext cx="9144000" cy="54102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</a:rPr>
              <a:t>直接密度可达：</a:t>
            </a:r>
            <a:r>
              <a:rPr lang="zh-CN" altLang="en-US" sz="2400" dirty="0"/>
              <a:t>给定一个对象集合</a:t>
            </a:r>
            <a:r>
              <a:rPr lang="en-US" sz="2400" dirty="0"/>
              <a:t>D</a:t>
            </a:r>
            <a:r>
              <a:rPr lang="zh-CN" altLang="en-US" sz="2400" dirty="0"/>
              <a:t>，如果</a:t>
            </a:r>
            <a:r>
              <a:rPr lang="en-US" sz="2400" dirty="0"/>
              <a:t>p</a:t>
            </a:r>
            <a:r>
              <a:rPr lang="zh-CN" altLang="en-US" sz="2400" dirty="0"/>
              <a:t>在</a:t>
            </a:r>
            <a:r>
              <a:rPr lang="en-US" sz="2400" dirty="0"/>
              <a:t>q</a:t>
            </a:r>
            <a:r>
              <a:rPr lang="zh-CN" altLang="en-US" sz="2400" dirty="0"/>
              <a:t>的</a:t>
            </a:r>
            <a:r>
              <a:rPr lang="en-US" sz="2400" dirty="0" err="1"/>
              <a:t>Eps</a:t>
            </a:r>
            <a:r>
              <a:rPr lang="zh-CN" altLang="en-US" sz="2400" dirty="0"/>
              <a:t>邻域内，而</a:t>
            </a:r>
            <a:r>
              <a:rPr lang="en-US" sz="2400" dirty="0"/>
              <a:t>q</a:t>
            </a:r>
            <a:r>
              <a:rPr lang="zh-CN" altLang="en-US" sz="2400" dirty="0"/>
              <a:t>是一个核心对象，则称对象</a:t>
            </a:r>
            <a:r>
              <a:rPr lang="en-US" sz="2400" dirty="0"/>
              <a:t>p </a:t>
            </a:r>
            <a:r>
              <a:rPr lang="zh-CN" altLang="en-US" sz="2400" dirty="0"/>
              <a:t>从对象</a:t>
            </a:r>
            <a:r>
              <a:rPr lang="en-US" sz="2400" dirty="0"/>
              <a:t>q</a:t>
            </a:r>
            <a:r>
              <a:rPr lang="zh-CN" altLang="en-US" sz="2400" dirty="0"/>
              <a:t>出发时是直接密度可达的</a:t>
            </a:r>
            <a:r>
              <a:rPr lang="en-US" sz="2400" dirty="0"/>
              <a:t>(directly density-reachable)</a:t>
            </a:r>
            <a:r>
              <a:rPr lang="zh-CN" altLang="en-US" sz="2400" dirty="0"/>
              <a:t>。</a:t>
            </a:r>
          </a:p>
          <a:p>
            <a:pPr indent="0" eaLnBrk="1" hangingPunct="1"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</a:rPr>
              <a:t>密度可达：</a:t>
            </a:r>
            <a:r>
              <a:rPr lang="zh-CN" altLang="en-US" sz="2400" dirty="0"/>
              <a:t>如果存在一个对象链</a:t>
            </a:r>
            <a:r>
              <a:rPr lang="en-US" sz="2400" dirty="0"/>
              <a:t>	 		          </a:t>
            </a:r>
            <a:r>
              <a:rPr lang="zh-CN" altLang="en-US" sz="2400" dirty="0"/>
              <a:t>       ，对于</a:t>
            </a:r>
            <a:r>
              <a:rPr lang="en-US" sz="2400" dirty="0"/>
              <a:t> 	</a:t>
            </a:r>
            <a:r>
              <a:rPr lang="zh-CN" altLang="en-US" sz="2400" dirty="0"/>
              <a:t>                ，</a:t>
            </a:r>
            <a:r>
              <a:rPr lang="en-US" sz="2400" dirty="0"/>
              <a:t>         </a:t>
            </a:r>
            <a:r>
              <a:rPr lang="zh-CN" altLang="en-US" sz="2400" dirty="0"/>
              <a:t>是从</a:t>
            </a:r>
            <a:r>
              <a:rPr lang="en-US" sz="2400" dirty="0"/>
              <a:t>       </a:t>
            </a:r>
            <a:r>
              <a:rPr lang="zh-CN" altLang="en-US" sz="2400" dirty="0"/>
              <a:t>关于</a:t>
            </a:r>
            <a:r>
              <a:rPr lang="en-US" sz="2400" dirty="0" err="1"/>
              <a:t>Eps</a:t>
            </a:r>
            <a:r>
              <a:rPr lang="zh-CN" altLang="en-US" sz="2400" dirty="0"/>
              <a:t>和</a:t>
            </a:r>
            <a:r>
              <a:rPr lang="en-US" sz="2400" dirty="0" err="1"/>
              <a:t>MinPts</a:t>
            </a:r>
            <a:r>
              <a:rPr lang="zh-CN" altLang="en-US" sz="2400" dirty="0"/>
              <a:t>直接密度可达的，则对象</a:t>
            </a:r>
            <a:r>
              <a:rPr lang="en-US" sz="2400" dirty="0"/>
              <a:t>p</a:t>
            </a:r>
            <a:r>
              <a:rPr lang="zh-CN" altLang="en-US" sz="2400" dirty="0"/>
              <a:t>是从对象</a:t>
            </a:r>
            <a:r>
              <a:rPr lang="en-US" sz="2400" dirty="0"/>
              <a:t>q</a:t>
            </a:r>
            <a:r>
              <a:rPr lang="zh-CN" altLang="en-US" sz="2400" dirty="0"/>
              <a:t>关于</a:t>
            </a:r>
            <a:r>
              <a:rPr lang="en-US" sz="2400" dirty="0" err="1"/>
              <a:t>Eps</a:t>
            </a:r>
            <a:r>
              <a:rPr lang="zh-CN" altLang="en-US" sz="2400" dirty="0"/>
              <a:t>和</a:t>
            </a:r>
            <a:r>
              <a:rPr lang="en-US" sz="2400" dirty="0" err="1"/>
              <a:t>MinPts</a:t>
            </a:r>
            <a:r>
              <a:rPr lang="zh-CN" altLang="en-US" sz="2400" dirty="0"/>
              <a:t>密度可达的</a:t>
            </a:r>
            <a:r>
              <a:rPr lang="en-US" sz="2400" dirty="0"/>
              <a:t>(density-reachable)</a:t>
            </a:r>
            <a:r>
              <a:rPr lang="zh-CN" altLang="en-US" sz="2400" dirty="0"/>
              <a:t>。</a:t>
            </a:r>
            <a:r>
              <a:rPr lang="en-US" altLang="zh-CN" sz="2400" dirty="0"/>
              <a:t>q</a:t>
            </a:r>
            <a:r>
              <a:rPr lang="zh-CN" altLang="en-US" sz="2400" dirty="0"/>
              <a:t>是核心对象。</a:t>
            </a:r>
          </a:p>
          <a:p>
            <a:pPr indent="0" eaLnBrk="1" hangingPunct="1"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</a:rPr>
              <a:t>密度相连：</a:t>
            </a:r>
            <a:r>
              <a:rPr lang="zh-CN" altLang="en-US" sz="2400" dirty="0"/>
              <a:t>如果存在对象</a:t>
            </a:r>
            <a:r>
              <a:rPr lang="en-US" sz="2400" dirty="0"/>
              <a:t>O∈D</a:t>
            </a:r>
            <a:r>
              <a:rPr lang="zh-CN" altLang="en-US" sz="2400" dirty="0"/>
              <a:t>，使对象</a:t>
            </a:r>
            <a:r>
              <a:rPr lang="en-US" sz="2400" dirty="0"/>
              <a:t>p</a:t>
            </a:r>
            <a:r>
              <a:rPr lang="zh-CN" altLang="en-US" sz="2400" dirty="0"/>
              <a:t>和</a:t>
            </a:r>
            <a:r>
              <a:rPr lang="en-US" sz="2400" dirty="0"/>
              <a:t>q</a:t>
            </a:r>
            <a:r>
              <a:rPr lang="zh-CN" altLang="en-US" sz="2400" dirty="0"/>
              <a:t>都是从</a:t>
            </a:r>
            <a:r>
              <a:rPr lang="en-US" sz="2400" dirty="0"/>
              <a:t>O</a:t>
            </a:r>
            <a:r>
              <a:rPr lang="zh-CN" altLang="en-US" sz="2400" dirty="0"/>
              <a:t>关于</a:t>
            </a:r>
            <a:r>
              <a:rPr lang="en-US" sz="2400" dirty="0" err="1"/>
              <a:t>Eps</a:t>
            </a:r>
            <a:r>
              <a:rPr lang="zh-CN" altLang="en-US" sz="2400" dirty="0"/>
              <a:t>和</a:t>
            </a:r>
            <a:r>
              <a:rPr lang="en-US" sz="2400" dirty="0" err="1"/>
              <a:t>MinPts</a:t>
            </a:r>
            <a:r>
              <a:rPr lang="zh-CN" altLang="en-US" sz="2400" dirty="0"/>
              <a:t>密度可达的，那么对象</a:t>
            </a:r>
            <a:r>
              <a:rPr lang="en-US" sz="2400" dirty="0"/>
              <a:t>p</a:t>
            </a:r>
            <a:r>
              <a:rPr lang="zh-CN" altLang="en-US" sz="2400" dirty="0"/>
              <a:t>到</a:t>
            </a:r>
            <a:r>
              <a:rPr lang="en-US" sz="2400" dirty="0"/>
              <a:t>q</a:t>
            </a:r>
            <a:r>
              <a:rPr lang="zh-CN" altLang="en-US" sz="2400" dirty="0"/>
              <a:t>是关于</a:t>
            </a:r>
            <a:r>
              <a:rPr lang="en-US" sz="2400" dirty="0" err="1"/>
              <a:t>Eps</a:t>
            </a:r>
            <a:r>
              <a:rPr lang="zh-CN" altLang="en-US" sz="2400" dirty="0"/>
              <a:t>和</a:t>
            </a:r>
            <a:r>
              <a:rPr lang="en-US" sz="2400" dirty="0" err="1"/>
              <a:t>MinPts</a:t>
            </a:r>
            <a:r>
              <a:rPr lang="zh-CN" altLang="en-US" sz="2400" dirty="0"/>
              <a:t>密度相连的</a:t>
            </a:r>
            <a:r>
              <a:rPr lang="en-US" sz="2400" dirty="0"/>
              <a:t>(density-connected)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5723"/>
              </p:ext>
            </p:extLst>
          </p:nvPr>
        </p:nvGraphicFramePr>
        <p:xfrm>
          <a:off x="4876800" y="2514600"/>
          <a:ext cx="3352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r:id="rId3" imgW="1714637" imgH="228917" progId="Equation.3">
                  <p:embed/>
                </p:oleObj>
              </mc:Choice>
              <mc:Fallback>
                <p:oleObj r:id="rId3" imgW="171463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3352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273084"/>
              </p:ext>
            </p:extLst>
          </p:nvPr>
        </p:nvGraphicFramePr>
        <p:xfrm>
          <a:off x="1219200" y="2933700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r:id="rId5" imgW="787717" imgH="178117" progId="Equation.3">
                  <p:embed/>
                </p:oleObj>
              </mc:Choice>
              <mc:Fallback>
                <p:oleObj r:id="rId5" imgW="787717" imgH="178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33700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285904"/>
              </p:ext>
            </p:extLst>
          </p:nvPr>
        </p:nvGraphicFramePr>
        <p:xfrm>
          <a:off x="3540369" y="2867025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r:id="rId7" imgW="229116" imgH="178271" progId="Equation.3">
                  <p:embed/>
                </p:oleObj>
              </mc:Choice>
              <mc:Fallback>
                <p:oleObj r:id="rId7" imgW="229116" imgH="1782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369" y="2867025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991933"/>
              </p:ext>
            </p:extLst>
          </p:nvPr>
        </p:nvGraphicFramePr>
        <p:xfrm>
          <a:off x="4876800" y="2787650"/>
          <a:ext cx="48064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r:id="rId9" imgW="140199" imgH="178349" progId="Equation.3">
                  <p:embed/>
                </p:oleObj>
              </mc:Choice>
              <mc:Fallback>
                <p:oleObj r:id="rId9" imgW="140199" imgH="178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87650"/>
                        <a:ext cx="480646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6D7D6D9-5A7C-4DD4-B054-F82E2CB4C877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358259A-25DF-4D4F-B4FA-4204EC3E84AD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614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本讲内容</a:t>
            </a:r>
          </a:p>
        </p:txBody>
      </p:sp>
      <p:sp>
        <p:nvSpPr>
          <p:cNvPr id="614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动态聚类法</a:t>
            </a:r>
          </a:p>
          <a:p>
            <a:pPr lvl="1" eaLnBrk="1" hangingPunct="1"/>
            <a:r>
              <a:rPr lang="en-US" altLang="zh-CN" dirty="0"/>
              <a:t>K—</a:t>
            </a:r>
            <a:r>
              <a:rPr lang="zh-CN" altLang="en-US" dirty="0"/>
              <a:t>均值算法</a:t>
            </a:r>
          </a:p>
          <a:p>
            <a:pPr lvl="1" eaLnBrk="1" hangingPunct="1"/>
            <a:r>
              <a:rPr lang="en-US" altLang="zh-CN" dirty="0"/>
              <a:t>ISODATA</a:t>
            </a:r>
            <a:r>
              <a:rPr lang="zh-CN" altLang="en-US" dirty="0"/>
              <a:t>算法</a:t>
            </a:r>
          </a:p>
          <a:p>
            <a:pPr eaLnBrk="1" hangingPunct="1"/>
            <a:r>
              <a:rPr lang="zh-CN" altLang="en-US" dirty="0"/>
              <a:t>基于密度的算法</a:t>
            </a:r>
            <a:endParaRPr lang="en-US" altLang="zh-CN" dirty="0"/>
          </a:p>
          <a:p>
            <a:pPr eaLnBrk="1" hangingPunct="1"/>
            <a:r>
              <a:rPr lang="zh-CN" altLang="en-US" dirty="0"/>
              <a:t>聚类算法的评价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9"/>
            <a:ext cx="8229600" cy="352425"/>
          </a:xfrm>
        </p:spPr>
        <p:txBody>
          <a:bodyPr/>
          <a:lstStyle/>
          <a:p>
            <a:r>
              <a:rPr lang="en-US" sz="4000"/>
              <a:t>DBSCAN</a:t>
            </a:r>
            <a:r>
              <a:rPr lang="zh-CN" altLang="en-US" sz="4000"/>
              <a:t>算法概念示例</a:t>
            </a:r>
            <a:endParaRPr lang="en-US" sz="4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229600" cy="5064125"/>
          </a:xfrm>
        </p:spPr>
        <p:txBody>
          <a:bodyPr/>
          <a:lstStyle/>
          <a:p>
            <a:r>
              <a:rPr lang="zh-CN" altLang="en-US" sz="2400"/>
              <a:t>如图所示，</a:t>
            </a:r>
            <a:r>
              <a:rPr lang="en-US" sz="2400"/>
              <a:t>Eps</a:t>
            </a:r>
            <a:r>
              <a:rPr lang="zh-CN" altLang="en-US" sz="2400"/>
              <a:t>用一个相应的半径表示，设</a:t>
            </a:r>
            <a:r>
              <a:rPr lang="en-US" sz="2400"/>
              <a:t>MinPts=3</a:t>
            </a:r>
            <a:r>
              <a:rPr lang="zh-CN" altLang="en-US" sz="2400"/>
              <a:t>，请分析</a:t>
            </a:r>
            <a:r>
              <a:rPr lang="en-US" sz="2400"/>
              <a:t>Q,M,P,S,O,R</a:t>
            </a:r>
            <a:r>
              <a:rPr lang="zh-CN" altLang="en-US" sz="2400"/>
              <a:t>这</a:t>
            </a:r>
            <a:r>
              <a:rPr lang="en-US" sz="2400"/>
              <a:t>5</a:t>
            </a:r>
            <a:r>
              <a:rPr lang="zh-CN" altLang="en-US" sz="2400"/>
              <a:t>个样本点之间的关系。</a:t>
            </a:r>
          </a:p>
          <a:p>
            <a:pPr>
              <a:buFont typeface="Arial" pitchFamily="34" charset="0"/>
              <a:buNone/>
            </a:pPr>
            <a:endParaRPr lang="zh-CN" altLang="en-US" sz="240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47244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013438" y="4342092"/>
            <a:ext cx="500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/>
              <a:t>  “</a:t>
            </a:r>
            <a:r>
              <a:rPr lang="zh-CN" altLang="en-US"/>
              <a:t>直接密度可达”和“密度可达”概念示意描述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04800" y="4800601"/>
            <a:ext cx="8610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解答：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根据以上概念知道：由于有标记的各点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­M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P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O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R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的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Eps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近邻均包含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个以上的点，因此它们都是核对象；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M­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是从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P“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直接密度可达”；而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Q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则是从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­M“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直接密度可达”；基于上述结果，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Q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是从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P“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密度可达”；但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P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从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Q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无法“密度可达”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非对称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。类似地，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S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R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从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O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是“密度可达”的；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O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R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sz="2000">
                <a:latin typeface="华文中宋" pitchFamily="2" charset="-122"/>
                <a:ea typeface="华文中宋" pitchFamily="2" charset="-122"/>
              </a:rPr>
              <a:t>S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均是“密度相连”的。</a:t>
            </a:r>
          </a:p>
        </p:txBody>
      </p:sp>
    </p:spTree>
    <p:extLst>
      <p:ext uri="{BB962C8B-B14F-4D97-AF65-F5344CB8AC3E}">
        <p14:creationId xmlns:p14="http://schemas.microsoft.com/office/powerpoint/2010/main" val="3756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DBSCAN</a:t>
            </a:r>
            <a:r>
              <a:rPr lang="zh-CN" altLang="en-US" sz="4000"/>
              <a:t>算法原理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DBSCAN</a:t>
            </a:r>
            <a:r>
              <a:rPr lang="zh-CN" altLang="en-US" dirty="0"/>
              <a:t>通过检查数据集中每点的</a:t>
            </a:r>
            <a:r>
              <a:rPr lang="en-US" dirty="0"/>
              <a:t>Eps</a:t>
            </a:r>
            <a:r>
              <a:rPr lang="zh-CN" altLang="en-US" dirty="0"/>
              <a:t>邻域来搜索簇，如果点</a:t>
            </a:r>
            <a:r>
              <a:rPr lang="en-US" dirty="0"/>
              <a:t>p</a:t>
            </a:r>
            <a:r>
              <a:rPr lang="zh-CN" altLang="en-US" dirty="0"/>
              <a:t>的</a:t>
            </a:r>
            <a:r>
              <a:rPr lang="en-US" dirty="0"/>
              <a:t>Eps</a:t>
            </a:r>
            <a:r>
              <a:rPr lang="zh-CN" altLang="en-US" dirty="0"/>
              <a:t>邻域包含的点多于</a:t>
            </a:r>
            <a:r>
              <a:rPr lang="en-US" dirty="0" err="1"/>
              <a:t>MinPts</a:t>
            </a:r>
            <a:r>
              <a:rPr lang="zh-CN" altLang="en-US" dirty="0"/>
              <a:t>个，则创建一个以</a:t>
            </a:r>
            <a:r>
              <a:rPr lang="en-US" dirty="0"/>
              <a:t>p</a:t>
            </a:r>
            <a:r>
              <a:rPr lang="zh-CN" altLang="en-US" dirty="0"/>
              <a:t>为核心对象的簇。</a:t>
            </a:r>
            <a:br>
              <a:rPr lang="zh-CN" altLang="en-US" dirty="0"/>
            </a:b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然后，</a:t>
            </a:r>
            <a:r>
              <a:rPr lang="en-US" dirty="0"/>
              <a:t>DBSCAN</a:t>
            </a:r>
            <a:r>
              <a:rPr lang="zh-CN" altLang="en-US"/>
              <a:t>迭代地聚集从这些核心对象密度可达的对象，这个过程可能涉及一些密度可达簇的合并。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当没有新的点添加到任何簇时，该过程结束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4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DBSCAN</a:t>
            </a:r>
            <a:r>
              <a:rPr lang="zh-CN" altLang="en-US" sz="4000" dirty="0"/>
              <a:t>算法描述 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43130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5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889" cy="552450"/>
          </a:xfrm>
        </p:spPr>
        <p:txBody>
          <a:bodyPr/>
          <a:lstStyle/>
          <a:p>
            <a:r>
              <a:rPr lang="en-US" sz="4000" dirty="0">
                <a:ea typeface="宋体" pitchFamily="2" charset="-122"/>
              </a:rPr>
              <a:t>DBSCAN</a:t>
            </a:r>
            <a:r>
              <a:rPr lang="zh-CN" altLang="en-US" sz="4000" dirty="0">
                <a:ea typeface="宋体" pitchFamily="2" charset="-122"/>
              </a:rPr>
              <a:t>运行效果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9"/>
            <a:ext cx="4872404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4273062" y="1004888"/>
            <a:ext cx="4870938" cy="3871912"/>
            <a:chOff x="0" y="0"/>
            <a:chExt cx="3069" cy="2439"/>
          </a:xfrm>
        </p:grpSpPr>
        <p:pic>
          <p:nvPicPr>
            <p:cNvPr id="1741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621" y="2208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Clusters</a:t>
              </a:r>
            </a:p>
          </p:txBody>
        </p:sp>
      </p:grp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895350" y="5084763"/>
            <a:ext cx="66294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FontTx/>
              <a:buChar char="•"/>
            </a:pPr>
            <a:r>
              <a:rPr lang="zh-CN" altLang="en-US" b="1"/>
              <a:t> </a:t>
            </a:r>
            <a:r>
              <a:rPr lang="zh-CN" altLang="en-US" sz="2800" b="1"/>
              <a:t>对噪音不敏感</a:t>
            </a:r>
          </a:p>
          <a:p>
            <a:pPr algn="l"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2800" b="1"/>
              <a:t> 可以处理不同形状和大小的数据</a:t>
            </a:r>
          </a:p>
        </p:txBody>
      </p:sp>
    </p:spTree>
    <p:extLst>
      <p:ext uri="{BB962C8B-B14F-4D97-AF65-F5344CB8AC3E}">
        <p14:creationId xmlns:p14="http://schemas.microsoft.com/office/powerpoint/2010/main" val="113139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229600" cy="419100"/>
          </a:xfrm>
        </p:spPr>
        <p:txBody>
          <a:bodyPr/>
          <a:lstStyle/>
          <a:p>
            <a:r>
              <a:rPr lang="en-US"/>
              <a:t>DBSCAN</a:t>
            </a:r>
            <a:r>
              <a:rPr lang="zh-CN" altLang="en-US"/>
              <a:t>算法的优缺点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582" y="1341438"/>
            <a:ext cx="8893419" cy="4525962"/>
          </a:xfrm>
        </p:spPr>
        <p:txBody>
          <a:bodyPr/>
          <a:lstStyle/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基于密度定义，相对抗噪音，能处理任意形状和大小的簇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当簇的密度变化太大时，会有麻烦</a:t>
            </a:r>
          </a:p>
          <a:p>
            <a:pPr lvl="1"/>
            <a:r>
              <a:rPr lang="zh-CN" altLang="en-US" dirty="0"/>
              <a:t>对于高维问题，密度定义是个比较麻烦的问题</a:t>
            </a:r>
            <a:endParaRPr lang="en-US" altLang="zh-CN" dirty="0"/>
          </a:p>
          <a:p>
            <a:pPr lvl="1"/>
            <a:r>
              <a:rPr lang="zh-CN" altLang="en-US" dirty="0"/>
              <a:t>参数的确定需要尝试或者先验知识。</a:t>
            </a:r>
          </a:p>
        </p:txBody>
      </p:sp>
    </p:spTree>
    <p:extLst>
      <p:ext uri="{BB962C8B-B14F-4D97-AF65-F5344CB8AC3E}">
        <p14:creationId xmlns:p14="http://schemas.microsoft.com/office/powerpoint/2010/main" val="14551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6596F7C-7F5E-49D8-883F-9D4398A2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14600"/>
            <a:ext cx="7772400" cy="1362075"/>
          </a:xfrm>
        </p:spPr>
        <p:txBody>
          <a:bodyPr/>
          <a:lstStyle/>
          <a:p>
            <a:r>
              <a:rPr lang="zh-CN" altLang="en-US" dirty="0"/>
              <a:t>课程思政：聚类与</a:t>
            </a:r>
            <a:r>
              <a:rPr lang="en-US" altLang="zh-CN" dirty="0"/>
              <a:t>Web</a:t>
            </a:r>
            <a:r>
              <a:rPr lang="zh-CN" altLang="en-US" dirty="0"/>
              <a:t>日志分析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4B99E5F-9575-4960-87A2-859E793F4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E9281-FFA8-4CE8-8D2C-D6FD59B2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A7D0B-1C74-4DA1-BAE9-6C746BFE7609}" type="datetime1">
              <a:rPr lang="zh-CN" altLang="en-US" smtClean="0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AE2909-5DAE-45AF-9074-E8AE007F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94F7C-8EF4-4A9E-9279-C019EFBD077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3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FF495-DFAB-466F-810D-B5196055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zh-CN" sz="4000" dirty="0"/>
              <a:t>Web</a:t>
            </a:r>
            <a:r>
              <a:rPr lang="zh-CN" altLang="en-US" sz="4000" dirty="0"/>
              <a:t>日志挖掘内容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4C7E9-4936-4338-8BAF-7971C157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0"/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网站的概要统计。</a:t>
            </a:r>
            <a:endParaRPr lang="en-US" altLang="zh-CN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网站的概要统计包括总的页面数、访问数、会话数、以及平均访问、最高访问、上周访问、昨日访问等结果集。</a:t>
            </a:r>
          </a:p>
          <a:p>
            <a:pPr algn="l" latinLnBrk="0"/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内容访问分析。</a:t>
            </a:r>
            <a:endParaRPr lang="en-US" altLang="zh-CN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内容访问分析包括最多及最少被访问的页面、最多访问路径、最多访问的新闻、最高访问的时间等。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04CCD-A8F1-48EE-A091-8E04CD3D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A7D0B-1C74-4DA1-BAE9-6C746BFE7609}" type="datetime1">
              <a:rPr lang="zh-CN" altLang="en-US" smtClean="0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63E5D-674F-437E-954B-350D3924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94F7C-8EF4-4A9E-9279-C019EFBD077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5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E7241-2754-4CF2-9E2C-A5F58F88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Web</a:t>
            </a:r>
            <a:r>
              <a:rPr lang="zh-CN" altLang="en-US" sz="4400" dirty="0"/>
              <a:t>日志挖掘内容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C1AA5-C636-471A-BB7D-3A9B1E52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0"/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客户信息分析。</a:t>
            </a:r>
            <a:endParaRPr lang="en-US" altLang="zh-CN" sz="28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客户信息分析包括访问者的来源省份统计、访问者使用的浏览器及操作系统分析、访问来自的页面或者网站、来自的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IP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地址以及访问者使用的搜索引擎。</a:t>
            </a:r>
          </a:p>
          <a:p>
            <a:pPr algn="l" latinLnBrk="0"/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访问者活动周期行为分析。</a:t>
            </a:r>
            <a:endParaRPr lang="en-US" altLang="zh-CN" sz="28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访问者活动周期行为分析包括一周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天的访问行为、一天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小时的访问行为、每周的最多的访问日、每天的最多访问时段等。</a:t>
            </a:r>
          </a:p>
          <a:p>
            <a:pPr algn="l" latinLnBrk="0"/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主要访问错误分析。</a:t>
            </a:r>
            <a:endParaRPr lang="en-US" altLang="zh-CN" sz="28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主要访问错误分析包括服务端错误、页面找不到错误等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zh-CN" altLang="en-US" sz="24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F0963-4CF1-46E0-8E23-FCEEB73F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A7D0B-1C74-4DA1-BAE9-6C746BFE7609}" type="datetime1">
              <a:rPr lang="zh-CN" altLang="en-US" smtClean="0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628266-0680-4052-B6ED-B279684A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94F7C-8EF4-4A9E-9279-C019EFBD077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1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A7518-3904-49F9-955B-570470F7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聚类算法在</a:t>
            </a:r>
            <a:r>
              <a:rPr lang="en-US" altLang="zh-CN" dirty="0"/>
              <a:t>Web</a:t>
            </a:r>
            <a:r>
              <a:rPr lang="zh-CN" altLang="en-US" dirty="0"/>
              <a:t>日志分析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中的应用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6C663-CCDD-4AAB-9684-CD5D1D42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分析网络流量。寻找异常流量。</a:t>
            </a:r>
            <a:endParaRPr lang="en-US" altLang="zh-CN" dirty="0"/>
          </a:p>
          <a:p>
            <a:r>
              <a:rPr lang="zh-CN" altLang="en-US" dirty="0"/>
              <a:t>用户产品推荐。推断来访者的身份。</a:t>
            </a:r>
            <a:endParaRPr lang="en-US" altLang="zh-CN" dirty="0"/>
          </a:p>
          <a:p>
            <a:r>
              <a:rPr lang="zh-CN" altLang="en-US" dirty="0"/>
              <a:t>改进系统性能。发现站点的性能瓶颈。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79FA0-7FCA-4727-9EAD-581BB5F5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A7D0B-1C74-4DA1-BAE9-6C746BFE7609}" type="datetime1">
              <a:rPr lang="zh-CN" altLang="en-US" smtClean="0"/>
              <a:pPr>
                <a:defRPr/>
              </a:pPr>
              <a:t>2021/10/25</a:t>
            </a:fld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C84A48-B319-4E7E-8EA5-96C5C455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94F7C-8EF4-4A9E-9279-C019EFBD077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2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2D927A1-F6A3-460F-A97F-C30FD7527749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35B729D-4EF4-4FE0-A42C-C40DB844A8AC}" type="slidenum">
              <a:rPr lang="en-US" altLang="zh-CN" smtClean="0"/>
              <a:pPr eaLnBrk="1" hangingPunct="1"/>
              <a:t>49</a:t>
            </a:fld>
            <a:endParaRPr lang="en-US" altLang="zh-CN"/>
          </a:p>
        </p:txBody>
      </p:sp>
      <p:sp>
        <p:nvSpPr>
          <p:cNvPr id="3174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聚类结果的评价</a:t>
            </a:r>
          </a:p>
        </p:txBody>
      </p:sp>
      <p:sp>
        <p:nvSpPr>
          <p:cNvPr id="3174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1219200"/>
            <a:ext cx="7721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迅速评价聚类结果，在上述迭代运算中是很重要的，特别是具有高维特征向量的模式，不能直接看清聚类效果，因此，可考虑用以下几个指标来评价聚类效果：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聚类中心之间的距离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距离值大，通常可考虑分为不同类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聚类域中的样本数目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样本数目少且聚类中心距离远，可考虑是否为噪声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聚类域内样本的距离方差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方差过大的样本可考虑是否属于这一类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讨论：模式聚类目前还没有一种通用的放之四海而皆准的准则，往往需要根据实际应用来选择合适的方法。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2176463" y="488950"/>
            <a:ext cx="44672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3200" b="1"/>
              <a:t>2.5  </a:t>
            </a:r>
            <a:r>
              <a:rPr lang="zh-CN" altLang="en-US" sz="3200" b="1"/>
              <a:t>动态聚类法</a:t>
            </a: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450850" y="3692525"/>
            <a:ext cx="8639175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两种常用算法：</a:t>
            </a:r>
          </a:p>
          <a:p>
            <a:pPr>
              <a:lnSpc>
                <a:spcPct val="130000"/>
              </a:lnSpc>
            </a:pPr>
            <a:endParaRPr lang="zh-CN" altLang="en-US" sz="2400" dirty="0"/>
          </a:p>
          <a:p>
            <a:pPr>
              <a:lnSpc>
                <a:spcPct val="130000"/>
              </a:lnSpc>
            </a:pPr>
            <a:r>
              <a:rPr lang="zh-CN" altLang="en-US" sz="2400" i="1" dirty="0"/>
              <a:t>* </a:t>
            </a:r>
            <a:r>
              <a:rPr lang="en-US" altLang="zh-CN" sz="2400" dirty="0"/>
              <a:t>K-</a:t>
            </a:r>
            <a:r>
              <a:rPr lang="zh-CN" altLang="en-US" sz="2400" dirty="0"/>
              <a:t>均值算法</a:t>
            </a:r>
            <a:r>
              <a:rPr lang="en-US" altLang="zh-CN" sz="2400" dirty="0" smtClean="0"/>
              <a:t>(K-means</a:t>
            </a:r>
            <a:r>
              <a:rPr lang="zh-CN" altLang="en-US" sz="2400" dirty="0" smtClean="0"/>
              <a:t>算法</a:t>
            </a:r>
            <a:r>
              <a:rPr lang="en-US" altLang="zh-CN" sz="24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* </a:t>
            </a:r>
            <a:r>
              <a:rPr lang="zh-CN" altLang="en-US" sz="2400" dirty="0"/>
              <a:t>迭代自组织的数据分析算法</a:t>
            </a:r>
            <a:r>
              <a:rPr lang="en-US" altLang="zh-CN" sz="2400" dirty="0"/>
              <a:t>(ISODATA, iterative self-organizing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                                    data analysis techniques algorithm)</a:t>
            </a:r>
          </a:p>
        </p:txBody>
      </p:sp>
      <p:grpSp>
        <p:nvGrpSpPr>
          <p:cNvPr id="7172" name="Group 24"/>
          <p:cNvGrpSpPr>
            <a:grpSpLocks/>
          </p:cNvGrpSpPr>
          <p:nvPr/>
        </p:nvGrpSpPr>
        <p:grpSpPr bwMode="auto">
          <a:xfrm>
            <a:off x="973138" y="1492250"/>
            <a:ext cx="7123112" cy="2138363"/>
            <a:chOff x="669" y="884"/>
            <a:chExt cx="4487" cy="1347"/>
          </a:xfrm>
        </p:grpSpPr>
        <p:sp>
          <p:nvSpPr>
            <p:cNvPr id="7173" name="Text Box 13"/>
            <p:cNvSpPr txBox="1">
              <a:spLocks noChangeArrowheads="1"/>
            </p:cNvSpPr>
            <p:nvPr/>
          </p:nvSpPr>
          <p:spPr bwMode="auto">
            <a:xfrm>
              <a:off x="3050" y="1026"/>
              <a:ext cx="76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判断</a:t>
              </a:r>
            </a:p>
            <a:p>
              <a:pPr algn="just" eaLnBrk="1" hangingPunct="1"/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合理性</a:t>
              </a: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669" y="1082"/>
              <a:ext cx="793" cy="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选初始</a:t>
              </a:r>
            </a:p>
            <a:p>
              <a:pPr algn="just" eaLnBrk="1" hangingPunct="1"/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  中心</a:t>
              </a: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1850" y="1119"/>
              <a:ext cx="661" cy="3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聚类</a:t>
              </a: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3929" y="997"/>
              <a:ext cx="545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合理</a:t>
              </a: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333" y="1734"/>
              <a:ext cx="78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不合理</a:t>
              </a: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4609" y="1082"/>
              <a:ext cx="54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7179" name="AutoShape 12"/>
            <p:cNvSpPr>
              <a:spLocks noChangeArrowheads="1"/>
            </p:cNvSpPr>
            <p:nvPr/>
          </p:nvSpPr>
          <p:spPr bwMode="auto">
            <a:xfrm>
              <a:off x="2936" y="884"/>
              <a:ext cx="1128" cy="789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80" name="Line 14"/>
            <p:cNvSpPr>
              <a:spLocks noChangeShapeType="1"/>
            </p:cNvSpPr>
            <p:nvPr/>
          </p:nvSpPr>
          <p:spPr bwMode="auto">
            <a:xfrm>
              <a:off x="1482" y="1305"/>
              <a:ext cx="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5"/>
            <p:cNvSpPr>
              <a:spLocks noChangeShapeType="1"/>
            </p:cNvSpPr>
            <p:nvPr/>
          </p:nvSpPr>
          <p:spPr bwMode="auto">
            <a:xfrm>
              <a:off x="2511" y="1281"/>
              <a:ext cx="4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82" name="Line 16"/>
            <p:cNvSpPr>
              <a:spLocks noChangeShapeType="1"/>
            </p:cNvSpPr>
            <p:nvPr/>
          </p:nvSpPr>
          <p:spPr bwMode="auto">
            <a:xfrm>
              <a:off x="4052" y="1281"/>
              <a:ext cx="7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83" name="Line 17"/>
            <p:cNvSpPr>
              <a:spLocks noChangeShapeType="1"/>
            </p:cNvSpPr>
            <p:nvPr/>
          </p:nvSpPr>
          <p:spPr bwMode="auto">
            <a:xfrm>
              <a:off x="3504" y="1678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84" name="Line 18"/>
            <p:cNvSpPr>
              <a:spLocks noChangeShapeType="1"/>
            </p:cNvSpPr>
            <p:nvPr/>
          </p:nvSpPr>
          <p:spPr bwMode="auto">
            <a:xfrm flipH="1">
              <a:off x="1632" y="2075"/>
              <a:ext cx="5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9"/>
            <p:cNvSpPr>
              <a:spLocks noChangeShapeType="1"/>
            </p:cNvSpPr>
            <p:nvPr/>
          </p:nvSpPr>
          <p:spPr bwMode="auto">
            <a:xfrm flipV="1">
              <a:off x="1632" y="1293"/>
              <a:ext cx="5" cy="7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Text Box 20"/>
            <p:cNvSpPr txBox="1">
              <a:spLocks noChangeArrowheads="1"/>
            </p:cNvSpPr>
            <p:nvPr/>
          </p:nvSpPr>
          <p:spPr bwMode="auto">
            <a:xfrm>
              <a:off x="2199" y="1905"/>
              <a:ext cx="647" cy="3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修改</a:t>
              </a:r>
            </a:p>
          </p:txBody>
        </p:sp>
        <p:sp>
          <p:nvSpPr>
            <p:cNvPr id="7187" name="Line 23"/>
            <p:cNvSpPr>
              <a:spLocks noChangeShapeType="1"/>
            </p:cNvSpPr>
            <p:nvPr/>
          </p:nvSpPr>
          <p:spPr bwMode="auto">
            <a:xfrm flipH="1">
              <a:off x="2852" y="2075"/>
              <a:ext cx="6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BC87BF1-0485-4595-8535-919EEF490337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ECE0BFA-647E-488A-8AD4-1E0F4FE01E54}" type="slidenum">
              <a:rPr lang="en-US" altLang="zh-CN" smtClean="0"/>
              <a:pPr eaLnBrk="1" hangingPunct="1"/>
              <a:t>50</a:t>
            </a:fld>
            <a:endParaRPr lang="en-US" altLang="zh-CN"/>
          </a:p>
        </p:txBody>
      </p:sp>
      <p:sp>
        <p:nvSpPr>
          <p:cNvPr id="3277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3277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dirty="0"/>
              <a:t>试用</a:t>
            </a:r>
            <a:r>
              <a:rPr lang="en-US" altLang="zh-CN" dirty="0"/>
              <a:t>K—</a:t>
            </a:r>
            <a:r>
              <a:rPr lang="zh-CN" altLang="en-US" dirty="0"/>
              <a:t>均值法对如下模式分布进行聚类分析。编程实现，编程语言不限。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{x</a:t>
            </a:r>
            <a:r>
              <a:rPr lang="en-US" altLang="zh-CN" baseline="-25000" dirty="0"/>
              <a:t>1</a:t>
            </a:r>
            <a:r>
              <a:rPr lang="en-US" altLang="zh-CN" dirty="0"/>
              <a:t>(0, 0), x</a:t>
            </a:r>
            <a:r>
              <a:rPr lang="en-US" altLang="zh-CN" baseline="-25000" dirty="0"/>
              <a:t>2</a:t>
            </a:r>
            <a:r>
              <a:rPr lang="en-US" altLang="zh-CN" dirty="0"/>
              <a:t>(3,8), x</a:t>
            </a:r>
            <a:r>
              <a:rPr lang="en-US" altLang="zh-CN" baseline="-25000" dirty="0">
                <a:latin typeface="b"/>
              </a:rPr>
              <a:t>3</a:t>
            </a:r>
            <a:r>
              <a:rPr lang="en-US" altLang="zh-CN" dirty="0"/>
              <a:t>(2,2), x</a:t>
            </a:r>
            <a:r>
              <a:rPr lang="en-US" altLang="zh-CN" baseline="-25000" dirty="0"/>
              <a:t>4</a:t>
            </a:r>
            <a:r>
              <a:rPr lang="en-US" altLang="zh-CN" dirty="0"/>
              <a:t>(1,1),  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dirty="0"/>
              <a:t>	  x</a:t>
            </a:r>
            <a:r>
              <a:rPr lang="en-US" altLang="zh-CN" baseline="-25000" dirty="0"/>
              <a:t>5</a:t>
            </a:r>
            <a:r>
              <a:rPr lang="en-US" altLang="zh-CN" dirty="0"/>
              <a:t>(5,3), x</a:t>
            </a:r>
            <a:r>
              <a:rPr lang="en-US" altLang="zh-CN" baseline="-25000" dirty="0"/>
              <a:t>6</a:t>
            </a:r>
            <a:r>
              <a:rPr lang="en-US" altLang="zh-CN" dirty="0"/>
              <a:t>(4,8), x</a:t>
            </a:r>
            <a:r>
              <a:rPr lang="en-US" altLang="zh-CN" baseline="-25000" dirty="0"/>
              <a:t>7</a:t>
            </a:r>
            <a:r>
              <a:rPr lang="en-US" altLang="zh-CN" dirty="0"/>
              <a:t>(6,3), x</a:t>
            </a:r>
            <a:r>
              <a:rPr lang="en-US" altLang="zh-CN" baseline="-25000" dirty="0"/>
              <a:t>8</a:t>
            </a:r>
            <a:r>
              <a:rPr lang="en-US" altLang="zh-CN" dirty="0"/>
              <a:t>(5,4),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dirty="0"/>
              <a:t>	  x</a:t>
            </a:r>
            <a:r>
              <a:rPr lang="en-US" altLang="zh-CN" baseline="-25000" dirty="0"/>
              <a:t>9</a:t>
            </a:r>
            <a:r>
              <a:rPr lang="en-US" altLang="zh-CN" dirty="0"/>
              <a:t>(6,4), x</a:t>
            </a:r>
            <a:r>
              <a:rPr lang="en-US" altLang="zh-CN" baseline="-25000" dirty="0"/>
              <a:t>10</a:t>
            </a:r>
            <a:r>
              <a:rPr lang="en-US" altLang="zh-CN" dirty="0"/>
              <a:t>(7,5)}</a:t>
            </a:r>
          </a:p>
          <a:p>
            <a:pPr marL="609600" indent="-609600" eaLnBrk="1" hangingPunct="1"/>
            <a:r>
              <a:rPr lang="en-US" altLang="zh-CN" dirty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日晚</a:t>
            </a:r>
            <a:r>
              <a:rPr lang="en-US" altLang="zh-CN" dirty="0"/>
              <a:t>12</a:t>
            </a:r>
            <a:r>
              <a:rPr lang="zh-CN" altLang="en-US" dirty="0"/>
              <a:t>点之前提交作业到我的信箱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6536765@qq.com</a:t>
            </a:r>
            <a:r>
              <a:rPr lang="zh-CN" altLang="en-US" dirty="0" smtClean="0"/>
              <a:t>，</a:t>
            </a:r>
            <a:r>
              <a:rPr lang="zh-CN" altLang="en-US" dirty="0"/>
              <a:t>包括计算过程和计算结果。如果有分析可适当加分。</a:t>
            </a:r>
            <a:endParaRPr lang="en-US" altLang="zh-CN" dirty="0"/>
          </a:p>
          <a:p>
            <a:pPr marL="609600" indent="-609600" eaLnBrk="1" hangingPunct="1"/>
            <a:r>
              <a:rPr lang="zh-CN" altLang="en-US" dirty="0"/>
              <a:t>如有雷同作业，均视为</a:t>
            </a:r>
            <a:r>
              <a:rPr lang="en-US" altLang="zh-CN" dirty="0"/>
              <a:t>0</a:t>
            </a:r>
            <a:r>
              <a:rPr lang="zh-CN" altLang="en-US" dirty="0"/>
              <a:t>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本讲到此结束，下一讲介绍</a:t>
            </a:r>
            <a:br>
              <a:rPr lang="zh-CN" altLang="en-US" sz="4800"/>
            </a:br>
            <a:r>
              <a:rPr lang="zh-CN" altLang="en-US" sz="4800"/>
              <a:t>判别函数和几何分类法。</a:t>
            </a:r>
          </a:p>
        </p:txBody>
      </p:sp>
      <p:sp>
        <p:nvSpPr>
          <p:cNvPr id="33795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D2DEE82-3D3B-4CC3-9086-1E5C3AAA8B0C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CF395A0-950F-48C4-914D-3A91587EF5B4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819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K—</a:t>
            </a:r>
            <a:r>
              <a:rPr lang="zh-CN" altLang="en-US" dirty="0"/>
              <a:t>均值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(K-means)</a:t>
            </a:r>
            <a:endParaRPr lang="zh-CN" altLang="en-US" dirty="0"/>
          </a:p>
        </p:txBody>
      </p:sp>
      <p:sp>
        <p:nvSpPr>
          <p:cNvPr id="819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条件及约定：</a:t>
            </a:r>
          </a:p>
          <a:p>
            <a:pPr lvl="1" eaLnBrk="1" hangingPunct="1"/>
            <a:r>
              <a:rPr lang="zh-CN" altLang="en-US"/>
              <a:t>设待分类的模式特征矢量集为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en-US" altLang="zh-CN" i="1"/>
              <a:t>,x</a:t>
            </a:r>
            <a:r>
              <a:rPr lang="en-US" altLang="zh-CN" i="1" baseline="-25000"/>
              <a:t>2</a:t>
            </a:r>
            <a:r>
              <a:rPr lang="en-US" altLang="zh-CN" i="1"/>
              <a:t>,…,x</a:t>
            </a:r>
            <a:r>
              <a:rPr lang="en-US" altLang="zh-CN" i="1" baseline="-25000"/>
              <a:t>N</a:t>
            </a:r>
            <a:r>
              <a:rPr lang="en-US" altLang="zh-CN"/>
              <a:t>}</a:t>
            </a:r>
            <a:r>
              <a:rPr lang="zh-CN" altLang="en-US"/>
              <a:t>；</a:t>
            </a:r>
          </a:p>
          <a:p>
            <a:pPr lvl="1" eaLnBrk="1" hangingPunct="1"/>
            <a:r>
              <a:rPr lang="zh-CN" altLang="en-US"/>
              <a:t>类的数目</a:t>
            </a:r>
            <a:r>
              <a:rPr lang="en-US" altLang="zh-CN" i="1"/>
              <a:t>K</a:t>
            </a:r>
            <a:r>
              <a:rPr lang="zh-CN" altLang="en-US"/>
              <a:t>是事先取定的。</a:t>
            </a:r>
          </a:p>
          <a:p>
            <a:pPr eaLnBrk="1" hangingPunct="1"/>
            <a:r>
              <a:rPr lang="zh-CN" altLang="en-US"/>
              <a:t>基本思想：</a:t>
            </a:r>
          </a:p>
          <a:p>
            <a:pPr lvl="1" eaLnBrk="1" hangingPunct="1"/>
            <a:r>
              <a:rPr lang="zh-CN" altLang="en-US"/>
              <a:t>首先任意选取</a:t>
            </a:r>
            <a:r>
              <a:rPr lang="en-US" altLang="zh-CN"/>
              <a:t>K</a:t>
            </a:r>
            <a:r>
              <a:rPr lang="zh-CN" altLang="en-US"/>
              <a:t>个聚类中心，按最小距离原则将各模式分配到</a:t>
            </a:r>
            <a:r>
              <a:rPr lang="en-US" altLang="zh-CN"/>
              <a:t>K</a:t>
            </a:r>
            <a:r>
              <a:rPr lang="zh-CN" altLang="en-US"/>
              <a:t>类的某一类；</a:t>
            </a:r>
          </a:p>
          <a:p>
            <a:pPr lvl="1" eaLnBrk="1" hangingPunct="1"/>
            <a:r>
              <a:rPr lang="zh-CN" altLang="en-US"/>
              <a:t>不断计算聚类中心和调整各模式的类别，最终使各模式到其判属类别中心的距离平方之和最小。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242888" y="5595938"/>
            <a:ext cx="8815387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800000"/>
                </a:solidFill>
              </a:rPr>
              <a:t>K-</a:t>
            </a:r>
            <a:r>
              <a:rPr lang="zh-CN" altLang="en-US" sz="2400">
                <a:solidFill>
                  <a:srgbClr val="800000"/>
                </a:solidFill>
              </a:rPr>
              <a:t>均值算法的聚类准则：聚类中心的选择应使准则函数</a:t>
            </a:r>
            <a:r>
              <a:rPr lang="en-US" altLang="zh-CN" sz="2400" i="1">
                <a:solidFill>
                  <a:srgbClr val="800000"/>
                </a:solidFill>
              </a:rPr>
              <a:t>J</a:t>
            </a:r>
            <a:r>
              <a:rPr lang="zh-CN" altLang="en-US" sz="2400">
                <a:solidFill>
                  <a:srgbClr val="800000"/>
                </a:solidFill>
              </a:rPr>
              <a:t>极小，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800000"/>
                </a:solidFill>
              </a:rPr>
              <a:t>                                            即使</a:t>
            </a:r>
            <a:r>
              <a:rPr lang="en-US" altLang="zh-CN" sz="2400" i="1">
                <a:solidFill>
                  <a:srgbClr val="800000"/>
                </a:solidFill>
              </a:rPr>
              <a:t>J</a:t>
            </a:r>
            <a:r>
              <a:rPr lang="en-US" altLang="zh-CN" sz="2400" i="1" baseline="-25000">
                <a:solidFill>
                  <a:srgbClr val="800000"/>
                </a:solidFill>
              </a:rPr>
              <a:t>j</a:t>
            </a:r>
            <a:r>
              <a:rPr lang="zh-CN" altLang="en-US" sz="2400">
                <a:solidFill>
                  <a:srgbClr val="800000"/>
                </a:solidFill>
              </a:rPr>
              <a:t>的值极小。</a:t>
            </a:r>
            <a:endParaRPr lang="zh-CN" altLang="en-US" sz="2400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39738" y="777875"/>
            <a:ext cx="8364537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基于使聚类准则函数最小化，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准则函数：聚类集中每一样本点到该类中心的距离平方和。 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1068388" y="1863725"/>
            <a:ext cx="46561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对于第</a:t>
            </a:r>
            <a:r>
              <a:rPr lang="en-US" altLang="zh-CN" sz="2400" i="1"/>
              <a:t>j</a:t>
            </a:r>
            <a:r>
              <a:rPr lang="zh-CN" altLang="en-US" sz="2400"/>
              <a:t>个聚类集，准则函数定义为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147763" y="3179763"/>
            <a:ext cx="5464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Ctr="1">
            <a:spAutoFit/>
          </a:bodyPr>
          <a:lstStyle/>
          <a:p>
            <a:r>
              <a:rPr lang="en-US" altLang="zh-CN" sz="2400" i="1"/>
              <a:t>S</a:t>
            </a:r>
            <a:r>
              <a:rPr lang="en-US" altLang="zh-CN" sz="2400" baseline="-25000"/>
              <a:t>j</a:t>
            </a:r>
            <a:r>
              <a:rPr lang="zh-CN" altLang="en-US" sz="2400"/>
              <a:t>：第</a:t>
            </a:r>
            <a:r>
              <a:rPr lang="en-US" altLang="zh-CN" sz="2400" i="1"/>
              <a:t>j</a:t>
            </a:r>
            <a:r>
              <a:rPr lang="zh-CN" altLang="en-US" sz="2400"/>
              <a:t>个聚类集（域），聚类中心为</a:t>
            </a:r>
            <a:r>
              <a:rPr lang="en-US" altLang="zh-CN" sz="2400" b="1" i="1"/>
              <a:t>Z</a:t>
            </a:r>
            <a:r>
              <a:rPr lang="en-US" altLang="zh-CN" sz="2400" i="1" baseline="-25000"/>
              <a:t>j </a:t>
            </a:r>
            <a:r>
              <a:rPr lang="zh-CN" altLang="en-US" sz="2400"/>
              <a:t>；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1087438" y="3679825"/>
            <a:ext cx="585787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N</a:t>
            </a:r>
            <a:r>
              <a:rPr lang="en-US" altLang="zh-CN" sz="2400" i="1" baseline="-25000"/>
              <a:t>j</a:t>
            </a:r>
            <a:r>
              <a:rPr lang="zh-CN" altLang="en-US" sz="2400"/>
              <a:t>：第</a:t>
            </a:r>
            <a:r>
              <a:rPr lang="en-US" altLang="zh-CN" sz="2400" i="1"/>
              <a:t>j</a:t>
            </a:r>
            <a:r>
              <a:rPr lang="zh-CN" altLang="en-US" sz="2400"/>
              <a:t>个聚类集</a:t>
            </a:r>
            <a:r>
              <a:rPr lang="en-US" altLang="zh-CN" sz="2400" i="1"/>
              <a:t>S</a:t>
            </a:r>
            <a:r>
              <a:rPr lang="en-US" altLang="zh-CN" sz="2400" i="1" baseline="-25000"/>
              <a:t>j</a:t>
            </a:r>
            <a:r>
              <a:rPr lang="zh-CN" altLang="en-US" sz="2400"/>
              <a:t>中所包含的样本个数。</a:t>
            </a: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401638" y="4329113"/>
            <a:ext cx="2641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对所有</a:t>
            </a:r>
            <a:r>
              <a:rPr lang="en-US" altLang="zh-CN" sz="2400" i="1"/>
              <a:t>K</a:t>
            </a:r>
            <a:r>
              <a:rPr lang="zh-CN" altLang="en-US" sz="2400"/>
              <a:t>个模式类有</a:t>
            </a:r>
          </a:p>
        </p:txBody>
      </p:sp>
      <p:graphicFrame>
        <p:nvGraphicFramePr>
          <p:cNvPr id="181261" name="Object 13"/>
          <p:cNvGraphicFramePr>
            <a:graphicFrameLocks noChangeAspect="1"/>
          </p:cNvGraphicFramePr>
          <p:nvPr/>
        </p:nvGraphicFramePr>
        <p:xfrm>
          <a:off x="2286000" y="4692650"/>
          <a:ext cx="42148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公式" r:id="rId4" imgW="1993680" imgH="469800" progId="Equation.3">
                  <p:embed/>
                </p:oleObj>
              </mc:Choice>
              <mc:Fallback>
                <p:oleObj name="公式" r:id="rId4" imgW="1993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92650"/>
                        <a:ext cx="4214813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3" name="Object 15"/>
          <p:cNvGraphicFramePr>
            <a:graphicFrameLocks noChangeAspect="1"/>
          </p:cNvGraphicFramePr>
          <p:nvPr/>
        </p:nvGraphicFramePr>
        <p:xfrm>
          <a:off x="2233613" y="2252663"/>
          <a:ext cx="43259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name="公式" r:id="rId6" imgW="1866600" imgH="457200" progId="Equation.3">
                  <p:embed/>
                </p:oleObj>
              </mc:Choice>
              <mc:Fallback>
                <p:oleObj name="公式" r:id="rId6" imgW="186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252663"/>
                        <a:ext cx="43259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墨迹 1"/>
              <p14:cNvContentPartPr/>
              <p14:nvPr/>
            </p14:nvContentPartPr>
            <p14:xfrm>
              <a:off x="542880" y="4387320"/>
              <a:ext cx="7992000" cy="16966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800" y="4373640"/>
                <a:ext cx="8013240" cy="17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62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181255" grpId="0"/>
      <p:bldP spid="181258" grpId="0"/>
      <p:bldP spid="181259" grpId="0"/>
      <p:bldP spid="1812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-28575" y="49669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180259" name="Group 35"/>
          <p:cNvGrpSpPr>
            <a:grpSpLocks/>
          </p:cNvGrpSpPr>
          <p:nvPr/>
        </p:nvGrpSpPr>
        <p:grpSpPr bwMode="auto">
          <a:xfrm>
            <a:off x="401637" y="1806286"/>
            <a:ext cx="2084388" cy="939800"/>
            <a:chOff x="280" y="310"/>
            <a:chExt cx="1313" cy="592"/>
          </a:xfrm>
        </p:grpSpPr>
        <p:sp>
          <p:nvSpPr>
            <p:cNvPr id="180229" name="Rectangle 5"/>
            <p:cNvSpPr>
              <a:spLocks noChangeArrowheads="1"/>
            </p:cNvSpPr>
            <p:nvPr/>
          </p:nvSpPr>
          <p:spPr bwMode="auto">
            <a:xfrm>
              <a:off x="280" y="418"/>
              <a:ext cx="4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400" dirty="0"/>
                <a:t>应有 </a:t>
              </a:r>
            </a:p>
          </p:txBody>
        </p:sp>
        <p:graphicFrame>
          <p:nvGraphicFramePr>
            <p:cNvPr id="180230" name="Object 6"/>
            <p:cNvGraphicFramePr>
              <a:graphicFrameLocks noChangeAspect="1"/>
            </p:cNvGraphicFramePr>
            <p:nvPr/>
          </p:nvGraphicFramePr>
          <p:xfrm>
            <a:off x="704" y="310"/>
            <a:ext cx="889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3" name="公式" r:id="rId3" imgW="533160" imgH="469800" progId="Equation.3">
                    <p:embed/>
                  </p:oleObj>
                </mc:Choice>
                <mc:Fallback>
                  <p:oleObj name="公式" r:id="rId3" imgW="5331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310"/>
                          <a:ext cx="889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0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841964"/>
              </p:ext>
            </p:extLst>
          </p:nvPr>
        </p:nvGraphicFramePr>
        <p:xfrm>
          <a:off x="1525587" y="2757198"/>
          <a:ext cx="67294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" name="公式" r:id="rId5" imgW="3301920" imgH="482400" progId="Equation.3">
                  <p:embed/>
                </p:oleObj>
              </mc:Choice>
              <mc:Fallback>
                <p:oleObj name="公式" r:id="rId5" imgW="3301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7" y="2757198"/>
                        <a:ext cx="6729413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957397"/>
              </p:ext>
            </p:extLst>
          </p:nvPr>
        </p:nvGraphicFramePr>
        <p:xfrm>
          <a:off x="2936875" y="3714461"/>
          <a:ext cx="31194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5" name="公式" r:id="rId7" imgW="1587240" imgH="482400" progId="Equation.3">
                  <p:embed/>
                </p:oleObj>
              </mc:Choice>
              <mc:Fallback>
                <p:oleObj name="公式" r:id="rId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714461"/>
                        <a:ext cx="3119437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422275" y="2944523"/>
            <a:ext cx="969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即 </a:t>
            </a:r>
            <a:r>
              <a:rPr lang="zh-CN" altLang="en-US" sz="2400">
                <a:latin typeface="Arial" charset="0"/>
              </a:rPr>
              <a:t>       </a:t>
            </a: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93700" y="3916073"/>
            <a:ext cx="1981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 dirty="0"/>
              <a:t>可解得              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50837" y="4744748"/>
            <a:ext cx="6902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上式表明，</a:t>
            </a:r>
            <a:r>
              <a:rPr lang="en-US" altLang="zh-CN" sz="2400" i="1">
                <a:solidFill>
                  <a:srgbClr val="993300"/>
                </a:solidFill>
              </a:rPr>
              <a:t>S</a:t>
            </a:r>
            <a:r>
              <a:rPr lang="en-US" altLang="zh-CN" sz="2400" i="1" baseline="-30000">
                <a:solidFill>
                  <a:srgbClr val="993300"/>
                </a:solidFill>
                <a:latin typeface="Arial" charset="0"/>
              </a:rPr>
              <a:t>j</a:t>
            </a:r>
            <a:r>
              <a:rPr lang="zh-CN" altLang="en-US" sz="2400">
                <a:solidFill>
                  <a:srgbClr val="993300"/>
                </a:solidFill>
              </a:rPr>
              <a:t>类的聚类中心应选为该类样本的均值。</a:t>
            </a:r>
            <a:endParaRPr lang="zh-CN" altLang="en-US" sz="240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50837" y="1326345"/>
            <a:ext cx="38055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 dirty="0"/>
              <a:t>对于某一个聚类 </a:t>
            </a:r>
            <a:r>
              <a:rPr lang="en-US" altLang="zh-CN" sz="2400" i="1" dirty="0"/>
              <a:t>j</a:t>
            </a:r>
            <a:r>
              <a:rPr lang="zh-CN" altLang="en-US" sz="2400" dirty="0"/>
              <a:t>，              </a:t>
            </a:r>
            <a:endParaRPr lang="zh-CN" altLang="en-US" sz="2400" dirty="0"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墨迹 1"/>
              <p14:cNvContentPartPr/>
              <p14:nvPr/>
            </p14:nvContentPartPr>
            <p14:xfrm>
              <a:off x="2725560" y="4564440"/>
              <a:ext cx="3225960" cy="1224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14760" y="4550040"/>
                <a:ext cx="3251520" cy="14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1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8B385C7-1161-4379-9A96-C207735240B6}" type="datetime1">
              <a:rPr lang="zh-CN" altLang="en-US" smtClean="0"/>
              <a:pPr eaLnBrk="1" hangingPunct="1"/>
              <a:t>2021/10/25</a:t>
            </a:fld>
            <a:endParaRPr lang="zh-CN" altLang="zh-CN"/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B196D5F-48A9-4044-AEC6-951B375BC26A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533400" y="304800"/>
            <a:ext cx="8001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zh-CN" altLang="en-US" sz="3200"/>
              <a:t>算法步骤：</a:t>
            </a:r>
          </a:p>
          <a:p>
            <a:pPr marL="742950" lvl="1" indent="-285750"/>
            <a:r>
              <a:rPr lang="en-US" altLang="zh-CN" sz="2400"/>
              <a:t>(1)</a:t>
            </a:r>
            <a:r>
              <a:rPr lang="zh-CN" altLang="en-US" sz="2400"/>
              <a:t>任选</a:t>
            </a:r>
            <a:r>
              <a:rPr lang="en-US" altLang="zh-CN" sz="2400" i="1"/>
              <a:t>K</a:t>
            </a:r>
            <a:r>
              <a:rPr lang="zh-CN" altLang="en-US" sz="2400"/>
              <a:t>个模式特征矢量作为初始聚类中心：	</a:t>
            </a:r>
            <a:r>
              <a:rPr lang="en-US" altLang="zh-CN" sz="2400" i="1"/>
              <a:t>z</a:t>
            </a:r>
            <a:r>
              <a:rPr lang="en-US" altLang="zh-CN" sz="2400" baseline="-25000"/>
              <a:t>1</a:t>
            </a:r>
            <a:r>
              <a:rPr lang="en-US" altLang="zh-CN" sz="2400"/>
              <a:t>(1) ,</a:t>
            </a:r>
            <a:r>
              <a:rPr lang="en-US" altLang="zh-CN" sz="2400" i="1"/>
              <a:t>z</a:t>
            </a:r>
            <a:r>
              <a:rPr lang="en-US" altLang="zh-CN" sz="2400" baseline="-25000"/>
              <a:t>2</a:t>
            </a:r>
            <a:r>
              <a:rPr lang="en-US" altLang="zh-CN" sz="2400"/>
              <a:t>(1) ,…</a:t>
            </a:r>
            <a:r>
              <a:rPr lang="en-US" altLang="zh-CN" sz="2400" i="1"/>
              <a:t>z</a:t>
            </a:r>
            <a:r>
              <a:rPr lang="en-US" altLang="zh-CN" sz="2400" i="1" baseline="-25000"/>
              <a:t>K</a:t>
            </a:r>
            <a:r>
              <a:rPr lang="en-US" altLang="zh-CN" sz="2400"/>
              <a:t>(1)</a:t>
            </a:r>
            <a:r>
              <a:rPr lang="zh-CN" altLang="en-US" sz="2400"/>
              <a:t>。括号内的序号表示迭代次数。</a:t>
            </a:r>
          </a:p>
          <a:p>
            <a:pPr marL="742950" lvl="1" indent="-285750"/>
            <a:r>
              <a:rPr kumimoji="1" lang="en-US" altLang="zh-CN" sz="2400">
                <a:latin typeface="Times New Roman" pitchFamily="18" charset="0"/>
              </a:rPr>
              <a:t>(2)</a:t>
            </a:r>
            <a:r>
              <a:rPr kumimoji="1" lang="zh-CN" altLang="en-US" sz="2400">
                <a:latin typeface="Times New Roman" pitchFamily="18" charset="0"/>
              </a:rPr>
              <a:t>将待分类的模式特征矢量集</a:t>
            </a:r>
            <a:r>
              <a:rPr kumimoji="1" lang="en-US" altLang="zh-CN" sz="2400">
                <a:latin typeface="Times New Roman" pitchFamily="18" charset="0"/>
              </a:rPr>
              <a:t>{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}</a:t>
            </a:r>
            <a:r>
              <a:rPr kumimoji="1" lang="zh-CN" altLang="en-US" sz="2400">
                <a:latin typeface="Times New Roman" pitchFamily="18" charset="0"/>
              </a:rPr>
              <a:t>中的模式逐个按最小距离原则分划给</a:t>
            </a:r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zh-CN" altLang="en-US" sz="2400">
                <a:latin typeface="Times New Roman" pitchFamily="18" charset="0"/>
              </a:rPr>
              <a:t>类中的某一类。</a:t>
            </a:r>
          </a:p>
          <a:p>
            <a:pPr marL="742950" lvl="1" indent="-285750"/>
            <a:r>
              <a:rPr kumimoji="1" lang="zh-CN" altLang="en-US" sz="2400">
                <a:latin typeface="Times New Roman" pitchFamily="18" charset="0"/>
              </a:rPr>
              <a:t>如果 </a:t>
            </a:r>
            <a:r>
              <a:rPr kumimoji="1" lang="en-US" altLang="zh-CN" sz="2400">
                <a:latin typeface="Times New Roman" pitchFamily="18" charset="0"/>
              </a:rPr>
              <a:t>D</a:t>
            </a:r>
            <a:r>
              <a:rPr kumimoji="1" lang="en-US" altLang="zh-CN" sz="2400" i="1" baseline="-25000">
                <a:latin typeface="Times New Roman" pitchFamily="18" charset="0"/>
              </a:rPr>
              <a:t>j</a:t>
            </a:r>
            <a:r>
              <a:rPr kumimoji="1" lang="en-US" altLang="zh-CN" sz="2400" i="1">
                <a:latin typeface="Times New Roman" pitchFamily="18" charset="0"/>
              </a:rPr>
              <a:t>(k)</a:t>
            </a:r>
            <a:r>
              <a:rPr kumimoji="1" lang="en-US" altLang="zh-CN" sz="2400" baseline="30000">
                <a:latin typeface="Times New Roman" pitchFamily="18" charset="0"/>
              </a:rPr>
              <a:t> </a:t>
            </a:r>
            <a:r>
              <a:rPr kumimoji="1" lang="en-US" altLang="zh-CN" sz="2400">
                <a:latin typeface="Times New Roman" pitchFamily="18" charset="0"/>
              </a:rPr>
              <a:t>=min{||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-z</a:t>
            </a:r>
            <a:r>
              <a:rPr kumimoji="1" lang="en-US" altLang="zh-CN" sz="2400" i="1" baseline="-25000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k</a:t>
            </a:r>
            <a:r>
              <a:rPr kumimoji="1" lang="en-US" altLang="zh-CN" sz="2400">
                <a:latin typeface="Times New Roman" pitchFamily="18" charset="0"/>
              </a:rPr>
              <a:t>)||},  </a:t>
            </a:r>
            <a:r>
              <a:rPr kumimoji="1" lang="en-US" altLang="zh-CN" sz="2400" i="1">
                <a:latin typeface="Times New Roman" pitchFamily="18" charset="0"/>
              </a:rPr>
              <a:t> i</a:t>
            </a:r>
            <a:r>
              <a:rPr kumimoji="1" lang="en-US" altLang="zh-CN" sz="2400">
                <a:latin typeface="Times New Roman" pitchFamily="18" charset="0"/>
              </a:rPr>
              <a:t>=1,2,…,</a:t>
            </a:r>
            <a:r>
              <a:rPr kumimoji="1" lang="en-US" altLang="zh-CN" sz="2400" i="1">
                <a:latin typeface="Times New Roman" pitchFamily="18" charset="0"/>
              </a:rPr>
              <a:t>K</a:t>
            </a:r>
            <a:endParaRPr kumimoji="1" lang="en-US" altLang="zh-CN" sz="2400"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>
                <a:latin typeface="Times New Roman" pitchFamily="18" charset="0"/>
              </a:rPr>
              <a:t>则判      </a:t>
            </a:r>
            <a:r>
              <a:rPr kumimoji="1" lang="zh-CN" altLang="en-US" sz="2400" i="1">
                <a:latin typeface="Times New Roman" pitchFamily="18" charset="0"/>
              </a:rPr>
              <a:t> 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∈</a:t>
            </a:r>
            <a:r>
              <a:rPr kumimoji="1" lang="en-US" altLang="zh-CN" sz="2400" i="1">
                <a:latin typeface="Times New Roman" pitchFamily="18" charset="0"/>
              </a:rPr>
              <a:t>S</a:t>
            </a:r>
            <a:r>
              <a:rPr kumimoji="1" lang="en-US" altLang="zh-CN" sz="2400" i="1" baseline="-25000">
                <a:latin typeface="宋体" pitchFamily="2" charset="-122"/>
              </a:rPr>
              <a:t>j</a:t>
            </a:r>
            <a:r>
              <a:rPr kumimoji="1" lang="en-US" altLang="zh-CN" sz="2400">
                <a:latin typeface="宋体" pitchFamily="2" charset="-122"/>
              </a:rPr>
              <a:t>(</a:t>
            </a:r>
            <a:r>
              <a:rPr kumimoji="1" lang="en-US" altLang="zh-CN" sz="2400" i="1">
                <a:latin typeface="宋体" pitchFamily="2" charset="-122"/>
              </a:rPr>
              <a:t>k)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/>
              <a:t>(3)</a:t>
            </a:r>
            <a:r>
              <a:rPr kumimoji="1" lang="zh-CN" altLang="en-US" sz="2400"/>
              <a:t>计算重新分类后的各聚类中心</a:t>
            </a:r>
            <a:r>
              <a:rPr kumimoji="1" lang="en-US" altLang="zh-CN" sz="2400" i="1"/>
              <a:t>z</a:t>
            </a:r>
            <a:r>
              <a:rPr kumimoji="1" lang="en-US" altLang="zh-CN" sz="2400" i="1" baseline="-25000"/>
              <a:t>j</a:t>
            </a:r>
            <a:r>
              <a:rPr kumimoji="1" lang="en-US" altLang="zh-CN" sz="2400"/>
              <a:t>(</a:t>
            </a:r>
            <a:r>
              <a:rPr kumimoji="1" lang="en-US" altLang="zh-CN" sz="2400" i="1"/>
              <a:t>k</a:t>
            </a:r>
            <a:r>
              <a:rPr kumimoji="1" lang="en-US" altLang="zh-CN" sz="2400"/>
              <a:t>+1)</a:t>
            </a:r>
            <a:r>
              <a:rPr kumimoji="1" lang="zh-CN" altLang="en-US" sz="2400"/>
              <a:t>，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/>
              <a:t>即求各聚类域中所包含样本的均值向量：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zh-CN" altLang="en-US" sz="2400"/>
          </a:p>
          <a:p>
            <a:pPr marL="742950" lvl="1" indent="-285750"/>
            <a:endParaRPr kumimoji="1" lang="zh-CN" altLang="en-US" sz="2400"/>
          </a:p>
          <a:p>
            <a:pPr marL="742950" lvl="1" indent="-285750"/>
            <a:r>
              <a:rPr kumimoji="1" lang="zh-CN" altLang="en-US" sz="2400"/>
              <a:t>以均值向量作新的聚类中心，可得新的准则函数：</a:t>
            </a:r>
          </a:p>
          <a:p>
            <a:pPr marL="742950" lvl="1" indent="-285750"/>
            <a:endParaRPr kumimoji="1" lang="zh-CN" altLang="en-US" sz="2400"/>
          </a:p>
          <a:p>
            <a:pPr marL="742950" lvl="1" indent="-285750"/>
            <a:endParaRPr kumimoji="1" lang="zh-CN" altLang="en-US" sz="2400"/>
          </a:p>
          <a:p>
            <a:pPr marL="742950" lvl="1" indent="-285750"/>
            <a:r>
              <a:rPr kumimoji="1" lang="en-US" altLang="zh-CN" sz="2400"/>
              <a:t>(4)</a:t>
            </a:r>
            <a:r>
              <a:rPr kumimoji="1" lang="zh-CN" altLang="en-US" sz="2400"/>
              <a:t>如果</a:t>
            </a:r>
            <a:r>
              <a:rPr kumimoji="1" lang="en-US" altLang="zh-CN" sz="2400" i="1"/>
              <a:t>z</a:t>
            </a:r>
            <a:r>
              <a:rPr kumimoji="1" lang="en-US" altLang="zh-CN" sz="2400" i="1" baseline="-25000"/>
              <a:t>j</a:t>
            </a:r>
            <a:r>
              <a:rPr kumimoji="1" lang="en-US" altLang="zh-CN" sz="2400"/>
              <a:t>(</a:t>
            </a:r>
            <a:r>
              <a:rPr kumimoji="1" lang="en-US" altLang="zh-CN" sz="2400" i="1"/>
              <a:t>k</a:t>
            </a:r>
            <a:r>
              <a:rPr kumimoji="1" lang="en-US" altLang="zh-CN" sz="2400"/>
              <a:t>+1)=</a:t>
            </a:r>
            <a:r>
              <a:rPr kumimoji="1" lang="en-US" altLang="zh-CN" sz="2400" i="1"/>
              <a:t>z</a:t>
            </a:r>
            <a:r>
              <a:rPr kumimoji="1" lang="en-US" altLang="zh-CN" sz="2400" i="1" baseline="-25000"/>
              <a:t>j</a:t>
            </a:r>
            <a:r>
              <a:rPr kumimoji="1" lang="en-US" altLang="zh-CN" sz="2400"/>
              <a:t>(</a:t>
            </a:r>
            <a:r>
              <a:rPr kumimoji="1" lang="en-US" altLang="zh-CN" sz="2400" i="1"/>
              <a:t>k</a:t>
            </a:r>
            <a:r>
              <a:rPr kumimoji="1" lang="en-US" altLang="zh-CN" sz="2400"/>
              <a:t>)(</a:t>
            </a:r>
            <a:r>
              <a:rPr kumimoji="1" lang="en-US" altLang="zh-CN" sz="2400" i="1"/>
              <a:t>j</a:t>
            </a:r>
            <a:r>
              <a:rPr kumimoji="1" lang="en-US" altLang="zh-CN" sz="2400"/>
              <a:t>=1,2,…</a:t>
            </a:r>
            <a:r>
              <a:rPr kumimoji="1" lang="en-US" altLang="zh-CN" sz="2400" i="1"/>
              <a:t>K</a:t>
            </a:r>
            <a:r>
              <a:rPr kumimoji="1" lang="en-US" altLang="zh-CN" sz="2400"/>
              <a:t>),</a:t>
            </a:r>
            <a:r>
              <a:rPr kumimoji="1" lang="zh-CN" altLang="en-US" sz="2400"/>
              <a:t>则结束；否则，</a:t>
            </a:r>
            <a:r>
              <a:rPr kumimoji="1" lang="en-US" altLang="zh-CN" sz="2400" i="1"/>
              <a:t>k</a:t>
            </a:r>
            <a:r>
              <a:rPr kumimoji="1" lang="en-US" altLang="zh-CN" sz="2400"/>
              <a:t>=</a:t>
            </a:r>
            <a:r>
              <a:rPr kumimoji="1" lang="en-US" altLang="zh-CN" sz="2400" i="1"/>
              <a:t>k</a:t>
            </a:r>
            <a:r>
              <a:rPr kumimoji="1" lang="en-US" altLang="zh-CN" sz="2400"/>
              <a:t>+1,</a:t>
            </a:r>
            <a:r>
              <a:rPr kumimoji="1" lang="zh-CN" altLang="en-US" sz="2400"/>
              <a:t>转</a:t>
            </a:r>
            <a:r>
              <a:rPr kumimoji="1" lang="en-US" altLang="zh-CN" sz="2400"/>
              <a:t>(2)</a:t>
            </a:r>
          </a:p>
        </p:txBody>
      </p:sp>
      <p:graphicFrame>
        <p:nvGraphicFramePr>
          <p:cNvPr id="1126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286000" y="3816350"/>
          <a:ext cx="4114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3" imgW="2311400" imgH="457200" progId="Equation.DSMT4">
                  <p:embed/>
                </p:oleObj>
              </mc:Choice>
              <mc:Fallback>
                <p:oleObj name="Equation" r:id="rId3" imgW="23114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6350"/>
                        <a:ext cx="41148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4995863"/>
          <a:ext cx="44958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5" imgW="2514600" imgH="419100" progId="Equation.DSMT4">
                  <p:embed/>
                </p:oleObj>
              </mc:Choice>
              <mc:Fallback>
                <p:oleObj name="Equation" r:id="rId5" imgW="25146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95863"/>
                        <a:ext cx="44958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2221</TotalTime>
  <Words>3902</Words>
  <Application>Microsoft Office PowerPoint</Application>
  <PresentationFormat>全屏显示(4:3)</PresentationFormat>
  <Paragraphs>368</Paragraphs>
  <Slides>51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51</vt:i4>
      </vt:variant>
    </vt:vector>
  </HeadingPairs>
  <TitlesOfParts>
    <vt:vector size="66" baseType="lpstr">
      <vt:lpstr>b</vt:lpstr>
      <vt:lpstr>华文中宋</vt:lpstr>
      <vt:lpstr>楷体_GB2312</vt:lpstr>
      <vt:lpstr>宋体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公式</vt:lpstr>
      <vt:lpstr>Equation</vt:lpstr>
      <vt:lpstr>Visio</vt:lpstr>
      <vt:lpstr>Equation.3</vt:lpstr>
      <vt:lpstr> 模式识别(Pattern Recognition)</vt:lpstr>
      <vt:lpstr>上讲复习</vt:lpstr>
      <vt:lpstr>PowerPoint 演示文稿</vt:lpstr>
      <vt:lpstr>本讲内容</vt:lpstr>
      <vt:lpstr>PowerPoint 演示文稿</vt:lpstr>
      <vt:lpstr>K—均值算法(K-means)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类别数目未知情况下如何使用？</vt:lpstr>
      <vt:lpstr>如何避免初始聚类中心的影响？</vt:lpstr>
      <vt:lpstr>ISODATA算法的提出</vt:lpstr>
      <vt:lpstr>ISODATA算法</vt:lpstr>
      <vt:lpstr>ISODATA算法的步骤</vt:lpstr>
      <vt:lpstr>ISODATA算法的步骤(续)</vt:lpstr>
      <vt:lpstr>ISODATA算法的步骤(续)</vt:lpstr>
      <vt:lpstr>ISODATA算法的步骤(续)</vt:lpstr>
      <vt:lpstr>ISODATA算法的步骤(续)</vt:lpstr>
      <vt:lpstr>ISODATA算法的步骤(续)</vt:lpstr>
      <vt:lpstr>ISODATA算法的步骤(续)</vt:lpstr>
      <vt:lpstr>分裂步骤中样本中心的确定</vt:lpstr>
      <vt:lpstr>ISODATA算法举例</vt:lpstr>
      <vt:lpstr>第一次迭代中分裂后得到的聚类中心</vt:lpstr>
      <vt:lpstr>基于密度的聚类算法</vt:lpstr>
      <vt:lpstr>DBSCAN算法</vt:lpstr>
      <vt:lpstr>密度的定义</vt:lpstr>
      <vt:lpstr>基于中心的密度定义方法</vt:lpstr>
      <vt:lpstr>DBSCAN</vt:lpstr>
      <vt:lpstr>DBSCAN</vt:lpstr>
      <vt:lpstr>DBSCAN: 核心点、边界点和噪音点</vt:lpstr>
      <vt:lpstr>DBSCAN: 核心点、边界点和噪音点</vt:lpstr>
      <vt:lpstr>DBSCAN算法概念</vt:lpstr>
      <vt:lpstr>DBSCAN算法概念</vt:lpstr>
      <vt:lpstr>DBSCAN算法概念示例</vt:lpstr>
      <vt:lpstr>DBSCAN算法原理</vt:lpstr>
      <vt:lpstr>DBSCAN算法描述 </vt:lpstr>
      <vt:lpstr>DBSCAN运行效果</vt:lpstr>
      <vt:lpstr>DBSCAN算法的优缺点</vt:lpstr>
      <vt:lpstr>课程思政：聚类与Web日志分析</vt:lpstr>
      <vt:lpstr>Web日志挖掘内容</vt:lpstr>
      <vt:lpstr>Web日志挖掘内容</vt:lpstr>
      <vt:lpstr>聚类算法在Web日志分析 中的应用</vt:lpstr>
      <vt:lpstr>聚类结果的评价</vt:lpstr>
      <vt:lpstr>作业</vt:lpstr>
      <vt:lpstr>本讲到此结束，下一讲介绍 判别函数和几何分类法。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zyqin</cp:lastModifiedBy>
  <cp:revision>258</cp:revision>
  <cp:lastPrinted>1601-01-01T00:00:00Z</cp:lastPrinted>
  <dcterms:created xsi:type="dcterms:W3CDTF">1601-01-01T00:00:00Z</dcterms:created>
  <dcterms:modified xsi:type="dcterms:W3CDTF">2021-10-25T03:53:22Z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