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4" r:id="rId2"/>
  </p:sldMasterIdLst>
  <p:notesMasterIdLst>
    <p:notesMasterId r:id="rId49"/>
  </p:notesMasterIdLst>
  <p:handoutMasterIdLst>
    <p:handoutMasterId r:id="rId50"/>
  </p:handoutMasterIdLst>
  <p:sldIdLst>
    <p:sldId id="346" r:id="rId3"/>
    <p:sldId id="258" r:id="rId4"/>
    <p:sldId id="302" r:id="rId5"/>
    <p:sldId id="348" r:id="rId6"/>
    <p:sldId id="349" r:id="rId7"/>
    <p:sldId id="350" r:id="rId8"/>
    <p:sldId id="389" r:id="rId9"/>
    <p:sldId id="390" r:id="rId10"/>
    <p:sldId id="351" r:id="rId11"/>
    <p:sldId id="386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85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88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4" r:id="rId47"/>
    <p:sldId id="331" r:id="rId48"/>
  </p:sldIdLst>
  <p:sldSz cx="9144000" cy="6858000" type="screen4x3"/>
  <p:notesSz cx="6781800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5" autoAdjust="0"/>
    <p:restoredTop sz="95205" autoAdjust="0"/>
  </p:normalViewPr>
  <p:slideViewPr>
    <p:cSldViewPr>
      <p:cViewPr varScale="1">
        <p:scale>
          <a:sx n="85" d="100"/>
          <a:sy n="85" d="100"/>
        </p:scale>
        <p:origin x="78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6" y="-102"/>
      </p:cViewPr>
      <p:guideLst>
        <p:guide orient="horz" pos="3126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1.wmf"/><Relationship Id="rId7" Type="http://schemas.openxmlformats.org/officeDocument/2006/relationships/image" Target="../media/image74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11" Type="http://schemas.openxmlformats.org/officeDocument/2006/relationships/image" Target="../media/image86.wmf"/><Relationship Id="rId5" Type="http://schemas.openxmlformats.org/officeDocument/2006/relationships/image" Target="../media/image80.wmf"/><Relationship Id="rId10" Type="http://schemas.openxmlformats.org/officeDocument/2006/relationships/image" Target="../media/image85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11" Type="http://schemas.openxmlformats.org/officeDocument/2006/relationships/image" Target="../media/image106.wmf"/><Relationship Id="rId5" Type="http://schemas.openxmlformats.org/officeDocument/2006/relationships/image" Target="../media/image100.wmf"/><Relationship Id="rId10" Type="http://schemas.openxmlformats.org/officeDocument/2006/relationships/image" Target="../media/image105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0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0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4" Type="http://schemas.openxmlformats.org/officeDocument/2006/relationships/image" Target="../media/image13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image" Target="../media/image178.wmf"/><Relationship Id="rId3" Type="http://schemas.openxmlformats.org/officeDocument/2006/relationships/image" Target="../media/image168.wmf"/><Relationship Id="rId7" Type="http://schemas.openxmlformats.org/officeDocument/2006/relationships/image" Target="../media/image172.wmf"/><Relationship Id="rId12" Type="http://schemas.openxmlformats.org/officeDocument/2006/relationships/image" Target="../media/image177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11" Type="http://schemas.openxmlformats.org/officeDocument/2006/relationships/image" Target="../media/image176.wmf"/><Relationship Id="rId5" Type="http://schemas.openxmlformats.org/officeDocument/2006/relationships/image" Target="../media/image170.wmf"/><Relationship Id="rId10" Type="http://schemas.openxmlformats.org/officeDocument/2006/relationships/image" Target="../media/image175.wmf"/><Relationship Id="rId4" Type="http://schemas.openxmlformats.org/officeDocument/2006/relationships/image" Target="../media/image169.wmf"/><Relationship Id="rId9" Type="http://schemas.openxmlformats.org/officeDocument/2006/relationships/image" Target="../media/image174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Relationship Id="rId9" Type="http://schemas.openxmlformats.org/officeDocument/2006/relationships/image" Target="../media/image18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BCB13B65-AF89-4599-BB66-048CF6EBD1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765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2T01:51:28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2702 12361 1440 0,'0'0'128'0,"22"-4"-103"0,-5 4-25 0,9-4 0 0,5 0 107 0,0 0 16 0,-1 0 3 0,14 4 1 16,-9-4-70-16,5 4-13 0,4-4-4 0,0 4 0 16,4-4-25-16,-4 4-6 0,13 0-1 0,4 0 0 15,0 4-8-15,5 0 0 0,0 4 0 0,8 4 0 16,-8-5 0-16,9 5 0 0,-5-4 0 0,4 4 0 15,5-1 0-15,5 5 0 0,8 0 0 0,-13 3-11 16,4-3 11-16,-8-5 0 0,-1 5 10 0,5-1-10 16,0-3 18-16,9 0-2 0,-1 0-1 0,1 3 0 15,-9-3-3-15,4 0 0 0,-8 3 0 0,-1 1 0 16,1-5-4-16,4 5-8 0,4 0 11 0,-8-5-11 16,4 5 21-16,-9-1-2 0,-9 1-1 0,5-4 0 0,4 7-29 15,-9-7-5-15,10 0-2 0,-6-1 0 0,5 1 29 0,-4 0 5 16,4-8 2-16,-13 0 0 0,5 3-18 0,-5-3-19 15,4 0 4-15,-8 0 1 0,4-4 28 0,-5 0 6 16,10 0 0-16,-10-4 1 0,5 0-13 0,0 4-8 16,0-4 10-16,-4 0-10 0,0 1 12 0,-10-5-4 15,1 8-8-15,5 0 12 0,-6-4-12 0,-8 0 8 16,5 4-8-16,4 0 0 0,-9 4 9 0,4-4-9 16,-4 4 8-16,5-4-8 0,-5 8 0 0,4-8 0 0,-8 0 0 15,4 0 0-15,5 0 0 0,-10 0 0 0,5 0 0 16,-4 0 0-16,0-4 0 0,-1 4 0 0,1-4 0 0,4 4 0 15,-4-4 0-15,-5 0 8 0,5 0-8 0,4 4 0 16,0-8 20-16,0 4-2 0,-4 0 0 0,4-3 0 16,-9 3 6-16,9 0 0 0,-4 0 1 0,0-4 0 15,-1 0-12-15,-3 4-2 0,-1-7-1 0,0 7 0 16,5-4-10-16,-13 0 12 0,3 4-12 0,-3 0 12 16,0-7-12-16,3 7 0 0,-3 0 0 0,0-4 8 15,3 0-8-15,-3 5 0 0,4-5 0 0,4 4 0 16,1-4 0-16,-1 4 0 0,5 0 0 0,-1 0 0 15,5 0 0-15,0 1 0 0,-4-1 9 0,0 4-9 16,4-4 8-16,4 8-8 0,-4-4 8 0,0 4-8 16,-4-1 30-16,0 1 2 0,0 0 0 0,-1 0 0 0,-3 0-32 15,-6 4 0-15,6 0 0 0,-10-4 0 0,5 3 0 16,-4-3 0-16,-1 4 0 0,-4-4 0 16,5 4-44-16,-9-1-14 0,0-3-3 0,-1 0-707 15,-8-4-142-15</inkml:trace>
  <inkml:trace contextRef="#ctx0" brushRef="#br0" timeOffset="1428.65">2934 14661 1220 0,'0'0'54'0,"0"0"11"0,0 0-52 0,0 0-13 0,0 0 0 0,0 0 0 0,0 0 89 0,0 0 15 15,0-8 4-15,0 8 0 0,0 0-31 0,0 0-5 16,0 0-2-16,0 0 0 0,0 0-8 0,0 0-2 15,0 0 0-15,0 0 0 0,0 0-9 0,0 0-3 16,0 0 0-16,0 0 0 0,0 0-48 0,13 4 0 16,5-4-14-16,-1 4 3 0,-4-4 1 0,14 0 0 0,-5 0 0 0,4-4 0 15,9 4 10-15,0-8 0 16,13 0-9-16,1 0 9 0,8-3 0 16,13-1-9-16,-5-4 9 0,10 1 0 0,0-1 0 0,3-3 0 0,-3-1 0 15,8 1 0-15,5-1 0 0,0 1 0 0,4-1 0 0,-5 1 0 16,-12 3 0-16,8 0 0 0,1-3 0 0,-5 3 0 15,4-3 0-15,0 11 0 0,14-4 10 0,-18 8-2 16,-1-3 10-16,-7 3 2 0,-1 0 1 0,4 4 0 16,5-4-21-16,0 4 0 0,-4 0-10 0,4 0 10 15,-5 0 0-15,-4 0 0 0,5 4 8 0,-9-4-8 16,8 0 0-16,-8 4 0 0,8-4 0 0,-3 4 0 16,3-4 20-16,-8 4 0 0,0-1 1 0,-5 1 0 0,0 4 19 15,-8-4 3-15,4 4 1 0,-4 0 0 0,-5-8-23 16,0 7-4-16,5 1-1 0,-5-4 0 0,0 8-2 0,5-4-1 15,-9-1 0-15,4 5 0 0,-4-4 18 0,0 4 3 16,-9-5 1-16,4 1 0 0,-4-4-22 16,5 8-4-16,-10-4-1 0,5-5 0 0,-4 5 4 0,9-4 0 15,-5 0 0-15,0-4 0 0,0 4 0 0,9-4 0 16,-14 0 0-16,5 0 0 0,1 0 16 0,3 0 3 16,-8 0 1-16,4-4 0 0,-5 4-32 0,-8 0 0 15,0 0 0-15,0 0 0 0,-4 0 0 0,4 0 0 16,-14 0 0-16,1 0 0 0,-9 0 0 0,13 0 0 15,-13 0 0-15,0 0 0 16,0 0-20-16,0 0-9 0,0 0-3 0,0 0 0 16,0 0-77-16,0 0-16 0,0 0-3 0,0 0-634 0,-13-8-126 0</inkml:trace>
  <inkml:trace contextRef="#ctx0" brushRef="#br0" timeOffset="4918.99">2592 16216 172 0,'0'0'16'0,"0"0"-16"0,-4 8 0 0,4-8 0 15,-9 11 421-15,9-11 82 0,0 0 16 0,-5 8 3 16,5-8-357-16,0 0-71 0,0 4-14 0,0-4-4 16,0 12-25-16,0-12-6 0,-8 11-1 0,8 1 0 15,0 0-28-15,0-4-7 0,0-8-1 0,8 15 0 16,-8-3-17-16,5 0-4 0,4-1-1 0,-5 1 0 16,9 0 14-16,0-1-11 0,5 5 11 0,-1-4-10 15,1-1 0-15,13 1 0 0,-5 0 0 0,13-4 0 16,-4-1 10-16,5 1-12 0,8 0 12 0,0 0-12 15,5-4 12-15,-5 3 0 0,0-3 0 0,5 0-8 16,8 0 8-16,1 4 0 0,-1 0 0 0,1 0 0 16,8-1 0-16,-4 1 0 0,-5 0 0 0,5 0 0 0,-5-4 0 15,-4 3 0-15,18 1 0 0,-10 0 0 0,10-4 0 16,-1 4 0-16,10-4 0 0,-14-4 0 0,4 0 0 16,-3 4 0-16,3-4 0 0,-4 3 0 0,9 1 0 0,-4 0 0 15,12 0 0-15,-12 0 0 0,0 0 0 0,-1-4 0 16,-8 8 0-16,0-4 0 0,-1 3 0 0,6 1 0 15,3 0 0-15,1 0 0 0,-1 0 25 0,-8-1 1 16,0-3 0-16,-1 4 0 0,-3-4-26 0,8 0-20 16,-4 4 3-16,4-4 1 0,0-1 26 0,0 1 6 15,5-4 0-15,-5 0 1 0,0 0-26 0,-9 0-6 16,-4 0-1-16,5 0 0 0,-5 4 16 0,4 0 0 16,1 0 0-16,-5 4 0 0,8-4 8 0,-8 0 7 15,0 0 1-15,5 3 1 0,-14-3-28 0,5 0-5 0,-1 4-2 16,-4 0 0-16,5-4 18 0,0 3 0 0,-1-3 0 0,5 4 0 15,-4-8 13-15,4 4 3 0,-4 0 1 16,-1-4 0-16,-4 0-17 0,1 0-16 0,-1 0 4 16,-4 0 0-16,-5 4 12 0,5-4 16 0,0 0-3 0,0 0-1 15,-5 4-12-15,5 0-16 0,0-4 3 0,-5 4 1 16,1-4 12-16,4 0 16 0,-5 0-3 0,5 0-1 16,-5 0-12-16,-4-4 0 0,1 4 0 0,-1 0 0 15,-5 0 0-15,1 0 0 0,0 0 0 0,4 0 0 16,-5 0 0-16,1 0 0 0,4 4 0 0,0-4 0 15,0 0 0-15,5 0-10 0,-5 0 2 0,0 0 0 16,0 0 19-16,0 0 4 0,0 0 1 0,0 3 0 16,-4 1-16-16,0 4 9 0,-5-4-9 0,0 4 8 15,-4-4 4-15,0 3 0 0,0-3 0 0,0 4 0 0,-4 0-12 0,3-4 0 16,1-4 0-16,0 4 0 0,0 0 0 0,0 0 0 16,9-8 0-16,-14 4 0 0,10 0 0 0,3-4 0 15,-8 4 0-15,5-4 0 0,-1 0 0 0,0 0 0 16,1 4-9-16,3-4 9 0,-3-4 0 0,-1 8 0 15,0-4 0-15,0 4 0 0,-4-3 0 0,0 3 0 16,0-4 0-16,0 0 0 0,0 4 0 0,-4 0-8 16,-1-4 8-16,1 0 0 0,-1 0 0 0,5 0 0 0,-4 0 0 15,-1 4 0-15,5-4-9 0,0-3 9 16,0 3 0-16,0-4-9 0,0-4 9 0,9 4-12 0,-5 1 12 16,9-1-12-16,-13-4 12 0,4 8 0 0,5-7 0 0,4 3 0 15,0 4 0-15,-4-8 0 0,-1 4 0 0,1 1 8 16,0 3-8-16,-1-4 11 0,-3 0-11 0,-1 4 12 15,0-4 0-15,1 8 0 0,-1-4 0 0,-4 1 0 16,4 3-12-16,1 0 0 0,-1 0 9 0,0 0-9 16,0 0 0-16,5 0 0 0,-5 0 0 0,5 0 0 15,-5 3 0-15,1-3 0 0,3 0 0 0,-3 0 0 16,3 4 0-16,1-4 0 0,-5 0 0 0,1 0 0 16,-1 0-11-16,5 0 11 0,-5 4-13 0,0 0 5 15,5 0 8-15,-5-4 0 0,1 4 0 0,-1 0 0 16,0 4 0-16,5-4 0 0,4 3 0 0,-9 1 0 15,1 0 0-15,3 0 9 0,5 0-9 0,1-1 10 0,-19 1-10 16,14 0 0-16,-1-4 0 0,10 0 8 0,-5 0-8 16,0-4 0-16,-4 4 0 0,4-1 8 0,-4 1-8 15,-1 0 0-15,1-4 0 0,0 0 0 0,-5 0 0 16,5 0 0-16,-1 0 0 0,1 0 0 0,0 0 0 0,4-4 0 16,9 4 0-16,-14-4 0 0,1-3 0 0,0 3 0 15,8 0 0-15,1 0 0 0,-5-4 0 0,0 0 0 16,0-3 0-16,0 3 0 0,-4 4 0 0,-1-4 0 15,-3 0 10-15,3 1-10 0,1 3 0 0,-5-4 0 16,-4 0 0-16,13 4 0 0,5-4 0 0,-5 1 0 16,-4 3 0-16,8-4 0 0,14 4 0 0,-10-4 0 15,-7 0-8-15,-1 4 8 0,4-3 24 0,1-1 7 0,-5 0 1 16,8 4 1-16,-7 0-33 0,3 0 0 0,-8-3 0 16,8 3 0-16,1 0 0 0,-1 0 0 0,5 0 0 0,4 0 0 15,-4 4 12-15,9-4-12 0,-1 0 12 0,1 0-12 16,-1 1 12-16,1-1-12 0,-5 0 12 0,1 0-12 15,-1 0 23-15,4 0-3 0,5 4 0 0,0-4 0 16,9 4-1-16,-4 0-1 0,3-4 0 0,1 4 0 16,-9 0 3-16,4 0 1 0,-8 4 0 0,4-4 0 15,0 4-22-15,4 0 0 0,10 0 0 0,-10 0 0 16,0 0 0-16,-4 0 9 0,0-1-9 0,-4 1 10 16,0 0-10-16,-10-4 10 0,1 4-10 0,0 0 10 15,-4 0-10-15,3-4 0 0,1 4-10 0,0 0 10 16,4-4-12-16,-4 0 12 0,4 0-13 0,1 0 5 15,-1-4 8-15,0 0-10 0,-4-4 10 0,0 0-10 16,0 1-98-16,0-1-19 0,-1-8-4 16,1 4-663-16,-4-7-133 0</inkml:trace>
  <inkml:trace contextRef="#ctx0" brushRef="#br0" timeOffset="6480.42">2916 17931 1094 0,'0'0'97'0,"0"4"-77"0,-8 0-20 0,3 0 0 0,5-4 191 16,0 0 34-16,0 0 7 0,0 0 2 0,0 4-105 0,0-4-21 15,0 0-4-15,0 0 0 0,0 0-37 0,0 0-7 16,0 0-2-16,0 0 0 0,0 0-41 0,0 0-8 15,13 4-1-15,-4 3-8 0,4 1 0 0,1-4 0 16,3 4 0-16,5 0 0 0,-4-4 0 0,-5 3 0 16,9 5 0-16,0 0 0 0,-5-1-8 0,14-3 8 15,-5 8 0-15,5-1-9 0,4 1 9 0,4 4 0 16,5-5-9-16,-4 1 9 0,-1 3 0 0,9 1 0 16,5-5 0-16,-5 9 0 0,9-5 0 0,-13 1 0 15,9-1 0-15,-1 1 0 0,-8-5 0 0,4-3 0 16,9 0 0-16,-4-1 0 0,4 1 0 0,4 0 0 0,-4-4 0 15,5-5 0-15,-1 5 0 0,0-8 0 0,-4 0-10 0,-4 0 10 16,8 0 0-16,1-4 0 0,4 0-8 0,-1 1 8 16,1-5 0-16,4 4 0 0,-4 0 0 0,0 0 10 15,0 0-10-15,-9 0 0 0,4 0 0 0,0 0-11 16,1 1 11-16,-1 3 0 0,5 0 0 0,8 3 0 16,-12-3 0-16,4 4 11 0,-5-4-11 0,-4 4 12 15,4-4-4-15,5 0-8 0,-4 0 12 0,3 0-4 16,5 0-8-16,-4 0 8 0,4 0-8 0,1 0 8 15,-10 0-8-15,-4 0 0 0,4 0 0 0,-12 4 8 16,8 0-8-16,-9 0 0 0,4 4 0 0,1 0 8 16,0-1 2-16,-1 5 0 0,1-4 0 0,-9 3 0 15,0-3-10-15,4 4 0 0,-4 0 0 0,-5-5 0 16,-4 5 0-16,5-4 0 0,-5 4 0 0,4-5 0 16,1 5 0-16,-1-4 0 0,1 4 8 0,-5-5-8 0,8 1 23 0,-3-4 2 15,-5 4 1-15,4-4 0 0,-3 0-12 0,3 0-2 16,-4-4-1-16,0 4 0 0,0-1 1 0,-4-3 0 0,0 0 0 15,4 4 0-15,-5-4-12 0,-3-4 8 16,-1 4-8-16,5 0 8 0,-5-3 3 0,5 3 0 0,-1-4 0 16,1 0 0-16,0 0-11 0,4 0 0 0,-4 0 0 15,4-4 8-15,4 0-8 0,5 5 0 0,-9-5-10 0,4 0 10 16,1-4 0-16,-5 4 0 0,0-3 0 0,0 3 0 16,0 0 0-16,-4 0 0 0,0 1 0 0,-1-1 0 15,1 0 0-15,0 4 0 0,-1 0 8 0,1-4-8 16,0 4 8-16,-5 1-8 0,0 3 0 0,-4-4 0 15,0 4 0-15,0 0 0 0,0 0 0 0,-4 0 0 16,-1 0 8-16,1 0-8 0,-5 0 0 0,4 0 0 16,-3 0 0-16,-1 0-22 0,-5 0 3 0,10 0 1 15,-14 0-5-15,10 0-1 0,-1 0 0 0,-5 0 0 16,6 0-25-16,-1 0-6 16,-4 0-1-16,8 0 0 0,-4-4-105 0,5 0-22 0,-1-4-4 15,1 0-743-15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2T03:16:31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3561 12766 1378 0,'0'0'30'0,"0"0"6"0,0-12 2 0,4 1 2 0,5-5-32 0,-4 4-8 0,8 1 0 0,0-1 0 15,0 0 20-15,-4 1 2 0,4 3 1 0,0-4 0 16,5 4-6-16,4 0-1 0,-5 1 0 0,1 3 0 0,8 0-6 0,5 0-2 16,-9 4 0-16,13 0 0 0,4 0 4 0,5 4 0 15,9 0 0-15,-10 4 0 0,6-1-12 16,-1 5 0-16,4 0 0 0,-8-1 0 0,5 1 0 0,-6 4 0 15,1-1 0-15,9 5 0 0,-1-5 0 0,1 5 0 16,13 3 0-16,-5-3 0 0,5-1 0 0,0 1 0 16,0-1 0-16,-5 1 0 0,-4-1 0 0,0-7-14 15,0 0 5-15,4-1 1 0,1 1 8 0,3-4 0 16,6 3 0-16,-1 1 0 0,-4-4 8 0,-5 4-8 0,-4-5 10 0,0 5-10 16,0-8 16-16,4 0-4 0,-4 0 0 0,9-4 0 15,4 0 1-15,-8 0 0 0,3 0 0 0,-3 4 0 16,4-4 0-16,-5 0 0 0,-8 0 0 0,4 0 0 15,4 0-5-15,-4 0-8 0,13 0 11 0,-13 0-11 16,4 0 19-16,1 0-3 0,-1 0-1 0,1 4 0 16,-5 0-15-16,0-4-15 0,0-4 3 0,-5 4 1 0,5-4 11 0,0 0 0 15,5 0 0-15,-1 4 0 0,5-4 0 0,0 4 8 16,-9 0-8-16,4-4 0 0,0 4 8 0,-8-4-8 16,0-4 8-16,4 5-8 0,4-5 9 0,-8 0-9 15,4 0 12-15,4 4-12 0,-4-4 13 0,4 5-4 16,-8-5-1-16,0 8 0 0,-1-8-8 0,-8 4 8 15,-5 0-8-15,5 0 8 0,-4-4-8 0,8 5 0 0,0-5 0 16,0 0 8 0,1 8-8-16,-1-4 0 0,5 0 0 0,-5 4 0 15,0 4 0-15,-4 0 12 0,-5 0-12 0,5 0 12 16,-9 0-12-16,0 0 8 0,0-4-8 0,0 3 8 16,1 1-8-16,3 0 0 0,0-4 0 0,1 4 8 15,-1 4-8-15,1-8 0 0,-1 4 0 0,1 0 0 0,-5 0 0 16,0 0 0-16,0-1 0 0,0 1 0 0,-4 0 9 0,-1-4-9 15,6 4 10-15,-15-4-10 0,1 0 9 0,9 0-9 16,-13-4 8-16,8 4-8 0,-4-4 8 0,4 0-8 16,0 1 0-16,1-1 8 0,3 0 4 0,-3 4 0 15,3-8 0-15,1 4 0 0,0 0 6 0,-5 0 2 0,0 4 0 16,1-4 0-16,3 4 0 0,1 0 1 0,-5 0 0 0,1 4 0 16,-1-4-1-16,-4 0 0 0,0 4 0 0,0 0 0 15,0-4 2-15,4 4 0 0,-13 0 0 0,5-4 0 16,4 4-9-16,0-4-1 0,-9 4-1 0,0 0 0 15,4-4-11-15,1 3 8 0,0 1-8 0,-1 0 8 16,1-4-8-16,-5 0 0 0,0 0 0 0,4 4 0 16,-3 0-21-16,3-4-3 0,-4 4-1 0,0-4 0 31,1 0-92-31,-1 4-19 0,-4 0-3 0,-1-4-721 0</inkml:trace>
  <inkml:trace contextRef="#ctx0" brushRef="#br0" timeOffset="38683.33">5828 16734 950 0,'-13'-11'42'0,"4"3"9"0,5 4-41 0,-1 0-10 0,-4-4 0 0,5 4 0 15,4-3 36-15,0 7 4 0,0 0 2 0,0 0 0 16,0 0-17-16,0 0-3 0,0 0-1 0,0 0 0 15,0 0-21-15,0 0 0 0,0 0 0 0,4 7 0 16,5 1 0-16,0 4-8 0,0-4 8 0,4 3 0 16,4 1 0-16,1 4 0 0,-1-9 0 0,5 5 0 15,0 0 0-15,0 0-8 0,0-1 8 0,9-3 0 16,0 0 0-16,-5 0 0 0,0-1 0 0,5 1 8 16,-5-4-8-16,9 4 0 0,0-8 0 0,0 4 0 15,0-4 0-15,1 0 0 0,-1 0 0 0,-5-4 0 16,5-4 9-16,5 4-9 0,-5 0 12 0,4-3-12 15,-8-1 11-15,4 4-11 0,5 0 10 0,3 0-10 16,-12 4 8-16,4 0-8 0,5 0 0 0,-5 8 0 0,4-4 0 0,-12 4 8 16,3-1-8-16,1 1 0 0,0 0 0 0,-1 0 0 15,-3-1 0-15,-1 1 0 0,0 0 0 0,1 0 0 16,-1-4 0-16,5 0 0 0,-1 0 0 0,1-4 0 16,0 0 8-16,4 0-8 0,-5-4 0 0,5 4 9 15,5-4-9-15,-1 0 8 0,5 4-8 0,0-8 8 16,-9 4-8-16,5 0 8 0,-10 0-8 0,5-3 0 15,-4 3 0-15,4 0 8 0,0-4-8 0,0 0 0 0,-4 0 0 0,0 1 8 16,4 3-8-16,-5-4 12 0,6 4-12 0,3 0 12 16,-13-4 0-16,5 8 0 0,0-4 0 0,-1 1 0 15,1-1-4-15,0 4 0 0,-5-4 0 0,5 0 0 16,-1 4 4-16,-8 0 0 0,0-4 0 0,0 0 0 16,0 4-12-16,-4 0 0 0,-1-4 0 0,5 4 0 15,-4 0 0-15,-1 0 0 0,5 0 0 0,0 0 0 16,0 0 0-16,4 0 0 0,1 0 0 0,3-4 0 15,-3 4 0-15,3 0 8 0,-8-4-8 0,5 0 0 16,-1 4 0-16,5-3 0 0,-1-1 0 0,1-4 0 0,0 8 0 0,-5-8 10 16,0 4-2-16,-4 0-8 0,4-4 9 0,-4 5-9 15,5-5 0-15,-14 4 9 0,4 4 5 0,-3-4 1 16,3 0 0-16,-4 4 0 0,0 0 2 0,1-4 1 16,-1 4 0-16,0-4 0 0,-4 4-18 0,4 0 0 15,-13 0 0-15,9 0 0 0,4 0 0 0,0 0 0 16,-13 0 13-16,9 0-4 0,-1 0-9 0,1 0 0 15,-9 0 0-15,0 0 0 0,13 0 0 0,-8 4 0 16,-5-4 9-16,0 0-9 0,8 4 0 0,1 0 0 16,4-4 0-16,-4 4 8 0,0-4-8 0,4 4 0 15,-4 0 0-15,0 0 0 0,-1-4 0 0,1 3 0 0,4 1 0 16,-4-4 0-16,4 4 0 0,0 0 0 0,-4-4 0 0,4 4 0 31,5 0 0-31,-5-4 0 0,0 4 0 0,-4-4 0 16,4 4 0-16,0-4 0 0,5 0 0 0,-5 4 0 15,-4-4 0-15,4 0 0 0,-4-4 0 0,4 4 0 16,0 4 0-16,-4-4 0 0,-9 0 0 0,8 0 8 16,-8 0-8-16,18 0 0 0,-9-4 0 0,-9 4 0 15,9 4 0-15,4-4 0 0,-13 0 0 0,13 0 8 16,-4 0-8-16,4 0 0 0,-4 0 0 0,-1 0 0 16,-8 0 0-16,13 0 0 0,-4 0 0 0,0 0 0 0,-9 0 0 15,13 4 0-15,0-4 0 0,-4 3 0 0,-9-3 0 16,9 4 0-16,4-4 0 0,-4 0 0 0,-9 0 0 15,13 0 0-15,0 0 0 0,0 4 0 0,-4-4 0 0,0 0 0 16,4 0 0-16,0-4 0 0,0 4 0 0,0 0 0 16,1 0 0-16,-1-4 0 0,0 4 0 0,4-3 0 15,-3 3 0-15,-1-4 0 0,4 4 0 0,-4 0 0 16,5 0 0-16,-1-4 0 0,1 4 0 0,-5-4 0 16,0 4 0-16,0 0 0 0,1 4 0 0,-1-4 9 15,0-4-9-15,4 4 10 0,-8 0-10 0,4 0 0 16,1 0 0-16,-1-4 0 0,-5 4 0 0,10-4 0 15,-9 4 0-15,0-4 0 0,-1 4 0 0,5 0 0 16,1 0 0-16,-14 0 0 0,8-4 0 0,6 4 0 16,-14 0 0-16,8-4 0 0,5 4 0 0,1 0 0 0,-14 0 0 15,8 0 0-15,-8 0 0 0,14 0 0 0,3 0 0 0,-8 0 0 16,4 4 0-16,-4-4 0 0,4 4 0 0,-4-4 0 16,-1 0 0-16,6 0 0 0,-6 0 0 0,1 4 0 15,0-4 0-15,4 4 0 0,-4 0 0 0,0 0 0 16,4 0 0-16,0-4 0 0,-4 4 0 0,4-1 0 15,0 1 0-15,0-4 0 0,0 4 0 0,5 0 0 16,-5-4 0-16,5 4 0 0,-1 0 0 0,-4 0 0 16,5-4 0-16,-5 4 0 0,4 0 0 0,1-4 0 15,-5 4 0-15,0-4 0 0,0 3 8 0,5 1-8 16,-5 0 0-16,0 0 0 0,5-4 0 0,-5 4 0 16,0-4 0-16,0 4 0 0,0-4 0 0,1 4 0 15,-1 0 0-15,0 0 0 0,-4-4 0 0,4 0 0 0,-4 0 0 16,4 0 0-16,-13 0 0 0,9 0 0 0,4 0 0 0,0 0 0 15,-4 0 8-15,-1 0-8 0,-8 0 8 0,14-4 0 0,-1 4 0 0,-5-4 0 0,-8 4-8 0,9 0 12 16,4-8-12-16,-4 8 12 0,0-4-12 0,4 4 0 16,0 0 0-16,0-4 8 0,1 4-8 0,-1 0 0 31,0 0 0-31,-4-4 8 0,8 0-8 0,-4 1 0 16,5-1 0-16,-5 4 0 0,0 0 0 0,0 0 0 0,9-4 0 0,-4 0 0 0,-1 0 0 0,5 4 8 31,-4-4-8-31,-1 0 0 0,10 4 20 0,-10-8 0 0,-4 4-1 0,0 1 0 0,5-1-19 0,-5 0 0 15,-4 0 8-15,-9 4-8 0,0 0 0 0,13-4 0 0,5 0 0 16,-5 0 0-16,-4 0 0 0,-1 0 0 0,10 4-12 0,-5 0 12 16,-9-4 0-16,5 1 0 0,4 3 8 0,-4 0-8 15,-9 0 0-15,13 3 0 0,0-3 0 0,1 0 0 16,-6 4 0-16,5-4 0 0,-4 0 0 0,4 0-12 16,5 0 12-16,-5 4 0 0,-4-4 0 0,4 4 0 31,0-4 0-31,0 0 0 0,0 0 0 0,1 0 0 15,-1 0 0-15,0 0 0 0,0 0 0 0,0 0 0 16,0 0 0-16,5 0 0 0,-1 0 0 0,1 0 0 16,-9 0 0-16,8 0 0 0,5-4 0 0,5 0 0 0,-10 4 0 0,5 0 0 0,-4 0 12 0,-1 0-12 31,1 0 0-31,-1 0 0 0,-8-4 0 0,8 1 0 0,10 3 0 0,-10 0 0 0,-4 0 0 0,1 0 0 16,8 0 0-16,-5 0 0 0,-4 0 0 0,0 0 0 15,5 0 0-15,-5 0 0 0,0 0 0 0,-4 0 0 0,-9 0 0 16,18 0 0-16,-5 0 0 0,0 0 0 0,-4 0 12 15,4 0-4-15,0 3 0 0,0-3-8 0,-4 0 0 0,0 0-9 16,-1 0-1-16,1 4 0 0,4-4 10 0,-4 0 0 16,0 0 0-16,0 0 0 0,4 4 0 0,-4-4 0 31,-1 4 0-31,1 0 0 0,4 0 0 0,-4 0 0 16,4-4 0-16,-4 8 0 0,0-4 0 0,8 3 0 15,-8-3 0-15,0 0 0 0,4 0 0 0,0 0 0 16,5-4 0-16,-10 4 0 0,-8-4 0 0,14 0 0 15,-1 4 0-15,4-4 0 0,-8 0 0 0,4 0 0 0,0 0 0 0,5 0 0 16,-1-4 12-16,-3 8-3 0,-1-4 0 0,0 0 0 16,4 0-9-16,1 4 0 0,-9-8 0 15,4 8 0-15,0-4 0 0,0 0 0 0,-13 0 0 0,13 0 0 16,-4 4 0-16,0-1 8 0,-9-3-8 0,9 4 0 16,4 0 0-16,-4 0 0 0,4-4 0 0,-5 8 0 15,-8-8 0-15,9 4 0 0,4 0 0 0,-4 4 8 16,0-5-8-16,4 1 0 0,0 0 0 0,-4 0 0 15,4 0 0-15,0 0 0 0,0 0 0 0,1-4 0 16,-6 0 0-16,6 0 0 0,-1 0 0 0,0 0 0 16,0 0 0-16,0-4 0 0,0 0 0 0,0 4 0 15,1-4 0-15,-1 4 10 0,0-4-10 0,4 4 10 16,-3-4-10-16,3 4 12 0,1 0-12 0,-1 0 12 16,1-4-12-16,-1 4 0 0,1 0 9 0,-1 4-9 0,1-4 0 15,-1 0 0-15,1 4 0 0,0 0 8 0,-1-4-8 0,5 4 0 16,-4 0 0-16,-5 0 0 0,4 0 0 0,-4 0 0 15,5-1 0-15,-5 1 0 0,5 0 0 0,-10-4 9 16,6 4-9-16,-1 0 10 0,0 0-1 0,0 0 0 16,0-4 0-16,-4 4 0 0,-9-4 2 0,13 4 0 15,-4 0 0-15,4-4 0 0,0 0-11 0,-4 0 12 16,0 0-12-16,-9 0 12 0,13 0-12 0,-4 0 0 16,-1 0 0-16,-8 0 0 0,9 3 0 0,-9-3 0 15,13 0-12-15,-8 4 12 16,-5-4-103-16,8 12-13 0,1-4-2 0,0 4-645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260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6E8FB88B-2A6E-424D-B88A-3F3A405180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416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E3093B0-3E10-42D1-BA86-61764559FF68}" type="slidenum">
              <a:rPr lang="en-US" altLang="zh-CN" baseline="0" smtClean="0"/>
              <a:pPr eaLnBrk="1" hangingPunct="1"/>
              <a:t>3</a:t>
            </a:fld>
            <a:endParaRPr lang="en-US" altLang="zh-CN" baseline="0"/>
          </a:p>
        </p:txBody>
      </p:sp>
    </p:spTree>
    <p:extLst>
      <p:ext uri="{BB962C8B-B14F-4D97-AF65-F5344CB8AC3E}">
        <p14:creationId xmlns:p14="http://schemas.microsoft.com/office/powerpoint/2010/main" val="340150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P(AB)</a:t>
            </a:r>
            <a:r>
              <a:rPr lang="zh-CN" altLang="en-US" dirty="0"/>
              <a:t>的同时是指人类所感受到的同时，实际上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/>
              <a:t>发生总有一个微小的时间间隔。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8FB88B-2A6E-424D-B88A-3F3A4051809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368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介绍公式</a:t>
            </a:r>
            <a:r>
              <a:rPr lang="en-US" altLang="zh-CN" dirty="0"/>
              <a:t>4-4</a:t>
            </a:r>
            <a:r>
              <a:rPr lang="zh-CN" altLang="en-US" dirty="0"/>
              <a:t>与模式识别的关系。</a:t>
            </a:r>
            <a:r>
              <a:rPr lang="en-US" altLang="zh-CN" dirty="0"/>
              <a:t>Ai</a:t>
            </a:r>
            <a:r>
              <a:rPr lang="zh-CN" altLang="en-US" dirty="0"/>
              <a:t>指模式类，</a:t>
            </a:r>
            <a:r>
              <a:rPr lang="en-US" altLang="zh-CN" dirty="0"/>
              <a:t>B</a:t>
            </a:r>
            <a:r>
              <a:rPr lang="zh-CN" altLang="en-US" dirty="0"/>
              <a:t>指样本值。</a:t>
            </a:r>
            <a:r>
              <a:rPr lang="en-US" altLang="zh-CN" dirty="0"/>
              <a:t>P(Ai)</a:t>
            </a:r>
            <a:r>
              <a:rPr lang="zh-CN" altLang="en-US" dirty="0"/>
              <a:t>表示第</a:t>
            </a:r>
            <a:r>
              <a:rPr lang="en-US" altLang="zh-CN" dirty="0"/>
              <a:t>i</a:t>
            </a:r>
            <a:r>
              <a:rPr lang="zh-CN" altLang="en-US" dirty="0"/>
              <a:t>类的先验概率。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8FB88B-2A6E-424D-B88A-3F3A4051809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5347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因为现实生活中的问题，我们就只能在信息有限的情况下，尽可能做出一个好的预测。</a:t>
            </a:r>
          </a:p>
          <a:p>
            <a:r>
              <a:rPr lang="zh-CN" altLang="en-US" dirty="0"/>
              <a:t>比如天气预报说，明天降雨的概率是</a:t>
            </a:r>
            <a:r>
              <a:rPr lang="en-US" altLang="zh-CN" dirty="0"/>
              <a:t>30%</a:t>
            </a:r>
            <a:r>
              <a:rPr lang="zh-CN" altLang="en-US" dirty="0"/>
              <a:t>，这是什么意思呢？</a:t>
            </a:r>
          </a:p>
          <a:p>
            <a:r>
              <a:rPr lang="zh-CN" altLang="en-US" dirty="0"/>
              <a:t>我们能不能像计算频率概率那样，重复地把明天过上</a:t>
            </a:r>
            <a:r>
              <a:rPr lang="en-US" altLang="zh-CN" dirty="0"/>
              <a:t>100</a:t>
            </a:r>
            <a:r>
              <a:rPr lang="zh-CN" altLang="en-US" dirty="0"/>
              <a:t>次，然后计算出大约有</a:t>
            </a:r>
            <a:r>
              <a:rPr lang="en-US" altLang="zh-CN" dirty="0"/>
              <a:t>30</a:t>
            </a:r>
            <a:r>
              <a:rPr lang="zh-CN" altLang="en-US" dirty="0"/>
              <a:t>次会下雨（下雨的天数</a:t>
            </a:r>
            <a:r>
              <a:rPr lang="en-US" altLang="zh-CN" dirty="0"/>
              <a:t>/</a:t>
            </a:r>
            <a:r>
              <a:rPr lang="zh-CN" altLang="en-US" dirty="0"/>
              <a:t>总天数）？</a:t>
            </a:r>
          </a:p>
          <a:p>
            <a:r>
              <a:rPr lang="zh-CN" altLang="en-US" dirty="0"/>
              <a:t>而是只能利用有限的信息（过去天气的测量数据），用贝叶斯定理来预测出明天下雨的概率是多少。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8FB88B-2A6E-424D-B88A-3F3A4051809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8502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P(A|B)=0.8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8FB88B-2A6E-424D-B88A-3F3A4051809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03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baseline="0" dirty="0">
                <a:solidFill>
                  <a:srgbClr val="800000"/>
                </a:solidFill>
                <a:latin typeface="Times New Roman" pitchFamily="18" charset="0"/>
              </a:rPr>
              <a:t>p</a:t>
            </a:r>
            <a:r>
              <a:rPr lang="en-US" altLang="zh-CN" sz="1200" baseline="0" dirty="0">
                <a:solidFill>
                  <a:srgbClr val="800000"/>
                </a:solidFill>
                <a:latin typeface="Times New Roman" pitchFamily="18" charset="0"/>
              </a:rPr>
              <a:t>(</a:t>
            </a:r>
            <a:r>
              <a:rPr lang="en-US" altLang="zh-CN" sz="1200" b="1" i="1" baseline="0" dirty="0">
                <a:solidFill>
                  <a:srgbClr val="800000"/>
                </a:solidFill>
                <a:latin typeface="Times New Roman" pitchFamily="18" charset="0"/>
              </a:rPr>
              <a:t>X</a:t>
            </a:r>
            <a:r>
              <a:rPr lang="en-US" altLang="zh-CN" sz="1200" i="1" baseline="0" dirty="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zh-CN" sz="1200" baseline="0" dirty="0">
                <a:solidFill>
                  <a:srgbClr val="800000"/>
                </a:solidFill>
                <a:latin typeface="Times New Roman" pitchFamily="18" charset="0"/>
              </a:rPr>
              <a:t>|</a:t>
            </a:r>
            <a:r>
              <a:rPr lang="el-GR" altLang="zh-CN" sz="1200" i="1" baseline="0" dirty="0">
                <a:solidFill>
                  <a:srgbClr val="800000"/>
                </a:solidFill>
                <a:latin typeface="Times New Roman" pitchFamily="18" charset="0"/>
              </a:rPr>
              <a:t>ω</a:t>
            </a:r>
            <a:r>
              <a:rPr lang="el-GR" altLang="zh-CN" sz="1200" i="1" baseline="-25000" dirty="0">
                <a:solidFill>
                  <a:srgbClr val="800000"/>
                </a:solidFill>
                <a:latin typeface="Times New Roman" pitchFamily="18" charset="0"/>
              </a:rPr>
              <a:t>i</a:t>
            </a:r>
            <a:r>
              <a:rPr lang="en-US" altLang="zh-CN" sz="1200" baseline="0" dirty="0">
                <a:solidFill>
                  <a:srgbClr val="800000"/>
                </a:solidFill>
                <a:latin typeface="Times New Roman" pitchFamily="18" charset="0"/>
              </a:rPr>
              <a:t>)</a:t>
            </a:r>
            <a:r>
              <a:rPr lang="en-US" altLang="zh-CN" sz="1200" baseline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1200" baseline="0" dirty="0">
                <a:solidFill>
                  <a:srgbClr val="000000"/>
                </a:solidFill>
                <a:latin typeface="Times New Roman" pitchFamily="18" charset="0"/>
              </a:rPr>
              <a:t>严格的说并不是概率密度函数，因为对于连续型随机变量，在某一点的概率值为</a:t>
            </a:r>
            <a:r>
              <a:rPr lang="en-US" altLang="zh-CN" sz="1200" baseline="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1200" baseline="0" dirty="0">
                <a:solidFill>
                  <a:srgbClr val="000000"/>
                </a:solidFill>
                <a:latin typeface="Times New Roman" pitchFamily="18" charset="0"/>
              </a:rPr>
              <a:t>，只讨论在某一区间的概率值。</a:t>
            </a:r>
            <a:r>
              <a:rPr lang="en-US" altLang="zh-CN" sz="1200" i="1" baseline="0" dirty="0">
                <a:solidFill>
                  <a:srgbClr val="800000"/>
                </a:solidFill>
                <a:latin typeface="Times New Roman" pitchFamily="18" charset="0"/>
              </a:rPr>
              <a:t>p</a:t>
            </a:r>
            <a:r>
              <a:rPr lang="en-US" altLang="zh-CN" sz="1200" baseline="0" dirty="0">
                <a:solidFill>
                  <a:srgbClr val="800000"/>
                </a:solidFill>
                <a:latin typeface="Times New Roman" pitchFamily="18" charset="0"/>
              </a:rPr>
              <a:t>(</a:t>
            </a:r>
            <a:r>
              <a:rPr lang="en-US" altLang="zh-CN" sz="1200" b="1" i="1" baseline="0" dirty="0">
                <a:solidFill>
                  <a:srgbClr val="800000"/>
                </a:solidFill>
                <a:latin typeface="Times New Roman" pitchFamily="18" charset="0"/>
              </a:rPr>
              <a:t>X</a:t>
            </a:r>
            <a:r>
              <a:rPr lang="en-US" altLang="zh-CN" sz="1200" i="1" baseline="0" dirty="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zh-CN" sz="1200" baseline="0" dirty="0">
                <a:solidFill>
                  <a:srgbClr val="800000"/>
                </a:solidFill>
                <a:latin typeface="Times New Roman" pitchFamily="18" charset="0"/>
              </a:rPr>
              <a:t>|</a:t>
            </a:r>
            <a:r>
              <a:rPr lang="el-GR" altLang="zh-CN" sz="1200" i="1" baseline="0" dirty="0">
                <a:solidFill>
                  <a:srgbClr val="800000"/>
                </a:solidFill>
                <a:latin typeface="Times New Roman" pitchFamily="18" charset="0"/>
              </a:rPr>
              <a:t>ω</a:t>
            </a:r>
            <a:r>
              <a:rPr lang="el-GR" altLang="zh-CN" sz="1200" i="1" baseline="-25000" dirty="0">
                <a:solidFill>
                  <a:srgbClr val="800000"/>
                </a:solidFill>
                <a:latin typeface="Times New Roman" pitchFamily="18" charset="0"/>
              </a:rPr>
              <a:t>i</a:t>
            </a:r>
            <a:r>
              <a:rPr lang="en-US" altLang="zh-CN" sz="1200" baseline="0" dirty="0">
                <a:solidFill>
                  <a:srgbClr val="800000"/>
                </a:solidFill>
                <a:latin typeface="Times New Roman" pitchFamily="18" charset="0"/>
              </a:rPr>
              <a:t>)</a:t>
            </a:r>
            <a:r>
              <a:rPr lang="en-US" altLang="zh-CN" sz="1200" baseline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1200" baseline="0" dirty="0">
                <a:solidFill>
                  <a:srgbClr val="000000"/>
                </a:solidFill>
                <a:latin typeface="Times New Roman" pitchFamily="18" charset="0"/>
              </a:rPr>
              <a:t>实际上是离散型随机变量分布</a:t>
            </a:r>
            <a:r>
              <a:rPr lang="zh-CN" altLang="en-US" sz="1200" baseline="0">
                <a:solidFill>
                  <a:srgbClr val="000000"/>
                </a:solidFill>
                <a:latin typeface="Times New Roman" pitchFamily="18" charset="0"/>
              </a:rPr>
              <a:t>律。这一点教材上也没有说的很清楚。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8FB88B-2A6E-424D-B88A-3F3A4051809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124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 err="1"/>
              <a:t>ri</a:t>
            </a:r>
            <a:r>
              <a:rPr lang="en-US" altLang="zh-CN" dirty="0"/>
              <a:t>(x)</a:t>
            </a:r>
            <a:r>
              <a:rPr lang="zh-CN" altLang="en-US"/>
              <a:t>展开进行解释。也</a:t>
            </a:r>
            <a:r>
              <a:rPr lang="zh-CN" altLang="en-US" dirty="0"/>
              <a:t>可理解为</a:t>
            </a:r>
            <a:r>
              <a:rPr lang="en-US" altLang="zh-CN" dirty="0"/>
              <a:t>p</a:t>
            </a:r>
            <a:r>
              <a:rPr lang="zh-CN" altLang="en-US" dirty="0"/>
              <a:t>对</a:t>
            </a:r>
            <a:r>
              <a:rPr lang="en-US" altLang="zh-CN" dirty="0"/>
              <a:t>l</a:t>
            </a:r>
            <a:r>
              <a:rPr lang="zh-CN" altLang="en-US" dirty="0"/>
              <a:t>做加权平均。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8FB88B-2A6E-424D-B88A-3F3A4051809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360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8FB88B-2A6E-424D-B88A-3F3A4051809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978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4760913" y="20638"/>
            <a:ext cx="4438650" cy="4038600"/>
          </a:xfrm>
          <a:custGeom>
            <a:avLst/>
            <a:gdLst>
              <a:gd name="T0" fmla="*/ 1520001873 w 546"/>
              <a:gd name="T1" fmla="*/ 264126065 h 497"/>
              <a:gd name="T2" fmla="*/ 726954943 w 546"/>
              <a:gd name="T3" fmla="*/ 2147483647 h 497"/>
              <a:gd name="T4" fmla="*/ 1652177716 w 546"/>
              <a:gd name="T5" fmla="*/ 2147483647 h 497"/>
              <a:gd name="T6" fmla="*/ 2147483647 w 546"/>
              <a:gd name="T7" fmla="*/ 2147483647 h 497"/>
              <a:gd name="T8" fmla="*/ 2147483647 w 546"/>
              <a:gd name="T9" fmla="*/ 2147483647 h 497"/>
              <a:gd name="T10" fmla="*/ 2147483647 w 546"/>
              <a:gd name="T11" fmla="*/ 2147483647 h 497"/>
              <a:gd name="T12" fmla="*/ 2147483647 w 546"/>
              <a:gd name="T13" fmla="*/ 2147483647 h 497"/>
              <a:gd name="T14" fmla="*/ 2147483647 w 546"/>
              <a:gd name="T15" fmla="*/ 2147483647 h 497"/>
              <a:gd name="T16" fmla="*/ 2147483647 w 546"/>
              <a:gd name="T17" fmla="*/ 1056496135 h 497"/>
              <a:gd name="T18" fmla="*/ 2147483647 w 546"/>
              <a:gd name="T19" fmla="*/ 1914905847 h 497"/>
              <a:gd name="T20" fmla="*/ 2147483647 w 546"/>
              <a:gd name="T21" fmla="*/ 726346679 h 497"/>
              <a:gd name="T22" fmla="*/ 2147483647 w 546"/>
              <a:gd name="T23" fmla="*/ 132063033 h 497"/>
              <a:gd name="T24" fmla="*/ 1520001873 w 546"/>
              <a:gd name="T25" fmla="*/ 264126065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1814 w 97"/>
                <a:gd name="T1" fmla="*/ 637 h 37"/>
                <a:gd name="T2" fmla="*/ 2324 w 97"/>
                <a:gd name="T3" fmla="*/ 510 h 37"/>
                <a:gd name="T4" fmla="*/ 2349 w 97"/>
                <a:gd name="T5" fmla="*/ 435 h 37"/>
                <a:gd name="T6" fmla="*/ 2248 w 97"/>
                <a:gd name="T7" fmla="*/ 0 h 37"/>
                <a:gd name="T8" fmla="*/ 636 w 97"/>
                <a:gd name="T9" fmla="*/ 0 h 37"/>
                <a:gd name="T10" fmla="*/ 258 w 97"/>
                <a:gd name="T11" fmla="*/ 561 h 37"/>
                <a:gd name="T12" fmla="*/ 1814 w 97"/>
                <a:gd name="T13" fmla="*/ 6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12884 w 585"/>
                <a:gd name="T1" fmla="*/ 25 h 534"/>
                <a:gd name="T2" fmla="*/ 4015 w 585"/>
                <a:gd name="T3" fmla="*/ 0 h 534"/>
                <a:gd name="T4" fmla="*/ 5754 w 585"/>
                <a:gd name="T5" fmla="*/ 536 h 534"/>
                <a:gd name="T6" fmla="*/ 4450 w 585"/>
                <a:gd name="T7" fmla="*/ 996 h 534"/>
                <a:gd name="T8" fmla="*/ 5294 w 585"/>
                <a:gd name="T9" fmla="*/ 1814 h 534"/>
                <a:gd name="T10" fmla="*/ 1891 w 585"/>
                <a:gd name="T11" fmla="*/ 1531 h 534"/>
                <a:gd name="T12" fmla="*/ 662 w 585"/>
                <a:gd name="T13" fmla="*/ 1607 h 534"/>
                <a:gd name="T14" fmla="*/ 5087 w 585"/>
                <a:gd name="T15" fmla="*/ 12439 h 534"/>
                <a:gd name="T16" fmla="*/ 3681 w 585"/>
                <a:gd name="T17" fmla="*/ 8714 h 534"/>
                <a:gd name="T18" fmla="*/ 2685 w 585"/>
                <a:gd name="T19" fmla="*/ 9603 h 534"/>
                <a:gd name="T20" fmla="*/ 2402 w 585"/>
                <a:gd name="T21" fmla="*/ 11114 h 534"/>
                <a:gd name="T22" fmla="*/ 3170 w 585"/>
                <a:gd name="T23" fmla="*/ 6768 h 534"/>
                <a:gd name="T24" fmla="*/ 3914 w 585"/>
                <a:gd name="T25" fmla="*/ 5823 h 534"/>
                <a:gd name="T26" fmla="*/ 5345 w 585"/>
                <a:gd name="T27" fmla="*/ 6055 h 534"/>
                <a:gd name="T28" fmla="*/ 4809 w 585"/>
                <a:gd name="T29" fmla="*/ 7819 h 534"/>
                <a:gd name="T30" fmla="*/ 4910 w 585"/>
                <a:gd name="T31" fmla="*/ 10088 h 534"/>
                <a:gd name="T32" fmla="*/ 13167 w 585"/>
                <a:gd name="T33" fmla="*/ 12338 h 534"/>
                <a:gd name="T34" fmla="*/ 11610 w 585"/>
                <a:gd name="T35" fmla="*/ 10907 h 534"/>
                <a:gd name="T36" fmla="*/ 10866 w 585"/>
                <a:gd name="T37" fmla="*/ 8815 h 534"/>
                <a:gd name="T38" fmla="*/ 10123 w 585"/>
                <a:gd name="T39" fmla="*/ 6899 h 534"/>
                <a:gd name="T40" fmla="*/ 11761 w 585"/>
                <a:gd name="T41" fmla="*/ 6540 h 534"/>
                <a:gd name="T42" fmla="*/ 10406 w 585"/>
                <a:gd name="T43" fmla="*/ 5696 h 534"/>
                <a:gd name="T44" fmla="*/ 11225 w 585"/>
                <a:gd name="T45" fmla="*/ 5772 h 534"/>
                <a:gd name="T46" fmla="*/ 11200 w 585"/>
                <a:gd name="T47" fmla="*/ 5337 h 534"/>
                <a:gd name="T48" fmla="*/ 9612 w 585"/>
                <a:gd name="T49" fmla="*/ 5388 h 534"/>
                <a:gd name="T50" fmla="*/ 9127 w 585"/>
                <a:gd name="T51" fmla="*/ 8764 h 534"/>
                <a:gd name="T52" fmla="*/ 8874 w 585"/>
                <a:gd name="T53" fmla="*/ 5873 h 534"/>
                <a:gd name="T54" fmla="*/ 8464 w 585"/>
                <a:gd name="T55" fmla="*/ 4650 h 534"/>
                <a:gd name="T56" fmla="*/ 8874 w 585"/>
                <a:gd name="T57" fmla="*/ 3472 h 534"/>
                <a:gd name="T58" fmla="*/ 8667 w 585"/>
                <a:gd name="T59" fmla="*/ 2527 h 534"/>
                <a:gd name="T60" fmla="*/ 8464 w 585"/>
                <a:gd name="T61" fmla="*/ 1582 h 534"/>
                <a:gd name="T62" fmla="*/ 9435 w 585"/>
                <a:gd name="T63" fmla="*/ 2633 h 534"/>
                <a:gd name="T64" fmla="*/ 10608 w 585"/>
                <a:gd name="T65" fmla="*/ 1203 h 534"/>
                <a:gd name="T66" fmla="*/ 10457 w 585"/>
                <a:gd name="T67" fmla="*/ 2426 h 534"/>
                <a:gd name="T68" fmla="*/ 10254 w 585"/>
                <a:gd name="T69" fmla="*/ 3321 h 534"/>
                <a:gd name="T70" fmla="*/ 10254 w 585"/>
                <a:gd name="T71" fmla="*/ 4625 h 534"/>
                <a:gd name="T72" fmla="*/ 14264 w 585"/>
                <a:gd name="T73" fmla="*/ 4625 h 534"/>
                <a:gd name="T74" fmla="*/ 14163 w 585"/>
                <a:gd name="T75" fmla="*/ 1941 h 534"/>
                <a:gd name="T76" fmla="*/ 6366 w 585"/>
                <a:gd name="T77" fmla="*/ 1764 h 534"/>
                <a:gd name="T78" fmla="*/ 7494 w 585"/>
                <a:gd name="T79" fmla="*/ 2376 h 534"/>
                <a:gd name="T80" fmla="*/ 4374 w 585"/>
                <a:gd name="T81" fmla="*/ 4984 h 534"/>
                <a:gd name="T82" fmla="*/ 1765 w 585"/>
                <a:gd name="T83" fmla="*/ 2502 h 534"/>
                <a:gd name="T84" fmla="*/ 4884 w 585"/>
                <a:gd name="T85" fmla="*/ 2709 h 534"/>
                <a:gd name="T86" fmla="*/ 5623 w 585"/>
                <a:gd name="T87" fmla="*/ 2684 h 534"/>
                <a:gd name="T88" fmla="*/ 7721 w 585"/>
                <a:gd name="T89" fmla="*/ 3093 h 534"/>
                <a:gd name="T90" fmla="*/ 7059 w 585"/>
                <a:gd name="T91" fmla="*/ 6540 h 534"/>
                <a:gd name="T92" fmla="*/ 6649 w 585"/>
                <a:gd name="T93" fmla="*/ 3498 h 534"/>
                <a:gd name="T94" fmla="*/ 4374 w 585"/>
                <a:gd name="T95" fmla="*/ 4984 h 534"/>
                <a:gd name="T96" fmla="*/ 5704 w 585"/>
                <a:gd name="T97" fmla="*/ 5747 h 534"/>
                <a:gd name="T98" fmla="*/ 6315 w 585"/>
                <a:gd name="T99" fmla="*/ 4038 h 534"/>
                <a:gd name="T100" fmla="*/ 8333 w 585"/>
                <a:gd name="T101" fmla="*/ 7460 h 534"/>
                <a:gd name="T102" fmla="*/ 5496 w 585"/>
                <a:gd name="T103" fmla="*/ 8198 h 534"/>
                <a:gd name="T104" fmla="*/ 7898 w 585"/>
                <a:gd name="T105" fmla="*/ 7076 h 534"/>
                <a:gd name="T106" fmla="*/ 8131 w 585"/>
                <a:gd name="T107" fmla="*/ 3396 h 534"/>
                <a:gd name="T108" fmla="*/ 8004 w 585"/>
                <a:gd name="T109" fmla="*/ 5443 h 534"/>
                <a:gd name="T110" fmla="*/ 7645 w 585"/>
                <a:gd name="T111" fmla="*/ 3680 h 534"/>
                <a:gd name="T112" fmla="*/ 12965 w 585"/>
                <a:gd name="T113" fmla="*/ 4574 h 534"/>
                <a:gd name="T114" fmla="*/ 11786 w 585"/>
                <a:gd name="T115" fmla="*/ 4139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1028 w 47"/>
                <a:gd name="T1" fmla="*/ 384 h 56"/>
                <a:gd name="T2" fmla="*/ 694 w 47"/>
                <a:gd name="T3" fmla="*/ 1430 h 56"/>
                <a:gd name="T4" fmla="*/ 1028 w 47"/>
                <a:gd name="T5" fmla="*/ 384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487 w 41"/>
                <a:gd name="T1" fmla="*/ 687 h 75"/>
                <a:gd name="T2" fmla="*/ 309 w 41"/>
                <a:gd name="T3" fmla="*/ 1764 h 75"/>
                <a:gd name="T4" fmla="*/ 1030 w 41"/>
                <a:gd name="T5" fmla="*/ 1147 h 75"/>
                <a:gd name="T6" fmla="*/ 954 w 41"/>
                <a:gd name="T7" fmla="*/ 611 h 75"/>
                <a:gd name="T8" fmla="*/ 487 w 41"/>
                <a:gd name="T9" fmla="*/ 687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83" cy="318"/>
            </a:xfrm>
            <a:custGeom>
              <a:avLst/>
              <a:gdLst>
                <a:gd name="T0" fmla="*/ 2869 w 135"/>
                <a:gd name="T1" fmla="*/ 101 h 63"/>
                <a:gd name="T2" fmla="*/ 612 w 135"/>
                <a:gd name="T3" fmla="*/ 101 h 63"/>
                <a:gd name="T4" fmla="*/ 51 w 135"/>
                <a:gd name="T5" fmla="*/ 636 h 63"/>
                <a:gd name="T6" fmla="*/ 1538 w 135"/>
                <a:gd name="T7" fmla="*/ 1479 h 63"/>
                <a:gd name="T8" fmla="*/ 2459 w 135"/>
                <a:gd name="T9" fmla="*/ 1378 h 63"/>
                <a:gd name="T10" fmla="*/ 2894 w 135"/>
                <a:gd name="T11" fmla="*/ 1353 h 63"/>
                <a:gd name="T12" fmla="*/ 2869 w 135"/>
                <a:gd name="T13" fmla="*/ 101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490" cy="515"/>
            </a:xfrm>
            <a:custGeom>
              <a:avLst/>
              <a:gdLst>
                <a:gd name="T0" fmla="*/ 1707 w 97"/>
                <a:gd name="T1" fmla="*/ 126 h 102"/>
                <a:gd name="T2" fmla="*/ 793 w 97"/>
                <a:gd name="T3" fmla="*/ 126 h 102"/>
                <a:gd name="T4" fmla="*/ 308 w 97"/>
                <a:gd name="T5" fmla="*/ 1454 h 102"/>
                <a:gd name="T6" fmla="*/ 2016 w 97"/>
                <a:gd name="T7" fmla="*/ 1580 h 102"/>
                <a:gd name="T8" fmla="*/ 1707 w 97"/>
                <a:gd name="T9" fmla="*/ 12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385 w 99"/>
                <a:gd name="T1" fmla="*/ 0 h 19"/>
                <a:gd name="T2" fmla="*/ 1022 w 99"/>
                <a:gd name="T3" fmla="*/ 384 h 19"/>
                <a:gd name="T4" fmla="*/ 385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537 w 76"/>
                <a:gd name="T1" fmla="*/ 943 h 47"/>
                <a:gd name="T2" fmla="*/ 1798 w 76"/>
                <a:gd name="T3" fmla="*/ 434 h 47"/>
                <a:gd name="T4" fmla="*/ 1231 w 76"/>
                <a:gd name="T5" fmla="*/ 76 h 47"/>
                <a:gd name="T6" fmla="*/ 486 w 76"/>
                <a:gd name="T7" fmla="*/ 812 h 47"/>
                <a:gd name="T8" fmla="*/ 537 w 76"/>
                <a:gd name="T9" fmla="*/ 943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1842 w 82"/>
                <a:gd name="T1" fmla="*/ 152 h 37"/>
                <a:gd name="T2" fmla="*/ 612 w 82"/>
                <a:gd name="T3" fmla="*/ 435 h 37"/>
                <a:gd name="T4" fmla="*/ 435 w 82"/>
                <a:gd name="T5" fmla="*/ 662 h 37"/>
                <a:gd name="T6" fmla="*/ 1948 w 82"/>
                <a:gd name="T7" fmla="*/ 586 h 37"/>
                <a:gd name="T8" fmla="*/ 2100 w 82"/>
                <a:gd name="T9" fmla="*/ 510 h 37"/>
                <a:gd name="T10" fmla="*/ 2100 w 82"/>
                <a:gd name="T11" fmla="*/ 0 h 37"/>
                <a:gd name="T12" fmla="*/ 1842 w 82"/>
                <a:gd name="T13" fmla="*/ 152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536 w 138"/>
                <a:gd name="T1" fmla="*/ 25 h 33"/>
                <a:gd name="T2" fmla="*/ 202 w 138"/>
                <a:gd name="T3" fmla="*/ 359 h 33"/>
                <a:gd name="T4" fmla="*/ 1457 w 138"/>
                <a:gd name="T5" fmla="*/ 562 h 33"/>
                <a:gd name="T6" fmla="*/ 2994 w 138"/>
                <a:gd name="T7" fmla="*/ 587 h 33"/>
                <a:gd name="T8" fmla="*/ 2918 w 138"/>
                <a:gd name="T9" fmla="*/ 202 h 33"/>
                <a:gd name="T10" fmla="*/ 2099 w 138"/>
                <a:gd name="T11" fmla="*/ 76 h 33"/>
                <a:gd name="T12" fmla="*/ 536 w 138"/>
                <a:gd name="T13" fmla="*/ 25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2511 w 112"/>
                <a:gd name="T1" fmla="*/ 483 h 29"/>
                <a:gd name="T2" fmla="*/ 2638 w 112"/>
                <a:gd name="T3" fmla="*/ 101 h 29"/>
                <a:gd name="T4" fmla="*/ 1898 w 112"/>
                <a:gd name="T5" fmla="*/ 252 h 29"/>
                <a:gd name="T6" fmla="*/ 921 w 112"/>
                <a:gd name="T7" fmla="*/ 151 h 29"/>
                <a:gd name="T8" fmla="*/ 51 w 112"/>
                <a:gd name="T9" fmla="*/ 101 h 29"/>
                <a:gd name="T10" fmla="*/ 2511 w 112"/>
                <a:gd name="T11" fmla="*/ 483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1" cy="480"/>
            </a:xfrm>
            <a:custGeom>
              <a:avLst/>
              <a:gdLst>
                <a:gd name="T0" fmla="*/ 76 w 115"/>
                <a:gd name="T1" fmla="*/ 1354 h 95"/>
                <a:gd name="T2" fmla="*/ 662 w 115"/>
                <a:gd name="T3" fmla="*/ 1379 h 95"/>
                <a:gd name="T4" fmla="*/ 1278 w 115"/>
                <a:gd name="T5" fmla="*/ 1965 h 95"/>
                <a:gd name="T6" fmla="*/ 1506 w 115"/>
                <a:gd name="T7" fmla="*/ 2142 h 95"/>
                <a:gd name="T8" fmla="*/ 2066 w 115"/>
                <a:gd name="T9" fmla="*/ 1329 h 95"/>
                <a:gd name="T10" fmla="*/ 2834 w 115"/>
                <a:gd name="T11" fmla="*/ 1329 h 95"/>
                <a:gd name="T12" fmla="*/ 2016 w 115"/>
                <a:gd name="T13" fmla="*/ 687 h 95"/>
                <a:gd name="T14" fmla="*/ 945 w 115"/>
                <a:gd name="T15" fmla="*/ 409 h 95"/>
                <a:gd name="T16" fmla="*/ 308 w 115"/>
                <a:gd name="T17" fmla="*/ 1046 h 95"/>
                <a:gd name="T18" fmla="*/ 76 w 115"/>
                <a:gd name="T19" fmla="*/ 1354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1306 w 65"/>
                <a:gd name="T1" fmla="*/ 1021 h 169"/>
                <a:gd name="T2" fmla="*/ 562 w 65"/>
                <a:gd name="T3" fmla="*/ 1253 h 169"/>
                <a:gd name="T4" fmla="*/ 562 w 65"/>
                <a:gd name="T5" fmla="*/ 1506 h 169"/>
                <a:gd name="T6" fmla="*/ 1281 w 65"/>
                <a:gd name="T7" fmla="*/ 2299 h 169"/>
                <a:gd name="T8" fmla="*/ 871 w 65"/>
                <a:gd name="T9" fmla="*/ 3012 h 169"/>
                <a:gd name="T10" fmla="*/ 0 w 65"/>
                <a:gd name="T11" fmla="*/ 3780 h 169"/>
                <a:gd name="T12" fmla="*/ 435 w 65"/>
                <a:gd name="T13" fmla="*/ 3957 h 169"/>
                <a:gd name="T14" fmla="*/ 1205 w 65"/>
                <a:gd name="T15" fmla="*/ 4240 h 169"/>
                <a:gd name="T16" fmla="*/ 1615 w 65"/>
                <a:gd name="T17" fmla="*/ 4139 h 169"/>
                <a:gd name="T18" fmla="*/ 1665 w 65"/>
                <a:gd name="T19" fmla="*/ 0 h 169"/>
                <a:gd name="T20" fmla="*/ 1306 w 65"/>
                <a:gd name="T21" fmla="*/ 1021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25 h 2"/>
                <a:gd name="T2" fmla="*/ 0 w 4"/>
                <a:gd name="T3" fmla="*/ 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5" name="Group 168"/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166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55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359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FB1A8-7464-4F51-8CD0-C7B821EB3901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2D93A-1D82-4CAB-B364-818A8E0989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70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C5723108-2A1A-447E-B974-40AF626767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9381876"/>
      </p:ext>
    </p:extLst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7D425F77-105B-4692-9919-02B8967106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1781599"/>
      </p:ext>
    </p:extLst>
  </p:cSld>
  <p:clrMapOvr>
    <a:masterClrMapping/>
  </p:clrMapOvr>
  <p:transition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01BD4006-F973-4FE7-B921-B42C729354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503998"/>
      </p:ext>
    </p:extLst>
  </p:cSld>
  <p:clrMapOvr>
    <a:masterClrMapping/>
  </p:clrMapOvr>
  <p:transition>
    <p:pull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1D2881FE-B22C-4977-BB80-FA0C002D3E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426299"/>
      </p:ext>
    </p:extLst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2012/10/23</a:t>
            </a:r>
            <a:endParaRPr lang="zh-CN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A2EA8-5DEC-4E74-86C8-D30D0387A92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/ </a:t>
            </a:r>
            <a:fld id="{0AA2E98C-647B-4E04-B244-0AAFCA5C3221}" type="datetime10">
              <a:rPr lang="zh-CN" altLang="en-US"/>
              <a:pPr>
                <a:defRPr/>
              </a:pPr>
              <a:t>22:24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125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>
                <a:gd name="T0" fmla="*/ 574 w 2123"/>
                <a:gd name="T1" fmla="*/ 933 h 1696"/>
                <a:gd name="T2" fmla="*/ 538 w 2123"/>
                <a:gd name="T3" fmla="*/ 611 h 1696"/>
                <a:gd name="T4" fmla="*/ 664 w 2123"/>
                <a:gd name="T5" fmla="*/ 354 h 1696"/>
                <a:gd name="T6" fmla="*/ 917 w 2123"/>
                <a:gd name="T7" fmla="*/ 525 h 1696"/>
                <a:gd name="T8" fmla="*/ 1202 w 2123"/>
                <a:gd name="T9" fmla="*/ 777 h 1696"/>
                <a:gd name="T10" fmla="*/ 1467 w 2123"/>
                <a:gd name="T11" fmla="*/ 992 h 1696"/>
                <a:gd name="T12" fmla="*/ 1782 w 2123"/>
                <a:gd name="T13" fmla="*/ 1216 h 1696"/>
                <a:gd name="T14" fmla="*/ 1863 w 2123"/>
                <a:gd name="T15" fmla="*/ 1264 h 1696"/>
                <a:gd name="T16" fmla="*/ 1817 w 2123"/>
                <a:gd name="T17" fmla="*/ 1212 h 1696"/>
                <a:gd name="T18" fmla="*/ 1397 w 2123"/>
                <a:gd name="T19" fmla="*/ 896 h 1696"/>
                <a:gd name="T20" fmla="*/ 1076 w 2123"/>
                <a:gd name="T21" fmla="*/ 611 h 1696"/>
                <a:gd name="T22" fmla="*/ 715 w 2123"/>
                <a:gd name="T23" fmla="*/ 294 h 1696"/>
                <a:gd name="T24" fmla="*/ 989 w 2123"/>
                <a:gd name="T25" fmla="*/ 278 h 1696"/>
                <a:gd name="T26" fmla="*/ 1272 w 2123"/>
                <a:gd name="T27" fmla="*/ 284 h 1696"/>
                <a:gd name="T28" fmla="*/ 1598 w 2123"/>
                <a:gd name="T29" fmla="*/ 240 h 1696"/>
                <a:gd name="T30" fmla="*/ 2101 w 2123"/>
                <a:gd name="T31" fmla="*/ 176 h 1696"/>
                <a:gd name="T32" fmla="*/ 2053 w 2123"/>
                <a:gd name="T33" fmla="*/ 155 h 1696"/>
                <a:gd name="T34" fmla="*/ 1527 w 2123"/>
                <a:gd name="T35" fmla="*/ 230 h 1696"/>
                <a:gd name="T36" fmla="*/ 1196 w 2123"/>
                <a:gd name="T37" fmla="*/ 246 h 1696"/>
                <a:gd name="T38" fmla="*/ 751 w 2123"/>
                <a:gd name="T39" fmla="*/ 230 h 1696"/>
                <a:gd name="T40" fmla="*/ 811 w 2123"/>
                <a:gd name="T41" fmla="*/ 203 h 1696"/>
                <a:gd name="T42" fmla="*/ 1130 w 2123"/>
                <a:gd name="T43" fmla="*/ 0 h 1696"/>
                <a:gd name="T44" fmla="*/ 1076 w 2123"/>
                <a:gd name="T45" fmla="*/ 26 h 1696"/>
                <a:gd name="T46" fmla="*/ 1000 w 2123"/>
                <a:gd name="T47" fmla="*/ 75 h 1696"/>
                <a:gd name="T48" fmla="*/ 847 w 2123"/>
                <a:gd name="T49" fmla="*/ 171 h 1696"/>
                <a:gd name="T50" fmla="*/ 664 w 2123"/>
                <a:gd name="T51" fmla="*/ 252 h 1696"/>
                <a:gd name="T52" fmla="*/ 628 w 2123"/>
                <a:gd name="T53" fmla="*/ 322 h 1696"/>
                <a:gd name="T54" fmla="*/ 301 w 2123"/>
                <a:gd name="T55" fmla="*/ 525 h 1696"/>
                <a:gd name="T56" fmla="*/ 0 w 2123"/>
                <a:gd name="T57" fmla="*/ 649 h 1696"/>
                <a:gd name="T58" fmla="*/ 0 w 2123"/>
                <a:gd name="T59" fmla="*/ 654 h 1696"/>
                <a:gd name="T60" fmla="*/ 0 w 2123"/>
                <a:gd name="T61" fmla="*/ 686 h 1696"/>
                <a:gd name="T62" fmla="*/ 295 w 2123"/>
                <a:gd name="T63" fmla="*/ 568 h 1696"/>
                <a:gd name="T64" fmla="*/ 586 w 2123"/>
                <a:gd name="T65" fmla="*/ 386 h 1696"/>
                <a:gd name="T66" fmla="*/ 502 w 2123"/>
                <a:gd name="T67" fmla="*/ 601 h 1696"/>
                <a:gd name="T68" fmla="*/ 520 w 2123"/>
                <a:gd name="T69" fmla="*/ 890 h 1696"/>
                <a:gd name="T70" fmla="*/ 456 w 2123"/>
                <a:gd name="T71" fmla="*/ 1045 h 1696"/>
                <a:gd name="T72" fmla="*/ 325 w 2123"/>
                <a:gd name="T73" fmla="*/ 1324 h 1696"/>
                <a:gd name="T74" fmla="*/ 319 w 2123"/>
                <a:gd name="T75" fmla="*/ 1517 h 1696"/>
                <a:gd name="T76" fmla="*/ 325 w 2123"/>
                <a:gd name="T77" fmla="*/ 1517 h 1696"/>
                <a:gd name="T78" fmla="*/ 343 w 2123"/>
                <a:gd name="T79" fmla="*/ 1388 h 1696"/>
                <a:gd name="T80" fmla="*/ 574 w 2123"/>
                <a:gd name="T81" fmla="*/ 933 h 1696"/>
                <a:gd name="T82" fmla="*/ 574 w 2123"/>
                <a:gd name="T83" fmla="*/ 933 h 16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>
                <a:gd name="T0" fmla="*/ 325 w 969"/>
                <a:gd name="T1" fmla="*/ 1192 h 1192"/>
                <a:gd name="T2" fmla="*/ 494 w 969"/>
                <a:gd name="T3" fmla="*/ 1198 h 1192"/>
                <a:gd name="T4" fmla="*/ 584 w 969"/>
                <a:gd name="T5" fmla="*/ 1156 h 1192"/>
                <a:gd name="T6" fmla="*/ 819 w 969"/>
                <a:gd name="T7" fmla="*/ 1091 h 1192"/>
                <a:gd name="T8" fmla="*/ 941 w 969"/>
                <a:gd name="T9" fmla="*/ 1061 h 1192"/>
                <a:gd name="T10" fmla="*/ 765 w 969"/>
                <a:gd name="T11" fmla="*/ 993 h 1192"/>
                <a:gd name="T12" fmla="*/ 560 w 969"/>
                <a:gd name="T13" fmla="*/ 957 h 1192"/>
                <a:gd name="T14" fmla="*/ 199 w 969"/>
                <a:gd name="T15" fmla="*/ 975 h 1192"/>
                <a:gd name="T16" fmla="*/ 301 w 969"/>
                <a:gd name="T17" fmla="*/ 897 h 1192"/>
                <a:gd name="T18" fmla="*/ 500 w 969"/>
                <a:gd name="T19" fmla="*/ 807 h 1192"/>
                <a:gd name="T20" fmla="*/ 700 w 969"/>
                <a:gd name="T21" fmla="*/ 675 h 1192"/>
                <a:gd name="T22" fmla="*/ 706 w 969"/>
                <a:gd name="T23" fmla="*/ 675 h 1192"/>
                <a:gd name="T24" fmla="*/ 718 w 969"/>
                <a:gd name="T25" fmla="*/ 669 h 1192"/>
                <a:gd name="T26" fmla="*/ 759 w 969"/>
                <a:gd name="T27" fmla="*/ 651 h 1192"/>
                <a:gd name="T28" fmla="*/ 783 w 969"/>
                <a:gd name="T29" fmla="*/ 645 h 1192"/>
                <a:gd name="T30" fmla="*/ 795 w 969"/>
                <a:gd name="T31" fmla="*/ 633 h 1192"/>
                <a:gd name="T32" fmla="*/ 801 w 969"/>
                <a:gd name="T33" fmla="*/ 621 h 1192"/>
                <a:gd name="T34" fmla="*/ 795 w 969"/>
                <a:gd name="T35" fmla="*/ 615 h 1192"/>
                <a:gd name="T36" fmla="*/ 789 w 969"/>
                <a:gd name="T37" fmla="*/ 603 h 1192"/>
                <a:gd name="T38" fmla="*/ 789 w 969"/>
                <a:gd name="T39" fmla="*/ 577 h 1192"/>
                <a:gd name="T40" fmla="*/ 801 w 969"/>
                <a:gd name="T41" fmla="*/ 547 h 1192"/>
                <a:gd name="T42" fmla="*/ 813 w 969"/>
                <a:gd name="T43" fmla="*/ 517 h 1192"/>
                <a:gd name="T44" fmla="*/ 831 w 969"/>
                <a:gd name="T45" fmla="*/ 487 h 1192"/>
                <a:gd name="T46" fmla="*/ 843 w 969"/>
                <a:gd name="T47" fmla="*/ 457 h 1192"/>
                <a:gd name="T48" fmla="*/ 849 w 969"/>
                <a:gd name="T49" fmla="*/ 439 h 1192"/>
                <a:gd name="T50" fmla="*/ 857 w 969"/>
                <a:gd name="T51" fmla="*/ 433 h 1192"/>
                <a:gd name="T52" fmla="*/ 857 w 969"/>
                <a:gd name="T53" fmla="*/ 349 h 1192"/>
                <a:gd name="T54" fmla="*/ 857 w 969"/>
                <a:gd name="T55" fmla="*/ 343 h 1192"/>
                <a:gd name="T56" fmla="*/ 863 w 969"/>
                <a:gd name="T57" fmla="*/ 337 h 1192"/>
                <a:gd name="T58" fmla="*/ 881 w 969"/>
                <a:gd name="T59" fmla="*/ 307 h 1192"/>
                <a:gd name="T60" fmla="*/ 893 w 969"/>
                <a:gd name="T61" fmla="*/ 271 h 1192"/>
                <a:gd name="T62" fmla="*/ 905 w 969"/>
                <a:gd name="T63" fmla="*/ 241 h 1192"/>
                <a:gd name="T64" fmla="*/ 911 w 969"/>
                <a:gd name="T65" fmla="*/ 229 h 1192"/>
                <a:gd name="T66" fmla="*/ 917 w 969"/>
                <a:gd name="T67" fmla="*/ 217 h 1192"/>
                <a:gd name="T68" fmla="*/ 935 w 969"/>
                <a:gd name="T69" fmla="*/ 173 h 1192"/>
                <a:gd name="T70" fmla="*/ 953 w 969"/>
                <a:gd name="T71" fmla="*/ 137 h 1192"/>
                <a:gd name="T72" fmla="*/ 959 w 969"/>
                <a:gd name="T73" fmla="*/ 125 h 1192"/>
                <a:gd name="T74" fmla="*/ 959 w 969"/>
                <a:gd name="T75" fmla="*/ 119 h 1192"/>
                <a:gd name="T76" fmla="*/ 977 w 969"/>
                <a:gd name="T77" fmla="*/ 0 h 1192"/>
                <a:gd name="T78" fmla="*/ 953 w 969"/>
                <a:gd name="T79" fmla="*/ 47 h 1192"/>
                <a:gd name="T80" fmla="*/ 789 w 969"/>
                <a:gd name="T81" fmla="*/ 113 h 1192"/>
                <a:gd name="T82" fmla="*/ 712 w 969"/>
                <a:gd name="T83" fmla="*/ 161 h 1192"/>
                <a:gd name="T84" fmla="*/ 464 w 969"/>
                <a:gd name="T85" fmla="*/ 235 h 1192"/>
                <a:gd name="T86" fmla="*/ 283 w 969"/>
                <a:gd name="T87" fmla="*/ 289 h 1192"/>
                <a:gd name="T88" fmla="*/ 175 w 969"/>
                <a:gd name="T89" fmla="*/ 295 h 1192"/>
                <a:gd name="T90" fmla="*/ 12 w 969"/>
                <a:gd name="T91" fmla="*/ 487 h 1192"/>
                <a:gd name="T92" fmla="*/ 0 w 969"/>
                <a:gd name="T93" fmla="*/ 511 h 1192"/>
                <a:gd name="T94" fmla="*/ 0 w 969"/>
                <a:gd name="T95" fmla="*/ 1192 h 1192"/>
                <a:gd name="T96" fmla="*/ 96 w 969"/>
                <a:gd name="T97" fmla="*/ 1186 h 1192"/>
                <a:gd name="T98" fmla="*/ 325 w 969"/>
                <a:gd name="T99" fmla="*/ 1192 h 1192"/>
                <a:gd name="T100" fmla="*/ 325 w 969"/>
                <a:gd name="T101" fmla="*/ 1192 h 11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>
                <a:gd name="T0" fmla="*/ 1042 w 2176"/>
                <a:gd name="T1" fmla="*/ 771 h 1505"/>
                <a:gd name="T2" fmla="*/ 1200 w 2176"/>
                <a:gd name="T3" fmla="*/ 1239 h 1505"/>
                <a:gd name="T4" fmla="*/ 964 w 2176"/>
                <a:gd name="T5" fmla="*/ 1197 h 1505"/>
                <a:gd name="T6" fmla="*/ 729 w 2176"/>
                <a:gd name="T7" fmla="*/ 1131 h 1505"/>
                <a:gd name="T8" fmla="*/ 446 w 2176"/>
                <a:gd name="T9" fmla="*/ 1113 h 1505"/>
                <a:gd name="T10" fmla="*/ 0 w 2176"/>
                <a:gd name="T11" fmla="*/ 1083 h 1505"/>
                <a:gd name="T12" fmla="*/ 30 w 2176"/>
                <a:gd name="T13" fmla="*/ 1119 h 1505"/>
                <a:gd name="T14" fmla="*/ 500 w 2176"/>
                <a:gd name="T15" fmla="*/ 1137 h 1505"/>
                <a:gd name="T16" fmla="*/ 783 w 2176"/>
                <a:gd name="T17" fmla="*/ 1191 h 1505"/>
                <a:gd name="T18" fmla="*/ 1140 w 2176"/>
                <a:gd name="T19" fmla="*/ 1307 h 1505"/>
                <a:gd name="T20" fmla="*/ 1078 w 2176"/>
                <a:gd name="T21" fmla="*/ 1325 h 1505"/>
                <a:gd name="T22" fmla="*/ 717 w 2176"/>
                <a:gd name="T23" fmla="*/ 1511 h 1505"/>
                <a:gd name="T24" fmla="*/ 771 w 2176"/>
                <a:gd name="T25" fmla="*/ 1487 h 1505"/>
                <a:gd name="T26" fmla="*/ 869 w 2176"/>
                <a:gd name="T27" fmla="*/ 1445 h 1505"/>
                <a:gd name="T28" fmla="*/ 1030 w 2176"/>
                <a:gd name="T29" fmla="*/ 1361 h 1505"/>
                <a:gd name="T30" fmla="*/ 1224 w 2176"/>
                <a:gd name="T31" fmla="*/ 1301 h 1505"/>
                <a:gd name="T32" fmla="*/ 1277 w 2176"/>
                <a:gd name="T33" fmla="*/ 1227 h 1505"/>
                <a:gd name="T34" fmla="*/ 1646 w 2176"/>
                <a:gd name="T35" fmla="*/ 1047 h 1505"/>
                <a:gd name="T36" fmla="*/ 1947 w 2176"/>
                <a:gd name="T37" fmla="*/ 957 h 1505"/>
                <a:gd name="T38" fmla="*/ 2194 w 2176"/>
                <a:gd name="T39" fmla="*/ 825 h 1505"/>
                <a:gd name="T40" fmla="*/ 1977 w 2176"/>
                <a:gd name="T41" fmla="*/ 915 h 1505"/>
                <a:gd name="T42" fmla="*/ 1670 w 2176"/>
                <a:gd name="T43" fmla="*/ 993 h 1505"/>
                <a:gd name="T44" fmla="*/ 1351 w 2176"/>
                <a:gd name="T45" fmla="*/ 1155 h 1505"/>
                <a:gd name="T46" fmla="*/ 1513 w 2176"/>
                <a:gd name="T47" fmla="*/ 909 h 1505"/>
                <a:gd name="T48" fmla="*/ 1634 w 2176"/>
                <a:gd name="T49" fmla="*/ 547 h 1505"/>
                <a:gd name="T50" fmla="*/ 1754 w 2176"/>
                <a:gd name="T51" fmla="*/ 374 h 1505"/>
                <a:gd name="T52" fmla="*/ 1995 w 2176"/>
                <a:gd name="T53" fmla="*/ 60 h 1505"/>
                <a:gd name="T54" fmla="*/ 2019 w 2176"/>
                <a:gd name="T55" fmla="*/ 0 h 1505"/>
                <a:gd name="T56" fmla="*/ 1989 w 2176"/>
                <a:gd name="T57" fmla="*/ 0 h 1505"/>
                <a:gd name="T58" fmla="*/ 1610 w 2176"/>
                <a:gd name="T59" fmla="*/ 482 h 1505"/>
                <a:gd name="T60" fmla="*/ 1489 w 2176"/>
                <a:gd name="T61" fmla="*/ 891 h 1505"/>
                <a:gd name="T62" fmla="*/ 1265 w 2176"/>
                <a:gd name="T63" fmla="*/ 1179 h 1505"/>
                <a:gd name="T64" fmla="*/ 1140 w 2176"/>
                <a:gd name="T65" fmla="*/ 909 h 1505"/>
                <a:gd name="T66" fmla="*/ 1018 w 2176"/>
                <a:gd name="T67" fmla="*/ 542 h 1505"/>
                <a:gd name="T68" fmla="*/ 893 w 2176"/>
                <a:gd name="T69" fmla="*/ 222 h 1505"/>
                <a:gd name="T70" fmla="*/ 795 w 2176"/>
                <a:gd name="T71" fmla="*/ 0 h 1505"/>
                <a:gd name="T72" fmla="*/ 759 w 2176"/>
                <a:gd name="T73" fmla="*/ 0 h 1505"/>
                <a:gd name="T74" fmla="*/ 911 w 2176"/>
                <a:gd name="T75" fmla="*/ 356 h 1505"/>
                <a:gd name="T76" fmla="*/ 1042 w 2176"/>
                <a:gd name="T77" fmla="*/ 771 h 1505"/>
                <a:gd name="T78" fmla="*/ 1042 w 2176"/>
                <a:gd name="T79" fmla="*/ 771 h 1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>
                <a:gd name="T0" fmla="*/ 163 w 813"/>
                <a:gd name="T1" fmla="*/ 566 h 804"/>
                <a:gd name="T2" fmla="*/ 331 w 813"/>
                <a:gd name="T3" fmla="*/ 440 h 804"/>
                <a:gd name="T4" fmla="*/ 650 w 813"/>
                <a:gd name="T5" fmla="*/ 218 h 804"/>
                <a:gd name="T6" fmla="*/ 819 w 813"/>
                <a:gd name="T7" fmla="*/ 0 h 804"/>
                <a:gd name="T8" fmla="*/ 681 w 813"/>
                <a:gd name="T9" fmla="*/ 150 h 804"/>
                <a:gd name="T10" fmla="*/ 146 w 813"/>
                <a:gd name="T11" fmla="*/ 506 h 804"/>
                <a:gd name="T12" fmla="*/ 0 w 813"/>
                <a:gd name="T13" fmla="*/ 736 h 804"/>
                <a:gd name="T14" fmla="*/ 0 w 813"/>
                <a:gd name="T15" fmla="*/ 808 h 804"/>
                <a:gd name="T16" fmla="*/ 163 w 813"/>
                <a:gd name="T17" fmla="*/ 566 h 804"/>
                <a:gd name="T18" fmla="*/ 163 w 813"/>
                <a:gd name="T19" fmla="*/ 566 h 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>
                <a:gd name="T0" fmla="*/ 464 w 759"/>
                <a:gd name="T1" fmla="*/ 66 h 107"/>
                <a:gd name="T2" fmla="*/ 765 w 759"/>
                <a:gd name="T3" fmla="*/ 0 h 107"/>
                <a:gd name="T4" fmla="*/ 500 w 759"/>
                <a:gd name="T5" fmla="*/ 36 h 107"/>
                <a:gd name="T6" fmla="*/ 140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4 w 759"/>
                <a:gd name="T15" fmla="*/ 66 h 107"/>
                <a:gd name="T16" fmla="*/ 464 w 759"/>
                <a:gd name="T17" fmla="*/ 6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>
                <a:gd name="T0" fmla="*/ 1399 w 3169"/>
                <a:gd name="T1" fmla="*/ 241 h 743"/>
                <a:gd name="T2" fmla="*/ 1748 w 3169"/>
                <a:gd name="T3" fmla="*/ 235 h 743"/>
                <a:gd name="T4" fmla="*/ 2105 w 3169"/>
                <a:gd name="T5" fmla="*/ 253 h 743"/>
                <a:gd name="T6" fmla="*/ 2525 w 3169"/>
                <a:gd name="T7" fmla="*/ 235 h 743"/>
                <a:gd name="T8" fmla="*/ 3195 w 3169"/>
                <a:gd name="T9" fmla="*/ 206 h 743"/>
                <a:gd name="T10" fmla="*/ 3141 w 3169"/>
                <a:gd name="T11" fmla="*/ 188 h 743"/>
                <a:gd name="T12" fmla="*/ 2442 w 3169"/>
                <a:gd name="T13" fmla="*/ 223 h 743"/>
                <a:gd name="T14" fmla="*/ 2019 w 3169"/>
                <a:gd name="T15" fmla="*/ 223 h 743"/>
                <a:gd name="T16" fmla="*/ 1471 w 3169"/>
                <a:gd name="T17" fmla="*/ 188 h 743"/>
                <a:gd name="T18" fmla="*/ 1555 w 3169"/>
                <a:gd name="T19" fmla="*/ 168 h 743"/>
                <a:gd name="T20" fmla="*/ 2055 w 3169"/>
                <a:gd name="T21" fmla="*/ 0 h 743"/>
                <a:gd name="T22" fmla="*/ 1977 w 3169"/>
                <a:gd name="T23" fmla="*/ 24 h 743"/>
                <a:gd name="T24" fmla="*/ 1852 w 3169"/>
                <a:gd name="T25" fmla="*/ 66 h 743"/>
                <a:gd name="T26" fmla="*/ 1616 w 3169"/>
                <a:gd name="T27" fmla="*/ 138 h 743"/>
                <a:gd name="T28" fmla="*/ 1350 w 3169"/>
                <a:gd name="T29" fmla="*/ 200 h 743"/>
                <a:gd name="T30" fmla="*/ 1278 w 3169"/>
                <a:gd name="T31" fmla="*/ 253 h 743"/>
                <a:gd name="T32" fmla="*/ 771 w 3169"/>
                <a:gd name="T33" fmla="*/ 415 h 743"/>
                <a:gd name="T34" fmla="*/ 337 w 3169"/>
                <a:gd name="T35" fmla="*/ 505 h 743"/>
                <a:gd name="T36" fmla="*/ 0 w 3169"/>
                <a:gd name="T37" fmla="*/ 621 h 743"/>
                <a:gd name="T38" fmla="*/ 301 w 3169"/>
                <a:gd name="T39" fmla="*/ 541 h 743"/>
                <a:gd name="T40" fmla="*/ 741 w 3169"/>
                <a:gd name="T41" fmla="*/ 451 h 743"/>
                <a:gd name="T42" fmla="*/ 1188 w 3169"/>
                <a:gd name="T43" fmla="*/ 313 h 743"/>
                <a:gd name="T44" fmla="*/ 989 w 3169"/>
                <a:gd name="T45" fmla="*/ 493 h 743"/>
                <a:gd name="T46" fmla="*/ 875 w 3169"/>
                <a:gd name="T47" fmla="*/ 747 h 743"/>
                <a:gd name="T48" fmla="*/ 869 w 3169"/>
                <a:gd name="T49" fmla="*/ 747 h 743"/>
                <a:gd name="T50" fmla="*/ 941 w 3169"/>
                <a:gd name="T51" fmla="*/ 747 h 743"/>
                <a:gd name="T52" fmla="*/ 1030 w 3169"/>
                <a:gd name="T53" fmla="*/ 499 h 743"/>
                <a:gd name="T54" fmla="*/ 1307 w 3169"/>
                <a:gd name="T55" fmla="*/ 283 h 743"/>
                <a:gd name="T56" fmla="*/ 1543 w 3169"/>
                <a:gd name="T57" fmla="*/ 451 h 743"/>
                <a:gd name="T58" fmla="*/ 1784 w 3169"/>
                <a:gd name="T59" fmla="*/ 681 h 743"/>
                <a:gd name="T60" fmla="*/ 1870 w 3169"/>
                <a:gd name="T61" fmla="*/ 747 h 743"/>
                <a:gd name="T62" fmla="*/ 1935 w 3169"/>
                <a:gd name="T63" fmla="*/ 747 h 743"/>
                <a:gd name="T64" fmla="*/ 1706 w 3169"/>
                <a:gd name="T65" fmla="*/ 529 h 743"/>
                <a:gd name="T66" fmla="*/ 1399 w 3169"/>
                <a:gd name="T67" fmla="*/ 241 h 743"/>
                <a:gd name="T68" fmla="*/ 1399 w 3169"/>
                <a:gd name="T69" fmla="*/ 241 h 7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>
                <a:gd name="T0" fmla="*/ 1858 w 2153"/>
                <a:gd name="T1" fmla="*/ 855 h 1930"/>
                <a:gd name="T2" fmla="*/ 1953 w 2153"/>
                <a:gd name="T3" fmla="*/ 1023 h 1930"/>
                <a:gd name="T4" fmla="*/ 2069 w 2153"/>
                <a:gd name="T5" fmla="*/ 1172 h 1930"/>
                <a:gd name="T6" fmla="*/ 2135 w 2153"/>
                <a:gd name="T7" fmla="*/ 1252 h 1930"/>
                <a:gd name="T8" fmla="*/ 2171 w 2153"/>
                <a:gd name="T9" fmla="*/ 1300 h 1930"/>
                <a:gd name="T10" fmla="*/ 1905 w 2153"/>
                <a:gd name="T11" fmla="*/ 981 h 1930"/>
                <a:gd name="T12" fmla="*/ 1876 w 2153"/>
                <a:gd name="T13" fmla="*/ 933 h 1930"/>
                <a:gd name="T14" fmla="*/ 1796 w 2153"/>
                <a:gd name="T15" fmla="*/ 1246 h 1930"/>
                <a:gd name="T16" fmla="*/ 1784 w 2153"/>
                <a:gd name="T17" fmla="*/ 1492 h 1930"/>
                <a:gd name="T18" fmla="*/ 1834 w 2153"/>
                <a:gd name="T19" fmla="*/ 1914 h 1930"/>
                <a:gd name="T20" fmla="*/ 1803 w 2153"/>
                <a:gd name="T21" fmla="*/ 1938 h 1930"/>
                <a:gd name="T22" fmla="*/ 1760 w 2153"/>
                <a:gd name="T23" fmla="*/ 1540 h 1930"/>
                <a:gd name="T24" fmla="*/ 1742 w 2153"/>
                <a:gd name="T25" fmla="*/ 1294 h 1930"/>
                <a:gd name="T26" fmla="*/ 1778 w 2153"/>
                <a:gd name="T27" fmla="*/ 1089 h 1930"/>
                <a:gd name="T28" fmla="*/ 1784 w 2153"/>
                <a:gd name="T29" fmla="*/ 879 h 1930"/>
                <a:gd name="T30" fmla="*/ 1278 w 2153"/>
                <a:gd name="T31" fmla="*/ 1011 h 1930"/>
                <a:gd name="T32" fmla="*/ 831 w 2153"/>
                <a:gd name="T33" fmla="*/ 1136 h 1930"/>
                <a:gd name="T34" fmla="*/ 325 w 2153"/>
                <a:gd name="T35" fmla="*/ 1318 h 1930"/>
                <a:gd name="T36" fmla="*/ 18 w 2153"/>
                <a:gd name="T37" fmla="*/ 1426 h 1930"/>
                <a:gd name="T38" fmla="*/ 313 w 2153"/>
                <a:gd name="T39" fmla="*/ 1288 h 1930"/>
                <a:gd name="T40" fmla="*/ 688 w 2153"/>
                <a:gd name="T41" fmla="*/ 1148 h 1930"/>
                <a:gd name="T42" fmla="*/ 1030 w 2153"/>
                <a:gd name="T43" fmla="*/ 1041 h 1930"/>
                <a:gd name="T44" fmla="*/ 1423 w 2153"/>
                <a:gd name="T45" fmla="*/ 933 h 1930"/>
                <a:gd name="T46" fmla="*/ 1706 w 2153"/>
                <a:gd name="T47" fmla="*/ 819 h 1930"/>
                <a:gd name="T48" fmla="*/ 1345 w 2153"/>
                <a:gd name="T49" fmla="*/ 625 h 1930"/>
                <a:gd name="T50" fmla="*/ 869 w 2153"/>
                <a:gd name="T51" fmla="*/ 517 h 1930"/>
                <a:gd name="T52" fmla="*/ 229 w 2153"/>
                <a:gd name="T53" fmla="*/ 161 h 1930"/>
                <a:gd name="T54" fmla="*/ 0 w 2153"/>
                <a:gd name="T55" fmla="*/ 83 h 1930"/>
                <a:gd name="T56" fmla="*/ 331 w 2153"/>
                <a:gd name="T57" fmla="*/ 179 h 1930"/>
                <a:gd name="T58" fmla="*/ 718 w 2153"/>
                <a:gd name="T59" fmla="*/ 385 h 1930"/>
                <a:gd name="T60" fmla="*/ 941 w 2153"/>
                <a:gd name="T61" fmla="*/ 493 h 1930"/>
                <a:gd name="T62" fmla="*/ 1363 w 2153"/>
                <a:gd name="T63" fmla="*/ 595 h 1930"/>
                <a:gd name="T64" fmla="*/ 1664 w 2153"/>
                <a:gd name="T65" fmla="*/ 747 h 1930"/>
                <a:gd name="T66" fmla="*/ 1435 w 2153"/>
                <a:gd name="T67" fmla="*/ 463 h 1930"/>
                <a:gd name="T68" fmla="*/ 1296 w 2153"/>
                <a:gd name="T69" fmla="*/ 191 h 1930"/>
                <a:gd name="T70" fmla="*/ 1164 w 2153"/>
                <a:gd name="T71" fmla="*/ 0 h 1930"/>
                <a:gd name="T72" fmla="*/ 1351 w 2153"/>
                <a:gd name="T73" fmla="*/ 215 h 1930"/>
                <a:gd name="T74" fmla="*/ 1501 w 2153"/>
                <a:gd name="T75" fmla="*/ 487 h 1930"/>
                <a:gd name="T76" fmla="*/ 1760 w 2153"/>
                <a:gd name="T77" fmla="*/ 807 h 1930"/>
                <a:gd name="T78" fmla="*/ 1858 w 2153"/>
                <a:gd name="T79" fmla="*/ 855 h 1930"/>
                <a:gd name="T80" fmla="*/ 1858 w 2153"/>
                <a:gd name="T81" fmla="*/ 855 h 19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82D7671D-DC9C-4526-AF7F-AB12C3ADD5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6136781"/>
      </p:ext>
    </p:extLst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4B351E8E-7C71-47AF-8F2F-6C4114D52F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605893"/>
      </p:ext>
    </p:extLst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D012AADC-8F83-4C87-A037-7A60A151EB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6964857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09842E87-058B-4716-ACAF-DD4B860BD8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3510"/>
      </p:ext>
    </p:extLst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D3DF24F3-25DB-4658-A97E-DAF97516D7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340670"/>
      </p:ext>
    </p:extLst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65721BE2-347D-4E5A-83BE-17BCC22E82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1664001"/>
      </p:ext>
    </p:extLst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711EC7AB-F45B-4F03-9454-F6EBE98D05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797169"/>
      </p:ext>
    </p:extLst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132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5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6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0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2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4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6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1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2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3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4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5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6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25 h 2"/>
                <a:gd name="T2" fmla="*/ 0 w 4"/>
                <a:gd name="T3" fmla="*/ 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148"/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1119" name="Freeform 14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1" name="Freeform 15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" name="Freeform 15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3" name="Freeform 15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4" name="Freeform 15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5" name="Freeform 15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" name="Freeform 15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" name="Freeform 15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" name="Freeform 15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" name="Freeform 15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" name="Freeform 16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" name="Freeform 16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" name="Group 162"/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1106" name="Freeform 163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" name="Freeform 165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9" name="Freeform 166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0" name="Freeform 167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1" name="Freeform 168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2" name="Freeform 169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3" name="Freeform 170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4" name="Freeform 171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" name="Freeform 172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" name="Freeform 173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" name="Freeform 174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" name="Freeform 175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" name="Group 176"/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1093" name="Freeform 177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" name="Freeform 179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Freeform 180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" name="Freeform 181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Freeform 182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" name="Freeform 183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" name="Freeform 184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" name="Freeform 185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" name="Freeform 186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" name="Freeform 187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" name="Freeform 188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" name="Freeform 189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" name="Group 190"/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1080" name="Freeform 191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" name="Freeform 193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" name="Freeform 194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" name="Freeform 195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Freeform 196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Freeform 197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" name="Freeform 198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" name="Freeform 199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" name="Freeform 200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Freeform 201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" name="Freeform 202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" name="Freeform 203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1" name="Group 204"/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1067" name="Freeform 205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Freeform 207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Freeform 208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" name="Freeform 209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Freeform 210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Freeform 211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Freeform 212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Freeform 213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" name="Freeform 214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" name="Freeform 215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" name="Freeform 216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" name="Freeform 217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" name="Group 218"/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1054" name="Freeform 21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22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2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22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22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22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22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Freeform 22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Freeform 22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Freeform 22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Freeform 23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23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3" name="Group 232"/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1039" name="Freeform 233"/>
            <p:cNvSpPr>
              <a:spLocks/>
            </p:cNvSpPr>
            <p:nvPr userDrawn="1"/>
          </p:nvSpPr>
          <p:spPr bwMode="auto">
            <a:xfrm>
              <a:off x="4161" y="-5"/>
              <a:ext cx="1586" cy="1443"/>
            </a:xfrm>
            <a:custGeom>
              <a:avLst/>
              <a:gdLst>
                <a:gd name="T0" fmla="*/ 195 w 546"/>
                <a:gd name="T1" fmla="*/ 35 h 497"/>
                <a:gd name="T2" fmla="*/ 93 w 546"/>
                <a:gd name="T3" fmla="*/ 598 h 497"/>
                <a:gd name="T4" fmla="*/ 212 w 546"/>
                <a:gd name="T5" fmla="*/ 3313 h 497"/>
                <a:gd name="T6" fmla="*/ 456 w 546"/>
                <a:gd name="T7" fmla="*/ 3853 h 497"/>
                <a:gd name="T8" fmla="*/ 1333 w 546"/>
                <a:gd name="T9" fmla="*/ 4062 h 497"/>
                <a:gd name="T10" fmla="*/ 1723 w 546"/>
                <a:gd name="T11" fmla="*/ 4172 h 497"/>
                <a:gd name="T12" fmla="*/ 4386 w 546"/>
                <a:gd name="T13" fmla="*/ 4004 h 497"/>
                <a:gd name="T14" fmla="*/ 4497 w 546"/>
                <a:gd name="T15" fmla="*/ 1408 h 497"/>
                <a:gd name="T16" fmla="*/ 3114 w 546"/>
                <a:gd name="T17" fmla="*/ 134 h 497"/>
                <a:gd name="T18" fmla="*/ 2100 w 546"/>
                <a:gd name="T19" fmla="*/ 244 h 497"/>
                <a:gd name="T20" fmla="*/ 1670 w 546"/>
                <a:gd name="T21" fmla="*/ 93 h 497"/>
                <a:gd name="T22" fmla="*/ 1275 w 546"/>
                <a:gd name="T23" fmla="*/ 17 h 497"/>
                <a:gd name="T24" fmla="*/ 195 w 546"/>
                <a:gd name="T25" fmla="*/ 35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0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1814 w 97"/>
                  <a:gd name="T1" fmla="*/ 637 h 37"/>
                  <a:gd name="T2" fmla="*/ 2324 w 97"/>
                  <a:gd name="T3" fmla="*/ 510 h 37"/>
                  <a:gd name="T4" fmla="*/ 2349 w 97"/>
                  <a:gd name="T5" fmla="*/ 435 h 37"/>
                  <a:gd name="T6" fmla="*/ 2248 w 97"/>
                  <a:gd name="T7" fmla="*/ 0 h 37"/>
                  <a:gd name="T8" fmla="*/ 636 w 97"/>
                  <a:gd name="T9" fmla="*/ 0 h 37"/>
                  <a:gd name="T10" fmla="*/ 258 w 97"/>
                  <a:gd name="T11" fmla="*/ 561 h 37"/>
                  <a:gd name="T12" fmla="*/ 1814 w 97"/>
                  <a:gd name="T13" fmla="*/ 63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12884 w 585"/>
                  <a:gd name="T1" fmla="*/ 25 h 534"/>
                  <a:gd name="T2" fmla="*/ 4015 w 585"/>
                  <a:gd name="T3" fmla="*/ 0 h 534"/>
                  <a:gd name="T4" fmla="*/ 5754 w 585"/>
                  <a:gd name="T5" fmla="*/ 536 h 534"/>
                  <a:gd name="T6" fmla="*/ 4450 w 585"/>
                  <a:gd name="T7" fmla="*/ 996 h 534"/>
                  <a:gd name="T8" fmla="*/ 5294 w 585"/>
                  <a:gd name="T9" fmla="*/ 1814 h 534"/>
                  <a:gd name="T10" fmla="*/ 1891 w 585"/>
                  <a:gd name="T11" fmla="*/ 1531 h 534"/>
                  <a:gd name="T12" fmla="*/ 662 w 585"/>
                  <a:gd name="T13" fmla="*/ 1607 h 534"/>
                  <a:gd name="T14" fmla="*/ 5087 w 585"/>
                  <a:gd name="T15" fmla="*/ 12439 h 534"/>
                  <a:gd name="T16" fmla="*/ 3681 w 585"/>
                  <a:gd name="T17" fmla="*/ 8714 h 534"/>
                  <a:gd name="T18" fmla="*/ 2685 w 585"/>
                  <a:gd name="T19" fmla="*/ 9603 h 534"/>
                  <a:gd name="T20" fmla="*/ 2402 w 585"/>
                  <a:gd name="T21" fmla="*/ 11114 h 534"/>
                  <a:gd name="T22" fmla="*/ 3170 w 585"/>
                  <a:gd name="T23" fmla="*/ 6768 h 534"/>
                  <a:gd name="T24" fmla="*/ 3914 w 585"/>
                  <a:gd name="T25" fmla="*/ 5823 h 534"/>
                  <a:gd name="T26" fmla="*/ 5345 w 585"/>
                  <a:gd name="T27" fmla="*/ 6055 h 534"/>
                  <a:gd name="T28" fmla="*/ 4809 w 585"/>
                  <a:gd name="T29" fmla="*/ 7819 h 534"/>
                  <a:gd name="T30" fmla="*/ 4910 w 585"/>
                  <a:gd name="T31" fmla="*/ 10088 h 534"/>
                  <a:gd name="T32" fmla="*/ 13167 w 585"/>
                  <a:gd name="T33" fmla="*/ 12338 h 534"/>
                  <a:gd name="T34" fmla="*/ 11610 w 585"/>
                  <a:gd name="T35" fmla="*/ 10907 h 534"/>
                  <a:gd name="T36" fmla="*/ 10866 w 585"/>
                  <a:gd name="T37" fmla="*/ 8815 h 534"/>
                  <a:gd name="T38" fmla="*/ 10123 w 585"/>
                  <a:gd name="T39" fmla="*/ 6899 h 534"/>
                  <a:gd name="T40" fmla="*/ 11761 w 585"/>
                  <a:gd name="T41" fmla="*/ 6540 h 534"/>
                  <a:gd name="T42" fmla="*/ 10406 w 585"/>
                  <a:gd name="T43" fmla="*/ 5696 h 534"/>
                  <a:gd name="T44" fmla="*/ 11225 w 585"/>
                  <a:gd name="T45" fmla="*/ 5772 h 534"/>
                  <a:gd name="T46" fmla="*/ 11200 w 585"/>
                  <a:gd name="T47" fmla="*/ 5337 h 534"/>
                  <a:gd name="T48" fmla="*/ 9612 w 585"/>
                  <a:gd name="T49" fmla="*/ 5388 h 534"/>
                  <a:gd name="T50" fmla="*/ 9127 w 585"/>
                  <a:gd name="T51" fmla="*/ 8764 h 534"/>
                  <a:gd name="T52" fmla="*/ 8874 w 585"/>
                  <a:gd name="T53" fmla="*/ 5873 h 534"/>
                  <a:gd name="T54" fmla="*/ 8464 w 585"/>
                  <a:gd name="T55" fmla="*/ 4650 h 534"/>
                  <a:gd name="T56" fmla="*/ 8874 w 585"/>
                  <a:gd name="T57" fmla="*/ 3472 h 534"/>
                  <a:gd name="T58" fmla="*/ 8667 w 585"/>
                  <a:gd name="T59" fmla="*/ 2527 h 534"/>
                  <a:gd name="T60" fmla="*/ 8464 w 585"/>
                  <a:gd name="T61" fmla="*/ 1582 h 534"/>
                  <a:gd name="T62" fmla="*/ 9435 w 585"/>
                  <a:gd name="T63" fmla="*/ 2633 h 534"/>
                  <a:gd name="T64" fmla="*/ 10608 w 585"/>
                  <a:gd name="T65" fmla="*/ 1203 h 534"/>
                  <a:gd name="T66" fmla="*/ 10457 w 585"/>
                  <a:gd name="T67" fmla="*/ 2426 h 534"/>
                  <a:gd name="T68" fmla="*/ 10254 w 585"/>
                  <a:gd name="T69" fmla="*/ 3321 h 534"/>
                  <a:gd name="T70" fmla="*/ 10254 w 585"/>
                  <a:gd name="T71" fmla="*/ 4625 h 534"/>
                  <a:gd name="T72" fmla="*/ 14264 w 585"/>
                  <a:gd name="T73" fmla="*/ 4625 h 534"/>
                  <a:gd name="T74" fmla="*/ 14163 w 585"/>
                  <a:gd name="T75" fmla="*/ 1941 h 534"/>
                  <a:gd name="T76" fmla="*/ 6366 w 585"/>
                  <a:gd name="T77" fmla="*/ 1764 h 534"/>
                  <a:gd name="T78" fmla="*/ 7494 w 585"/>
                  <a:gd name="T79" fmla="*/ 2376 h 534"/>
                  <a:gd name="T80" fmla="*/ 4374 w 585"/>
                  <a:gd name="T81" fmla="*/ 4984 h 534"/>
                  <a:gd name="T82" fmla="*/ 1765 w 585"/>
                  <a:gd name="T83" fmla="*/ 2502 h 534"/>
                  <a:gd name="T84" fmla="*/ 4884 w 585"/>
                  <a:gd name="T85" fmla="*/ 2709 h 534"/>
                  <a:gd name="T86" fmla="*/ 5623 w 585"/>
                  <a:gd name="T87" fmla="*/ 2684 h 534"/>
                  <a:gd name="T88" fmla="*/ 7721 w 585"/>
                  <a:gd name="T89" fmla="*/ 3093 h 534"/>
                  <a:gd name="T90" fmla="*/ 7059 w 585"/>
                  <a:gd name="T91" fmla="*/ 6540 h 534"/>
                  <a:gd name="T92" fmla="*/ 6649 w 585"/>
                  <a:gd name="T93" fmla="*/ 3498 h 534"/>
                  <a:gd name="T94" fmla="*/ 4374 w 585"/>
                  <a:gd name="T95" fmla="*/ 4984 h 534"/>
                  <a:gd name="T96" fmla="*/ 5704 w 585"/>
                  <a:gd name="T97" fmla="*/ 5747 h 534"/>
                  <a:gd name="T98" fmla="*/ 6315 w 585"/>
                  <a:gd name="T99" fmla="*/ 4038 h 534"/>
                  <a:gd name="T100" fmla="*/ 8333 w 585"/>
                  <a:gd name="T101" fmla="*/ 7460 h 534"/>
                  <a:gd name="T102" fmla="*/ 5496 w 585"/>
                  <a:gd name="T103" fmla="*/ 8198 h 534"/>
                  <a:gd name="T104" fmla="*/ 7898 w 585"/>
                  <a:gd name="T105" fmla="*/ 7076 h 534"/>
                  <a:gd name="T106" fmla="*/ 8131 w 585"/>
                  <a:gd name="T107" fmla="*/ 3396 h 534"/>
                  <a:gd name="T108" fmla="*/ 8004 w 585"/>
                  <a:gd name="T109" fmla="*/ 5443 h 534"/>
                  <a:gd name="T110" fmla="*/ 7645 w 585"/>
                  <a:gd name="T111" fmla="*/ 3680 h 534"/>
                  <a:gd name="T112" fmla="*/ 12965 w 585"/>
                  <a:gd name="T113" fmla="*/ 4574 h 534"/>
                  <a:gd name="T114" fmla="*/ 11786 w 585"/>
                  <a:gd name="T115" fmla="*/ 4139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237"/>
              <p:cNvSpPr>
                <a:spLocks/>
              </p:cNvSpPr>
              <p:nvPr/>
            </p:nvSpPr>
            <p:spPr bwMode="auto">
              <a:xfrm>
                <a:off x="3621" y="1287"/>
                <a:ext cx="238" cy="283"/>
              </a:xfrm>
              <a:custGeom>
                <a:avLst/>
                <a:gdLst>
                  <a:gd name="T0" fmla="*/ 1028 w 47"/>
                  <a:gd name="T1" fmla="*/ 384 h 56"/>
                  <a:gd name="T2" fmla="*/ 694 w 47"/>
                  <a:gd name="T3" fmla="*/ 1430 h 56"/>
                  <a:gd name="T4" fmla="*/ 1028 w 47"/>
                  <a:gd name="T5" fmla="*/ 384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238"/>
              <p:cNvSpPr>
                <a:spLocks/>
              </p:cNvSpPr>
              <p:nvPr/>
            </p:nvSpPr>
            <p:spPr bwMode="auto">
              <a:xfrm>
                <a:off x="3403" y="1403"/>
                <a:ext cx="208" cy="379"/>
              </a:xfrm>
              <a:custGeom>
                <a:avLst/>
                <a:gdLst>
                  <a:gd name="T0" fmla="*/ 487 w 41"/>
                  <a:gd name="T1" fmla="*/ 687 h 75"/>
                  <a:gd name="T2" fmla="*/ 309 w 41"/>
                  <a:gd name="T3" fmla="*/ 1764 h 75"/>
                  <a:gd name="T4" fmla="*/ 1030 w 41"/>
                  <a:gd name="T5" fmla="*/ 1147 h 75"/>
                  <a:gd name="T6" fmla="*/ 954 w 41"/>
                  <a:gd name="T7" fmla="*/ 611 h 75"/>
                  <a:gd name="T8" fmla="*/ 487 w 41"/>
                  <a:gd name="T9" fmla="*/ 687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39"/>
              <p:cNvSpPr>
                <a:spLocks/>
              </p:cNvSpPr>
              <p:nvPr/>
            </p:nvSpPr>
            <p:spPr bwMode="auto">
              <a:xfrm>
                <a:off x="3272" y="645"/>
                <a:ext cx="683" cy="318"/>
              </a:xfrm>
              <a:custGeom>
                <a:avLst/>
                <a:gdLst>
                  <a:gd name="T0" fmla="*/ 2869 w 135"/>
                  <a:gd name="T1" fmla="*/ 101 h 63"/>
                  <a:gd name="T2" fmla="*/ 612 w 135"/>
                  <a:gd name="T3" fmla="*/ 101 h 63"/>
                  <a:gd name="T4" fmla="*/ 51 w 135"/>
                  <a:gd name="T5" fmla="*/ 636 h 63"/>
                  <a:gd name="T6" fmla="*/ 1538 w 135"/>
                  <a:gd name="T7" fmla="*/ 1479 h 63"/>
                  <a:gd name="T8" fmla="*/ 2459 w 135"/>
                  <a:gd name="T9" fmla="*/ 1378 h 63"/>
                  <a:gd name="T10" fmla="*/ 2894 w 135"/>
                  <a:gd name="T11" fmla="*/ 1353 h 63"/>
                  <a:gd name="T12" fmla="*/ 2869 w 135"/>
                  <a:gd name="T13" fmla="*/ 101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40"/>
              <p:cNvSpPr>
                <a:spLocks/>
              </p:cNvSpPr>
              <p:nvPr/>
            </p:nvSpPr>
            <p:spPr bwMode="auto">
              <a:xfrm>
                <a:off x="4046" y="1545"/>
                <a:ext cx="490" cy="515"/>
              </a:xfrm>
              <a:custGeom>
                <a:avLst/>
                <a:gdLst>
                  <a:gd name="T0" fmla="*/ 1707 w 97"/>
                  <a:gd name="T1" fmla="*/ 126 h 102"/>
                  <a:gd name="T2" fmla="*/ 793 w 97"/>
                  <a:gd name="T3" fmla="*/ 126 h 102"/>
                  <a:gd name="T4" fmla="*/ 308 w 97"/>
                  <a:gd name="T5" fmla="*/ 1454 h 102"/>
                  <a:gd name="T6" fmla="*/ 2016 w 97"/>
                  <a:gd name="T7" fmla="*/ 1580 h 102"/>
                  <a:gd name="T8" fmla="*/ 1707 w 97"/>
                  <a:gd name="T9" fmla="*/ 12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1" cy="96"/>
              </a:xfrm>
              <a:custGeom>
                <a:avLst/>
                <a:gdLst>
                  <a:gd name="T0" fmla="*/ 385 w 99"/>
                  <a:gd name="T1" fmla="*/ 0 h 19"/>
                  <a:gd name="T2" fmla="*/ 1022 w 99"/>
                  <a:gd name="T3" fmla="*/ 384 h 19"/>
                  <a:gd name="T4" fmla="*/ 385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242"/>
              <p:cNvSpPr>
                <a:spLocks/>
              </p:cNvSpPr>
              <p:nvPr/>
            </p:nvSpPr>
            <p:spPr bwMode="auto">
              <a:xfrm>
                <a:off x="5340" y="1004"/>
                <a:ext cx="385" cy="237"/>
              </a:xfrm>
              <a:custGeom>
                <a:avLst/>
                <a:gdLst>
                  <a:gd name="T0" fmla="*/ 537 w 76"/>
                  <a:gd name="T1" fmla="*/ 943 h 47"/>
                  <a:gd name="T2" fmla="*/ 1798 w 76"/>
                  <a:gd name="T3" fmla="*/ 434 h 47"/>
                  <a:gd name="T4" fmla="*/ 1231 w 76"/>
                  <a:gd name="T5" fmla="*/ 76 h 47"/>
                  <a:gd name="T6" fmla="*/ 486 w 76"/>
                  <a:gd name="T7" fmla="*/ 812 h 47"/>
                  <a:gd name="T8" fmla="*/ 537 w 76"/>
                  <a:gd name="T9" fmla="*/ 943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1842 w 82"/>
                  <a:gd name="T1" fmla="*/ 152 h 37"/>
                  <a:gd name="T2" fmla="*/ 612 w 82"/>
                  <a:gd name="T3" fmla="*/ 435 h 37"/>
                  <a:gd name="T4" fmla="*/ 435 w 82"/>
                  <a:gd name="T5" fmla="*/ 662 h 37"/>
                  <a:gd name="T6" fmla="*/ 1948 w 82"/>
                  <a:gd name="T7" fmla="*/ 586 h 37"/>
                  <a:gd name="T8" fmla="*/ 2100 w 82"/>
                  <a:gd name="T9" fmla="*/ 510 h 37"/>
                  <a:gd name="T10" fmla="*/ 2100 w 82"/>
                  <a:gd name="T11" fmla="*/ 0 h 37"/>
                  <a:gd name="T12" fmla="*/ 1842 w 82"/>
                  <a:gd name="T13" fmla="*/ 152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8" cy="167"/>
              </a:xfrm>
              <a:custGeom>
                <a:avLst/>
                <a:gdLst>
                  <a:gd name="T0" fmla="*/ 536 w 138"/>
                  <a:gd name="T1" fmla="*/ 25 h 33"/>
                  <a:gd name="T2" fmla="*/ 202 w 138"/>
                  <a:gd name="T3" fmla="*/ 359 h 33"/>
                  <a:gd name="T4" fmla="*/ 1457 w 138"/>
                  <a:gd name="T5" fmla="*/ 562 h 33"/>
                  <a:gd name="T6" fmla="*/ 2994 w 138"/>
                  <a:gd name="T7" fmla="*/ 587 h 33"/>
                  <a:gd name="T8" fmla="*/ 2918 w 138"/>
                  <a:gd name="T9" fmla="*/ 202 h 33"/>
                  <a:gd name="T10" fmla="*/ 2099 w 138"/>
                  <a:gd name="T11" fmla="*/ 76 h 33"/>
                  <a:gd name="T12" fmla="*/ 536 w 138"/>
                  <a:gd name="T13" fmla="*/ 25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Freeform 245"/>
              <p:cNvSpPr>
                <a:spLocks/>
              </p:cNvSpPr>
              <p:nvPr/>
            </p:nvSpPr>
            <p:spPr bwMode="auto">
              <a:xfrm>
                <a:off x="5077" y="1540"/>
                <a:ext cx="567" cy="146"/>
              </a:xfrm>
              <a:custGeom>
                <a:avLst/>
                <a:gdLst>
                  <a:gd name="T0" fmla="*/ 2511 w 112"/>
                  <a:gd name="T1" fmla="*/ 483 h 29"/>
                  <a:gd name="T2" fmla="*/ 2638 w 112"/>
                  <a:gd name="T3" fmla="*/ 101 h 29"/>
                  <a:gd name="T4" fmla="*/ 1898 w 112"/>
                  <a:gd name="T5" fmla="*/ 252 h 29"/>
                  <a:gd name="T6" fmla="*/ 921 w 112"/>
                  <a:gd name="T7" fmla="*/ 151 h 29"/>
                  <a:gd name="T8" fmla="*/ 51 w 112"/>
                  <a:gd name="T9" fmla="*/ 101 h 29"/>
                  <a:gd name="T10" fmla="*/ 2511 w 112"/>
                  <a:gd name="T11" fmla="*/ 483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Freeform 246"/>
              <p:cNvSpPr>
                <a:spLocks/>
              </p:cNvSpPr>
              <p:nvPr/>
            </p:nvSpPr>
            <p:spPr bwMode="auto">
              <a:xfrm>
                <a:off x="5042" y="1656"/>
                <a:ext cx="581" cy="480"/>
              </a:xfrm>
              <a:custGeom>
                <a:avLst/>
                <a:gdLst>
                  <a:gd name="T0" fmla="*/ 76 w 115"/>
                  <a:gd name="T1" fmla="*/ 1354 h 95"/>
                  <a:gd name="T2" fmla="*/ 662 w 115"/>
                  <a:gd name="T3" fmla="*/ 1379 h 95"/>
                  <a:gd name="T4" fmla="*/ 1278 w 115"/>
                  <a:gd name="T5" fmla="*/ 1965 h 95"/>
                  <a:gd name="T6" fmla="*/ 1506 w 115"/>
                  <a:gd name="T7" fmla="*/ 2142 h 95"/>
                  <a:gd name="T8" fmla="*/ 2066 w 115"/>
                  <a:gd name="T9" fmla="*/ 1329 h 95"/>
                  <a:gd name="T10" fmla="*/ 2834 w 115"/>
                  <a:gd name="T11" fmla="*/ 1329 h 95"/>
                  <a:gd name="T12" fmla="*/ 2016 w 115"/>
                  <a:gd name="T13" fmla="*/ 687 h 95"/>
                  <a:gd name="T14" fmla="*/ 945 w 115"/>
                  <a:gd name="T15" fmla="*/ 409 h 95"/>
                  <a:gd name="T16" fmla="*/ 308 w 115"/>
                  <a:gd name="T17" fmla="*/ 1046 h 95"/>
                  <a:gd name="T18" fmla="*/ 76 w 115"/>
                  <a:gd name="T19" fmla="*/ 1354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47"/>
              <p:cNvSpPr>
                <a:spLocks/>
              </p:cNvSpPr>
              <p:nvPr/>
            </p:nvSpPr>
            <p:spPr bwMode="auto">
              <a:xfrm>
                <a:off x="5421" y="1464"/>
                <a:ext cx="329" cy="854"/>
              </a:xfrm>
              <a:custGeom>
                <a:avLst/>
                <a:gdLst>
                  <a:gd name="T0" fmla="*/ 1306 w 65"/>
                  <a:gd name="T1" fmla="*/ 1021 h 169"/>
                  <a:gd name="T2" fmla="*/ 562 w 65"/>
                  <a:gd name="T3" fmla="*/ 1253 h 169"/>
                  <a:gd name="T4" fmla="*/ 562 w 65"/>
                  <a:gd name="T5" fmla="*/ 1506 h 169"/>
                  <a:gd name="T6" fmla="*/ 1281 w 65"/>
                  <a:gd name="T7" fmla="*/ 2299 h 169"/>
                  <a:gd name="T8" fmla="*/ 871 w 65"/>
                  <a:gd name="T9" fmla="*/ 3012 h 169"/>
                  <a:gd name="T10" fmla="*/ 0 w 65"/>
                  <a:gd name="T11" fmla="*/ 3780 h 169"/>
                  <a:gd name="T12" fmla="*/ 435 w 65"/>
                  <a:gd name="T13" fmla="*/ 3957 h 169"/>
                  <a:gd name="T14" fmla="*/ 1205 w 65"/>
                  <a:gd name="T15" fmla="*/ 4240 h 169"/>
                  <a:gd name="T16" fmla="*/ 1615 w 65"/>
                  <a:gd name="T17" fmla="*/ 4139 h 169"/>
                  <a:gd name="T18" fmla="*/ 1665 w 65"/>
                  <a:gd name="T19" fmla="*/ 0 h 169"/>
                  <a:gd name="T20" fmla="*/ 1306 w 65"/>
                  <a:gd name="T21" fmla="*/ 1021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152400"/>
            <a:ext cx="85407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600" y="1295400"/>
            <a:ext cx="8153400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418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aseline="0" dirty="0" smtClean="0"/>
            </a:lvl1pPr>
          </a:lstStyle>
          <a:p>
            <a:pPr>
              <a:defRPr/>
            </a:pPr>
            <a:r>
              <a:rPr lang="en-US" altLang="zh-CN"/>
              <a:t>2012/10/23</a:t>
            </a:r>
            <a:endParaRPr lang="zh-CN" altLang="zh-CN"/>
          </a:p>
        </p:txBody>
      </p:sp>
      <p:sp>
        <p:nvSpPr>
          <p:cNvPr id="7419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20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/>
            </a:lvl1pPr>
          </a:lstStyle>
          <a:p>
            <a:pPr>
              <a:defRPr/>
            </a:pPr>
            <a:fld id="{18967B48-C4A1-4517-B4C4-E086E21D92F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/ </a:t>
            </a:r>
            <a:fld id="{0AA2E98C-647B-4E04-B244-0AAFCA5C3221}" type="datetime10">
              <a:rPr lang="zh-CN" altLang="en-US"/>
              <a:pPr>
                <a:defRPr/>
              </a:pPr>
              <a:t>22:24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5" r:id="rId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4099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57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>
                <a:gd name="T0" fmla="*/ 574 w 2123"/>
                <a:gd name="T1" fmla="*/ 933 h 1696"/>
                <a:gd name="T2" fmla="*/ 538 w 2123"/>
                <a:gd name="T3" fmla="*/ 611 h 1696"/>
                <a:gd name="T4" fmla="*/ 664 w 2123"/>
                <a:gd name="T5" fmla="*/ 354 h 1696"/>
                <a:gd name="T6" fmla="*/ 917 w 2123"/>
                <a:gd name="T7" fmla="*/ 525 h 1696"/>
                <a:gd name="T8" fmla="*/ 1202 w 2123"/>
                <a:gd name="T9" fmla="*/ 777 h 1696"/>
                <a:gd name="T10" fmla="*/ 1467 w 2123"/>
                <a:gd name="T11" fmla="*/ 992 h 1696"/>
                <a:gd name="T12" fmla="*/ 1782 w 2123"/>
                <a:gd name="T13" fmla="*/ 1216 h 1696"/>
                <a:gd name="T14" fmla="*/ 1863 w 2123"/>
                <a:gd name="T15" fmla="*/ 1264 h 1696"/>
                <a:gd name="T16" fmla="*/ 1817 w 2123"/>
                <a:gd name="T17" fmla="*/ 1212 h 1696"/>
                <a:gd name="T18" fmla="*/ 1397 w 2123"/>
                <a:gd name="T19" fmla="*/ 896 h 1696"/>
                <a:gd name="T20" fmla="*/ 1076 w 2123"/>
                <a:gd name="T21" fmla="*/ 611 h 1696"/>
                <a:gd name="T22" fmla="*/ 715 w 2123"/>
                <a:gd name="T23" fmla="*/ 294 h 1696"/>
                <a:gd name="T24" fmla="*/ 989 w 2123"/>
                <a:gd name="T25" fmla="*/ 278 h 1696"/>
                <a:gd name="T26" fmla="*/ 1272 w 2123"/>
                <a:gd name="T27" fmla="*/ 284 h 1696"/>
                <a:gd name="T28" fmla="*/ 1598 w 2123"/>
                <a:gd name="T29" fmla="*/ 240 h 1696"/>
                <a:gd name="T30" fmla="*/ 2101 w 2123"/>
                <a:gd name="T31" fmla="*/ 176 h 1696"/>
                <a:gd name="T32" fmla="*/ 2053 w 2123"/>
                <a:gd name="T33" fmla="*/ 155 h 1696"/>
                <a:gd name="T34" fmla="*/ 1527 w 2123"/>
                <a:gd name="T35" fmla="*/ 230 h 1696"/>
                <a:gd name="T36" fmla="*/ 1196 w 2123"/>
                <a:gd name="T37" fmla="*/ 246 h 1696"/>
                <a:gd name="T38" fmla="*/ 751 w 2123"/>
                <a:gd name="T39" fmla="*/ 230 h 1696"/>
                <a:gd name="T40" fmla="*/ 811 w 2123"/>
                <a:gd name="T41" fmla="*/ 203 h 1696"/>
                <a:gd name="T42" fmla="*/ 1130 w 2123"/>
                <a:gd name="T43" fmla="*/ 0 h 1696"/>
                <a:gd name="T44" fmla="*/ 1076 w 2123"/>
                <a:gd name="T45" fmla="*/ 26 h 1696"/>
                <a:gd name="T46" fmla="*/ 1000 w 2123"/>
                <a:gd name="T47" fmla="*/ 75 h 1696"/>
                <a:gd name="T48" fmla="*/ 847 w 2123"/>
                <a:gd name="T49" fmla="*/ 171 h 1696"/>
                <a:gd name="T50" fmla="*/ 664 w 2123"/>
                <a:gd name="T51" fmla="*/ 252 h 1696"/>
                <a:gd name="T52" fmla="*/ 628 w 2123"/>
                <a:gd name="T53" fmla="*/ 322 h 1696"/>
                <a:gd name="T54" fmla="*/ 301 w 2123"/>
                <a:gd name="T55" fmla="*/ 525 h 1696"/>
                <a:gd name="T56" fmla="*/ 0 w 2123"/>
                <a:gd name="T57" fmla="*/ 649 h 1696"/>
                <a:gd name="T58" fmla="*/ 0 w 2123"/>
                <a:gd name="T59" fmla="*/ 654 h 1696"/>
                <a:gd name="T60" fmla="*/ 0 w 2123"/>
                <a:gd name="T61" fmla="*/ 686 h 1696"/>
                <a:gd name="T62" fmla="*/ 295 w 2123"/>
                <a:gd name="T63" fmla="*/ 568 h 1696"/>
                <a:gd name="T64" fmla="*/ 586 w 2123"/>
                <a:gd name="T65" fmla="*/ 386 h 1696"/>
                <a:gd name="T66" fmla="*/ 502 w 2123"/>
                <a:gd name="T67" fmla="*/ 601 h 1696"/>
                <a:gd name="T68" fmla="*/ 520 w 2123"/>
                <a:gd name="T69" fmla="*/ 890 h 1696"/>
                <a:gd name="T70" fmla="*/ 456 w 2123"/>
                <a:gd name="T71" fmla="*/ 1045 h 1696"/>
                <a:gd name="T72" fmla="*/ 325 w 2123"/>
                <a:gd name="T73" fmla="*/ 1324 h 1696"/>
                <a:gd name="T74" fmla="*/ 319 w 2123"/>
                <a:gd name="T75" fmla="*/ 1517 h 1696"/>
                <a:gd name="T76" fmla="*/ 325 w 2123"/>
                <a:gd name="T77" fmla="*/ 1517 h 1696"/>
                <a:gd name="T78" fmla="*/ 343 w 2123"/>
                <a:gd name="T79" fmla="*/ 1388 h 1696"/>
                <a:gd name="T80" fmla="*/ 574 w 2123"/>
                <a:gd name="T81" fmla="*/ 933 h 1696"/>
                <a:gd name="T82" fmla="*/ 574 w 2123"/>
                <a:gd name="T83" fmla="*/ 933 h 16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>
                <a:gd name="T0" fmla="*/ 325 w 969"/>
                <a:gd name="T1" fmla="*/ 1192 h 1192"/>
                <a:gd name="T2" fmla="*/ 494 w 969"/>
                <a:gd name="T3" fmla="*/ 1198 h 1192"/>
                <a:gd name="T4" fmla="*/ 584 w 969"/>
                <a:gd name="T5" fmla="*/ 1156 h 1192"/>
                <a:gd name="T6" fmla="*/ 819 w 969"/>
                <a:gd name="T7" fmla="*/ 1091 h 1192"/>
                <a:gd name="T8" fmla="*/ 941 w 969"/>
                <a:gd name="T9" fmla="*/ 1061 h 1192"/>
                <a:gd name="T10" fmla="*/ 765 w 969"/>
                <a:gd name="T11" fmla="*/ 993 h 1192"/>
                <a:gd name="T12" fmla="*/ 560 w 969"/>
                <a:gd name="T13" fmla="*/ 957 h 1192"/>
                <a:gd name="T14" fmla="*/ 199 w 969"/>
                <a:gd name="T15" fmla="*/ 975 h 1192"/>
                <a:gd name="T16" fmla="*/ 301 w 969"/>
                <a:gd name="T17" fmla="*/ 897 h 1192"/>
                <a:gd name="T18" fmla="*/ 500 w 969"/>
                <a:gd name="T19" fmla="*/ 807 h 1192"/>
                <a:gd name="T20" fmla="*/ 700 w 969"/>
                <a:gd name="T21" fmla="*/ 675 h 1192"/>
                <a:gd name="T22" fmla="*/ 706 w 969"/>
                <a:gd name="T23" fmla="*/ 675 h 1192"/>
                <a:gd name="T24" fmla="*/ 718 w 969"/>
                <a:gd name="T25" fmla="*/ 669 h 1192"/>
                <a:gd name="T26" fmla="*/ 759 w 969"/>
                <a:gd name="T27" fmla="*/ 651 h 1192"/>
                <a:gd name="T28" fmla="*/ 783 w 969"/>
                <a:gd name="T29" fmla="*/ 645 h 1192"/>
                <a:gd name="T30" fmla="*/ 795 w 969"/>
                <a:gd name="T31" fmla="*/ 633 h 1192"/>
                <a:gd name="T32" fmla="*/ 801 w 969"/>
                <a:gd name="T33" fmla="*/ 621 h 1192"/>
                <a:gd name="T34" fmla="*/ 795 w 969"/>
                <a:gd name="T35" fmla="*/ 615 h 1192"/>
                <a:gd name="T36" fmla="*/ 789 w 969"/>
                <a:gd name="T37" fmla="*/ 603 h 1192"/>
                <a:gd name="T38" fmla="*/ 789 w 969"/>
                <a:gd name="T39" fmla="*/ 577 h 1192"/>
                <a:gd name="T40" fmla="*/ 801 w 969"/>
                <a:gd name="T41" fmla="*/ 547 h 1192"/>
                <a:gd name="T42" fmla="*/ 813 w 969"/>
                <a:gd name="T43" fmla="*/ 517 h 1192"/>
                <a:gd name="T44" fmla="*/ 831 w 969"/>
                <a:gd name="T45" fmla="*/ 487 h 1192"/>
                <a:gd name="T46" fmla="*/ 843 w 969"/>
                <a:gd name="T47" fmla="*/ 457 h 1192"/>
                <a:gd name="T48" fmla="*/ 849 w 969"/>
                <a:gd name="T49" fmla="*/ 439 h 1192"/>
                <a:gd name="T50" fmla="*/ 857 w 969"/>
                <a:gd name="T51" fmla="*/ 433 h 1192"/>
                <a:gd name="T52" fmla="*/ 857 w 969"/>
                <a:gd name="T53" fmla="*/ 349 h 1192"/>
                <a:gd name="T54" fmla="*/ 857 w 969"/>
                <a:gd name="T55" fmla="*/ 343 h 1192"/>
                <a:gd name="T56" fmla="*/ 863 w 969"/>
                <a:gd name="T57" fmla="*/ 337 h 1192"/>
                <a:gd name="T58" fmla="*/ 881 w 969"/>
                <a:gd name="T59" fmla="*/ 307 h 1192"/>
                <a:gd name="T60" fmla="*/ 893 w 969"/>
                <a:gd name="T61" fmla="*/ 271 h 1192"/>
                <a:gd name="T62" fmla="*/ 905 w 969"/>
                <a:gd name="T63" fmla="*/ 241 h 1192"/>
                <a:gd name="T64" fmla="*/ 911 w 969"/>
                <a:gd name="T65" fmla="*/ 229 h 1192"/>
                <a:gd name="T66" fmla="*/ 917 w 969"/>
                <a:gd name="T67" fmla="*/ 217 h 1192"/>
                <a:gd name="T68" fmla="*/ 935 w 969"/>
                <a:gd name="T69" fmla="*/ 173 h 1192"/>
                <a:gd name="T70" fmla="*/ 953 w 969"/>
                <a:gd name="T71" fmla="*/ 137 h 1192"/>
                <a:gd name="T72" fmla="*/ 959 w 969"/>
                <a:gd name="T73" fmla="*/ 125 h 1192"/>
                <a:gd name="T74" fmla="*/ 959 w 969"/>
                <a:gd name="T75" fmla="*/ 119 h 1192"/>
                <a:gd name="T76" fmla="*/ 977 w 969"/>
                <a:gd name="T77" fmla="*/ 0 h 1192"/>
                <a:gd name="T78" fmla="*/ 953 w 969"/>
                <a:gd name="T79" fmla="*/ 47 h 1192"/>
                <a:gd name="T80" fmla="*/ 789 w 969"/>
                <a:gd name="T81" fmla="*/ 113 h 1192"/>
                <a:gd name="T82" fmla="*/ 712 w 969"/>
                <a:gd name="T83" fmla="*/ 161 h 1192"/>
                <a:gd name="T84" fmla="*/ 464 w 969"/>
                <a:gd name="T85" fmla="*/ 235 h 1192"/>
                <a:gd name="T86" fmla="*/ 283 w 969"/>
                <a:gd name="T87" fmla="*/ 289 h 1192"/>
                <a:gd name="T88" fmla="*/ 175 w 969"/>
                <a:gd name="T89" fmla="*/ 295 h 1192"/>
                <a:gd name="T90" fmla="*/ 12 w 969"/>
                <a:gd name="T91" fmla="*/ 487 h 1192"/>
                <a:gd name="T92" fmla="*/ 0 w 969"/>
                <a:gd name="T93" fmla="*/ 511 h 1192"/>
                <a:gd name="T94" fmla="*/ 0 w 969"/>
                <a:gd name="T95" fmla="*/ 1192 h 1192"/>
                <a:gd name="T96" fmla="*/ 96 w 969"/>
                <a:gd name="T97" fmla="*/ 1186 h 1192"/>
                <a:gd name="T98" fmla="*/ 325 w 969"/>
                <a:gd name="T99" fmla="*/ 1192 h 1192"/>
                <a:gd name="T100" fmla="*/ 325 w 969"/>
                <a:gd name="T101" fmla="*/ 1192 h 11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>
                <a:gd name="T0" fmla="*/ 1042 w 2176"/>
                <a:gd name="T1" fmla="*/ 771 h 1505"/>
                <a:gd name="T2" fmla="*/ 1200 w 2176"/>
                <a:gd name="T3" fmla="*/ 1239 h 1505"/>
                <a:gd name="T4" fmla="*/ 964 w 2176"/>
                <a:gd name="T5" fmla="*/ 1197 h 1505"/>
                <a:gd name="T6" fmla="*/ 729 w 2176"/>
                <a:gd name="T7" fmla="*/ 1131 h 1505"/>
                <a:gd name="T8" fmla="*/ 446 w 2176"/>
                <a:gd name="T9" fmla="*/ 1113 h 1505"/>
                <a:gd name="T10" fmla="*/ 0 w 2176"/>
                <a:gd name="T11" fmla="*/ 1083 h 1505"/>
                <a:gd name="T12" fmla="*/ 30 w 2176"/>
                <a:gd name="T13" fmla="*/ 1119 h 1505"/>
                <a:gd name="T14" fmla="*/ 500 w 2176"/>
                <a:gd name="T15" fmla="*/ 1137 h 1505"/>
                <a:gd name="T16" fmla="*/ 783 w 2176"/>
                <a:gd name="T17" fmla="*/ 1191 h 1505"/>
                <a:gd name="T18" fmla="*/ 1140 w 2176"/>
                <a:gd name="T19" fmla="*/ 1307 h 1505"/>
                <a:gd name="T20" fmla="*/ 1078 w 2176"/>
                <a:gd name="T21" fmla="*/ 1325 h 1505"/>
                <a:gd name="T22" fmla="*/ 717 w 2176"/>
                <a:gd name="T23" fmla="*/ 1511 h 1505"/>
                <a:gd name="T24" fmla="*/ 771 w 2176"/>
                <a:gd name="T25" fmla="*/ 1487 h 1505"/>
                <a:gd name="T26" fmla="*/ 869 w 2176"/>
                <a:gd name="T27" fmla="*/ 1445 h 1505"/>
                <a:gd name="T28" fmla="*/ 1030 w 2176"/>
                <a:gd name="T29" fmla="*/ 1361 h 1505"/>
                <a:gd name="T30" fmla="*/ 1224 w 2176"/>
                <a:gd name="T31" fmla="*/ 1301 h 1505"/>
                <a:gd name="T32" fmla="*/ 1277 w 2176"/>
                <a:gd name="T33" fmla="*/ 1227 h 1505"/>
                <a:gd name="T34" fmla="*/ 1646 w 2176"/>
                <a:gd name="T35" fmla="*/ 1047 h 1505"/>
                <a:gd name="T36" fmla="*/ 1947 w 2176"/>
                <a:gd name="T37" fmla="*/ 957 h 1505"/>
                <a:gd name="T38" fmla="*/ 2194 w 2176"/>
                <a:gd name="T39" fmla="*/ 825 h 1505"/>
                <a:gd name="T40" fmla="*/ 1977 w 2176"/>
                <a:gd name="T41" fmla="*/ 915 h 1505"/>
                <a:gd name="T42" fmla="*/ 1670 w 2176"/>
                <a:gd name="T43" fmla="*/ 993 h 1505"/>
                <a:gd name="T44" fmla="*/ 1351 w 2176"/>
                <a:gd name="T45" fmla="*/ 1155 h 1505"/>
                <a:gd name="T46" fmla="*/ 1513 w 2176"/>
                <a:gd name="T47" fmla="*/ 909 h 1505"/>
                <a:gd name="T48" fmla="*/ 1634 w 2176"/>
                <a:gd name="T49" fmla="*/ 547 h 1505"/>
                <a:gd name="T50" fmla="*/ 1754 w 2176"/>
                <a:gd name="T51" fmla="*/ 374 h 1505"/>
                <a:gd name="T52" fmla="*/ 1995 w 2176"/>
                <a:gd name="T53" fmla="*/ 60 h 1505"/>
                <a:gd name="T54" fmla="*/ 2019 w 2176"/>
                <a:gd name="T55" fmla="*/ 0 h 1505"/>
                <a:gd name="T56" fmla="*/ 1989 w 2176"/>
                <a:gd name="T57" fmla="*/ 0 h 1505"/>
                <a:gd name="T58" fmla="*/ 1610 w 2176"/>
                <a:gd name="T59" fmla="*/ 482 h 1505"/>
                <a:gd name="T60" fmla="*/ 1489 w 2176"/>
                <a:gd name="T61" fmla="*/ 891 h 1505"/>
                <a:gd name="T62" fmla="*/ 1265 w 2176"/>
                <a:gd name="T63" fmla="*/ 1179 h 1505"/>
                <a:gd name="T64" fmla="*/ 1140 w 2176"/>
                <a:gd name="T65" fmla="*/ 909 h 1505"/>
                <a:gd name="T66" fmla="*/ 1018 w 2176"/>
                <a:gd name="T67" fmla="*/ 542 h 1505"/>
                <a:gd name="T68" fmla="*/ 893 w 2176"/>
                <a:gd name="T69" fmla="*/ 222 h 1505"/>
                <a:gd name="T70" fmla="*/ 795 w 2176"/>
                <a:gd name="T71" fmla="*/ 0 h 1505"/>
                <a:gd name="T72" fmla="*/ 759 w 2176"/>
                <a:gd name="T73" fmla="*/ 0 h 1505"/>
                <a:gd name="T74" fmla="*/ 911 w 2176"/>
                <a:gd name="T75" fmla="*/ 356 h 1505"/>
                <a:gd name="T76" fmla="*/ 1042 w 2176"/>
                <a:gd name="T77" fmla="*/ 771 h 1505"/>
                <a:gd name="T78" fmla="*/ 1042 w 2176"/>
                <a:gd name="T79" fmla="*/ 771 h 1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>
                <a:gd name="T0" fmla="*/ 163 w 813"/>
                <a:gd name="T1" fmla="*/ 566 h 804"/>
                <a:gd name="T2" fmla="*/ 331 w 813"/>
                <a:gd name="T3" fmla="*/ 440 h 804"/>
                <a:gd name="T4" fmla="*/ 650 w 813"/>
                <a:gd name="T5" fmla="*/ 218 h 804"/>
                <a:gd name="T6" fmla="*/ 819 w 813"/>
                <a:gd name="T7" fmla="*/ 0 h 804"/>
                <a:gd name="T8" fmla="*/ 681 w 813"/>
                <a:gd name="T9" fmla="*/ 150 h 804"/>
                <a:gd name="T10" fmla="*/ 146 w 813"/>
                <a:gd name="T11" fmla="*/ 506 h 804"/>
                <a:gd name="T12" fmla="*/ 0 w 813"/>
                <a:gd name="T13" fmla="*/ 736 h 804"/>
                <a:gd name="T14" fmla="*/ 0 w 813"/>
                <a:gd name="T15" fmla="*/ 808 h 804"/>
                <a:gd name="T16" fmla="*/ 163 w 813"/>
                <a:gd name="T17" fmla="*/ 566 h 804"/>
                <a:gd name="T18" fmla="*/ 163 w 813"/>
                <a:gd name="T19" fmla="*/ 566 h 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>
                <a:gd name="T0" fmla="*/ 464 w 759"/>
                <a:gd name="T1" fmla="*/ 66 h 107"/>
                <a:gd name="T2" fmla="*/ 765 w 759"/>
                <a:gd name="T3" fmla="*/ 0 h 107"/>
                <a:gd name="T4" fmla="*/ 500 w 759"/>
                <a:gd name="T5" fmla="*/ 36 h 107"/>
                <a:gd name="T6" fmla="*/ 140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4 w 759"/>
                <a:gd name="T15" fmla="*/ 66 h 107"/>
                <a:gd name="T16" fmla="*/ 464 w 759"/>
                <a:gd name="T17" fmla="*/ 6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>
                <a:gd name="T0" fmla="*/ 1399 w 3169"/>
                <a:gd name="T1" fmla="*/ 241 h 743"/>
                <a:gd name="T2" fmla="*/ 1748 w 3169"/>
                <a:gd name="T3" fmla="*/ 235 h 743"/>
                <a:gd name="T4" fmla="*/ 2105 w 3169"/>
                <a:gd name="T5" fmla="*/ 253 h 743"/>
                <a:gd name="T6" fmla="*/ 2525 w 3169"/>
                <a:gd name="T7" fmla="*/ 235 h 743"/>
                <a:gd name="T8" fmla="*/ 3195 w 3169"/>
                <a:gd name="T9" fmla="*/ 206 h 743"/>
                <a:gd name="T10" fmla="*/ 3141 w 3169"/>
                <a:gd name="T11" fmla="*/ 188 h 743"/>
                <a:gd name="T12" fmla="*/ 2442 w 3169"/>
                <a:gd name="T13" fmla="*/ 223 h 743"/>
                <a:gd name="T14" fmla="*/ 2019 w 3169"/>
                <a:gd name="T15" fmla="*/ 223 h 743"/>
                <a:gd name="T16" fmla="*/ 1471 w 3169"/>
                <a:gd name="T17" fmla="*/ 188 h 743"/>
                <a:gd name="T18" fmla="*/ 1555 w 3169"/>
                <a:gd name="T19" fmla="*/ 168 h 743"/>
                <a:gd name="T20" fmla="*/ 2055 w 3169"/>
                <a:gd name="T21" fmla="*/ 0 h 743"/>
                <a:gd name="T22" fmla="*/ 1977 w 3169"/>
                <a:gd name="T23" fmla="*/ 24 h 743"/>
                <a:gd name="T24" fmla="*/ 1852 w 3169"/>
                <a:gd name="T25" fmla="*/ 66 h 743"/>
                <a:gd name="T26" fmla="*/ 1616 w 3169"/>
                <a:gd name="T27" fmla="*/ 138 h 743"/>
                <a:gd name="T28" fmla="*/ 1350 w 3169"/>
                <a:gd name="T29" fmla="*/ 200 h 743"/>
                <a:gd name="T30" fmla="*/ 1278 w 3169"/>
                <a:gd name="T31" fmla="*/ 253 h 743"/>
                <a:gd name="T32" fmla="*/ 771 w 3169"/>
                <a:gd name="T33" fmla="*/ 415 h 743"/>
                <a:gd name="T34" fmla="*/ 337 w 3169"/>
                <a:gd name="T35" fmla="*/ 505 h 743"/>
                <a:gd name="T36" fmla="*/ 0 w 3169"/>
                <a:gd name="T37" fmla="*/ 621 h 743"/>
                <a:gd name="T38" fmla="*/ 301 w 3169"/>
                <a:gd name="T39" fmla="*/ 541 h 743"/>
                <a:gd name="T40" fmla="*/ 741 w 3169"/>
                <a:gd name="T41" fmla="*/ 451 h 743"/>
                <a:gd name="T42" fmla="*/ 1188 w 3169"/>
                <a:gd name="T43" fmla="*/ 313 h 743"/>
                <a:gd name="T44" fmla="*/ 989 w 3169"/>
                <a:gd name="T45" fmla="*/ 493 h 743"/>
                <a:gd name="T46" fmla="*/ 875 w 3169"/>
                <a:gd name="T47" fmla="*/ 747 h 743"/>
                <a:gd name="T48" fmla="*/ 869 w 3169"/>
                <a:gd name="T49" fmla="*/ 747 h 743"/>
                <a:gd name="T50" fmla="*/ 941 w 3169"/>
                <a:gd name="T51" fmla="*/ 747 h 743"/>
                <a:gd name="T52" fmla="*/ 1030 w 3169"/>
                <a:gd name="T53" fmla="*/ 499 h 743"/>
                <a:gd name="T54" fmla="*/ 1307 w 3169"/>
                <a:gd name="T55" fmla="*/ 283 h 743"/>
                <a:gd name="T56" fmla="*/ 1543 w 3169"/>
                <a:gd name="T57" fmla="*/ 451 h 743"/>
                <a:gd name="T58" fmla="*/ 1784 w 3169"/>
                <a:gd name="T59" fmla="*/ 681 h 743"/>
                <a:gd name="T60" fmla="*/ 1870 w 3169"/>
                <a:gd name="T61" fmla="*/ 747 h 743"/>
                <a:gd name="T62" fmla="*/ 1935 w 3169"/>
                <a:gd name="T63" fmla="*/ 747 h 743"/>
                <a:gd name="T64" fmla="*/ 1706 w 3169"/>
                <a:gd name="T65" fmla="*/ 529 h 743"/>
                <a:gd name="T66" fmla="*/ 1399 w 3169"/>
                <a:gd name="T67" fmla="*/ 241 h 743"/>
                <a:gd name="T68" fmla="*/ 1399 w 3169"/>
                <a:gd name="T69" fmla="*/ 241 h 7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66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12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70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73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>
                <a:gd name="T0" fmla="*/ 1858 w 2153"/>
                <a:gd name="T1" fmla="*/ 855 h 1930"/>
                <a:gd name="T2" fmla="*/ 1953 w 2153"/>
                <a:gd name="T3" fmla="*/ 1023 h 1930"/>
                <a:gd name="T4" fmla="*/ 2069 w 2153"/>
                <a:gd name="T5" fmla="*/ 1172 h 1930"/>
                <a:gd name="T6" fmla="*/ 2135 w 2153"/>
                <a:gd name="T7" fmla="*/ 1252 h 1930"/>
                <a:gd name="T8" fmla="*/ 2171 w 2153"/>
                <a:gd name="T9" fmla="*/ 1300 h 1930"/>
                <a:gd name="T10" fmla="*/ 1905 w 2153"/>
                <a:gd name="T11" fmla="*/ 981 h 1930"/>
                <a:gd name="T12" fmla="*/ 1876 w 2153"/>
                <a:gd name="T13" fmla="*/ 933 h 1930"/>
                <a:gd name="T14" fmla="*/ 1796 w 2153"/>
                <a:gd name="T15" fmla="*/ 1246 h 1930"/>
                <a:gd name="T16" fmla="*/ 1784 w 2153"/>
                <a:gd name="T17" fmla="*/ 1492 h 1930"/>
                <a:gd name="T18" fmla="*/ 1834 w 2153"/>
                <a:gd name="T19" fmla="*/ 1914 h 1930"/>
                <a:gd name="T20" fmla="*/ 1803 w 2153"/>
                <a:gd name="T21" fmla="*/ 1938 h 1930"/>
                <a:gd name="T22" fmla="*/ 1760 w 2153"/>
                <a:gd name="T23" fmla="*/ 1540 h 1930"/>
                <a:gd name="T24" fmla="*/ 1742 w 2153"/>
                <a:gd name="T25" fmla="*/ 1294 h 1930"/>
                <a:gd name="T26" fmla="*/ 1778 w 2153"/>
                <a:gd name="T27" fmla="*/ 1089 h 1930"/>
                <a:gd name="T28" fmla="*/ 1784 w 2153"/>
                <a:gd name="T29" fmla="*/ 879 h 1930"/>
                <a:gd name="T30" fmla="*/ 1278 w 2153"/>
                <a:gd name="T31" fmla="*/ 1011 h 1930"/>
                <a:gd name="T32" fmla="*/ 831 w 2153"/>
                <a:gd name="T33" fmla="*/ 1136 h 1930"/>
                <a:gd name="T34" fmla="*/ 325 w 2153"/>
                <a:gd name="T35" fmla="*/ 1318 h 1930"/>
                <a:gd name="T36" fmla="*/ 18 w 2153"/>
                <a:gd name="T37" fmla="*/ 1426 h 1930"/>
                <a:gd name="T38" fmla="*/ 313 w 2153"/>
                <a:gd name="T39" fmla="*/ 1288 h 1930"/>
                <a:gd name="T40" fmla="*/ 688 w 2153"/>
                <a:gd name="T41" fmla="*/ 1148 h 1930"/>
                <a:gd name="T42" fmla="*/ 1030 w 2153"/>
                <a:gd name="T43" fmla="*/ 1041 h 1930"/>
                <a:gd name="T44" fmla="*/ 1423 w 2153"/>
                <a:gd name="T45" fmla="*/ 933 h 1930"/>
                <a:gd name="T46" fmla="*/ 1706 w 2153"/>
                <a:gd name="T47" fmla="*/ 819 h 1930"/>
                <a:gd name="T48" fmla="*/ 1345 w 2153"/>
                <a:gd name="T49" fmla="*/ 625 h 1930"/>
                <a:gd name="T50" fmla="*/ 869 w 2153"/>
                <a:gd name="T51" fmla="*/ 517 h 1930"/>
                <a:gd name="T52" fmla="*/ 229 w 2153"/>
                <a:gd name="T53" fmla="*/ 161 h 1930"/>
                <a:gd name="T54" fmla="*/ 0 w 2153"/>
                <a:gd name="T55" fmla="*/ 83 h 1930"/>
                <a:gd name="T56" fmla="*/ 331 w 2153"/>
                <a:gd name="T57" fmla="*/ 179 h 1930"/>
                <a:gd name="T58" fmla="*/ 718 w 2153"/>
                <a:gd name="T59" fmla="*/ 385 h 1930"/>
                <a:gd name="T60" fmla="*/ 941 w 2153"/>
                <a:gd name="T61" fmla="*/ 493 h 1930"/>
                <a:gd name="T62" fmla="*/ 1363 w 2153"/>
                <a:gd name="T63" fmla="*/ 595 h 1930"/>
                <a:gd name="T64" fmla="*/ 1664 w 2153"/>
                <a:gd name="T65" fmla="*/ 747 h 1930"/>
                <a:gd name="T66" fmla="*/ 1435 w 2153"/>
                <a:gd name="T67" fmla="*/ 463 h 1930"/>
                <a:gd name="T68" fmla="*/ 1296 w 2153"/>
                <a:gd name="T69" fmla="*/ 191 h 1930"/>
                <a:gd name="T70" fmla="*/ 1164 w 2153"/>
                <a:gd name="T71" fmla="*/ 0 h 1930"/>
                <a:gd name="T72" fmla="*/ 1351 w 2153"/>
                <a:gd name="T73" fmla="*/ 215 h 1930"/>
                <a:gd name="T74" fmla="*/ 1501 w 2153"/>
                <a:gd name="T75" fmla="*/ 487 h 1930"/>
                <a:gd name="T76" fmla="*/ 1760 w 2153"/>
                <a:gd name="T77" fmla="*/ 807 h 1930"/>
                <a:gd name="T78" fmla="*/ 1858 w 2153"/>
                <a:gd name="T79" fmla="*/ 855 h 1930"/>
                <a:gd name="T80" fmla="*/ 1858 w 2153"/>
                <a:gd name="T81" fmla="*/ 855 h 19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17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18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9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20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2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3468EA45-3E65-431E-8A07-9D1E44EA09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>
    <p:pull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5.wmf"/><Relationship Id="rId26" Type="http://schemas.openxmlformats.org/officeDocument/2006/relationships/image" Target="../media/image29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29" Type="http://schemas.openxmlformats.org/officeDocument/2006/relationships/image" Target="../media/image3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28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28" Type="http://schemas.openxmlformats.org/officeDocument/2006/relationships/oleObject" Target="../embeddings/oleObject29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Relationship Id="rId27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7.wmf"/><Relationship Id="rId18" Type="http://schemas.openxmlformats.org/officeDocument/2006/relationships/oleObject" Target="../embeddings/oleObject59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59.wmf"/><Relationship Id="rId2" Type="http://schemas.openxmlformats.org/officeDocument/2006/relationships/slideLayout" Target="../slideLayouts/slideLayout9.xml"/><Relationship Id="rId16" Type="http://schemas.openxmlformats.org/officeDocument/2006/relationships/oleObject" Target="../embeddings/oleObject58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60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5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8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5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7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63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3.w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82.wmf"/><Relationship Id="rId20" Type="http://schemas.openxmlformats.org/officeDocument/2006/relationships/image" Target="../media/image84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86.wmf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1.wmf"/><Relationship Id="rId22" Type="http://schemas.openxmlformats.org/officeDocument/2006/relationships/image" Target="../media/image8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94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95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96.bin"/><Relationship Id="rId21" Type="http://schemas.openxmlformats.org/officeDocument/2006/relationships/oleObject" Target="../embeddings/oleObject105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02.wmf"/><Relationship Id="rId20" Type="http://schemas.openxmlformats.org/officeDocument/2006/relationships/image" Target="../media/image104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0.bin"/><Relationship Id="rId24" Type="http://schemas.openxmlformats.org/officeDocument/2006/relationships/image" Target="../media/image106.wmf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23" Type="http://schemas.openxmlformats.org/officeDocument/2006/relationships/oleObject" Target="../embeddings/oleObject106.bin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104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1.wmf"/><Relationship Id="rId22" Type="http://schemas.openxmlformats.org/officeDocument/2006/relationships/image" Target="../media/image10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7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14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16.png"/><Relationship Id="rId4" Type="http://schemas.openxmlformats.org/officeDocument/2006/relationships/image" Target="../media/image115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emf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oleObject" Target="../embeddings/oleObject115.bin"/><Relationship Id="rId7" Type="http://schemas.openxmlformats.org/officeDocument/2006/relationships/image" Target="../media/image121.e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8.wmf"/><Relationship Id="rId9" Type="http://schemas.openxmlformats.org/officeDocument/2006/relationships/image" Target="../media/image12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23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27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24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2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28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30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2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38.bin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40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41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4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152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49.wmf"/><Relationship Id="rId17" Type="http://schemas.openxmlformats.org/officeDocument/2006/relationships/oleObject" Target="../embeddings/oleObject149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51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148.wmf"/><Relationship Id="rId19" Type="http://schemas.openxmlformats.org/officeDocument/2006/relationships/image" Target="../media/image153.e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50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58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5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oleObject" Target="../embeddings/oleObject159.bin"/><Relationship Id="rId3" Type="http://schemas.openxmlformats.org/officeDocument/2006/relationships/oleObject" Target="../embeddings/oleObject155.bin"/><Relationship Id="rId7" Type="http://schemas.openxmlformats.org/officeDocument/2006/relationships/image" Target="../media/image164.emf"/><Relationship Id="rId12" Type="http://schemas.openxmlformats.org/officeDocument/2006/relationships/image" Target="../media/image162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165.emf"/><Relationship Id="rId4" Type="http://schemas.openxmlformats.org/officeDocument/2006/relationships/image" Target="../media/image159.wmf"/><Relationship Id="rId9" Type="http://schemas.openxmlformats.org/officeDocument/2006/relationships/image" Target="../media/image161.wmf"/><Relationship Id="rId14" Type="http://schemas.openxmlformats.org/officeDocument/2006/relationships/image" Target="../media/image163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73.wmf"/><Relationship Id="rId26" Type="http://schemas.openxmlformats.org/officeDocument/2006/relationships/image" Target="../media/image177.wmf"/><Relationship Id="rId3" Type="http://schemas.openxmlformats.org/officeDocument/2006/relationships/oleObject" Target="../embeddings/oleObject160.bin"/><Relationship Id="rId21" Type="http://schemas.openxmlformats.org/officeDocument/2006/relationships/oleObject" Target="../embeddings/oleObject169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70.wmf"/><Relationship Id="rId17" Type="http://schemas.openxmlformats.org/officeDocument/2006/relationships/oleObject" Target="../embeddings/oleObject167.bin"/><Relationship Id="rId25" Type="http://schemas.openxmlformats.org/officeDocument/2006/relationships/oleObject" Target="../embeddings/oleObject171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72.wmf"/><Relationship Id="rId20" Type="http://schemas.openxmlformats.org/officeDocument/2006/relationships/image" Target="../media/image174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164.bin"/><Relationship Id="rId24" Type="http://schemas.openxmlformats.org/officeDocument/2006/relationships/image" Target="../media/image176.wmf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23" Type="http://schemas.openxmlformats.org/officeDocument/2006/relationships/oleObject" Target="../embeddings/oleObject170.bin"/><Relationship Id="rId28" Type="http://schemas.openxmlformats.org/officeDocument/2006/relationships/image" Target="../media/image178.wmf"/><Relationship Id="rId10" Type="http://schemas.openxmlformats.org/officeDocument/2006/relationships/image" Target="../media/image169.wmf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71.wmf"/><Relationship Id="rId22" Type="http://schemas.openxmlformats.org/officeDocument/2006/relationships/image" Target="../media/image175.wmf"/><Relationship Id="rId27" Type="http://schemas.openxmlformats.org/officeDocument/2006/relationships/oleObject" Target="../embeddings/oleObject172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86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83.wmf"/><Relationship Id="rId17" Type="http://schemas.openxmlformats.org/officeDocument/2006/relationships/oleObject" Target="../embeddings/oleObject180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85.wmf"/><Relationship Id="rId20" Type="http://schemas.openxmlformats.org/officeDocument/2006/relationships/image" Target="../media/image187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10" Type="http://schemas.openxmlformats.org/officeDocument/2006/relationships/image" Target="../media/image182.wmf"/><Relationship Id="rId19" Type="http://schemas.openxmlformats.org/officeDocument/2006/relationships/oleObject" Target="../embeddings/oleObject181.bin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84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emf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B86A96C-4E75-4273-8638-10284F1E6B57}" type="slidenum">
              <a:rPr lang="en-US" altLang="zh-CN" baseline="0" smtClean="0"/>
              <a:pPr eaLnBrk="1" hangingPunct="1"/>
              <a:t>1</a:t>
            </a:fld>
            <a:r>
              <a:rPr lang="en-US" altLang="zh-CN" baseline="0"/>
              <a:t> / </a:t>
            </a:r>
            <a:fld id="{AA77FC72-8F14-4A17-A658-7D8F92CF7CF2}" type="datetime10">
              <a:rPr lang="zh-CN" altLang="en-US" baseline="0" smtClean="0"/>
              <a:pPr eaLnBrk="1" hangingPunct="1"/>
              <a:t>22:24</a:t>
            </a:fld>
            <a:endParaRPr lang="zh-CN" altLang="zh-CN" baseline="0"/>
          </a:p>
        </p:txBody>
      </p:sp>
      <p:sp>
        <p:nvSpPr>
          <p:cNvPr id="15364" name="Rectangle 2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r"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dirty="0"/>
              <a:t>第六讲 贝叶斯判别准则</a:t>
            </a:r>
          </a:p>
          <a:p>
            <a:pPr eaLnBrk="1" hangingPunct="1">
              <a:lnSpc>
                <a:spcPct val="90000"/>
              </a:lnSpc>
            </a:pPr>
            <a:endParaRPr lang="zh-CN" altLang="en-US" sz="4400" dirty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dirty="0">
                <a:solidFill>
                  <a:srgbClr val="000099"/>
                </a:solidFill>
                <a:ea typeface="楷体_GB2312" pitchFamily="49" charset="-122"/>
              </a:rPr>
              <a:t>秦中元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99"/>
                </a:solidFill>
              </a:rPr>
              <a:t>东南大学网络空间安全学院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</a:rPr>
              <a:t>zyqin@seu.edu.cn</a:t>
            </a:r>
          </a:p>
        </p:txBody>
      </p:sp>
      <p:sp>
        <p:nvSpPr>
          <p:cNvPr id="15365" name="Rectangle 3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r" eaLnBrk="1" hangingPunct="1"/>
            <a:br>
              <a:rPr lang="zh-CN" altLang="en-US" sz="2800" dirty="0">
                <a:solidFill>
                  <a:srgbClr val="000099"/>
                </a:solidFill>
              </a:rPr>
            </a:br>
            <a:r>
              <a:rPr lang="zh-CN" altLang="en-US" sz="3600" dirty="0">
                <a:solidFill>
                  <a:srgbClr val="000099"/>
                </a:solidFill>
              </a:rPr>
              <a:t>模式识别</a:t>
            </a:r>
            <a:r>
              <a:rPr lang="en-US" altLang="zh-CN" sz="3600" dirty="0">
                <a:solidFill>
                  <a:srgbClr val="000099"/>
                </a:solidFill>
              </a:rPr>
              <a:t>(</a:t>
            </a:r>
            <a:r>
              <a:rPr lang="en-US" altLang="zh-CN" sz="3600" i="1" dirty="0">
                <a:solidFill>
                  <a:srgbClr val="000099"/>
                </a:solidFill>
                <a:latin typeface="Times New Roman" pitchFamily="18" charset="0"/>
              </a:rPr>
              <a:t>Pattern Recognition</a:t>
            </a:r>
            <a:r>
              <a:rPr lang="en-US" altLang="zh-CN" sz="3600" dirty="0">
                <a:solidFill>
                  <a:srgbClr val="000099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57E254-0400-4D9B-9AEE-5FA63FE4444F}" type="slidenum">
              <a:rPr lang="en-US" altLang="zh-CN">
                <a:solidFill>
                  <a:schemeClr val="tx1"/>
                </a:solidFill>
              </a:rPr>
              <a:pPr>
                <a:defRPr/>
              </a:pPr>
              <a:t>10</a:t>
            </a:fld>
            <a:r>
              <a:rPr lang="en-US" altLang="zh-CN">
                <a:solidFill>
                  <a:schemeClr val="tx1"/>
                </a:solidFill>
              </a:rPr>
              <a:t> / </a:t>
            </a:r>
            <a:fld id="{0AA2E98C-647B-4E04-B244-0AAFCA5C3221}" type="datetime10">
              <a:rPr lang="zh-CN" altLang="en-US">
                <a:solidFill>
                  <a:schemeClr val="tx1"/>
                </a:solidFill>
              </a:rPr>
              <a:pPr>
                <a:defRPr/>
              </a:pPr>
              <a:t>22:24</a:t>
            </a:fld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65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accent4">
                    <a:lumMod val="10000"/>
                  </a:schemeClr>
                </a:solidFill>
                <a:effectLst/>
              </a:rPr>
              <a:t>两对条件概率的区别</a:t>
            </a:r>
          </a:p>
        </p:txBody>
      </p:sp>
      <p:sp>
        <p:nvSpPr>
          <p:cNvPr id="265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295400"/>
            <a:ext cx="8458200" cy="2590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一对是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P(ω</a:t>
            </a:r>
            <a:r>
              <a:rPr lang="en-US" altLang="zh-CN" sz="2400" baseline="-25000" dirty="0">
                <a:solidFill>
                  <a:schemeClr val="accent4">
                    <a:lumMod val="10000"/>
                  </a:schemeClr>
                </a:solidFill>
                <a:effectLst/>
              </a:rPr>
              <a:t>1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|x)</a:t>
            </a:r>
            <a:r>
              <a:rPr lang="zh-CN" altLang="en-US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和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P(ω</a:t>
            </a:r>
            <a:r>
              <a:rPr lang="zh-CN" altLang="en-US" sz="2400" baseline="-25000" dirty="0">
                <a:solidFill>
                  <a:schemeClr val="accent4">
                    <a:lumMod val="10000"/>
                  </a:schemeClr>
                </a:solidFill>
                <a:effectLst/>
              </a:rPr>
              <a:t>２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|x)</a:t>
            </a:r>
            <a:r>
              <a:rPr lang="zh-CN" altLang="en-US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，另一对是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P(x|ω</a:t>
            </a:r>
            <a:r>
              <a:rPr lang="en-US" altLang="zh-CN" sz="2400" baseline="-25000" dirty="0">
                <a:solidFill>
                  <a:schemeClr val="accent4">
                    <a:lumMod val="10000"/>
                  </a:schemeClr>
                </a:solidFill>
                <a:effectLst/>
              </a:rPr>
              <a:t>1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)</a:t>
            </a:r>
            <a:r>
              <a:rPr lang="zh-CN" altLang="en-US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和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P(x|ω</a:t>
            </a:r>
            <a:r>
              <a:rPr lang="en-US" altLang="zh-CN" sz="2400" baseline="-25000" dirty="0">
                <a:solidFill>
                  <a:schemeClr val="accent4">
                    <a:lumMod val="10000"/>
                  </a:schemeClr>
                </a:solidFill>
                <a:effectLst/>
              </a:rPr>
              <a:t>2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)</a:t>
            </a:r>
            <a:r>
              <a:rPr lang="zh-CN" altLang="en-US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。 </a:t>
            </a:r>
          </a:p>
          <a:p>
            <a:pPr eaLnBrk="1" hangingPunct="1">
              <a:defRPr/>
            </a:pPr>
            <a:r>
              <a:rPr lang="zh-CN" altLang="en-US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前面一对在同一条件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x</a:t>
            </a:r>
            <a:r>
              <a:rPr lang="zh-CN" altLang="en-US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下，比较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ω</a:t>
            </a:r>
            <a:r>
              <a:rPr lang="en-US" altLang="zh-CN" sz="2400" baseline="-25000" dirty="0">
                <a:solidFill>
                  <a:schemeClr val="accent4">
                    <a:lumMod val="10000"/>
                  </a:schemeClr>
                </a:solidFill>
                <a:effectLst/>
              </a:rPr>
              <a:t>1</a:t>
            </a:r>
            <a:r>
              <a:rPr lang="zh-CN" altLang="en-US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与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ω</a:t>
            </a:r>
            <a:r>
              <a:rPr lang="en-US" altLang="zh-CN" sz="2400" baseline="-25000" dirty="0">
                <a:solidFill>
                  <a:schemeClr val="accent4">
                    <a:lumMod val="10000"/>
                  </a:schemeClr>
                </a:solidFill>
                <a:effectLst/>
              </a:rPr>
              <a:t>2</a:t>
            </a:r>
            <a:r>
              <a:rPr lang="zh-CN" altLang="en-US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出现的概率，如果我们只考虑两类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ω</a:t>
            </a:r>
            <a:r>
              <a:rPr lang="en-US" altLang="zh-CN" sz="2400" baseline="-25000" dirty="0">
                <a:solidFill>
                  <a:schemeClr val="accent4">
                    <a:lumMod val="10000"/>
                  </a:schemeClr>
                </a:solidFill>
                <a:effectLst/>
              </a:rPr>
              <a:t>1</a:t>
            </a:r>
            <a:r>
              <a:rPr lang="zh-CN" altLang="en-US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和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ω</a:t>
            </a:r>
            <a:r>
              <a:rPr lang="en-US" altLang="zh-CN" sz="2400" baseline="-25000" dirty="0">
                <a:solidFill>
                  <a:schemeClr val="accent4">
                    <a:lumMod val="10000"/>
                  </a:schemeClr>
                </a:solidFill>
                <a:effectLst/>
              </a:rPr>
              <a:t>2</a:t>
            </a:r>
            <a:r>
              <a:rPr lang="zh-CN" altLang="en-US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，则有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P(ω</a:t>
            </a:r>
            <a:r>
              <a:rPr lang="en-US" altLang="zh-CN" sz="2400" baseline="-25000" dirty="0">
                <a:solidFill>
                  <a:schemeClr val="accent4">
                    <a:lumMod val="10000"/>
                  </a:schemeClr>
                </a:solidFill>
                <a:effectLst/>
              </a:rPr>
              <a:t>1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|x)+P(ω</a:t>
            </a:r>
            <a:r>
              <a:rPr lang="en-US" altLang="zh-CN" sz="2400" baseline="-25000" dirty="0">
                <a:solidFill>
                  <a:schemeClr val="accent4">
                    <a:lumMod val="10000"/>
                  </a:schemeClr>
                </a:solidFill>
                <a:effectLst/>
              </a:rPr>
              <a:t>2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|x)=1</a:t>
            </a:r>
            <a:r>
              <a:rPr lang="zh-CN" altLang="en-US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。 </a:t>
            </a:r>
          </a:p>
          <a:p>
            <a:pPr eaLnBrk="1" hangingPunct="1">
              <a:defRPr/>
            </a:pPr>
            <a:r>
              <a:rPr lang="zh-CN" altLang="en-US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后面一对是在不同条件下讨论的问题。因此比较两者没有意义，而且即使只有两类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ω</a:t>
            </a:r>
            <a:r>
              <a:rPr lang="en-US" altLang="zh-CN" sz="2400" baseline="-25000" dirty="0">
                <a:solidFill>
                  <a:schemeClr val="accent4">
                    <a:lumMod val="10000"/>
                  </a:schemeClr>
                </a:solidFill>
                <a:effectLst/>
              </a:rPr>
              <a:t>1</a:t>
            </a:r>
            <a:r>
              <a:rPr lang="zh-CN" altLang="en-US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与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ω</a:t>
            </a:r>
            <a:r>
              <a:rPr lang="en-US" altLang="zh-CN" sz="2400" baseline="-25000" dirty="0">
                <a:solidFill>
                  <a:schemeClr val="accent4">
                    <a:lumMod val="10000"/>
                  </a:schemeClr>
                </a:solidFill>
                <a:effectLst/>
              </a:rPr>
              <a:t>2</a:t>
            </a:r>
            <a:r>
              <a:rPr lang="zh-CN" altLang="en-US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，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P(x|ω</a:t>
            </a:r>
            <a:r>
              <a:rPr lang="en-US" altLang="zh-CN" sz="2400" baseline="-25000" dirty="0">
                <a:solidFill>
                  <a:schemeClr val="accent4">
                    <a:lumMod val="10000"/>
                  </a:schemeClr>
                </a:solidFill>
                <a:effectLst/>
              </a:rPr>
              <a:t>1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)+P(x|ω</a:t>
            </a:r>
            <a:r>
              <a:rPr lang="en-US" altLang="zh-CN" sz="2400" baseline="-25000" dirty="0">
                <a:solidFill>
                  <a:schemeClr val="accent4">
                    <a:lumMod val="10000"/>
                  </a:schemeClr>
                </a:solidFill>
                <a:effectLst/>
              </a:rPr>
              <a:t>2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)≠1</a:t>
            </a:r>
            <a:r>
              <a:rPr lang="zh-CN" altLang="en-US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。 </a:t>
            </a:r>
          </a:p>
        </p:txBody>
      </p:sp>
      <p:pic>
        <p:nvPicPr>
          <p:cNvPr id="265220" name="Picture 4" descr="2_1_1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71900"/>
            <a:ext cx="3810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221" name="Picture 5" descr="2_1_1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9525"/>
            <a:ext cx="40386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2" name="Rectangle 54"/>
          <p:cNvSpPr>
            <a:spLocks noChangeArrowheads="1"/>
          </p:cNvSpPr>
          <p:nvPr/>
        </p:nvSpPr>
        <p:spPr bwMode="auto">
          <a:xfrm>
            <a:off x="1905000" y="3562350"/>
            <a:ext cx="74549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indent="304800">
              <a:lnSpc>
                <a:spcPct val="125000"/>
              </a:lnSpc>
            </a:pP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| 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表示试验呈阳性的人中，实际没有病的</a:t>
            </a:r>
          </a:p>
          <a:p>
            <a:pPr indent="30480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                人的概率。 </a:t>
            </a:r>
          </a:p>
        </p:txBody>
      </p:sp>
      <p:sp>
        <p:nvSpPr>
          <p:cNvPr id="23555" name="Rectangle 53"/>
          <p:cNvSpPr>
            <a:spLocks noChangeArrowheads="1"/>
          </p:cNvSpPr>
          <p:nvPr/>
        </p:nvSpPr>
        <p:spPr bwMode="auto">
          <a:xfrm>
            <a:off x="192088" y="1573213"/>
            <a:ext cx="84978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indent="304800">
              <a:lnSpc>
                <a:spcPct val="125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若用某种方法检测是否患有某病，假设</a:t>
            </a: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表示“试验反</a:t>
            </a:r>
          </a:p>
          <a:p>
            <a:pPr indent="30480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应呈阳性”。则：</a:t>
            </a:r>
          </a:p>
        </p:txBody>
      </p:sp>
      <p:sp>
        <p:nvSpPr>
          <p:cNvPr id="23556" name="Rectangle 49"/>
          <p:cNvSpPr>
            <a:spLocks noChangeArrowheads="1"/>
          </p:cNvSpPr>
          <p:nvPr/>
        </p:nvSpPr>
        <p:spPr bwMode="auto">
          <a:xfrm>
            <a:off x="377825" y="182563"/>
            <a:ext cx="84613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例如：一个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类问题，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诊断为患有某病，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诊断为无病，</a:t>
            </a:r>
          </a:p>
        </p:txBody>
      </p:sp>
      <p:sp>
        <p:nvSpPr>
          <p:cNvPr id="23557" name="Rectangle 52"/>
          <p:cNvSpPr>
            <a:spLocks noChangeArrowheads="1"/>
          </p:cNvSpPr>
          <p:nvPr/>
        </p:nvSpPr>
        <p:spPr bwMode="auto">
          <a:xfrm>
            <a:off x="804863" y="1076325"/>
            <a:ext cx="52435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indent="304800">
              <a:lnSpc>
                <a:spcPct val="125000"/>
              </a:lnSpc>
            </a:pP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aseline="0">
                <a:solidFill>
                  <a:srgbClr val="000000"/>
                </a:solidFill>
                <a:latin typeface="宋体" pitchFamily="2" charset="-122"/>
              </a:rPr>
              <a:t>表示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该地区人无此病的概率。</a:t>
            </a:r>
          </a:p>
        </p:txBody>
      </p:sp>
      <p:sp>
        <p:nvSpPr>
          <p:cNvPr id="23558" name="Rectangle 59"/>
          <p:cNvSpPr>
            <a:spLocks noChangeArrowheads="1"/>
          </p:cNvSpPr>
          <p:nvPr/>
        </p:nvSpPr>
        <p:spPr bwMode="auto">
          <a:xfrm>
            <a:off x="419100" y="622300"/>
            <a:ext cx="62341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则： 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表示某地区的人患有此病的概率，</a:t>
            </a:r>
          </a:p>
        </p:txBody>
      </p:sp>
      <p:sp>
        <p:nvSpPr>
          <p:cNvPr id="12357" name="Rectangle 69"/>
          <p:cNvSpPr>
            <a:spLocks noChangeArrowheads="1"/>
          </p:cNvSpPr>
          <p:nvPr/>
        </p:nvSpPr>
        <p:spPr bwMode="auto">
          <a:xfrm>
            <a:off x="1914525" y="2562225"/>
            <a:ext cx="72294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表示无病的人群做该试验时反应呈阳性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               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显示有病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的概率。</a:t>
            </a:r>
          </a:p>
        </p:txBody>
      </p:sp>
      <p:sp>
        <p:nvSpPr>
          <p:cNvPr id="12359" name="AutoShape 71" descr="小纸屑"/>
          <p:cNvSpPr>
            <a:spLocks noChangeArrowheads="1"/>
          </p:cNvSpPr>
          <p:nvPr/>
        </p:nvSpPr>
        <p:spPr bwMode="auto">
          <a:xfrm>
            <a:off x="292100" y="3568700"/>
            <a:ext cx="1714500" cy="825500"/>
          </a:xfrm>
          <a:prstGeom prst="wedgeEllipseCallout">
            <a:avLst>
              <a:gd name="adj1" fmla="val 46667"/>
              <a:gd name="adj2" fmla="val -74616"/>
            </a:avLst>
          </a:prstGeom>
          <a:pattFill prst="smConfetti">
            <a:fgClr>
              <a:schemeClr val="accent1"/>
            </a:fgClr>
            <a:bgClr>
              <a:schemeClr val="tx1"/>
            </a:bgClr>
          </a:patt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algn="ctr"/>
            <a:endParaRPr lang="zh-CN" altLang="zh-CN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55" name="Rectangle 67"/>
          <p:cNvSpPr>
            <a:spLocks noChangeArrowheads="1"/>
          </p:cNvSpPr>
          <p:nvPr/>
        </p:nvSpPr>
        <p:spPr bwMode="auto">
          <a:xfrm>
            <a:off x="450850" y="3663950"/>
            <a:ext cx="13319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值低 </a:t>
            </a:r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/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高</a:t>
            </a:r>
          </a:p>
        </p:txBody>
      </p:sp>
      <p:sp>
        <p:nvSpPr>
          <p:cNvPr id="12360" name="Rectangle 72"/>
          <p:cNvSpPr>
            <a:spLocks noChangeArrowheads="1"/>
          </p:cNvSpPr>
          <p:nvPr/>
        </p:nvSpPr>
        <p:spPr bwMode="auto">
          <a:xfrm>
            <a:off x="773113" y="3924300"/>
            <a:ext cx="48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r>
              <a:rPr lang="en-US" altLang="zh-CN" sz="2400" b="1" baseline="0">
                <a:solidFill>
                  <a:srgbClr val="CC0000"/>
                </a:solidFill>
                <a:latin typeface="Times New Roman" pitchFamily="18" charset="0"/>
              </a:rPr>
              <a:t>√</a:t>
            </a:r>
          </a:p>
        </p:txBody>
      </p:sp>
      <p:sp>
        <p:nvSpPr>
          <p:cNvPr id="12363" name="AutoShape 75" descr="小纸屑"/>
          <p:cNvSpPr>
            <a:spLocks noChangeArrowheads="1"/>
          </p:cNvSpPr>
          <p:nvPr/>
        </p:nvSpPr>
        <p:spPr bwMode="auto">
          <a:xfrm>
            <a:off x="273050" y="4459288"/>
            <a:ext cx="1714500" cy="825500"/>
          </a:xfrm>
          <a:prstGeom prst="wedgeEllipseCallout">
            <a:avLst>
              <a:gd name="adj1" fmla="val 47130"/>
              <a:gd name="adj2" fmla="val 70000"/>
            </a:avLst>
          </a:prstGeom>
          <a:pattFill prst="smConfetti">
            <a:fgClr>
              <a:schemeClr val="accent1"/>
            </a:fgClr>
            <a:bgClr>
              <a:schemeClr val="tx1"/>
            </a:bgClr>
          </a:patt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algn="ctr"/>
            <a:endParaRPr lang="zh-CN" altLang="zh-CN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62" name="Rectangle 74"/>
          <p:cNvSpPr>
            <a:spLocks noChangeArrowheads="1"/>
          </p:cNvSpPr>
          <p:nvPr/>
        </p:nvSpPr>
        <p:spPr bwMode="auto">
          <a:xfrm>
            <a:off x="419100" y="4516438"/>
            <a:ext cx="13319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值低 </a:t>
            </a:r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/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高</a:t>
            </a:r>
          </a:p>
        </p:txBody>
      </p:sp>
      <p:sp>
        <p:nvSpPr>
          <p:cNvPr id="12364" name="Rectangle 76"/>
          <p:cNvSpPr>
            <a:spLocks noChangeArrowheads="1"/>
          </p:cNvSpPr>
          <p:nvPr/>
        </p:nvSpPr>
        <p:spPr bwMode="auto">
          <a:xfrm>
            <a:off x="1312863" y="4840288"/>
            <a:ext cx="48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r>
              <a:rPr lang="en-US" altLang="zh-CN" sz="2400" b="1" baseline="0">
                <a:solidFill>
                  <a:srgbClr val="CC0000"/>
                </a:solidFill>
                <a:latin typeface="Times New Roman" pitchFamily="18" charset="0"/>
              </a:rPr>
              <a:t>√</a:t>
            </a:r>
          </a:p>
        </p:txBody>
      </p:sp>
      <p:sp>
        <p:nvSpPr>
          <p:cNvPr id="12368" name="Rectangle 80"/>
          <p:cNvSpPr>
            <a:spLocks noChangeArrowheads="1"/>
          </p:cNvSpPr>
          <p:nvPr/>
        </p:nvSpPr>
        <p:spPr bwMode="auto">
          <a:xfrm>
            <a:off x="1665288" y="4632325"/>
            <a:ext cx="74787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表示患病人群做该试验时反应呈阳性的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                概率。</a:t>
            </a:r>
          </a:p>
        </p:txBody>
      </p:sp>
      <p:sp>
        <p:nvSpPr>
          <p:cNvPr id="12369" name="Rectangle 81"/>
          <p:cNvSpPr>
            <a:spLocks noChangeArrowheads="1"/>
          </p:cNvSpPr>
          <p:nvPr/>
        </p:nvSpPr>
        <p:spPr bwMode="auto">
          <a:xfrm>
            <a:off x="1905000" y="5584825"/>
            <a:ext cx="7267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| 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表示试验呈阳性的人中，实际确实有病的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                人的概率。</a:t>
            </a:r>
          </a:p>
        </p:txBody>
      </p:sp>
      <p:sp>
        <p:nvSpPr>
          <p:cNvPr id="12374" name="AutoShape 86"/>
          <p:cNvSpPr>
            <a:spLocks/>
          </p:cNvSpPr>
          <p:nvPr/>
        </p:nvSpPr>
        <p:spPr bwMode="auto">
          <a:xfrm>
            <a:off x="2006600" y="2819400"/>
            <a:ext cx="241300" cy="1041400"/>
          </a:xfrm>
          <a:prstGeom prst="leftBrace">
            <a:avLst>
              <a:gd name="adj1" fmla="val 35965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75" name="AutoShape 87"/>
          <p:cNvSpPr>
            <a:spLocks/>
          </p:cNvSpPr>
          <p:nvPr/>
        </p:nvSpPr>
        <p:spPr bwMode="auto">
          <a:xfrm>
            <a:off x="1957388" y="4916488"/>
            <a:ext cx="241300" cy="1041400"/>
          </a:xfrm>
          <a:prstGeom prst="leftBrace">
            <a:avLst>
              <a:gd name="adj1" fmla="val 35965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76" name="Rectangle 88"/>
          <p:cNvSpPr>
            <a:spLocks noChangeArrowheads="1"/>
          </p:cNvSpPr>
          <p:nvPr/>
        </p:nvSpPr>
        <p:spPr bwMode="auto">
          <a:xfrm>
            <a:off x="1624013" y="3746500"/>
            <a:ext cx="48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？</a:t>
            </a:r>
          </a:p>
        </p:txBody>
      </p:sp>
      <p:sp>
        <p:nvSpPr>
          <p:cNvPr id="12377" name="Rectangle 89"/>
          <p:cNvSpPr>
            <a:spLocks noChangeArrowheads="1"/>
          </p:cNvSpPr>
          <p:nvPr/>
        </p:nvSpPr>
        <p:spPr bwMode="auto">
          <a:xfrm>
            <a:off x="1547813" y="4610100"/>
            <a:ext cx="48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？</a:t>
            </a:r>
          </a:p>
        </p:txBody>
      </p:sp>
      <p:sp>
        <p:nvSpPr>
          <p:cNvPr id="23572" name="AutoShape 90"/>
          <p:cNvSpPr>
            <a:spLocks/>
          </p:cNvSpPr>
          <p:nvPr/>
        </p:nvSpPr>
        <p:spPr bwMode="auto">
          <a:xfrm>
            <a:off x="6445250" y="871538"/>
            <a:ext cx="103188" cy="666750"/>
          </a:xfrm>
          <a:prstGeom prst="rightBrace">
            <a:avLst>
              <a:gd name="adj1" fmla="val 53846"/>
              <a:gd name="adj2" fmla="val 50000"/>
            </a:avLst>
          </a:prstGeom>
          <a:noFill/>
          <a:ln w="127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73" name="Rectangle 91"/>
          <p:cNvSpPr>
            <a:spLocks noChangeArrowheads="1"/>
          </p:cNvSpPr>
          <p:nvPr/>
        </p:nvSpPr>
        <p:spPr bwMode="auto">
          <a:xfrm>
            <a:off x="6596063" y="774700"/>
            <a:ext cx="1400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pPr algn="ctr"/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通过统计</a:t>
            </a:r>
          </a:p>
          <a:p>
            <a:pPr algn="ctr"/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资料得到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2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23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12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123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123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123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23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23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2" grpId="0"/>
      <p:bldP spid="12357" grpId="0"/>
      <p:bldP spid="12359" grpId="0" animBg="1"/>
      <p:bldP spid="12355" grpId="0" build="allAtOnce"/>
      <p:bldP spid="12360" grpId="0"/>
      <p:bldP spid="12360" grpId="1"/>
      <p:bldP spid="12360" grpId="2"/>
      <p:bldP spid="12363" grpId="0" animBg="1"/>
      <p:bldP spid="12362" grpId="0"/>
      <p:bldP spid="12364" grpId="0"/>
      <p:bldP spid="12364" grpId="1"/>
      <p:bldP spid="12364" grpId="2"/>
      <p:bldP spid="12368" grpId="0"/>
      <p:bldP spid="12369" grpId="0"/>
      <p:bldP spid="12374" grpId="0" animBg="1"/>
      <p:bldP spid="12375" grpId="0" animBg="1"/>
      <p:bldP spid="12376" grpId="0"/>
      <p:bldP spid="12376" grpId="1"/>
      <p:bldP spid="12377" grpId="0"/>
      <p:bldP spid="1237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0" y="611188"/>
            <a:ext cx="597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indent="457200"/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）三者关系：根据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(4-4)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贝叶斯公式有</a:t>
            </a:r>
          </a:p>
        </p:txBody>
      </p:sp>
      <p:graphicFrame>
        <p:nvGraphicFramePr>
          <p:cNvPr id="24579" name="Object 6"/>
          <p:cNvGraphicFramePr>
            <a:graphicFrameLocks noChangeAspect="1"/>
          </p:cNvGraphicFramePr>
          <p:nvPr/>
        </p:nvGraphicFramePr>
        <p:xfrm>
          <a:off x="1055688" y="4217988"/>
          <a:ext cx="579755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4" name="公式" r:id="rId3" imgW="2921000" imgH="622300" progId="Equation.3">
                  <p:embed/>
                </p:oleObj>
              </mc:Choice>
              <mc:Fallback>
                <p:oleObj name="公式" r:id="rId3" imgW="2921000" imgH="622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4217988"/>
                        <a:ext cx="5797550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6010275" y="4419600"/>
            <a:ext cx="2741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400" baseline="0">
                <a:solidFill>
                  <a:srgbClr val="000000"/>
                </a:solidFill>
              </a:rPr>
              <a:t>             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4-5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endParaRPr lang="zh-CN" altLang="en-US" sz="2400" baseline="0">
              <a:solidFill>
                <a:srgbClr val="000000"/>
              </a:solidFill>
            </a:endParaRPr>
          </a:p>
        </p:txBody>
      </p:sp>
      <p:sp>
        <p:nvSpPr>
          <p:cNvPr id="24581" name="AutoShape 18"/>
          <p:cNvSpPr>
            <a:spLocks noChangeArrowheads="1"/>
          </p:cNvSpPr>
          <p:nvPr/>
        </p:nvSpPr>
        <p:spPr bwMode="auto">
          <a:xfrm>
            <a:off x="2781300" y="1652588"/>
            <a:ext cx="5854700" cy="1574800"/>
          </a:xfrm>
          <a:prstGeom prst="cloudCallout">
            <a:avLst>
              <a:gd name="adj1" fmla="val -27981"/>
              <a:gd name="adj2" fmla="val -86995"/>
            </a:avLst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algn="ctr"/>
            <a:endParaRPr lang="zh-CN" altLang="zh-CN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4582" name="Object 21"/>
          <p:cNvGraphicFramePr>
            <a:graphicFrameLocks noChangeAspect="1"/>
          </p:cNvGraphicFramePr>
          <p:nvPr/>
        </p:nvGraphicFramePr>
        <p:xfrm>
          <a:off x="3651250" y="1930400"/>
          <a:ext cx="3729038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5" name="公式" r:id="rId5" imgW="1777229" imgH="622030" progId="Equation.3">
                  <p:embed/>
                </p:oleObj>
              </mc:Choice>
              <mc:Fallback>
                <p:oleObj name="公式" r:id="rId5" imgW="1777229" imgH="62203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1930400"/>
                        <a:ext cx="3729038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22"/>
          <p:cNvSpPr txBox="1">
            <a:spLocks noChangeArrowheads="1"/>
          </p:cNvSpPr>
          <p:nvPr/>
        </p:nvSpPr>
        <p:spPr bwMode="auto">
          <a:xfrm>
            <a:off x="985838" y="6016625"/>
            <a:ext cx="210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：类别数</a:t>
            </a:r>
          </a:p>
        </p:txBody>
      </p:sp>
    </p:spTree>
  </p:cSld>
  <p:clrMapOvr>
    <a:masterClrMapping/>
  </p:clrMapOvr>
  <p:transition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231775" y="4637088"/>
            <a:ext cx="277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indent="304800"/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2.  </a:t>
            </a: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决策规则</a:t>
            </a:r>
            <a:endParaRPr lang="zh-CN" altLang="en-US" sz="2400" b="1" baseline="0">
              <a:solidFill>
                <a:srgbClr val="000000"/>
              </a:solidFill>
            </a:endParaRPr>
          </a:p>
        </p:txBody>
      </p:sp>
      <p:graphicFrame>
        <p:nvGraphicFramePr>
          <p:cNvPr id="15378" name="Object 18"/>
          <p:cNvGraphicFramePr>
            <a:graphicFrameLocks noChangeAspect="1"/>
          </p:cNvGraphicFramePr>
          <p:nvPr/>
        </p:nvGraphicFramePr>
        <p:xfrm>
          <a:off x="571500" y="5665788"/>
          <a:ext cx="73342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公式" r:id="rId3" imgW="3708400" imgH="241300" progId="Equation.3">
                  <p:embed/>
                </p:oleObj>
              </mc:Choice>
              <mc:Fallback>
                <p:oleObj name="公式" r:id="rId3" imgW="3708400" imgH="241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665788"/>
                        <a:ext cx="73342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23"/>
          <p:cNvSpPr>
            <a:spLocks noChangeArrowheads="1"/>
          </p:cNvSpPr>
          <p:nvPr/>
        </p:nvSpPr>
        <p:spPr bwMode="auto">
          <a:xfrm>
            <a:off x="474663" y="762000"/>
            <a:ext cx="408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4.2.1   </a:t>
            </a: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最小错误率贝叶斯决策</a:t>
            </a:r>
          </a:p>
        </p:txBody>
      </p:sp>
      <p:sp>
        <p:nvSpPr>
          <p:cNvPr id="25605" name="Rectangle 24"/>
          <p:cNvSpPr>
            <a:spLocks noChangeArrowheads="1"/>
          </p:cNvSpPr>
          <p:nvPr/>
        </p:nvSpPr>
        <p:spPr bwMode="auto">
          <a:xfrm>
            <a:off x="247650" y="1676400"/>
            <a:ext cx="86614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indent="304800" eaLnBrk="0" hangingPunct="0">
              <a:lnSpc>
                <a:spcPct val="125000"/>
              </a:lnSpc>
              <a:tabLst>
                <a:tab pos="304800" algn="l"/>
              </a:tabLst>
            </a:pP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讨论模式集的分类，目的是确定</a:t>
            </a:r>
            <a:r>
              <a:rPr lang="en-US" altLang="zh-CN" sz="24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属于那一类，所以</a:t>
            </a:r>
          </a:p>
          <a:p>
            <a:pPr indent="304800" eaLnBrk="0" hangingPunct="0">
              <a:lnSpc>
                <a:spcPct val="125000"/>
              </a:lnSpc>
              <a:tabLst>
                <a:tab pos="304800" algn="l"/>
              </a:tabLst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要看</a:t>
            </a:r>
            <a:r>
              <a:rPr lang="en-US" altLang="zh-CN" sz="24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来自哪类的概率大。在下列三种概率中：</a:t>
            </a:r>
          </a:p>
          <a:p>
            <a:pPr indent="304800" eaLnBrk="0" hangingPunct="0">
              <a:lnSpc>
                <a:spcPct val="125000"/>
              </a:lnSpc>
              <a:tabLst>
                <a:tab pos="304800" algn="l"/>
              </a:tabLst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       先验概率</a:t>
            </a:r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l-GR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</a:p>
          <a:p>
            <a:pPr indent="304800" eaLnBrk="0" hangingPunct="0">
              <a:lnSpc>
                <a:spcPct val="125000"/>
              </a:lnSpc>
              <a:tabLst>
                <a:tab pos="304800" algn="l"/>
              </a:tabLst>
            </a:pP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类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条件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概率密度</a:t>
            </a:r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l-GR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</a:p>
          <a:p>
            <a:pPr indent="304800" eaLnBrk="0" hangingPunct="0">
              <a:lnSpc>
                <a:spcPct val="125000"/>
              </a:lnSpc>
              <a:tabLst>
                <a:tab pos="304800" algn="l"/>
              </a:tabLst>
            </a:pP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后验概率</a:t>
            </a:r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l-GR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| </a:t>
            </a:r>
            <a:r>
              <a:rPr lang="en-US" altLang="zh-CN" sz="24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</a:p>
        </p:txBody>
      </p:sp>
      <p:sp>
        <p:nvSpPr>
          <p:cNvPr id="25606" name="Rectangle 25"/>
          <p:cNvSpPr>
            <a:spLocks noChangeArrowheads="1"/>
          </p:cNvSpPr>
          <p:nvPr/>
        </p:nvSpPr>
        <p:spPr bwMode="auto">
          <a:xfrm>
            <a:off x="490538" y="4098925"/>
            <a:ext cx="4448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采用哪种概率进行分类最合理？</a:t>
            </a:r>
            <a:endParaRPr lang="zh-CN" altLang="en-US" sz="2400" baseline="0">
              <a:solidFill>
                <a:srgbClr val="000000"/>
              </a:solidFill>
            </a:endParaRPr>
          </a:p>
        </p:txBody>
      </p:sp>
      <p:sp>
        <p:nvSpPr>
          <p:cNvPr id="25607" name="Rectangle 26"/>
          <p:cNvSpPr>
            <a:spLocks noChangeArrowheads="1"/>
          </p:cNvSpPr>
          <p:nvPr/>
        </p:nvSpPr>
        <p:spPr bwMode="auto">
          <a:xfrm>
            <a:off x="-157163" y="1249363"/>
            <a:ext cx="302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pPr marL="457200" indent="-457200"/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 1.  </a:t>
            </a: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问题分析</a:t>
            </a: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5087938" y="4127500"/>
            <a:ext cx="2490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r>
              <a:rPr lang="zh-CN" altLang="en-US" sz="2400" baseline="0" dirty="0">
                <a:solidFill>
                  <a:srgbClr val="993300"/>
                </a:solidFill>
                <a:latin typeface="Times New Roman" pitchFamily="18" charset="0"/>
              </a:rPr>
              <a:t>后验概率</a:t>
            </a:r>
            <a:r>
              <a:rPr lang="en-US" altLang="zh-CN" sz="2400" i="1" baseline="0" dirty="0">
                <a:solidFill>
                  <a:srgbClr val="993300"/>
                </a:solidFill>
                <a:latin typeface="Times New Roman" pitchFamily="18" charset="0"/>
              </a:rPr>
              <a:t>P</a:t>
            </a:r>
            <a:r>
              <a:rPr lang="en-US" altLang="zh-CN" sz="2400" baseline="0" dirty="0">
                <a:solidFill>
                  <a:srgbClr val="993300"/>
                </a:solidFill>
                <a:latin typeface="Times New Roman" pitchFamily="18" charset="0"/>
              </a:rPr>
              <a:t>(</a:t>
            </a:r>
            <a:r>
              <a:rPr lang="el-GR" altLang="zh-CN" sz="2400" i="1" baseline="0" dirty="0">
                <a:solidFill>
                  <a:srgbClr val="993300"/>
                </a:solidFill>
                <a:latin typeface="Times New Roman" pitchFamily="18" charset="0"/>
              </a:rPr>
              <a:t>ω</a:t>
            </a:r>
            <a:r>
              <a:rPr lang="el-GR" altLang="zh-CN" sz="2400" i="1" baseline="-25000" dirty="0">
                <a:solidFill>
                  <a:srgbClr val="993300"/>
                </a:solidFill>
                <a:latin typeface="Times New Roman" pitchFamily="18" charset="0"/>
              </a:rPr>
              <a:t>i</a:t>
            </a:r>
            <a:r>
              <a:rPr lang="en-US" altLang="zh-CN" sz="2400" baseline="0" dirty="0">
                <a:solidFill>
                  <a:srgbClr val="993300"/>
                </a:solidFill>
                <a:latin typeface="Times New Roman" pitchFamily="18" charset="0"/>
              </a:rPr>
              <a:t>| </a:t>
            </a:r>
            <a:r>
              <a:rPr lang="en-US" altLang="zh-CN" sz="2400" b="1" i="1" baseline="0" dirty="0">
                <a:solidFill>
                  <a:srgbClr val="993300"/>
                </a:solidFill>
                <a:latin typeface="Times New Roman" pitchFamily="18" charset="0"/>
              </a:rPr>
              <a:t>X</a:t>
            </a:r>
            <a:r>
              <a:rPr lang="en-US" altLang="zh-CN" sz="2400" baseline="0" dirty="0">
                <a:solidFill>
                  <a:srgbClr val="9933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5609" name="Rectangle 28"/>
          <p:cNvSpPr>
            <a:spLocks noChangeArrowheads="1"/>
          </p:cNvSpPr>
          <p:nvPr/>
        </p:nvSpPr>
        <p:spPr bwMode="auto">
          <a:xfrm>
            <a:off x="2755900" y="271463"/>
            <a:ext cx="3986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3200" b="1" baseline="0">
                <a:solidFill>
                  <a:srgbClr val="000000"/>
                </a:solidFill>
                <a:latin typeface="Times New Roman" pitchFamily="18" charset="0"/>
              </a:rPr>
              <a:t>4.2   </a:t>
            </a:r>
            <a:r>
              <a:rPr lang="zh-CN" altLang="en-US" sz="3200" b="1" baseline="0">
                <a:solidFill>
                  <a:srgbClr val="000000"/>
                </a:solidFill>
                <a:latin typeface="Times New Roman" pitchFamily="18" charset="0"/>
              </a:rPr>
              <a:t>贝叶斯决策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500063" y="5129213"/>
            <a:ext cx="226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pPr algn="ctr"/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设有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类模式，</a:t>
            </a:r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7970838" y="5624513"/>
            <a:ext cx="86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(4-6)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4160838" y="6213475"/>
            <a:ext cx="452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pPr algn="ctr"/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——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最小错误率贝叶斯决策规则</a:t>
            </a:r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>
            <a:off x="552450" y="6197600"/>
            <a:ext cx="8243888" cy="0"/>
          </a:xfrm>
          <a:prstGeom prst="line">
            <a:avLst/>
          </a:prstGeom>
          <a:noFill/>
          <a:ln w="57150" cmpd="thinThick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53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53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9" grpId="0"/>
      <p:bldP spid="15387" grpId="0"/>
      <p:bldP spid="15387" grpId="1"/>
      <p:bldP spid="15387" grpId="2"/>
      <p:bldP spid="15389" grpId="0"/>
      <p:bldP spid="15390" grpId="0"/>
      <p:bldP spid="15391" grpId="0"/>
      <p:bldP spid="1539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333375" y="1395413"/>
            <a:ext cx="2133600" cy="506412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>
                  <a:alpha val="72000"/>
                </a:schemeClr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66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803496"/>
              </p:ext>
            </p:extLst>
          </p:nvPr>
        </p:nvGraphicFramePr>
        <p:xfrm>
          <a:off x="2863850" y="3843338"/>
          <a:ext cx="33464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1" name="公式" r:id="rId3" imgW="1663700" imgH="419100" progId="Equation.3">
                  <p:embed/>
                </p:oleObj>
              </mc:Choice>
              <mc:Fallback>
                <p:oleObj name="公式" r:id="rId3" imgW="16637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3843338"/>
                        <a:ext cx="33464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8"/>
          <p:cNvSpPr>
            <a:spLocks noChangeArrowheads="1"/>
          </p:cNvSpPr>
          <p:nvPr/>
        </p:nvSpPr>
        <p:spPr bwMode="auto">
          <a:xfrm>
            <a:off x="338138" y="1974850"/>
            <a:ext cx="8805862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虽然后验概率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| 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可以提供有效的分类信息，但先验概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率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和类概率密度函数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从统计资料中容易获得，故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用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Bayes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公式，将后验概率转化为类概率密度函数和先验概率的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表示。由：</a:t>
            </a:r>
          </a:p>
        </p:txBody>
      </p:sp>
      <p:sp>
        <p:nvSpPr>
          <p:cNvPr id="26629" name="Rectangle 12"/>
          <p:cNvSpPr>
            <a:spLocks noChangeArrowheads="1"/>
          </p:cNvSpPr>
          <p:nvPr/>
        </p:nvSpPr>
        <p:spPr bwMode="auto">
          <a:xfrm>
            <a:off x="384175" y="4856163"/>
            <a:ext cx="8494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可知，分母与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无关，即与分类无关，故分类规则又可表示为：</a:t>
            </a:r>
            <a:endParaRPr lang="zh-CN" altLang="en-US" sz="2400" baseline="0">
              <a:solidFill>
                <a:srgbClr val="000000"/>
              </a:solidFill>
            </a:endParaRPr>
          </a:p>
        </p:txBody>
      </p:sp>
      <p:graphicFrame>
        <p:nvGraphicFramePr>
          <p:cNvPr id="26630" name="Object 14"/>
          <p:cNvGraphicFramePr>
            <a:graphicFrameLocks noChangeAspect="1"/>
          </p:cNvGraphicFramePr>
          <p:nvPr/>
        </p:nvGraphicFramePr>
        <p:xfrm>
          <a:off x="393700" y="5497513"/>
          <a:ext cx="82200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2" name="公式" r:id="rId5" imgW="4419600" imgH="241300" progId="Equation.3">
                  <p:embed/>
                </p:oleObj>
              </mc:Choice>
              <mc:Fallback>
                <p:oleObj name="公式" r:id="rId5" imgW="4419600" imgH="24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5497513"/>
                        <a:ext cx="82200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Rectangle 16"/>
          <p:cNvSpPr>
            <a:spLocks noChangeArrowheads="1"/>
          </p:cNvSpPr>
          <p:nvPr/>
        </p:nvSpPr>
        <p:spPr bwMode="auto">
          <a:xfrm>
            <a:off x="7708900" y="6081713"/>
            <a:ext cx="86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(4-7)</a:t>
            </a:r>
          </a:p>
        </p:txBody>
      </p:sp>
      <p:graphicFrame>
        <p:nvGraphicFramePr>
          <p:cNvPr id="26632" name="Object 19"/>
          <p:cNvGraphicFramePr>
            <a:graphicFrameLocks noChangeAspect="1"/>
          </p:cNvGraphicFramePr>
          <p:nvPr/>
        </p:nvGraphicFramePr>
        <p:xfrm>
          <a:off x="1385888" y="227013"/>
          <a:ext cx="58451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3" name="公式" r:id="rId7" imgW="2743200" imgH="482600" progId="Equation.3">
                  <p:embed/>
                </p:oleObj>
              </mc:Choice>
              <mc:Fallback>
                <p:oleObj name="公式" r:id="rId7" imgW="2743200" imgH="482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227013"/>
                        <a:ext cx="58451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Line 24"/>
          <p:cNvSpPr>
            <a:spLocks noChangeShapeType="1"/>
          </p:cNvSpPr>
          <p:nvPr/>
        </p:nvSpPr>
        <p:spPr bwMode="auto">
          <a:xfrm>
            <a:off x="174625" y="1249363"/>
            <a:ext cx="8969375" cy="14287"/>
          </a:xfrm>
          <a:prstGeom prst="line">
            <a:avLst/>
          </a:prstGeom>
          <a:noFill/>
          <a:ln w="12700">
            <a:solidFill>
              <a:srgbClr val="99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endParaRPr lang="zh-CN" altLang="en-US"/>
          </a:p>
        </p:txBody>
      </p:sp>
      <p:sp>
        <p:nvSpPr>
          <p:cNvPr id="26634" name="Text Box 25"/>
          <p:cNvSpPr txBox="1">
            <a:spLocks noChangeArrowheads="1"/>
          </p:cNvSpPr>
          <p:nvPr/>
        </p:nvSpPr>
        <p:spPr bwMode="auto">
          <a:xfrm>
            <a:off x="31750" y="1414463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几种等价形式：</a:t>
            </a:r>
          </a:p>
        </p:txBody>
      </p:sp>
      <p:sp>
        <p:nvSpPr>
          <p:cNvPr id="26635" name="Line 27"/>
          <p:cNvSpPr>
            <a:spLocks noChangeShapeType="1"/>
          </p:cNvSpPr>
          <p:nvPr/>
        </p:nvSpPr>
        <p:spPr bwMode="auto">
          <a:xfrm>
            <a:off x="465138" y="5980113"/>
            <a:ext cx="8243887" cy="0"/>
          </a:xfrm>
          <a:prstGeom prst="line">
            <a:avLst/>
          </a:prstGeom>
          <a:noFill/>
          <a:ln w="57150" cmpd="thinThick">
            <a:solidFill>
              <a:srgbClr val="66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307975" y="442913"/>
            <a:ext cx="421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对两类问题，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(4-7)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式相当于</a:t>
            </a:r>
          </a:p>
        </p:txBody>
      </p:sp>
      <p:grpSp>
        <p:nvGrpSpPr>
          <p:cNvPr id="27651" name="Group 100"/>
          <p:cNvGrpSpPr>
            <a:grpSpLocks/>
          </p:cNvGrpSpPr>
          <p:nvPr/>
        </p:nvGrpSpPr>
        <p:grpSpPr bwMode="auto">
          <a:xfrm>
            <a:off x="1201738" y="887413"/>
            <a:ext cx="6627812" cy="490537"/>
            <a:chOff x="757" y="559"/>
            <a:chExt cx="4175" cy="309"/>
          </a:xfrm>
        </p:grpSpPr>
        <p:graphicFrame>
          <p:nvGraphicFramePr>
            <p:cNvPr id="27684" name="Object 8"/>
            <p:cNvGraphicFramePr>
              <a:graphicFrameLocks noChangeAspect="1"/>
            </p:cNvGraphicFramePr>
            <p:nvPr/>
          </p:nvGraphicFramePr>
          <p:xfrm>
            <a:off x="1024" y="569"/>
            <a:ext cx="260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78" name="公式" r:id="rId3" imgW="2070100" imgH="215900" progId="Equation.3">
                    <p:embed/>
                  </p:oleObj>
                </mc:Choice>
                <mc:Fallback>
                  <p:oleObj name="公式" r:id="rId3" imgW="2070100" imgH="215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569"/>
                          <a:ext cx="260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5" name="Object 7"/>
            <p:cNvGraphicFramePr>
              <a:graphicFrameLocks noChangeAspect="1"/>
            </p:cNvGraphicFramePr>
            <p:nvPr/>
          </p:nvGraphicFramePr>
          <p:xfrm>
            <a:off x="4356" y="596"/>
            <a:ext cx="5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79" name="公式" r:id="rId5" imgW="457002" imgH="215806" progId="Equation.3">
                    <p:embed/>
                  </p:oleObj>
                </mc:Choice>
                <mc:Fallback>
                  <p:oleObj name="公式" r:id="rId5" imgW="457002" imgH="215806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6" y="596"/>
                          <a:ext cx="57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6" name="Rectangle 9"/>
            <p:cNvSpPr>
              <a:spLocks noChangeArrowheads="1"/>
            </p:cNvSpPr>
            <p:nvPr/>
          </p:nvSpPr>
          <p:spPr bwMode="auto">
            <a:xfrm>
              <a:off x="757" y="559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若</a:t>
              </a:r>
              <a:endParaRPr lang="zh-CN" altLang="en-US" sz="2400" baseline="0">
                <a:solidFill>
                  <a:srgbClr val="000000"/>
                </a:solidFill>
              </a:endParaRPr>
            </a:p>
          </p:txBody>
        </p:sp>
        <p:sp>
          <p:nvSpPr>
            <p:cNvPr id="27687" name="Rectangle 10"/>
            <p:cNvSpPr>
              <a:spLocks noChangeArrowheads="1"/>
            </p:cNvSpPr>
            <p:nvPr/>
          </p:nvSpPr>
          <p:spPr bwMode="auto">
            <a:xfrm>
              <a:off x="3897" y="560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，则</a:t>
              </a:r>
              <a:endParaRPr lang="zh-CN" altLang="en-US" sz="2400" baseline="0">
                <a:solidFill>
                  <a:srgbClr val="000000"/>
                </a:solidFill>
              </a:endParaRPr>
            </a:p>
          </p:txBody>
        </p:sp>
      </p:grpSp>
      <p:grpSp>
        <p:nvGrpSpPr>
          <p:cNvPr id="27652" name="Group 99"/>
          <p:cNvGrpSpPr>
            <a:grpSpLocks/>
          </p:cNvGrpSpPr>
          <p:nvPr/>
        </p:nvGrpSpPr>
        <p:grpSpPr bwMode="auto">
          <a:xfrm>
            <a:off x="1214438" y="1431925"/>
            <a:ext cx="6642100" cy="461963"/>
            <a:chOff x="765" y="902"/>
            <a:chExt cx="4184" cy="291"/>
          </a:xfrm>
        </p:grpSpPr>
        <p:graphicFrame>
          <p:nvGraphicFramePr>
            <p:cNvPr id="27680" name="Object 6"/>
            <p:cNvGraphicFramePr>
              <a:graphicFrameLocks noChangeAspect="1"/>
            </p:cNvGraphicFramePr>
            <p:nvPr/>
          </p:nvGraphicFramePr>
          <p:xfrm>
            <a:off x="1033" y="912"/>
            <a:ext cx="260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0" name="公式" r:id="rId7" imgW="2070100" imgH="215900" progId="Equation.3">
                    <p:embed/>
                  </p:oleObj>
                </mc:Choice>
                <mc:Fallback>
                  <p:oleObj name="公式" r:id="rId7" imgW="2070100" imgH="2159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3" y="912"/>
                          <a:ext cx="260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1" name="Object 5"/>
            <p:cNvGraphicFramePr>
              <a:graphicFrameLocks noChangeAspect="1"/>
            </p:cNvGraphicFramePr>
            <p:nvPr/>
          </p:nvGraphicFramePr>
          <p:xfrm>
            <a:off x="4357" y="921"/>
            <a:ext cx="5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1" name="公式" r:id="rId9" imgW="469696" imgH="215806" progId="Equation.3">
                    <p:embed/>
                  </p:oleObj>
                </mc:Choice>
                <mc:Fallback>
                  <p:oleObj name="公式" r:id="rId9" imgW="469696" imgH="21580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7" y="921"/>
                          <a:ext cx="59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2" name="Rectangle 11"/>
            <p:cNvSpPr>
              <a:spLocks noChangeArrowheads="1"/>
            </p:cNvSpPr>
            <p:nvPr/>
          </p:nvSpPr>
          <p:spPr bwMode="auto">
            <a:xfrm>
              <a:off x="765" y="902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若</a:t>
              </a:r>
              <a:endParaRPr lang="zh-CN" altLang="en-US" sz="2400" baseline="0">
                <a:solidFill>
                  <a:srgbClr val="000000"/>
                </a:solidFill>
              </a:endParaRPr>
            </a:p>
          </p:txBody>
        </p:sp>
        <p:sp>
          <p:nvSpPr>
            <p:cNvPr id="27683" name="Rectangle 12"/>
            <p:cNvSpPr>
              <a:spLocks noChangeArrowheads="1"/>
            </p:cNvSpPr>
            <p:nvPr/>
          </p:nvSpPr>
          <p:spPr bwMode="auto">
            <a:xfrm>
              <a:off x="3878" y="902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，则</a:t>
              </a:r>
              <a:endParaRPr lang="zh-CN" altLang="en-US" sz="2400" baseline="0">
                <a:solidFill>
                  <a:srgbClr val="000000"/>
                </a:solidFill>
              </a:endParaRPr>
            </a:p>
          </p:txBody>
        </p:sp>
      </p:grpSp>
      <p:sp>
        <p:nvSpPr>
          <p:cNvPr id="27653" name="Rectangle 19"/>
          <p:cNvSpPr>
            <a:spLocks noChangeArrowheads="1"/>
          </p:cNvSpPr>
          <p:nvPr/>
        </p:nvSpPr>
        <p:spPr bwMode="auto">
          <a:xfrm>
            <a:off x="344488" y="1863725"/>
            <a:ext cx="170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可改写为：</a:t>
            </a:r>
          </a:p>
        </p:txBody>
      </p:sp>
      <p:grpSp>
        <p:nvGrpSpPr>
          <p:cNvPr id="27654" name="Group 103"/>
          <p:cNvGrpSpPr>
            <a:grpSpLocks/>
          </p:cNvGrpSpPr>
          <p:nvPr/>
        </p:nvGrpSpPr>
        <p:grpSpPr bwMode="auto">
          <a:xfrm>
            <a:off x="374650" y="3194050"/>
            <a:ext cx="7656513" cy="460375"/>
            <a:chOff x="236" y="2012"/>
            <a:chExt cx="4823" cy="290"/>
          </a:xfrm>
        </p:grpSpPr>
        <p:sp>
          <p:nvSpPr>
            <p:cNvPr id="27678" name="Rectangle 30"/>
            <p:cNvSpPr>
              <a:spLocks noChangeArrowheads="1"/>
            </p:cNvSpPr>
            <p:nvPr/>
          </p:nvSpPr>
          <p:spPr bwMode="auto">
            <a:xfrm>
              <a:off x="236" y="2012"/>
              <a:ext cx="48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统计学中称</a:t>
              </a:r>
              <a:r>
                <a:rPr lang="en-US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CN" sz="2400" baseline="-25000">
                  <a:solidFill>
                    <a:srgbClr val="000000"/>
                  </a:solidFill>
                  <a:latin typeface="Times New Roman" pitchFamily="18" charset="0"/>
                </a:rPr>
                <a:t>12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sz="2400" b="1" i="1" baseline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为似然比，                     为似然比阈值。</a:t>
              </a:r>
            </a:p>
          </p:txBody>
        </p:sp>
        <p:graphicFrame>
          <p:nvGraphicFramePr>
            <p:cNvPr id="27679" name="Object 28"/>
            <p:cNvGraphicFramePr>
              <a:graphicFrameLocks noChangeAspect="1"/>
            </p:cNvGraphicFramePr>
            <p:nvPr/>
          </p:nvGraphicFramePr>
          <p:xfrm>
            <a:off x="2565" y="2030"/>
            <a:ext cx="109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2" name="公式" r:id="rId11" imgW="863225" imgH="215806" progId="Equation.3">
                    <p:embed/>
                  </p:oleObj>
                </mc:Choice>
                <mc:Fallback>
                  <p:oleObj name="公式" r:id="rId11" imgW="863225" imgH="215806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5" y="2030"/>
                          <a:ext cx="109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518" name="Rectangle 46"/>
          <p:cNvSpPr>
            <a:spLocks noChangeArrowheads="1"/>
          </p:cNvSpPr>
          <p:nvPr/>
        </p:nvSpPr>
        <p:spPr bwMode="auto">
          <a:xfrm>
            <a:off x="373063" y="4149725"/>
            <a:ext cx="38750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对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(4-8)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式取自然对数，有：</a:t>
            </a:r>
          </a:p>
        </p:txBody>
      </p:sp>
      <p:graphicFrame>
        <p:nvGraphicFramePr>
          <p:cNvPr id="105519" name="Object 47"/>
          <p:cNvGraphicFramePr>
            <a:graphicFrameLocks noChangeAspect="1"/>
          </p:cNvGraphicFramePr>
          <p:nvPr/>
        </p:nvGraphicFramePr>
        <p:xfrm>
          <a:off x="6954838" y="5078413"/>
          <a:ext cx="1117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3" name="公式" r:id="rId13" imgW="558558" imgH="482391" progId="Equation.3">
                  <p:embed/>
                </p:oleObj>
              </mc:Choice>
              <mc:Fallback>
                <p:oleObj name="公式" r:id="rId13" imgW="558558" imgH="482391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838" y="5078413"/>
                        <a:ext cx="1117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53"/>
          <p:cNvSpPr>
            <a:spLocks noChangeArrowheads="1"/>
          </p:cNvSpPr>
          <p:nvPr/>
        </p:nvSpPr>
        <p:spPr bwMode="auto">
          <a:xfrm>
            <a:off x="0" y="3049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5541" name="Rectangle 69"/>
          <p:cNvSpPr>
            <a:spLocks noChangeArrowheads="1"/>
          </p:cNvSpPr>
          <p:nvPr/>
        </p:nvSpPr>
        <p:spPr bwMode="auto">
          <a:xfrm>
            <a:off x="381000" y="6118225"/>
            <a:ext cx="879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(4-7)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(4-8)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(4-9)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都是最小错误率贝叶斯决策规则的等价形式。 </a:t>
            </a:r>
          </a:p>
        </p:txBody>
      </p:sp>
      <p:sp>
        <p:nvSpPr>
          <p:cNvPr id="27659" name="Line 70"/>
          <p:cNvSpPr>
            <a:spLocks noChangeShapeType="1"/>
          </p:cNvSpPr>
          <p:nvPr/>
        </p:nvSpPr>
        <p:spPr bwMode="auto">
          <a:xfrm>
            <a:off x="1370013" y="3190875"/>
            <a:ext cx="6124575" cy="0"/>
          </a:xfrm>
          <a:prstGeom prst="line">
            <a:avLst/>
          </a:prstGeom>
          <a:noFill/>
          <a:ln w="57150" cmpd="thinThick">
            <a:solidFill>
              <a:srgbClr val="66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endParaRPr lang="zh-CN" altLang="en-US"/>
          </a:p>
        </p:txBody>
      </p:sp>
      <p:sp>
        <p:nvSpPr>
          <p:cNvPr id="105543" name="Line 71"/>
          <p:cNvSpPr>
            <a:spLocks noChangeShapeType="1"/>
          </p:cNvSpPr>
          <p:nvPr/>
        </p:nvSpPr>
        <p:spPr bwMode="auto">
          <a:xfrm>
            <a:off x="806450" y="6084888"/>
            <a:ext cx="7110413" cy="0"/>
          </a:xfrm>
          <a:prstGeom prst="line">
            <a:avLst/>
          </a:prstGeom>
          <a:noFill/>
          <a:ln w="57150" cmpd="thinThick">
            <a:solidFill>
              <a:srgbClr val="66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endParaRPr lang="zh-CN" altLang="en-US"/>
          </a:p>
        </p:txBody>
      </p:sp>
      <p:graphicFrame>
        <p:nvGraphicFramePr>
          <p:cNvPr id="27661" name="Object 80"/>
          <p:cNvGraphicFramePr>
            <a:graphicFrameLocks noChangeAspect="1"/>
          </p:cNvGraphicFramePr>
          <p:nvPr/>
        </p:nvGraphicFramePr>
        <p:xfrm>
          <a:off x="6045200" y="2278063"/>
          <a:ext cx="1117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4" name="公式" r:id="rId15" imgW="558558" imgH="482391" progId="Equation.3">
                  <p:embed/>
                </p:oleObj>
              </mc:Choice>
              <mc:Fallback>
                <p:oleObj name="公式" r:id="rId15" imgW="558558" imgH="482391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2278063"/>
                        <a:ext cx="1117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62" name="Group 98"/>
          <p:cNvGrpSpPr>
            <a:grpSpLocks/>
          </p:cNvGrpSpPr>
          <p:nvPr/>
        </p:nvGrpSpPr>
        <p:grpSpPr bwMode="auto">
          <a:xfrm>
            <a:off x="1212850" y="2290763"/>
            <a:ext cx="7945438" cy="889000"/>
            <a:chOff x="764" y="1443"/>
            <a:chExt cx="5005" cy="560"/>
          </a:xfrm>
        </p:grpSpPr>
        <p:graphicFrame>
          <p:nvGraphicFramePr>
            <p:cNvPr id="27672" name="Object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0948724"/>
                </p:ext>
              </p:extLst>
            </p:nvPr>
          </p:nvGraphicFramePr>
          <p:xfrm>
            <a:off x="1030" y="1450"/>
            <a:ext cx="1503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5" name="公式" r:id="rId17" imgW="1193800" imgH="431800" progId="Equation.3">
                    <p:embed/>
                  </p:oleObj>
                </mc:Choice>
                <mc:Fallback>
                  <p:oleObj name="公式" r:id="rId17" imgW="1193800" imgH="431800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1450"/>
                          <a:ext cx="1503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3" name="Object 83"/>
            <p:cNvGraphicFramePr>
              <a:graphicFrameLocks noChangeAspect="1"/>
            </p:cNvGraphicFramePr>
            <p:nvPr/>
          </p:nvGraphicFramePr>
          <p:xfrm>
            <a:off x="2620" y="1573"/>
            <a:ext cx="1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6" name="公式" r:id="rId19" imgW="126890" imgH="228402" progId="Equation.3">
                    <p:embed/>
                  </p:oleObj>
                </mc:Choice>
                <mc:Fallback>
                  <p:oleObj name="公式" r:id="rId19" imgW="126890" imgH="228402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0" y="1573"/>
                          <a:ext cx="16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4" name="Object 84"/>
            <p:cNvGraphicFramePr>
              <a:graphicFrameLocks noChangeAspect="1"/>
            </p:cNvGraphicFramePr>
            <p:nvPr/>
          </p:nvGraphicFramePr>
          <p:xfrm>
            <a:off x="2813" y="1443"/>
            <a:ext cx="57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7" name="公式" r:id="rId21" imgW="457002" imgH="444307" progId="Equation.3">
                    <p:embed/>
                  </p:oleObj>
                </mc:Choice>
                <mc:Fallback>
                  <p:oleObj name="公式" r:id="rId21" imgW="457002" imgH="444307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3" y="1443"/>
                          <a:ext cx="576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5" name="Rectangle 85"/>
            <p:cNvSpPr>
              <a:spLocks noChangeArrowheads="1"/>
            </p:cNvSpPr>
            <p:nvPr/>
          </p:nvSpPr>
          <p:spPr bwMode="auto">
            <a:xfrm>
              <a:off x="764" y="1526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若</a:t>
              </a:r>
              <a:endParaRPr lang="zh-CN" altLang="en-US" sz="2400" baseline="0">
                <a:solidFill>
                  <a:srgbClr val="000000"/>
                </a:solidFill>
              </a:endParaRPr>
            </a:p>
          </p:txBody>
        </p:sp>
        <p:sp>
          <p:nvSpPr>
            <p:cNvPr id="27676" name="Rectangle 86"/>
            <p:cNvSpPr>
              <a:spLocks noChangeArrowheads="1"/>
            </p:cNvSpPr>
            <p:nvPr/>
          </p:nvSpPr>
          <p:spPr bwMode="auto">
            <a:xfrm>
              <a:off x="3338" y="1564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，则</a:t>
              </a:r>
              <a:endParaRPr lang="zh-CN" altLang="en-US" sz="2400" baseline="0">
                <a:solidFill>
                  <a:srgbClr val="000000"/>
                </a:solidFill>
              </a:endParaRPr>
            </a:p>
          </p:txBody>
        </p:sp>
        <p:sp>
          <p:nvSpPr>
            <p:cNvPr id="27677" name="Rectangle 87"/>
            <p:cNvSpPr>
              <a:spLocks noChangeArrowheads="1"/>
            </p:cNvSpPr>
            <p:nvPr/>
          </p:nvSpPr>
          <p:spPr bwMode="auto">
            <a:xfrm>
              <a:off x="4505" y="1646"/>
              <a:ext cx="1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    </a:t>
              </a:r>
              <a:r>
                <a:rPr lang="en-US" altLang="zh-CN" sz="2400" baseline="0">
                  <a:solidFill>
                    <a:srgbClr val="000000"/>
                  </a:solidFill>
                </a:rPr>
                <a:t>      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（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4-8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）</a:t>
              </a:r>
              <a:endParaRPr lang="zh-CN" altLang="en-US" sz="2400" baseline="0">
                <a:solidFill>
                  <a:srgbClr val="000000"/>
                </a:solidFill>
              </a:endParaRPr>
            </a:p>
          </p:txBody>
        </p:sp>
      </p:grpSp>
      <p:grpSp>
        <p:nvGrpSpPr>
          <p:cNvPr id="105574" name="Group 102"/>
          <p:cNvGrpSpPr>
            <a:grpSpLocks/>
          </p:cNvGrpSpPr>
          <p:nvPr/>
        </p:nvGrpSpPr>
        <p:grpSpPr bwMode="auto">
          <a:xfrm>
            <a:off x="373063" y="4681538"/>
            <a:ext cx="8786812" cy="1306512"/>
            <a:chOff x="235" y="2949"/>
            <a:chExt cx="5535" cy="823"/>
          </a:xfrm>
        </p:grpSpPr>
        <p:graphicFrame>
          <p:nvGraphicFramePr>
            <p:cNvPr id="27664" name="Object 97"/>
            <p:cNvGraphicFramePr>
              <a:graphicFrameLocks noChangeAspect="1"/>
            </p:cNvGraphicFramePr>
            <p:nvPr/>
          </p:nvGraphicFramePr>
          <p:xfrm>
            <a:off x="858" y="3318"/>
            <a:ext cx="225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8" name="公式" r:id="rId23" imgW="1790700" imgH="215900" progId="Equation.3">
                    <p:embed/>
                  </p:oleObj>
                </mc:Choice>
                <mc:Fallback>
                  <p:oleObj name="公式" r:id="rId23" imgW="1790700" imgH="215900" progId="Equation.3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8" y="3318"/>
                          <a:ext cx="225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00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99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665" name="Group 101"/>
            <p:cNvGrpSpPr>
              <a:grpSpLocks/>
            </p:cNvGrpSpPr>
            <p:nvPr/>
          </p:nvGrpSpPr>
          <p:grpSpPr bwMode="auto">
            <a:xfrm>
              <a:off x="235" y="2949"/>
              <a:ext cx="1437" cy="305"/>
              <a:chOff x="235" y="2949"/>
              <a:chExt cx="1437" cy="305"/>
            </a:xfrm>
          </p:grpSpPr>
          <p:graphicFrame>
            <p:nvGraphicFramePr>
              <p:cNvPr id="27670" name="Object 91"/>
              <p:cNvGraphicFramePr>
                <a:graphicFrameLocks noChangeAspect="1"/>
              </p:cNvGraphicFramePr>
              <p:nvPr/>
            </p:nvGraphicFramePr>
            <p:xfrm>
              <a:off x="439" y="2982"/>
              <a:ext cx="1233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189" name="公式" r:id="rId25" imgW="1040948" imgH="215806" progId="Equation.3">
                      <p:embed/>
                    </p:oleObj>
                  </mc:Choice>
                  <mc:Fallback>
                    <p:oleObj name="公式" r:id="rId25" imgW="1040948" imgH="215806" progId="Equation.3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" y="2982"/>
                            <a:ext cx="1233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71" name="Rectangle 92"/>
              <p:cNvSpPr>
                <a:spLocks noChangeArrowheads="1"/>
              </p:cNvSpPr>
              <p:nvPr/>
            </p:nvSpPr>
            <p:spPr bwMode="auto">
              <a:xfrm>
                <a:off x="235" y="2949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00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99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zh-CN" altLang="en-US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若</a:t>
                </a:r>
                <a:endParaRPr lang="zh-CN" altLang="en-US" sz="2400" baseline="0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27666" name="Object 93"/>
            <p:cNvGraphicFramePr>
              <a:graphicFrameLocks noChangeAspect="1"/>
            </p:cNvGraphicFramePr>
            <p:nvPr/>
          </p:nvGraphicFramePr>
          <p:xfrm>
            <a:off x="3106" y="3323"/>
            <a:ext cx="1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90" name="公式" r:id="rId27" imgW="126890" imgH="228402" progId="Equation.3">
                    <p:embed/>
                  </p:oleObj>
                </mc:Choice>
                <mc:Fallback>
                  <p:oleObj name="公式" r:id="rId27" imgW="126890" imgH="228402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6" y="3323"/>
                          <a:ext cx="16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7" name="Object 94"/>
            <p:cNvGraphicFramePr>
              <a:graphicFrameLocks noChangeAspect="1"/>
            </p:cNvGraphicFramePr>
            <p:nvPr/>
          </p:nvGraphicFramePr>
          <p:xfrm>
            <a:off x="3270" y="3180"/>
            <a:ext cx="752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91" name="公式" r:id="rId28" imgW="596900" imgH="469900" progId="Equation.3">
                    <p:embed/>
                  </p:oleObj>
                </mc:Choice>
                <mc:Fallback>
                  <p:oleObj name="公式" r:id="rId28" imgW="596900" imgH="469900" progId="Equation.3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0" y="3180"/>
                          <a:ext cx="752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8" name="Rectangle 95"/>
            <p:cNvSpPr>
              <a:spLocks noChangeArrowheads="1"/>
            </p:cNvSpPr>
            <p:nvPr/>
          </p:nvSpPr>
          <p:spPr bwMode="auto">
            <a:xfrm>
              <a:off x="3940" y="3316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，则</a:t>
              </a:r>
              <a:endParaRPr lang="zh-CN" altLang="en-US" sz="2400" baseline="0">
                <a:solidFill>
                  <a:srgbClr val="000000"/>
                </a:solidFill>
              </a:endParaRPr>
            </a:p>
          </p:txBody>
        </p:sp>
        <p:sp>
          <p:nvSpPr>
            <p:cNvPr id="27669" name="Rectangle 96"/>
            <p:cNvSpPr>
              <a:spLocks noChangeArrowheads="1"/>
            </p:cNvSpPr>
            <p:nvPr/>
          </p:nvSpPr>
          <p:spPr bwMode="auto">
            <a:xfrm>
              <a:off x="5016" y="3378"/>
              <a:ext cx="7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（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4-9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）</a:t>
              </a:r>
              <a:endParaRPr lang="zh-CN" altLang="en-US" sz="2400" baseline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18" grpId="0"/>
      <p:bldP spid="105541" grpId="0"/>
      <p:bldP spid="1055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2074863" y="2932113"/>
          <a:ext cx="4484687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3" name="公式" r:id="rId3" imgW="1866900" imgH="622300" progId="Equation.3">
                  <p:embed/>
                </p:oleObj>
              </mc:Choice>
              <mc:Fallback>
                <p:oleObj name="公式" r:id="rId3" imgW="1866900" imgH="622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2932113"/>
                        <a:ext cx="4484687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3548063" y="4168775"/>
          <a:ext cx="377825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4" name="公式" r:id="rId5" imgW="1879600" imgH="393700" progId="Equation.3">
                  <p:embed/>
                </p:oleObj>
              </mc:Choice>
              <mc:Fallback>
                <p:oleObj name="公式" r:id="rId5" imgW="1879600" imgH="393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3" y="4168775"/>
                        <a:ext cx="377825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578541"/>
              </p:ext>
            </p:extLst>
          </p:nvPr>
        </p:nvGraphicFramePr>
        <p:xfrm>
          <a:off x="2232025" y="5100638"/>
          <a:ext cx="53816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5" name="Equation" r:id="rId7" imgW="2501640" imgH="393480" progId="Equation.DSMT4">
                  <p:embed/>
                </p:oleObj>
              </mc:Choice>
              <mc:Fallback>
                <p:oleObj name="Equation" r:id="rId7" imgW="2501640" imgH="393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5100638"/>
                        <a:ext cx="53816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2409825" y="6164263"/>
          <a:ext cx="2970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6" name="公式" r:id="rId9" imgW="1485255" imgH="215806" progId="Equation.3">
                  <p:embed/>
                </p:oleObj>
              </mc:Choice>
              <mc:Fallback>
                <p:oleObj name="公式" r:id="rId9" imgW="1485255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6164263"/>
                        <a:ext cx="29702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6100763" y="6154738"/>
          <a:ext cx="119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7" name="公式" r:id="rId11" imgW="596641" imgH="215806" progId="Equation.3">
                  <p:embed/>
                </p:oleObj>
              </mc:Choice>
              <mc:Fallback>
                <p:oleObj name="公式" r:id="rId11" imgW="596641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6154738"/>
                        <a:ext cx="1193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19"/>
          <p:cNvSpPr>
            <a:spLocks noChangeArrowheads="1"/>
          </p:cNvSpPr>
          <p:nvPr/>
        </p:nvSpPr>
        <p:spPr bwMode="auto">
          <a:xfrm>
            <a:off x="312738" y="176213"/>
            <a:ext cx="8842375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4.1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假定在细胞识别中，病变细胞的先验概率和正常细胞的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先验概率分别为                                             。现有一待识别细胞，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其观察值为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，从类条件概率密度发布曲线上查得：　　　　　   </a:t>
            </a:r>
          </a:p>
        </p:txBody>
      </p:sp>
      <p:graphicFrame>
        <p:nvGraphicFramePr>
          <p:cNvPr id="28680" name="Object 18"/>
          <p:cNvGraphicFramePr>
            <a:graphicFrameLocks noChangeAspect="1"/>
          </p:cNvGraphicFramePr>
          <p:nvPr/>
        </p:nvGraphicFramePr>
        <p:xfrm>
          <a:off x="2508250" y="760413"/>
          <a:ext cx="33797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8" name="公式" r:id="rId13" imgW="1713756" imgH="215806" progId="Equation.3">
                  <p:embed/>
                </p:oleObj>
              </mc:Choice>
              <mc:Fallback>
                <p:oleObj name="公式" r:id="rId13" imgW="1713756" imgH="21580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760413"/>
                        <a:ext cx="337978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17"/>
          <p:cNvGraphicFramePr>
            <a:graphicFrameLocks noChangeAspect="1"/>
          </p:cNvGraphicFramePr>
          <p:nvPr/>
        </p:nvGraphicFramePr>
        <p:xfrm>
          <a:off x="2332038" y="1582738"/>
          <a:ext cx="1903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9" name="公式" r:id="rId15" imgW="952087" imgH="215806" progId="Equation.3">
                  <p:embed/>
                </p:oleObj>
              </mc:Choice>
              <mc:Fallback>
                <p:oleObj name="公式" r:id="rId15" imgW="952087" imgH="2158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1582738"/>
                        <a:ext cx="19034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6"/>
          <p:cNvGraphicFramePr>
            <a:graphicFrameLocks noChangeAspect="1"/>
          </p:cNvGraphicFramePr>
          <p:nvPr/>
        </p:nvGraphicFramePr>
        <p:xfrm>
          <a:off x="4518025" y="1576388"/>
          <a:ext cx="1954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0" name="公式" r:id="rId17" imgW="977476" imgH="215806" progId="Equation.3">
                  <p:embed/>
                </p:oleObj>
              </mc:Choice>
              <mc:Fallback>
                <p:oleObj name="公式" r:id="rId17" imgW="977476" imgH="21580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025" y="1576388"/>
                        <a:ext cx="19542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Rectangle 22"/>
          <p:cNvSpPr>
            <a:spLocks noChangeArrowheads="1"/>
          </p:cNvSpPr>
          <p:nvPr/>
        </p:nvSpPr>
        <p:spPr bwMode="auto">
          <a:xfrm>
            <a:off x="355600" y="1992313"/>
            <a:ext cx="312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试对细胞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进行分类。</a:t>
            </a: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142875" y="2486025"/>
            <a:ext cx="500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pPr eaLnBrk="0" hangingPunct="0"/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解：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方法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1]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通过后验概率计算。 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420688" y="485775"/>
            <a:ext cx="632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方法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2]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：利用先验概率和类概率密度计算。</a:t>
            </a:r>
          </a:p>
        </p:txBody>
      </p:sp>
      <p:graphicFrame>
        <p:nvGraphicFramePr>
          <p:cNvPr id="29699" name="Object 8"/>
          <p:cNvGraphicFramePr>
            <a:graphicFrameLocks noChangeAspect="1"/>
          </p:cNvGraphicFramePr>
          <p:nvPr/>
        </p:nvGraphicFramePr>
        <p:xfrm>
          <a:off x="2071688" y="998538"/>
          <a:ext cx="43418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5" name="公式" r:id="rId3" imgW="2171700" imgH="215900" progId="Equation.3">
                  <p:embed/>
                </p:oleObj>
              </mc:Choice>
              <mc:Fallback>
                <p:oleObj name="公式" r:id="rId3" imgW="21717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998538"/>
                        <a:ext cx="43418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7"/>
          <p:cNvGraphicFramePr>
            <a:graphicFrameLocks noChangeAspect="1"/>
          </p:cNvGraphicFramePr>
          <p:nvPr/>
        </p:nvGraphicFramePr>
        <p:xfrm>
          <a:off x="2084388" y="1554163"/>
          <a:ext cx="42656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6" name="公式" r:id="rId5" imgW="2133600" imgH="215900" progId="Equation.3">
                  <p:embed/>
                </p:oleObj>
              </mc:Choice>
              <mc:Fallback>
                <p:oleObj name="公式" r:id="rId5" imgW="21336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1554163"/>
                        <a:ext cx="42656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6"/>
          <p:cNvGraphicFramePr>
            <a:graphicFrameLocks noChangeAspect="1"/>
          </p:cNvGraphicFramePr>
          <p:nvPr/>
        </p:nvGraphicFramePr>
        <p:xfrm>
          <a:off x="2089150" y="2149475"/>
          <a:ext cx="4392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7" name="公式" r:id="rId7" imgW="2197100" imgH="215900" progId="Equation.3">
                  <p:embed/>
                </p:oleObj>
              </mc:Choice>
              <mc:Fallback>
                <p:oleObj name="公式" r:id="rId7" imgW="21971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2149475"/>
                        <a:ext cx="43926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2" name="Group 19"/>
          <p:cNvGrpSpPr>
            <a:grpSpLocks/>
          </p:cNvGrpSpPr>
          <p:nvPr/>
        </p:nvGrpSpPr>
        <p:grpSpPr bwMode="auto">
          <a:xfrm>
            <a:off x="2089150" y="2740025"/>
            <a:ext cx="3429000" cy="461963"/>
            <a:chOff x="1316" y="1726"/>
            <a:chExt cx="2160" cy="291"/>
          </a:xfrm>
        </p:grpSpPr>
        <p:graphicFrame>
          <p:nvGraphicFramePr>
            <p:cNvPr id="29703" name="Object 17"/>
            <p:cNvGraphicFramePr>
              <a:graphicFrameLocks noChangeAspect="1"/>
            </p:cNvGraphicFramePr>
            <p:nvPr/>
          </p:nvGraphicFramePr>
          <p:xfrm>
            <a:off x="1316" y="1745"/>
            <a:ext cx="74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48" name="公式" r:id="rId9" imgW="596641" imgH="215806" progId="Equation.3">
                    <p:embed/>
                  </p:oleObj>
                </mc:Choice>
                <mc:Fallback>
                  <p:oleObj name="公式" r:id="rId9" imgW="596641" imgH="215806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" y="1745"/>
                          <a:ext cx="74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4" name="Rectangle 18"/>
            <p:cNvSpPr>
              <a:spLocks noChangeArrowheads="1"/>
            </p:cNvSpPr>
            <p:nvPr/>
          </p:nvSpPr>
          <p:spPr bwMode="auto">
            <a:xfrm>
              <a:off x="2018" y="1726"/>
              <a:ext cx="1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，是正常细胞。</a:t>
              </a:r>
              <a:endParaRPr lang="zh-CN" altLang="en-US" sz="2400" baseline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>
    <p:pull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6D4A0-23D2-4AA8-AC48-BDE593EEB669}" type="slidenum">
              <a:rPr lang="en-US" altLang="zh-CN">
                <a:solidFill>
                  <a:schemeClr val="tx1"/>
                </a:solidFill>
              </a:rPr>
              <a:pPr>
                <a:defRPr/>
              </a:pPr>
              <a:t>18</a:t>
            </a:fld>
            <a:r>
              <a:rPr lang="en-US" altLang="zh-CN">
                <a:solidFill>
                  <a:schemeClr val="tx1"/>
                </a:solidFill>
              </a:rPr>
              <a:t> / </a:t>
            </a:r>
            <a:fld id="{0AA2E98C-647B-4E04-B244-0AAFCA5C3221}" type="datetime10">
              <a:rPr lang="zh-CN" altLang="en-US">
                <a:solidFill>
                  <a:schemeClr val="tx1"/>
                </a:solidFill>
              </a:rPr>
              <a:pPr>
                <a:defRPr/>
              </a:pPr>
              <a:t>22:24</a:t>
            </a:fld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33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dirty="0">
                <a:solidFill>
                  <a:schemeClr val="accent4">
                    <a:lumMod val="10000"/>
                  </a:schemeClr>
                </a:solidFill>
                <a:effectLst/>
              </a:rPr>
              <a:t>贝叶斯判别举例</a:t>
            </a:r>
          </a:p>
        </p:txBody>
      </p:sp>
      <p:sp>
        <p:nvSpPr>
          <p:cNvPr id="2334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solidFill>
                  <a:schemeClr val="accent4">
                    <a:lumMod val="10000"/>
                  </a:schemeClr>
                </a:solidFill>
                <a:effectLst/>
              </a:rPr>
              <a:t>对一大批人进行癌症普查。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l-GR" altLang="zh-CN" sz="2800" i="1" dirty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ω</a:t>
            </a:r>
            <a:r>
              <a:rPr lang="en-US" altLang="zh-CN" sz="2800" i="1" baseline="-25000" dirty="0">
                <a:solidFill>
                  <a:schemeClr val="accent4">
                    <a:lumMod val="10000"/>
                  </a:schemeClr>
                </a:solidFill>
                <a:effectLst/>
              </a:rPr>
              <a:t>1</a:t>
            </a:r>
            <a:r>
              <a:rPr lang="zh-CN" altLang="en-US" sz="2800" dirty="0">
                <a:solidFill>
                  <a:schemeClr val="accent4">
                    <a:lumMod val="10000"/>
                  </a:schemeClr>
                </a:solidFill>
                <a:effectLst/>
              </a:rPr>
              <a:t>表示癌症患者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l-GR" altLang="zh-CN" sz="2800" i="1" dirty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ω</a:t>
            </a:r>
            <a:r>
              <a:rPr lang="en-US" altLang="zh-CN" sz="2800" i="1" baseline="-25000" dirty="0">
                <a:solidFill>
                  <a:schemeClr val="accent4">
                    <a:lumMod val="10000"/>
                  </a:schemeClr>
                </a:solidFill>
                <a:effectLst/>
              </a:rPr>
              <a:t>2</a:t>
            </a:r>
            <a:r>
              <a:rPr lang="zh-CN" altLang="en-US" sz="2800" dirty="0">
                <a:solidFill>
                  <a:schemeClr val="accent4">
                    <a:lumMod val="10000"/>
                  </a:schemeClr>
                </a:solidFill>
                <a:effectLst/>
              </a:rPr>
              <a:t>表示非癌症患者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solidFill>
                  <a:schemeClr val="accent4">
                    <a:lumMod val="10000"/>
                  </a:schemeClr>
                </a:solidFill>
                <a:effectLst/>
              </a:rPr>
              <a:t>设</a:t>
            </a:r>
            <a:r>
              <a:rPr lang="en-US" altLang="zh-CN" sz="2800" dirty="0">
                <a:solidFill>
                  <a:schemeClr val="accent4">
                    <a:lumMod val="10000"/>
                  </a:schemeClr>
                </a:solidFill>
                <a:effectLst/>
              </a:rPr>
              <a:t>P(</a:t>
            </a:r>
            <a:r>
              <a:rPr lang="el-GR" altLang="zh-CN" sz="2800" i="1" dirty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ω</a:t>
            </a:r>
            <a:r>
              <a:rPr lang="en-US" altLang="zh-CN" sz="2800" i="1" baseline="-25000" dirty="0">
                <a:solidFill>
                  <a:schemeClr val="accent4">
                    <a:lumMod val="10000"/>
                  </a:schemeClr>
                </a:solidFill>
                <a:effectLst/>
              </a:rPr>
              <a:t>1</a:t>
            </a:r>
            <a:r>
              <a:rPr lang="en-US" altLang="zh-CN" sz="2800" dirty="0">
                <a:solidFill>
                  <a:schemeClr val="accent4">
                    <a:lumMod val="10000"/>
                  </a:schemeClr>
                </a:solidFill>
                <a:effectLst/>
              </a:rPr>
              <a:t>)=0.005,</a:t>
            </a:r>
            <a:r>
              <a:rPr lang="en-US" altLang="zh-CN" sz="2800" i="1" baseline="-25000" dirty="0">
                <a:solidFill>
                  <a:schemeClr val="accent4">
                    <a:lumMod val="10000"/>
                  </a:schemeClr>
                </a:solidFill>
                <a:effectLst/>
              </a:rPr>
              <a:t> </a:t>
            </a:r>
            <a:r>
              <a:rPr lang="en-US" altLang="zh-CN" sz="2800" dirty="0">
                <a:solidFill>
                  <a:schemeClr val="accent4">
                    <a:lumMod val="10000"/>
                  </a:schemeClr>
                </a:solidFill>
                <a:effectLst/>
              </a:rPr>
              <a:t>P(</a:t>
            </a:r>
            <a:r>
              <a:rPr lang="el-GR" altLang="zh-CN" sz="2800" i="1" dirty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ω</a:t>
            </a:r>
            <a:r>
              <a:rPr lang="en-US" altLang="zh-CN" sz="2800" i="1" baseline="-25000" dirty="0">
                <a:solidFill>
                  <a:schemeClr val="accent4">
                    <a:lumMod val="10000"/>
                  </a:schemeClr>
                </a:solidFill>
                <a:effectLst/>
              </a:rPr>
              <a:t>2</a:t>
            </a:r>
            <a:r>
              <a:rPr lang="en-US" altLang="zh-CN" sz="2800" dirty="0">
                <a:solidFill>
                  <a:schemeClr val="accent4">
                    <a:lumMod val="10000"/>
                  </a:schemeClr>
                </a:solidFill>
                <a:effectLst/>
              </a:rPr>
              <a:t>)=0.995.</a:t>
            </a:r>
            <a:r>
              <a:rPr lang="zh-CN" altLang="en-US" sz="2800" dirty="0">
                <a:solidFill>
                  <a:schemeClr val="accent4">
                    <a:lumMod val="10000"/>
                  </a:schemeClr>
                </a:solidFill>
                <a:effectLst/>
              </a:rPr>
              <a:t>说明正常的可能性大，但是还要通过化验。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对于某种化验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, p(</a:t>
            </a:r>
            <a:r>
              <a:rPr lang="en-US" altLang="zh-CN" sz="2400" i="1" dirty="0">
                <a:solidFill>
                  <a:schemeClr val="accent4">
                    <a:lumMod val="10000"/>
                  </a:schemeClr>
                </a:solidFill>
                <a:effectLst/>
              </a:rPr>
              <a:t>x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=</a:t>
            </a:r>
            <a:r>
              <a:rPr lang="zh-CN" altLang="en-US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阳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|</a:t>
            </a:r>
            <a:r>
              <a:rPr lang="el-GR" altLang="zh-CN" sz="2400" i="1" dirty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ω</a:t>
            </a:r>
            <a:r>
              <a:rPr lang="en-US" altLang="zh-CN" sz="2400" i="1" baseline="-25000" dirty="0">
                <a:solidFill>
                  <a:schemeClr val="accent4">
                    <a:lumMod val="10000"/>
                  </a:schemeClr>
                </a:solidFill>
                <a:effectLst/>
              </a:rPr>
              <a:t>1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)=0.95,</a:t>
            </a:r>
            <a:r>
              <a:rPr lang="en-US" altLang="zh-CN" sz="2400" i="1" baseline="-25000" dirty="0">
                <a:solidFill>
                  <a:schemeClr val="accent4">
                    <a:lumMod val="10000"/>
                  </a:schemeClr>
                </a:solidFill>
                <a:effectLst/>
              </a:rPr>
              <a:t> </a:t>
            </a:r>
            <a:r>
              <a:rPr lang="zh-CN" altLang="en-US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则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p(</a:t>
            </a:r>
            <a:r>
              <a:rPr lang="en-US" altLang="zh-CN" sz="2400" i="1" dirty="0">
                <a:solidFill>
                  <a:schemeClr val="accent4">
                    <a:lumMod val="10000"/>
                  </a:schemeClr>
                </a:solidFill>
                <a:effectLst/>
              </a:rPr>
              <a:t>x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=</a:t>
            </a:r>
            <a:r>
              <a:rPr lang="zh-CN" altLang="en-US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阴</a:t>
            </a:r>
            <a:r>
              <a:rPr lang="en-US" altLang="zh-CN" sz="2800" dirty="0">
                <a:solidFill>
                  <a:schemeClr val="accent4">
                    <a:lumMod val="10000"/>
                  </a:schemeClr>
                </a:solidFill>
                <a:effectLst/>
              </a:rPr>
              <a:t>|</a:t>
            </a:r>
            <a:r>
              <a:rPr lang="el-GR" altLang="zh-CN" sz="2800" i="1" dirty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ω</a:t>
            </a:r>
            <a:r>
              <a:rPr lang="en-US" altLang="zh-CN" sz="2800" i="1" baseline="-25000" dirty="0">
                <a:solidFill>
                  <a:schemeClr val="accent4">
                    <a:lumMod val="10000"/>
                  </a:schemeClr>
                </a:solidFill>
                <a:effectLst/>
              </a:rPr>
              <a:t>1</a:t>
            </a:r>
            <a:r>
              <a:rPr lang="en-US" altLang="zh-CN" sz="2800" dirty="0">
                <a:solidFill>
                  <a:schemeClr val="accent4">
                    <a:lumMod val="10000"/>
                  </a:schemeClr>
                </a:solidFill>
                <a:effectLst/>
              </a:rPr>
              <a:t>)=0.05</a:t>
            </a:r>
            <a:r>
              <a:rPr lang="zh-CN" altLang="en-US" sz="2800" dirty="0">
                <a:solidFill>
                  <a:schemeClr val="accent4">
                    <a:lumMod val="10000"/>
                  </a:schemeClr>
                </a:solidFill>
                <a:effectLst/>
              </a:rPr>
              <a:t>。 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p(</a:t>
            </a:r>
            <a:r>
              <a:rPr lang="en-US" altLang="zh-CN" sz="2400" i="1" dirty="0">
                <a:solidFill>
                  <a:schemeClr val="accent4">
                    <a:lumMod val="10000"/>
                  </a:schemeClr>
                </a:solidFill>
                <a:effectLst/>
              </a:rPr>
              <a:t>x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=</a:t>
            </a:r>
            <a:r>
              <a:rPr lang="zh-CN" altLang="en-US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阳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|</a:t>
            </a:r>
            <a:r>
              <a:rPr lang="el-GR" altLang="zh-CN" sz="2400" dirty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ω</a:t>
            </a:r>
            <a:r>
              <a:rPr lang="en-US" altLang="zh-CN" sz="2400" baseline="-25000" dirty="0">
                <a:solidFill>
                  <a:schemeClr val="accent4">
                    <a:lumMod val="10000"/>
                  </a:schemeClr>
                </a:solidFill>
                <a:effectLst/>
              </a:rPr>
              <a:t>2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)=0.01, </a:t>
            </a:r>
            <a:r>
              <a:rPr lang="zh-CN" altLang="en-US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则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p(</a:t>
            </a:r>
            <a:r>
              <a:rPr lang="en-US" altLang="zh-CN" sz="2400" i="1" dirty="0">
                <a:solidFill>
                  <a:schemeClr val="accent4">
                    <a:lumMod val="10000"/>
                  </a:schemeClr>
                </a:solidFill>
                <a:effectLst/>
              </a:rPr>
              <a:t>x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=</a:t>
            </a:r>
            <a:r>
              <a:rPr lang="zh-CN" altLang="en-US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阴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|</a:t>
            </a:r>
            <a:r>
              <a:rPr lang="el-GR" altLang="zh-CN" sz="2400" dirty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ω</a:t>
            </a:r>
            <a:r>
              <a:rPr lang="en-US" altLang="zh-CN" sz="2400" baseline="-25000" dirty="0">
                <a:solidFill>
                  <a:schemeClr val="accent4">
                    <a:lumMod val="10000"/>
                  </a:schemeClr>
                </a:solidFill>
                <a:effectLst/>
              </a:rPr>
              <a:t>2</a:t>
            </a:r>
            <a:r>
              <a:rPr lang="en-US" altLang="zh-CN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)=0.99</a:t>
            </a:r>
            <a:r>
              <a:rPr lang="zh-CN" altLang="en-US" sz="2400" dirty="0">
                <a:solidFill>
                  <a:schemeClr val="accent4">
                    <a:lumMod val="10000"/>
                  </a:schemeClr>
                </a:solidFill>
                <a:effectLst/>
              </a:rPr>
              <a:t>。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solidFill>
                  <a:schemeClr val="accent4">
                    <a:lumMod val="10000"/>
                  </a:schemeClr>
                </a:solidFill>
                <a:effectLst/>
              </a:rPr>
              <a:t>问题：被化验者为阳性，患有癌症的概率为多少？ 即</a:t>
            </a:r>
            <a:r>
              <a:rPr lang="en-US" altLang="zh-CN" sz="2800" dirty="0">
                <a:solidFill>
                  <a:schemeClr val="accent4">
                    <a:lumMod val="10000"/>
                  </a:schemeClr>
                </a:solidFill>
                <a:effectLst/>
              </a:rPr>
              <a:t>P(</a:t>
            </a:r>
            <a:r>
              <a:rPr lang="el-GR" altLang="zh-CN" sz="2800" i="1" dirty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ω</a:t>
            </a:r>
            <a:r>
              <a:rPr lang="en-US" altLang="zh-CN" sz="2800" i="1" baseline="-25000" dirty="0">
                <a:solidFill>
                  <a:schemeClr val="accent4">
                    <a:lumMod val="10000"/>
                  </a:schemeClr>
                </a:solidFill>
                <a:effectLst/>
              </a:rPr>
              <a:t>1</a:t>
            </a:r>
            <a:r>
              <a:rPr lang="en-US" altLang="zh-CN" sz="2800" i="1" dirty="0">
                <a:solidFill>
                  <a:schemeClr val="accent4">
                    <a:lumMod val="10000"/>
                  </a:schemeClr>
                </a:solidFill>
                <a:effectLst/>
              </a:rPr>
              <a:t>|x</a:t>
            </a:r>
            <a:r>
              <a:rPr lang="en-US" altLang="zh-CN" sz="2800" dirty="0">
                <a:solidFill>
                  <a:schemeClr val="accent4">
                    <a:lumMod val="10000"/>
                  </a:schemeClr>
                </a:solidFill>
                <a:effectLst/>
              </a:rPr>
              <a:t>=</a:t>
            </a:r>
            <a:r>
              <a:rPr lang="zh-CN" altLang="en-US" sz="2800" dirty="0">
                <a:solidFill>
                  <a:schemeClr val="accent4">
                    <a:lumMod val="10000"/>
                  </a:schemeClr>
                </a:solidFill>
                <a:effectLst/>
              </a:rPr>
              <a:t>阳</a:t>
            </a:r>
            <a:r>
              <a:rPr lang="en-US" altLang="zh-CN" sz="2800" dirty="0">
                <a:solidFill>
                  <a:schemeClr val="accent4">
                    <a:lumMod val="10000"/>
                  </a:schemeClr>
                </a:solidFill>
                <a:effectLst/>
              </a:rPr>
              <a:t>)=</a:t>
            </a:r>
            <a:r>
              <a:rPr lang="zh-CN" altLang="en-US" sz="2800" dirty="0">
                <a:solidFill>
                  <a:schemeClr val="accent4">
                    <a:lumMod val="10000"/>
                  </a:schemeClr>
                </a:solidFill>
                <a:effectLst/>
              </a:rPr>
              <a:t>？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solidFill>
                  <a:schemeClr val="accent4">
                    <a:lumMod val="10000"/>
                  </a:schemeClr>
                </a:solidFill>
                <a:effectLst/>
              </a:rPr>
              <a:t>解得</a:t>
            </a:r>
            <a:r>
              <a:rPr lang="en-US" altLang="zh-CN" sz="2800" dirty="0">
                <a:solidFill>
                  <a:schemeClr val="accent4">
                    <a:lumMod val="10000"/>
                  </a:schemeClr>
                </a:solidFill>
                <a:effectLst/>
              </a:rPr>
              <a:t>P(</a:t>
            </a:r>
            <a:r>
              <a:rPr lang="el-GR" altLang="zh-CN" sz="2800" i="1" dirty="0">
                <a:solidFill>
                  <a:schemeClr val="accent4">
                    <a:lumMod val="10000"/>
                  </a:schemeClr>
                </a:solidFill>
                <a:effectLst/>
                <a:cs typeface="Times New Roman" pitchFamily="18" charset="0"/>
              </a:rPr>
              <a:t>ω</a:t>
            </a:r>
            <a:r>
              <a:rPr lang="en-US" altLang="zh-CN" sz="2800" i="1" baseline="-25000" dirty="0">
                <a:solidFill>
                  <a:schemeClr val="accent4">
                    <a:lumMod val="10000"/>
                  </a:schemeClr>
                </a:solidFill>
                <a:effectLst/>
              </a:rPr>
              <a:t>1</a:t>
            </a:r>
            <a:r>
              <a:rPr lang="en-US" altLang="zh-CN" sz="2800" i="1" dirty="0">
                <a:solidFill>
                  <a:schemeClr val="accent4">
                    <a:lumMod val="10000"/>
                  </a:schemeClr>
                </a:solidFill>
                <a:effectLst/>
              </a:rPr>
              <a:t>|x</a:t>
            </a:r>
            <a:r>
              <a:rPr lang="en-US" altLang="zh-CN" sz="2800" dirty="0">
                <a:solidFill>
                  <a:schemeClr val="accent4">
                    <a:lumMod val="10000"/>
                  </a:schemeClr>
                </a:solidFill>
                <a:effectLst/>
              </a:rPr>
              <a:t>=</a:t>
            </a:r>
            <a:r>
              <a:rPr lang="zh-CN" altLang="en-US" sz="2800" dirty="0">
                <a:solidFill>
                  <a:schemeClr val="accent4">
                    <a:lumMod val="10000"/>
                  </a:schemeClr>
                </a:solidFill>
                <a:effectLst/>
              </a:rPr>
              <a:t>阳</a:t>
            </a:r>
            <a:r>
              <a:rPr lang="en-US" altLang="zh-CN" sz="2800" dirty="0">
                <a:solidFill>
                  <a:schemeClr val="accent4">
                    <a:lumMod val="10000"/>
                  </a:schemeClr>
                </a:solidFill>
                <a:effectLst/>
              </a:rPr>
              <a:t>)=0.323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22" name="Group 18"/>
          <p:cNvGrpSpPr>
            <a:grpSpLocks/>
          </p:cNvGrpSpPr>
          <p:nvPr/>
        </p:nvGrpSpPr>
        <p:grpSpPr bwMode="auto">
          <a:xfrm>
            <a:off x="171450" y="4905375"/>
            <a:ext cx="8713788" cy="1531938"/>
            <a:chOff x="208" y="2014"/>
            <a:chExt cx="5489" cy="965"/>
          </a:xfrm>
        </p:grpSpPr>
        <p:sp>
          <p:nvSpPr>
            <p:cNvPr id="31751" name="Rectangle 17"/>
            <p:cNvSpPr>
              <a:spLocks noChangeArrowheads="1"/>
            </p:cNvSpPr>
            <p:nvPr/>
          </p:nvSpPr>
          <p:spPr bwMode="auto">
            <a:xfrm>
              <a:off x="343" y="2055"/>
              <a:ext cx="5218" cy="924"/>
            </a:xfrm>
            <a:prstGeom prst="rect">
              <a:avLst/>
            </a:prstGeom>
            <a:solidFill>
              <a:srgbClr val="FFFF99">
                <a:alpha val="3215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752" name="Rectangle 14"/>
            <p:cNvSpPr>
              <a:spLocks noChangeArrowheads="1"/>
            </p:cNvSpPr>
            <p:nvPr/>
          </p:nvSpPr>
          <p:spPr bwMode="auto">
            <a:xfrm>
              <a:off x="208" y="2014"/>
              <a:ext cx="5489" cy="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 anchorCtr="1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最小风险贝叶斯决策基本思想：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        以各种错误分类所造成的</a:t>
              </a:r>
              <a:r>
                <a:rPr lang="zh-CN" altLang="en-US" sz="2400" baseline="0">
                  <a:solidFill>
                    <a:srgbClr val="993300"/>
                  </a:solidFill>
                  <a:latin typeface="Times New Roman" pitchFamily="18" charset="0"/>
                </a:rPr>
                <a:t>平均风险</a:t>
              </a:r>
              <a:r>
                <a:rPr lang="zh-CN" altLang="en-US" sz="2400" baseline="0">
                  <a:solidFill>
                    <a:srgbClr val="472858"/>
                  </a:solidFill>
                  <a:latin typeface="Times New Roman" pitchFamily="18" charset="0"/>
                </a:rPr>
                <a:t>最小为规则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，进行分类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决策。</a:t>
              </a:r>
            </a:p>
          </p:txBody>
        </p:sp>
      </p:grpSp>
      <p:sp>
        <p:nvSpPr>
          <p:cNvPr id="31747" name="Rectangle 10"/>
          <p:cNvSpPr>
            <a:spLocks noChangeArrowheads="1"/>
          </p:cNvSpPr>
          <p:nvPr/>
        </p:nvSpPr>
        <p:spPr bwMode="auto">
          <a:xfrm>
            <a:off x="454025" y="328613"/>
            <a:ext cx="417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4.2.2   </a:t>
            </a: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最小风险贝叶斯决策</a:t>
            </a:r>
          </a:p>
        </p:txBody>
      </p:sp>
      <p:sp>
        <p:nvSpPr>
          <p:cNvPr id="31748" name="Rectangle 12"/>
          <p:cNvSpPr>
            <a:spLocks noChangeArrowheads="1"/>
          </p:cNvSpPr>
          <p:nvPr/>
        </p:nvSpPr>
        <p:spPr bwMode="auto">
          <a:xfrm>
            <a:off x="142875" y="844550"/>
            <a:ext cx="54165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indent="304800">
              <a:lnSpc>
                <a:spcPct val="125000"/>
              </a:lnSpc>
            </a:pPr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风险的概念</a:t>
            </a: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  <a:p>
            <a:pPr indent="30480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        * 自动灭火系统：</a:t>
            </a:r>
          </a:p>
          <a:p>
            <a:pPr indent="304800" eaLnBrk="0" hangingPunct="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        * 疾病诊断： </a:t>
            </a:r>
          </a:p>
        </p:txBody>
      </p:sp>
      <p:sp>
        <p:nvSpPr>
          <p:cNvPr id="31749" name="Rectangle 15"/>
          <p:cNvSpPr>
            <a:spLocks noChangeArrowheads="1"/>
          </p:cNvSpPr>
          <p:nvPr/>
        </p:nvSpPr>
        <p:spPr bwMode="auto">
          <a:xfrm>
            <a:off x="433388" y="2336800"/>
            <a:ext cx="8621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不同的错判造成的损失不同，因此风险不同，两者紧密相连 。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285750" y="3054350"/>
            <a:ext cx="8505825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考虑到对某一类的错判要比对另一类的错判更为关键，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把最小错误率的贝叶斯判决做一些修改，提出了“</a:t>
            </a:r>
            <a:r>
              <a:rPr lang="zh-CN" altLang="en-US" sz="2400" baseline="0">
                <a:solidFill>
                  <a:srgbClr val="993300"/>
                </a:solidFill>
                <a:latin typeface="Times New Roman" pitchFamily="18" charset="0"/>
              </a:rPr>
              <a:t>条件平均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993300"/>
                </a:solidFill>
                <a:latin typeface="Times New Roman" pitchFamily="18" charset="0"/>
              </a:rPr>
              <a:t>风险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” 的概念。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CC13C4A-0379-4527-B174-D348F5716F50}" type="slidenum">
              <a:rPr lang="en-US" altLang="zh-CN" baseline="0" smtClean="0"/>
              <a:pPr eaLnBrk="1" hangingPunct="1"/>
              <a:t>2</a:t>
            </a:fld>
            <a:r>
              <a:rPr lang="en-US" altLang="zh-CN" baseline="0"/>
              <a:t> / </a:t>
            </a:r>
            <a:fld id="{FC834E9B-AB77-4258-867E-35A8D94212F0}" type="datetime10">
              <a:rPr lang="zh-CN" altLang="en-US" baseline="0" smtClean="0"/>
              <a:pPr eaLnBrk="1" hangingPunct="1"/>
              <a:t>22:24</a:t>
            </a:fld>
            <a:endParaRPr lang="zh-CN" altLang="zh-CN" baseline="0"/>
          </a:p>
        </p:txBody>
      </p:sp>
      <p:sp>
        <p:nvSpPr>
          <p:cNvPr id="1638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上讲复习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5000"/>
              </a:lnSpc>
              <a:defRPr/>
            </a:pPr>
            <a:r>
              <a:rPr lang="en-US" altLang="zh-CN" sz="2800" b="1" dirty="0">
                <a:solidFill>
                  <a:schemeClr val="accent3">
                    <a:lumMod val="10000"/>
                  </a:schemeClr>
                </a:solidFill>
              </a:rPr>
              <a:t>3.1  </a:t>
            </a:r>
            <a:r>
              <a:rPr lang="zh-CN" altLang="en-US" sz="2800" b="1" dirty="0">
                <a:solidFill>
                  <a:schemeClr val="accent3">
                    <a:lumMod val="10000"/>
                  </a:schemeClr>
                </a:solidFill>
              </a:rPr>
              <a:t>判别函数</a:t>
            </a:r>
          </a:p>
          <a:p>
            <a:pPr eaLnBrk="1" hangingPunct="1">
              <a:lnSpc>
                <a:spcPct val="135000"/>
              </a:lnSpc>
              <a:defRPr/>
            </a:pPr>
            <a:r>
              <a:rPr lang="en-US" altLang="zh-CN" sz="2800" b="1" dirty="0">
                <a:solidFill>
                  <a:schemeClr val="accent3">
                    <a:lumMod val="10000"/>
                  </a:schemeClr>
                </a:solidFill>
              </a:rPr>
              <a:t>3.2  </a:t>
            </a:r>
            <a:r>
              <a:rPr lang="zh-CN" altLang="en-US" sz="2800" b="1" dirty="0">
                <a:solidFill>
                  <a:schemeClr val="accent3">
                    <a:lumMod val="10000"/>
                  </a:schemeClr>
                </a:solidFill>
              </a:rPr>
              <a:t>线性判别函数</a:t>
            </a:r>
          </a:p>
          <a:p>
            <a:pPr eaLnBrk="1" hangingPunct="1">
              <a:lnSpc>
                <a:spcPct val="135000"/>
              </a:lnSpc>
              <a:defRPr/>
            </a:pPr>
            <a:r>
              <a:rPr lang="en-US" altLang="zh-CN" sz="2800" b="1" dirty="0">
                <a:solidFill>
                  <a:schemeClr val="accent3">
                    <a:lumMod val="10000"/>
                  </a:schemeClr>
                </a:solidFill>
              </a:rPr>
              <a:t>3.3  </a:t>
            </a:r>
            <a:r>
              <a:rPr lang="zh-CN" altLang="en-US" sz="2800" b="1" dirty="0">
                <a:solidFill>
                  <a:schemeClr val="accent3">
                    <a:lumMod val="10000"/>
                  </a:schemeClr>
                </a:solidFill>
              </a:rPr>
              <a:t>广义线性判别函数</a:t>
            </a:r>
          </a:p>
          <a:p>
            <a:pPr eaLnBrk="1" hangingPunct="1">
              <a:lnSpc>
                <a:spcPct val="135000"/>
              </a:lnSpc>
              <a:defRPr/>
            </a:pPr>
            <a:r>
              <a:rPr lang="en-US" altLang="zh-CN" sz="2800" b="1" dirty="0">
                <a:solidFill>
                  <a:schemeClr val="accent3">
                    <a:lumMod val="10000"/>
                  </a:schemeClr>
                </a:solidFill>
              </a:rPr>
              <a:t>3.4  </a:t>
            </a:r>
            <a:r>
              <a:rPr lang="zh-CN" altLang="en-US" sz="2800" b="1" dirty="0">
                <a:solidFill>
                  <a:schemeClr val="accent3">
                    <a:lumMod val="10000"/>
                  </a:schemeClr>
                </a:solidFill>
              </a:rPr>
              <a:t>线性判别函数的几何性质</a:t>
            </a:r>
          </a:p>
          <a:p>
            <a:pPr eaLnBrk="1" hangingPunct="1">
              <a:lnSpc>
                <a:spcPct val="135000"/>
              </a:lnSpc>
              <a:defRPr/>
            </a:pPr>
            <a:r>
              <a:rPr lang="en-US" altLang="zh-CN" sz="2800" b="1" dirty="0">
                <a:solidFill>
                  <a:schemeClr val="accent3">
                    <a:lumMod val="10000"/>
                  </a:schemeClr>
                </a:solidFill>
              </a:rPr>
              <a:t>3.5  </a:t>
            </a:r>
            <a:r>
              <a:rPr lang="zh-CN" altLang="en-US" sz="2800" b="1" dirty="0">
                <a:solidFill>
                  <a:schemeClr val="accent3">
                    <a:lumMod val="10000"/>
                  </a:schemeClr>
                </a:solidFill>
              </a:rPr>
              <a:t>感知器算法</a:t>
            </a:r>
          </a:p>
          <a:p>
            <a:pPr eaLnBrk="1" hangingPunct="1">
              <a:lnSpc>
                <a:spcPct val="135000"/>
              </a:lnSpc>
              <a:defRPr/>
            </a:pPr>
            <a:r>
              <a:rPr lang="en-US" altLang="zh-CN" sz="2800" b="1" dirty="0">
                <a:solidFill>
                  <a:schemeClr val="accent3">
                    <a:lumMod val="10000"/>
                  </a:schemeClr>
                </a:solidFill>
              </a:rPr>
              <a:t>3.6  </a:t>
            </a:r>
            <a:r>
              <a:rPr lang="zh-CN" altLang="en-US" sz="2800" b="1" dirty="0">
                <a:solidFill>
                  <a:schemeClr val="accent3">
                    <a:lumMod val="10000"/>
                  </a:schemeClr>
                </a:solidFill>
              </a:rPr>
              <a:t>梯度法</a:t>
            </a:r>
            <a:endParaRPr lang="en-US" altLang="zh-CN" sz="2800" b="1" dirty="0">
              <a:solidFill>
                <a:schemeClr val="accent3">
                  <a:lumMod val="10000"/>
                </a:schemeClr>
              </a:solidFill>
            </a:endParaRPr>
          </a:p>
          <a:p>
            <a:pPr eaLnBrk="1" hangingPunct="1">
              <a:lnSpc>
                <a:spcPct val="135000"/>
              </a:lnSpc>
              <a:defRPr/>
            </a:pPr>
            <a:r>
              <a:rPr lang="en-US" altLang="zh-CN" sz="2800" b="1" dirty="0">
                <a:solidFill>
                  <a:schemeClr val="accent3">
                    <a:lumMod val="10000"/>
                  </a:schemeClr>
                </a:solidFill>
              </a:rPr>
              <a:t>3.7  </a:t>
            </a:r>
            <a:r>
              <a:rPr lang="zh-CN" altLang="en-US" sz="2800" b="1" dirty="0">
                <a:solidFill>
                  <a:schemeClr val="accent3">
                    <a:lumMod val="10000"/>
                  </a:schemeClr>
                </a:solidFill>
              </a:rPr>
              <a:t>最小平方误差</a:t>
            </a:r>
            <a:r>
              <a:rPr lang="en-US" altLang="zh-CN" sz="2800" b="1" dirty="0">
                <a:solidFill>
                  <a:schemeClr val="accent3">
                    <a:lumMod val="10000"/>
                  </a:schemeClr>
                </a:solidFill>
              </a:rPr>
              <a:t>LMSE</a:t>
            </a:r>
            <a:r>
              <a:rPr lang="zh-CN" altLang="en-US" sz="2800" b="1" dirty="0">
                <a:solidFill>
                  <a:schemeClr val="accent3">
                    <a:lumMod val="10000"/>
                  </a:schemeClr>
                </a:solidFill>
              </a:rPr>
              <a:t>算法</a:t>
            </a:r>
            <a:endParaRPr lang="en-US" altLang="zh-CN" sz="2800" b="1" dirty="0">
              <a:solidFill>
                <a:schemeClr val="accent3">
                  <a:lumMod val="10000"/>
                </a:schemeClr>
              </a:solidFill>
            </a:endParaRPr>
          </a:p>
          <a:p>
            <a:pPr eaLnBrk="1" hangingPunct="1">
              <a:lnSpc>
                <a:spcPct val="135000"/>
              </a:lnSpc>
              <a:defRPr/>
            </a:pPr>
            <a:r>
              <a:rPr lang="en-US" altLang="zh-CN" sz="2800" b="1" dirty="0">
                <a:solidFill>
                  <a:schemeClr val="accent3">
                    <a:lumMod val="10000"/>
                  </a:schemeClr>
                </a:solidFill>
              </a:rPr>
              <a:t>3.8  </a:t>
            </a:r>
            <a:r>
              <a:rPr lang="zh-CN" altLang="en-US" sz="2800" b="1" dirty="0">
                <a:solidFill>
                  <a:schemeClr val="accent3">
                    <a:lumMod val="10000"/>
                  </a:schemeClr>
                </a:solidFill>
              </a:rPr>
              <a:t>势函数法</a:t>
            </a:r>
          </a:p>
          <a:p>
            <a:pPr eaLnBrk="1" hangingPunct="1">
              <a:defRPr/>
            </a:pP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8284E1A-F25D-4E24-8E46-8DC9B63D8A09}"/>
                  </a:ext>
                </a:extLst>
              </p14:cNvPr>
              <p14:cNvContentPartPr/>
              <p14:nvPr/>
            </p14:nvContentPartPr>
            <p14:xfrm>
              <a:off x="923760" y="4438440"/>
              <a:ext cx="4802040" cy="22485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8284E1A-F25D-4E24-8E46-8DC9B63D8A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400" y="4429080"/>
                <a:ext cx="4820760" cy="2267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0"/>
          <p:cNvSpPr>
            <a:spLocks noChangeArrowheads="1"/>
          </p:cNvSpPr>
          <p:nvPr/>
        </p:nvSpPr>
        <p:spPr bwMode="auto">
          <a:xfrm>
            <a:off x="850900" y="2335213"/>
            <a:ext cx="7493000" cy="1054100"/>
          </a:xfrm>
          <a:prstGeom prst="rect">
            <a:avLst/>
          </a:prstGeom>
          <a:solidFill>
            <a:srgbClr val="FFFF99">
              <a:alpha val="7215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1" name="Rectangle 42"/>
          <p:cNvSpPr>
            <a:spLocks noChangeArrowheads="1"/>
          </p:cNvSpPr>
          <p:nvPr/>
        </p:nvSpPr>
        <p:spPr bwMode="auto">
          <a:xfrm>
            <a:off x="190500" y="871538"/>
            <a:ext cx="865028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indent="304800" eaLnBrk="0" hangingPunct="0">
              <a:lnSpc>
                <a:spcPct val="120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对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类问题，如果观察样本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被判定属于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类，则</a:t>
            </a:r>
            <a:r>
              <a:rPr lang="zh-CN" altLang="en-US" sz="2400" baseline="0">
                <a:solidFill>
                  <a:srgbClr val="993300"/>
                </a:solidFill>
                <a:latin typeface="Times New Roman" pitchFamily="18" charset="0"/>
              </a:rPr>
              <a:t>条件平</a:t>
            </a:r>
          </a:p>
          <a:p>
            <a:pPr indent="304800" eaLnBrk="0" hangingPunct="0">
              <a:lnSpc>
                <a:spcPct val="120000"/>
              </a:lnSpc>
            </a:pPr>
            <a:r>
              <a:rPr lang="zh-CN" altLang="en-US" sz="2400" baseline="0">
                <a:solidFill>
                  <a:srgbClr val="993300"/>
                </a:solidFill>
                <a:latin typeface="Times New Roman" pitchFamily="18" charset="0"/>
              </a:rPr>
              <a:t>均风险</a:t>
            </a:r>
            <a:r>
              <a:rPr lang="en-US" altLang="zh-CN" sz="2400" i="1" baseline="0">
                <a:solidFill>
                  <a:srgbClr val="993300"/>
                </a:solidFill>
                <a:latin typeface="Times New Roman" pitchFamily="18" charset="0"/>
              </a:rPr>
              <a:t>r</a:t>
            </a:r>
            <a:r>
              <a:rPr lang="en-US" altLang="zh-CN" sz="2400" i="1" baseline="-25000">
                <a:solidFill>
                  <a:srgbClr val="993300"/>
                </a:solidFill>
                <a:latin typeface="Times New Roman" pitchFamily="18" charset="0"/>
              </a:rPr>
              <a:t>i</a:t>
            </a:r>
            <a:r>
              <a:rPr lang="en-US" altLang="zh-CN" sz="2400" baseline="0">
                <a:solidFill>
                  <a:srgbClr val="9933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>
                <a:solidFill>
                  <a:srgbClr val="9933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993300"/>
                </a:solidFill>
                <a:latin typeface="Times New Roman" pitchFamily="18" charset="0"/>
              </a:rPr>
              <a:t>)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指将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判为属于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类时造成的</a:t>
            </a:r>
            <a:r>
              <a:rPr lang="zh-CN" altLang="en-US" sz="2400" baseline="0">
                <a:solidFill>
                  <a:srgbClr val="663300"/>
                </a:solidFill>
                <a:latin typeface="Times New Roman" pitchFamily="18" charset="0"/>
              </a:rPr>
              <a:t>平均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损失。</a:t>
            </a:r>
            <a:endParaRPr lang="zh-CN" altLang="en-US" sz="2400" baseline="0">
              <a:solidFill>
                <a:srgbClr val="993300"/>
              </a:solidFill>
              <a:latin typeface="Times New Roman" pitchFamily="18" charset="0"/>
            </a:endParaRPr>
          </a:p>
        </p:txBody>
      </p:sp>
      <p:graphicFrame>
        <p:nvGraphicFramePr>
          <p:cNvPr id="32772" name="Object 34"/>
          <p:cNvGraphicFramePr>
            <a:graphicFrameLocks noChangeAspect="1"/>
          </p:cNvGraphicFramePr>
          <p:nvPr/>
        </p:nvGraphicFramePr>
        <p:xfrm>
          <a:off x="1293813" y="2476500"/>
          <a:ext cx="34226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4" name="公式" r:id="rId4" imgW="1701800" imgH="444500" progId="Equation.3">
                  <p:embed/>
                </p:oleObj>
              </mc:Choice>
              <mc:Fallback>
                <p:oleObj name="公式" r:id="rId4" imgW="1701800" imgH="4445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476500"/>
                        <a:ext cx="34226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52"/>
          <p:cNvSpPr>
            <a:spLocks noChangeArrowheads="1"/>
          </p:cNvSpPr>
          <p:nvPr/>
        </p:nvSpPr>
        <p:spPr bwMode="auto">
          <a:xfrm>
            <a:off x="282575" y="241300"/>
            <a:ext cx="216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2.   </a:t>
            </a: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决策规则</a:t>
            </a:r>
          </a:p>
        </p:txBody>
      </p:sp>
      <p:graphicFrame>
        <p:nvGraphicFramePr>
          <p:cNvPr id="32774" name="Object 37"/>
          <p:cNvGraphicFramePr>
            <a:graphicFrameLocks noChangeAspect="1"/>
          </p:cNvGraphicFramePr>
          <p:nvPr/>
        </p:nvGraphicFramePr>
        <p:xfrm>
          <a:off x="2935288" y="5738813"/>
          <a:ext cx="38766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5" name="公式" r:id="rId6" imgW="1930400" imgH="482600" progId="Equation.3">
                  <p:embed/>
                </p:oleObj>
              </mc:Choice>
              <mc:Fallback>
                <p:oleObj name="公式" r:id="rId6" imgW="1930400" imgH="482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738813"/>
                        <a:ext cx="38766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Rectangle 51"/>
          <p:cNvSpPr>
            <a:spLocks noChangeArrowheads="1"/>
          </p:cNvSpPr>
          <p:nvPr/>
        </p:nvSpPr>
        <p:spPr bwMode="auto">
          <a:xfrm>
            <a:off x="628650" y="3570288"/>
            <a:ext cx="109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式中，</a:t>
            </a:r>
          </a:p>
        </p:txBody>
      </p:sp>
      <p:sp>
        <p:nvSpPr>
          <p:cNvPr id="32776" name="Rectangle 54"/>
          <p:cNvSpPr>
            <a:spLocks noChangeArrowheads="1"/>
          </p:cNvSpPr>
          <p:nvPr/>
        </p:nvSpPr>
        <p:spPr bwMode="auto">
          <a:xfrm>
            <a:off x="819150" y="3903663"/>
            <a:ext cx="51958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——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分类判决后指定的判决号；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——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样本实际属于的类别号；</a:t>
            </a:r>
          </a:p>
        </p:txBody>
      </p:sp>
      <p:sp>
        <p:nvSpPr>
          <p:cNvPr id="32777" name="Rectangle 55"/>
          <p:cNvSpPr>
            <a:spLocks noChangeArrowheads="1"/>
          </p:cNvSpPr>
          <p:nvPr/>
        </p:nvSpPr>
        <p:spPr bwMode="auto">
          <a:xfrm>
            <a:off x="1168400" y="4827588"/>
            <a:ext cx="82946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——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将自然属性是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类的样本决策为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类时的是非代价，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            即损失函数。</a:t>
            </a:r>
          </a:p>
        </p:txBody>
      </p:sp>
      <p:grpSp>
        <p:nvGrpSpPr>
          <p:cNvPr id="23626" name="Group 74"/>
          <p:cNvGrpSpPr>
            <a:grpSpLocks/>
          </p:cNvGrpSpPr>
          <p:nvPr/>
        </p:nvGrpSpPr>
        <p:grpSpPr bwMode="auto">
          <a:xfrm>
            <a:off x="5670550" y="2989263"/>
            <a:ext cx="3035300" cy="1841500"/>
            <a:chOff x="3572" y="1883"/>
            <a:chExt cx="1912" cy="1160"/>
          </a:xfrm>
        </p:grpSpPr>
        <p:sp>
          <p:nvSpPr>
            <p:cNvPr id="32782" name="AutoShape 62"/>
            <p:cNvSpPr>
              <a:spLocks noChangeArrowheads="1"/>
            </p:cNvSpPr>
            <p:nvPr/>
          </p:nvSpPr>
          <p:spPr bwMode="auto">
            <a:xfrm>
              <a:off x="3572" y="1883"/>
              <a:ext cx="1904" cy="1160"/>
            </a:xfrm>
            <a:prstGeom prst="wedgeEllipseCallout">
              <a:avLst>
                <a:gd name="adj1" fmla="val -80778"/>
                <a:gd name="adj2" fmla="val -37843"/>
              </a:avLst>
            </a:prstGeom>
            <a:solidFill>
              <a:schemeClr val="tx1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 anchorCtr="1"/>
            <a:lstStyle/>
            <a:p>
              <a:endParaRPr lang="zh-CN" altLang="zh-CN" sz="20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783" name="Text Box 63"/>
            <p:cNvSpPr txBox="1">
              <a:spLocks noChangeArrowheads="1"/>
            </p:cNvSpPr>
            <p:nvPr/>
          </p:nvSpPr>
          <p:spPr bwMode="auto">
            <a:xfrm>
              <a:off x="3756" y="2057"/>
              <a:ext cx="1728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 anchorCtr="1">
              <a:spAutoFit/>
            </a:bodyPr>
            <a:lstStyle>
              <a:lvl1pPr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aseline="0">
                  <a:solidFill>
                    <a:srgbClr val="000000"/>
                  </a:solidFill>
                  <a:latin typeface="Times New Roman" pitchFamily="18" charset="0"/>
                </a:rPr>
                <a:t>自然属性为</a:t>
              </a:r>
              <a:r>
                <a:rPr lang="en-US" altLang="zh-CN" sz="2000" i="1" baseline="0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  <a:r>
                <a:rPr lang="zh-CN" altLang="en-US" sz="2000" baseline="0">
                  <a:solidFill>
                    <a:srgbClr val="000000"/>
                  </a:solidFill>
                  <a:latin typeface="Times New Roman" pitchFamily="18" charset="0"/>
                </a:rPr>
                <a:t>类的样</a:t>
              </a:r>
            </a:p>
            <a:p>
              <a:pPr eaLnBrk="1" hangingPunct="1"/>
              <a:r>
                <a:rPr lang="zh-CN" altLang="en-US" sz="2000" baseline="0">
                  <a:solidFill>
                    <a:srgbClr val="000000"/>
                  </a:solidFill>
                  <a:latin typeface="Times New Roman" pitchFamily="18" charset="0"/>
                </a:rPr>
                <a:t>本，被划分到</a:t>
              </a:r>
              <a:r>
                <a:rPr lang="en-US" altLang="zh-CN" sz="2000" i="1" baseline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zh-CN" altLang="en-US" sz="2000" baseline="0">
                  <a:solidFill>
                    <a:srgbClr val="000000"/>
                  </a:solidFill>
                  <a:latin typeface="Times New Roman" pitchFamily="18" charset="0"/>
                </a:rPr>
                <a:t>类中，</a:t>
              </a:r>
            </a:p>
            <a:p>
              <a:pPr eaLnBrk="1" hangingPunct="1"/>
              <a:r>
                <a:rPr lang="zh-CN" altLang="en-US" sz="2000" baseline="0">
                  <a:solidFill>
                    <a:srgbClr val="000000"/>
                  </a:solidFill>
                  <a:latin typeface="Times New Roman" pitchFamily="18" charset="0"/>
                </a:rPr>
                <a:t>在</a:t>
              </a:r>
              <a:r>
                <a:rPr lang="en-US" altLang="zh-CN" sz="2000" i="1" baseline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zh-CN" altLang="en-US" sz="2000" baseline="0">
                  <a:solidFill>
                    <a:srgbClr val="000000"/>
                  </a:solidFill>
                  <a:latin typeface="Times New Roman" pitchFamily="18" charset="0"/>
                </a:rPr>
                <a:t>类中产生一错误</a:t>
              </a:r>
            </a:p>
            <a:p>
              <a:pPr eaLnBrk="1" hangingPunct="1"/>
              <a:r>
                <a:rPr lang="zh-CN" altLang="en-US" sz="2000" baseline="0">
                  <a:solidFill>
                    <a:srgbClr val="000000"/>
                  </a:solidFill>
                  <a:latin typeface="Times New Roman" pitchFamily="18" charset="0"/>
                </a:rPr>
                <a:t>分类，风险增加。</a:t>
              </a:r>
            </a:p>
          </p:txBody>
        </p:sp>
      </p:grpSp>
      <p:grpSp>
        <p:nvGrpSpPr>
          <p:cNvPr id="23627" name="Group 75"/>
          <p:cNvGrpSpPr>
            <a:grpSpLocks/>
          </p:cNvGrpSpPr>
          <p:nvPr/>
        </p:nvGrpSpPr>
        <p:grpSpPr bwMode="auto">
          <a:xfrm>
            <a:off x="5761038" y="2079625"/>
            <a:ext cx="2773362" cy="547688"/>
            <a:chOff x="3629" y="1310"/>
            <a:chExt cx="1747" cy="345"/>
          </a:xfrm>
        </p:grpSpPr>
        <p:sp>
          <p:nvSpPr>
            <p:cNvPr id="32780" name="AutoShape 71"/>
            <p:cNvSpPr>
              <a:spLocks noChangeArrowheads="1"/>
            </p:cNvSpPr>
            <p:nvPr/>
          </p:nvSpPr>
          <p:spPr bwMode="auto">
            <a:xfrm>
              <a:off x="3629" y="1310"/>
              <a:ext cx="1712" cy="345"/>
            </a:xfrm>
            <a:prstGeom prst="wedgeEllipseCallout">
              <a:avLst>
                <a:gd name="adj1" fmla="val -28736"/>
                <a:gd name="adj2" fmla="val -96667"/>
              </a:avLst>
            </a:prstGeom>
            <a:solidFill>
              <a:schemeClr val="tx1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 anchorCtr="1"/>
            <a:lstStyle/>
            <a:p>
              <a:endParaRPr lang="zh-CN" altLang="zh-CN" sz="20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781" name="Text Box 72"/>
            <p:cNvSpPr txBox="1">
              <a:spLocks noChangeArrowheads="1"/>
            </p:cNvSpPr>
            <p:nvPr/>
          </p:nvSpPr>
          <p:spPr bwMode="auto">
            <a:xfrm>
              <a:off x="3648" y="1356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 anchorCtr="1">
              <a:spAutoFit/>
            </a:bodyPr>
            <a:lstStyle>
              <a:lvl1pPr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i="1" baseline="0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zh-CN" sz="2000" i="1" baseline="-25000">
                  <a:solidFill>
                    <a:srgbClr val="000000"/>
                  </a:solidFill>
                  <a:latin typeface="Times New Roman" pitchFamily="18" charset="0"/>
                </a:rPr>
                <a:t>ij</a:t>
              </a:r>
              <a:r>
                <a:rPr lang="zh-CN" altLang="en-US" sz="2000" baseline="0">
                  <a:solidFill>
                    <a:srgbClr val="000000"/>
                  </a:solidFill>
                  <a:latin typeface="Times New Roman" pitchFamily="18" charset="0"/>
                </a:rPr>
                <a:t>对</a:t>
              </a:r>
              <a:r>
                <a:rPr lang="en-US" altLang="zh-CN" sz="2000" i="1" baseline="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r>
                <a:rPr lang="zh-CN" altLang="en-US" sz="2000" baseline="0">
                  <a:solidFill>
                    <a:srgbClr val="000000"/>
                  </a:solidFill>
                  <a:latin typeface="Times New Roman" pitchFamily="18" charset="0"/>
                </a:rPr>
                <a:t>作加权平均</a:t>
              </a: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34"/>
          <p:cNvGrpSpPr>
            <a:grpSpLocks/>
          </p:cNvGrpSpPr>
          <p:nvPr/>
        </p:nvGrpSpPr>
        <p:grpSpPr bwMode="auto">
          <a:xfrm>
            <a:off x="793750" y="1368425"/>
            <a:ext cx="7696200" cy="608013"/>
            <a:chOff x="500" y="862"/>
            <a:chExt cx="4848" cy="383"/>
          </a:xfrm>
        </p:grpSpPr>
        <p:sp>
          <p:nvSpPr>
            <p:cNvPr id="65547" name="Rectangle 11"/>
            <p:cNvSpPr>
              <a:spLocks noChangeArrowheads="1"/>
            </p:cNvSpPr>
            <p:nvPr/>
          </p:nvSpPr>
          <p:spPr bwMode="auto">
            <a:xfrm>
              <a:off x="500" y="862"/>
              <a:ext cx="4848" cy="383"/>
            </a:xfrm>
            <a:prstGeom prst="rect">
              <a:avLst/>
            </a:prstGeom>
            <a:gradFill rotWithShape="1">
              <a:gsLst>
                <a:gs pos="0">
                  <a:srgbClr val="FFFF99">
                    <a:gamma/>
                    <a:shade val="76078"/>
                    <a:invGamma/>
                  </a:srgbClr>
                </a:gs>
                <a:gs pos="50000">
                  <a:srgbClr val="FFFF99">
                    <a:alpha val="46001"/>
                  </a:srgbClr>
                </a:gs>
                <a:gs pos="100000">
                  <a:srgbClr val="FFFF99">
                    <a:gamma/>
                    <a:shade val="7607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33809" name="Group 33"/>
            <p:cNvGrpSpPr>
              <a:grpSpLocks/>
            </p:cNvGrpSpPr>
            <p:nvPr/>
          </p:nvGrpSpPr>
          <p:grpSpPr bwMode="auto">
            <a:xfrm>
              <a:off x="763" y="925"/>
              <a:ext cx="4157" cy="309"/>
              <a:chOff x="763" y="925"/>
              <a:chExt cx="4157" cy="309"/>
            </a:xfrm>
          </p:grpSpPr>
          <p:graphicFrame>
            <p:nvGraphicFramePr>
              <p:cNvPr id="33810" name="Object 5"/>
              <p:cNvGraphicFramePr>
                <a:graphicFrameLocks noChangeAspect="1"/>
              </p:cNvGraphicFramePr>
              <p:nvPr/>
            </p:nvGraphicFramePr>
            <p:xfrm>
              <a:off x="763" y="946"/>
              <a:ext cx="292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17" name="公式" r:id="rId3" imgW="2324100" imgH="228600" progId="Equation.3">
                      <p:embed/>
                    </p:oleObj>
                  </mc:Choice>
                  <mc:Fallback>
                    <p:oleObj name="公式" r:id="rId3" imgW="2324100" imgH="22860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3" y="946"/>
                            <a:ext cx="292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11" name="Object 6"/>
              <p:cNvGraphicFramePr>
                <a:graphicFrameLocks noChangeAspect="1"/>
              </p:cNvGraphicFramePr>
              <p:nvPr/>
            </p:nvGraphicFramePr>
            <p:xfrm>
              <a:off x="4104" y="925"/>
              <a:ext cx="81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18" name="公式" r:id="rId5" imgW="647700" imgH="228600" progId="Equation.3">
                      <p:embed/>
                    </p:oleObj>
                  </mc:Choice>
                  <mc:Fallback>
                    <p:oleObj name="公式" r:id="rId5" imgW="647700" imgH="2286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4" y="925"/>
                            <a:ext cx="816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3795" name="Rectangle 9"/>
          <p:cNvSpPr>
            <a:spLocks noChangeArrowheads="1"/>
          </p:cNvSpPr>
          <p:nvPr/>
        </p:nvSpPr>
        <p:spPr bwMode="auto">
          <a:xfrm>
            <a:off x="238125" y="2119313"/>
            <a:ext cx="8991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每个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都按条件平均风险最小决策，则总的条件平均风险也最小。总的条件平均风险称为</a:t>
            </a:r>
            <a:r>
              <a:rPr lang="zh-CN" altLang="en-US" sz="2400" baseline="0">
                <a:solidFill>
                  <a:srgbClr val="993300"/>
                </a:solidFill>
                <a:latin typeface="Times New Roman" pitchFamily="18" charset="0"/>
              </a:rPr>
              <a:t>平均风险。</a:t>
            </a: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55" name="Rectangle 19"/>
          <p:cNvSpPr>
            <a:spLocks noChangeArrowheads="1"/>
          </p:cNvSpPr>
          <p:nvPr/>
        </p:nvSpPr>
        <p:spPr bwMode="auto">
          <a:xfrm>
            <a:off x="339870" y="3492501"/>
            <a:ext cx="1985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）多类情况</a:t>
            </a:r>
          </a:p>
        </p:txBody>
      </p:sp>
      <p:sp>
        <p:nvSpPr>
          <p:cNvPr id="65556" name="Rectangle 20"/>
          <p:cNvSpPr>
            <a:spLocks noChangeArrowheads="1"/>
          </p:cNvSpPr>
          <p:nvPr/>
        </p:nvSpPr>
        <p:spPr bwMode="auto">
          <a:xfrm>
            <a:off x="790720" y="4003676"/>
            <a:ext cx="669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设有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M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类，对于任一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对应 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个条件平均风险：</a:t>
            </a:r>
          </a:p>
        </p:txBody>
      </p:sp>
      <p:sp>
        <p:nvSpPr>
          <p:cNvPr id="33800" name="Rectangle 26"/>
          <p:cNvSpPr>
            <a:spLocks noChangeArrowheads="1"/>
          </p:cNvSpPr>
          <p:nvPr/>
        </p:nvSpPr>
        <p:spPr bwMode="auto">
          <a:xfrm>
            <a:off x="257175" y="295275"/>
            <a:ext cx="87868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对每个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有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种可能的类别划分，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被判决为每一类的条件平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均风险分别为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…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。决策规则：</a:t>
            </a:r>
          </a:p>
        </p:txBody>
      </p:sp>
      <p:graphicFrame>
        <p:nvGraphicFramePr>
          <p:cNvPr id="6556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690379"/>
              </p:ext>
            </p:extLst>
          </p:nvPr>
        </p:nvGraphicFramePr>
        <p:xfrm>
          <a:off x="2035320" y="4546601"/>
          <a:ext cx="33718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9" name="公式" r:id="rId7" imgW="1701800" imgH="444500" progId="Equation.3">
                  <p:embed/>
                </p:oleObj>
              </mc:Choice>
              <mc:Fallback>
                <p:oleObj name="公式" r:id="rId7" imgW="1701800" imgH="4445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320" y="4546601"/>
                        <a:ext cx="33718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6" name="Rectangle 30"/>
          <p:cNvSpPr>
            <a:spLocks noChangeArrowheads="1"/>
          </p:cNvSpPr>
          <p:nvPr/>
        </p:nvSpPr>
        <p:spPr bwMode="auto">
          <a:xfrm>
            <a:off x="5796107" y="4743451"/>
            <a:ext cx="2595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=1,2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…,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M 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5" grpId="0"/>
      <p:bldP spid="65556" grpId="0"/>
      <p:bldP spid="655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19"/>
          <p:cNvGraphicFramePr>
            <a:graphicFrameLocks noChangeAspect="1"/>
          </p:cNvGraphicFramePr>
          <p:nvPr/>
        </p:nvGraphicFramePr>
        <p:xfrm>
          <a:off x="1460500" y="993775"/>
          <a:ext cx="58658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5" name="公式" r:id="rId3" imgW="2933700" imgH="469900" progId="Equation.3">
                  <p:embed/>
                </p:oleObj>
              </mc:Choice>
              <mc:Fallback>
                <p:oleObj name="公式" r:id="rId3" imgW="29337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993775"/>
                        <a:ext cx="58658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18"/>
          <p:cNvGraphicFramePr>
            <a:graphicFrameLocks noChangeAspect="1"/>
          </p:cNvGraphicFramePr>
          <p:nvPr/>
        </p:nvGraphicFramePr>
        <p:xfrm>
          <a:off x="2195513" y="2049463"/>
          <a:ext cx="368141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6" name="公式" r:id="rId5" imgW="1841500" imgH="444500" progId="Equation.3">
                  <p:embed/>
                </p:oleObj>
              </mc:Choice>
              <mc:Fallback>
                <p:oleObj name="公式" r:id="rId5" imgW="1841500" imgH="444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049463"/>
                        <a:ext cx="3681412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26"/>
          <p:cNvSpPr>
            <a:spLocks noChangeArrowheads="1"/>
          </p:cNvSpPr>
          <p:nvPr/>
        </p:nvSpPr>
        <p:spPr bwMode="auto">
          <a:xfrm>
            <a:off x="0" y="434975"/>
            <a:ext cx="5114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indent="666750"/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用先验概率和条件概率的形式：</a:t>
            </a:r>
          </a:p>
        </p:txBody>
      </p:sp>
      <p:sp>
        <p:nvSpPr>
          <p:cNvPr id="34821" name="Rectangle 31"/>
          <p:cNvSpPr>
            <a:spLocks noChangeArrowheads="1"/>
          </p:cNvSpPr>
          <p:nvPr/>
        </p:nvSpPr>
        <p:spPr bwMode="auto">
          <a:xfrm>
            <a:off x="1270000" y="3278188"/>
            <a:ext cx="617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baseline="0">
                <a:solidFill>
                  <a:srgbClr val="000000"/>
                </a:solidFill>
                <a:latin typeface="Times New Roman" pitchFamily="18" charset="0"/>
              </a:rPr>
              <a:t>∵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对所有类别一样，不提供分类信息。</a:t>
            </a:r>
          </a:p>
        </p:txBody>
      </p:sp>
      <p:sp>
        <p:nvSpPr>
          <p:cNvPr id="34822" name="Rectangle 39"/>
          <p:cNvSpPr>
            <a:spLocks noChangeArrowheads="1"/>
          </p:cNvSpPr>
          <p:nvPr/>
        </p:nvSpPr>
        <p:spPr bwMode="auto">
          <a:xfrm>
            <a:off x="4705350" y="4030663"/>
            <a:ext cx="333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8A3B">
                    <a:alpha val="5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  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=1,2,…,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4823" name="Object 40"/>
          <p:cNvGraphicFramePr>
            <a:graphicFrameLocks noChangeAspect="1"/>
          </p:cNvGraphicFramePr>
          <p:nvPr/>
        </p:nvGraphicFramePr>
        <p:xfrm>
          <a:off x="1368425" y="3805238"/>
          <a:ext cx="3840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7" name="公式" r:id="rId7" imgW="1981200" imgH="444500" progId="Equation.3">
                  <p:embed/>
                </p:oleObj>
              </mc:Choice>
              <mc:Fallback>
                <p:oleObj name="公式" r:id="rId7" imgW="1981200" imgH="4445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3805238"/>
                        <a:ext cx="384016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46"/>
          <p:cNvSpPr>
            <a:spLocks noChangeArrowheads="1"/>
          </p:cNvSpPr>
          <p:nvPr/>
        </p:nvSpPr>
        <p:spPr bwMode="auto">
          <a:xfrm>
            <a:off x="777875" y="4800600"/>
            <a:ext cx="200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决策规则为：</a:t>
            </a:r>
            <a:endParaRPr lang="zh-CN" altLang="en-US" sz="2400" baseline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4825" name="Group 51"/>
          <p:cNvGrpSpPr>
            <a:grpSpLocks/>
          </p:cNvGrpSpPr>
          <p:nvPr/>
        </p:nvGrpSpPr>
        <p:grpSpPr bwMode="auto">
          <a:xfrm>
            <a:off x="1374775" y="5322888"/>
            <a:ext cx="6265863" cy="519112"/>
            <a:chOff x="866" y="3299"/>
            <a:chExt cx="3947" cy="327"/>
          </a:xfrm>
        </p:grpSpPr>
        <p:graphicFrame>
          <p:nvGraphicFramePr>
            <p:cNvPr id="34826" name="Object 45"/>
            <p:cNvGraphicFramePr>
              <a:graphicFrameLocks noChangeAspect="1"/>
            </p:cNvGraphicFramePr>
            <p:nvPr/>
          </p:nvGraphicFramePr>
          <p:xfrm>
            <a:off x="1156" y="3320"/>
            <a:ext cx="263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8" name="公式" r:id="rId9" imgW="2222500" imgH="228600" progId="Equation.3">
                    <p:embed/>
                  </p:oleObj>
                </mc:Choice>
                <mc:Fallback>
                  <p:oleObj name="公式" r:id="rId9" imgW="2222500" imgH="2286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320"/>
                          <a:ext cx="263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7" name="Object 44"/>
            <p:cNvGraphicFramePr>
              <a:graphicFrameLocks noChangeAspect="1"/>
            </p:cNvGraphicFramePr>
            <p:nvPr/>
          </p:nvGraphicFramePr>
          <p:xfrm>
            <a:off x="4201" y="3338"/>
            <a:ext cx="6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9" name="公式" r:id="rId11" imgW="482391" imgH="228501" progId="Equation.3">
                    <p:embed/>
                  </p:oleObj>
                </mc:Choice>
                <mc:Fallback>
                  <p:oleObj name="公式" r:id="rId11" imgW="482391" imgH="228501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1" y="3338"/>
                          <a:ext cx="6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8" name="Rectangle 47"/>
            <p:cNvSpPr>
              <a:spLocks noChangeArrowheads="1"/>
            </p:cNvSpPr>
            <p:nvPr/>
          </p:nvSpPr>
          <p:spPr bwMode="auto">
            <a:xfrm>
              <a:off x="3726" y="3307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，则</a:t>
              </a: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829" name="Rectangle 49"/>
            <p:cNvSpPr>
              <a:spLocks noChangeArrowheads="1"/>
            </p:cNvSpPr>
            <p:nvPr/>
          </p:nvSpPr>
          <p:spPr bwMode="auto">
            <a:xfrm>
              <a:off x="866" y="3299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 anchorCtr="1">
              <a:spAutoFit/>
            </a:bodyPr>
            <a:lstStyle/>
            <a:p>
              <a:pPr algn="ctr" eaLnBrk="0" hangingPunct="0"/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若</a:t>
              </a:r>
            </a:p>
          </p:txBody>
        </p:sp>
      </p:grpSp>
    </p:spTree>
  </p:cSld>
  <p:clrMapOvr>
    <a:masterClrMapping/>
  </p:clrMapOvr>
  <p:transition>
    <p:pull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51"/>
          <p:cNvGraphicFramePr>
            <a:graphicFrameLocks noChangeAspect="1"/>
          </p:cNvGraphicFramePr>
          <p:nvPr/>
        </p:nvGraphicFramePr>
        <p:xfrm>
          <a:off x="1635125" y="2044700"/>
          <a:ext cx="60309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8" name="公式" r:id="rId4" imgW="2895600" imgH="215900" progId="Equation.3">
                  <p:embed/>
                </p:oleObj>
              </mc:Choice>
              <mc:Fallback>
                <p:oleObj name="公式" r:id="rId4" imgW="2895600" imgH="2159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2044700"/>
                        <a:ext cx="60309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46"/>
          <p:cNvGraphicFramePr>
            <a:graphicFrameLocks noChangeAspect="1"/>
          </p:cNvGraphicFramePr>
          <p:nvPr/>
        </p:nvGraphicFramePr>
        <p:xfrm>
          <a:off x="1679575" y="1060450"/>
          <a:ext cx="58150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9" name="公式" r:id="rId6" imgW="2857500" imgH="215900" progId="Equation.3">
                  <p:embed/>
                </p:oleObj>
              </mc:Choice>
              <mc:Fallback>
                <p:oleObj name="公式" r:id="rId6" imgW="2857500" imgH="2159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1060450"/>
                        <a:ext cx="58150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11"/>
          <p:cNvSpPr>
            <a:spLocks noChangeArrowheads="1"/>
          </p:cNvSpPr>
          <p:nvPr/>
        </p:nvSpPr>
        <p:spPr bwMode="auto">
          <a:xfrm>
            <a:off x="396875" y="187325"/>
            <a:ext cx="380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）两类情况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：对样本 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</p:txBody>
      </p:sp>
      <p:graphicFrame>
        <p:nvGraphicFramePr>
          <p:cNvPr id="256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154643"/>
              </p:ext>
            </p:extLst>
          </p:nvPr>
        </p:nvGraphicFramePr>
        <p:xfrm>
          <a:off x="1895475" y="3135313"/>
          <a:ext cx="391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0" name="公式" r:id="rId8" imgW="1943100" imgH="215900" progId="Equation.3">
                  <p:embed/>
                </p:oleObj>
              </mc:Choice>
              <mc:Fallback>
                <p:oleObj name="公式" r:id="rId8" imgW="1943100" imgH="215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3135313"/>
                        <a:ext cx="3911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058807"/>
              </p:ext>
            </p:extLst>
          </p:nvPr>
        </p:nvGraphicFramePr>
        <p:xfrm>
          <a:off x="1920875" y="3657600"/>
          <a:ext cx="39195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1" name="公式" r:id="rId10" imgW="1954951" imgH="215806" progId="Equation.3">
                  <p:embed/>
                </p:oleObj>
              </mc:Choice>
              <mc:Fallback>
                <p:oleObj name="公式" r:id="rId10" imgW="1954951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3657600"/>
                        <a:ext cx="391953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Rectangle 20"/>
          <p:cNvSpPr>
            <a:spLocks noChangeArrowheads="1"/>
          </p:cNvSpPr>
          <p:nvPr/>
        </p:nvSpPr>
        <p:spPr bwMode="auto">
          <a:xfrm>
            <a:off x="801688" y="650875"/>
            <a:ext cx="300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当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被判为</a:t>
            </a:r>
            <a:r>
              <a:rPr lang="el-GR" altLang="zh-CN" sz="2400" i="1" baseline="0">
                <a:solidFill>
                  <a:srgbClr val="000000"/>
                </a:solidFill>
                <a:latin typeface="宋体" pitchFamily="2" charset="-122"/>
              </a:rPr>
              <a:t>ω</a:t>
            </a:r>
            <a:r>
              <a:rPr lang="el-GR" altLang="zh-CN" sz="2400" baseline="-2500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类时：</a:t>
            </a:r>
          </a:p>
        </p:txBody>
      </p:sp>
      <p:sp>
        <p:nvSpPr>
          <p:cNvPr id="35848" name="Rectangle 22"/>
          <p:cNvSpPr>
            <a:spLocks noChangeArrowheads="1"/>
          </p:cNvSpPr>
          <p:nvPr/>
        </p:nvSpPr>
        <p:spPr bwMode="auto">
          <a:xfrm>
            <a:off x="788988" y="1600200"/>
            <a:ext cx="2982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当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被判为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类时：</a:t>
            </a:r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6223000" y="3105150"/>
            <a:ext cx="247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indent="914400"/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4-15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） </a:t>
            </a:r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5929313" y="3625850"/>
            <a:ext cx="264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      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4-16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） </a:t>
            </a:r>
          </a:p>
        </p:txBody>
      </p:sp>
      <p:graphicFrame>
        <p:nvGraphicFramePr>
          <p:cNvPr id="25629" name="Object 29"/>
          <p:cNvGraphicFramePr>
            <a:graphicFrameLocks noChangeAspect="1"/>
          </p:cNvGraphicFramePr>
          <p:nvPr/>
        </p:nvGraphicFramePr>
        <p:xfrm>
          <a:off x="220663" y="4616450"/>
          <a:ext cx="85613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2" name="公式" r:id="rId12" imgW="4876800" imgH="215900" progId="Equation.3">
                  <p:embed/>
                </p:oleObj>
              </mc:Choice>
              <mc:Fallback>
                <p:oleObj name="公式" r:id="rId12" imgW="4876800" imgH="2159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4616450"/>
                        <a:ext cx="85613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0" name="Object 30"/>
          <p:cNvGraphicFramePr>
            <a:graphicFrameLocks noChangeAspect="1"/>
          </p:cNvGraphicFramePr>
          <p:nvPr/>
        </p:nvGraphicFramePr>
        <p:xfrm>
          <a:off x="838200" y="5253038"/>
          <a:ext cx="72056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3" name="公式" r:id="rId14" imgW="3238500" imgH="215900" progId="Equation.3">
                  <p:embed/>
                </p:oleObj>
              </mc:Choice>
              <mc:Fallback>
                <p:oleObj name="公式" r:id="rId14" imgW="3238500" imgH="2159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253038"/>
                        <a:ext cx="72056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1" name="Object 31"/>
          <p:cNvGraphicFramePr>
            <a:graphicFrameLocks noChangeAspect="1"/>
          </p:cNvGraphicFramePr>
          <p:nvPr/>
        </p:nvGraphicFramePr>
        <p:xfrm>
          <a:off x="2957513" y="5821363"/>
          <a:ext cx="38909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4" name="公式" r:id="rId16" imgW="1816100" imgH="431800" progId="Equation.3">
                  <p:embed/>
                </p:oleObj>
              </mc:Choice>
              <mc:Fallback>
                <p:oleObj name="公式" r:id="rId16" imgW="1816100" imgH="4318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5821363"/>
                        <a:ext cx="389096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3" name="Line 33"/>
          <p:cNvSpPr>
            <a:spLocks noChangeShapeType="1"/>
          </p:cNvSpPr>
          <p:nvPr/>
        </p:nvSpPr>
        <p:spPr bwMode="auto">
          <a:xfrm>
            <a:off x="284163" y="5078413"/>
            <a:ext cx="1844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>
            <a:off x="4686300" y="5078413"/>
            <a:ext cx="19319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>
            <a:off x="2439988" y="5092700"/>
            <a:ext cx="2003425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6" name="Line 36"/>
          <p:cNvSpPr>
            <a:spLocks noChangeShapeType="1"/>
          </p:cNvSpPr>
          <p:nvPr/>
        </p:nvSpPr>
        <p:spPr bwMode="auto">
          <a:xfrm>
            <a:off x="6881813" y="5092700"/>
            <a:ext cx="2033587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257175" y="4106863"/>
            <a:ext cx="226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由（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4-15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lang="zh-CN" altLang="en-US" sz="2400" baseline="0">
                <a:solidFill>
                  <a:srgbClr val="000000"/>
                </a:solidFill>
                <a:latin typeface="宋体" pitchFamily="2" charset="-122"/>
              </a:rPr>
              <a:t>式：</a:t>
            </a:r>
          </a:p>
        </p:txBody>
      </p:sp>
      <p:sp>
        <p:nvSpPr>
          <p:cNvPr id="35859" name="Rectangle 38"/>
          <p:cNvSpPr>
            <a:spLocks noChangeArrowheads="1"/>
          </p:cNvSpPr>
          <p:nvPr/>
        </p:nvSpPr>
        <p:spPr bwMode="auto">
          <a:xfrm>
            <a:off x="444500" y="5275263"/>
            <a:ext cx="845185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0" name="Rectangle 40"/>
          <p:cNvSpPr>
            <a:spLocks noChangeArrowheads="1"/>
          </p:cNvSpPr>
          <p:nvPr/>
        </p:nvSpPr>
        <p:spPr bwMode="auto">
          <a:xfrm>
            <a:off x="1792288" y="1303338"/>
            <a:ext cx="114300" cy="165100"/>
          </a:xfrm>
          <a:prstGeom prst="rect">
            <a:avLst/>
          </a:prstGeom>
          <a:solidFill>
            <a:srgbClr val="FF6600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1" name="Rectangle 41"/>
          <p:cNvSpPr>
            <a:spLocks noChangeArrowheads="1"/>
          </p:cNvSpPr>
          <p:nvPr/>
        </p:nvSpPr>
        <p:spPr bwMode="auto">
          <a:xfrm>
            <a:off x="2884488" y="1312863"/>
            <a:ext cx="133350" cy="165100"/>
          </a:xfrm>
          <a:prstGeom prst="rect">
            <a:avLst/>
          </a:prstGeom>
          <a:solidFill>
            <a:srgbClr val="FF6600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2" name="Rectangle 42"/>
          <p:cNvSpPr>
            <a:spLocks noChangeArrowheads="1"/>
          </p:cNvSpPr>
          <p:nvPr/>
        </p:nvSpPr>
        <p:spPr bwMode="auto">
          <a:xfrm>
            <a:off x="5357813" y="1308100"/>
            <a:ext cx="142875" cy="165100"/>
          </a:xfrm>
          <a:prstGeom prst="rect">
            <a:avLst/>
          </a:prstGeom>
          <a:solidFill>
            <a:srgbClr val="FF6600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3" name="Rectangle 43"/>
          <p:cNvSpPr>
            <a:spLocks noChangeArrowheads="1"/>
          </p:cNvSpPr>
          <p:nvPr/>
        </p:nvSpPr>
        <p:spPr bwMode="auto">
          <a:xfrm>
            <a:off x="1765300" y="2295525"/>
            <a:ext cx="114300" cy="165100"/>
          </a:xfrm>
          <a:prstGeom prst="rect">
            <a:avLst/>
          </a:prstGeom>
          <a:solidFill>
            <a:srgbClr val="FF6600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4" name="Rectangle 44"/>
          <p:cNvSpPr>
            <a:spLocks noChangeArrowheads="1"/>
          </p:cNvSpPr>
          <p:nvPr/>
        </p:nvSpPr>
        <p:spPr bwMode="auto">
          <a:xfrm>
            <a:off x="2916238" y="2295525"/>
            <a:ext cx="142875" cy="155575"/>
          </a:xfrm>
          <a:prstGeom prst="rect">
            <a:avLst/>
          </a:prstGeom>
          <a:solidFill>
            <a:srgbClr val="FF6600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5" name="Rectangle 45"/>
          <p:cNvSpPr>
            <a:spLocks noChangeArrowheads="1"/>
          </p:cNvSpPr>
          <p:nvPr/>
        </p:nvSpPr>
        <p:spPr bwMode="auto">
          <a:xfrm>
            <a:off x="5457825" y="2290763"/>
            <a:ext cx="161925" cy="153987"/>
          </a:xfrm>
          <a:prstGeom prst="rect">
            <a:avLst/>
          </a:prstGeom>
          <a:solidFill>
            <a:srgbClr val="FF6600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3586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01831"/>
              </p:ext>
            </p:extLst>
          </p:nvPr>
        </p:nvGraphicFramePr>
        <p:xfrm>
          <a:off x="5127625" y="0"/>
          <a:ext cx="4030663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5" name="公式" r:id="rId18" imgW="1981200" imgH="444500" progId="Equation.3">
                  <p:embed/>
                </p:oleObj>
              </mc:Choice>
              <mc:Fallback>
                <p:oleObj name="公式" r:id="rId18" imgW="1981200" imgH="4445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25" y="0"/>
                        <a:ext cx="4030663" cy="919163"/>
                      </a:xfrm>
                      <a:prstGeom prst="rect">
                        <a:avLst/>
                      </a:prstGeom>
                      <a:solidFill>
                        <a:srgbClr val="FF9900">
                          <a:alpha val="39999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53" name="Rectangle 53"/>
          <p:cNvSpPr>
            <a:spLocks noChangeArrowheads="1"/>
          </p:cNvSpPr>
          <p:nvPr/>
        </p:nvSpPr>
        <p:spPr bwMode="auto">
          <a:xfrm>
            <a:off x="846138" y="2635250"/>
            <a:ext cx="170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决策规则：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6" grpId="0"/>
      <p:bldP spid="25628" grpId="0"/>
      <p:bldP spid="25633" grpId="0" animBg="1"/>
      <p:bldP spid="25634" grpId="0" animBg="1"/>
      <p:bldP spid="25635" grpId="0" animBg="1"/>
      <p:bldP spid="25636" grpId="0" animBg="1"/>
      <p:bldP spid="25637" grpId="0"/>
      <p:bldP spid="256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48"/>
          <p:cNvGrpSpPr>
            <a:grpSpLocks/>
          </p:cNvGrpSpPr>
          <p:nvPr/>
        </p:nvGrpSpPr>
        <p:grpSpPr bwMode="auto">
          <a:xfrm>
            <a:off x="876300" y="1489075"/>
            <a:ext cx="5472113" cy="863600"/>
            <a:chOff x="552" y="938"/>
            <a:chExt cx="3447" cy="544"/>
          </a:xfrm>
        </p:grpSpPr>
        <p:sp>
          <p:nvSpPr>
            <p:cNvPr id="36886" name="Rectangle 18"/>
            <p:cNvSpPr>
              <a:spLocks noChangeArrowheads="1"/>
            </p:cNvSpPr>
            <p:nvPr/>
          </p:nvSpPr>
          <p:spPr bwMode="auto">
            <a:xfrm>
              <a:off x="552" y="1000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令：</a:t>
              </a:r>
              <a:endParaRPr lang="zh-CN" altLang="en-US" sz="2400" baseline="0">
                <a:solidFill>
                  <a:srgbClr val="000000"/>
                </a:solidFill>
              </a:endParaRPr>
            </a:p>
          </p:txBody>
        </p:sp>
        <p:graphicFrame>
          <p:nvGraphicFramePr>
            <p:cNvPr id="3688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1080367"/>
                </p:ext>
              </p:extLst>
            </p:nvPr>
          </p:nvGraphicFramePr>
          <p:xfrm>
            <a:off x="1232" y="938"/>
            <a:ext cx="1519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69" name="公式" r:id="rId3" imgW="1193800" imgH="431800" progId="Equation.3">
                    <p:embed/>
                  </p:oleObj>
                </mc:Choice>
                <mc:Fallback>
                  <p:oleObj name="公式" r:id="rId3" imgW="1193800" imgH="431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2" y="938"/>
                          <a:ext cx="1519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8" name="Rectangle 19"/>
            <p:cNvSpPr>
              <a:spLocks noChangeArrowheads="1"/>
            </p:cNvSpPr>
            <p:nvPr/>
          </p:nvSpPr>
          <p:spPr bwMode="auto">
            <a:xfrm>
              <a:off x="2541" y="995"/>
              <a:ext cx="1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indent="304800"/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，称似然比；</a:t>
              </a:r>
              <a:endParaRPr lang="zh-CN" altLang="en-US" sz="2400" baseline="0">
                <a:solidFill>
                  <a:srgbClr val="000000"/>
                </a:solidFill>
              </a:endParaRPr>
            </a:p>
          </p:txBody>
        </p:sp>
      </p:grpSp>
      <p:grpSp>
        <p:nvGrpSpPr>
          <p:cNvPr id="36867" name="Group 49"/>
          <p:cNvGrpSpPr>
            <a:grpSpLocks/>
          </p:cNvGrpSpPr>
          <p:nvPr/>
        </p:nvGrpSpPr>
        <p:grpSpPr bwMode="auto">
          <a:xfrm>
            <a:off x="1857375" y="2414588"/>
            <a:ext cx="4549775" cy="889000"/>
            <a:chOff x="1170" y="1521"/>
            <a:chExt cx="2866" cy="560"/>
          </a:xfrm>
        </p:grpSpPr>
        <p:graphicFrame>
          <p:nvGraphicFramePr>
            <p:cNvPr id="3688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2652444"/>
                </p:ext>
              </p:extLst>
            </p:nvPr>
          </p:nvGraphicFramePr>
          <p:xfrm>
            <a:off x="1170" y="1521"/>
            <a:ext cx="179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70" name="公式" r:id="rId5" imgW="1435100" imgH="444500" progId="Equation.3">
                    <p:embed/>
                  </p:oleObj>
                </mc:Choice>
                <mc:Fallback>
                  <p:oleObj name="公式" r:id="rId5" imgW="1435100" imgH="4445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0" y="1521"/>
                          <a:ext cx="1798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5" name="Rectangle 20"/>
            <p:cNvSpPr>
              <a:spLocks noChangeArrowheads="1"/>
            </p:cNvSpPr>
            <p:nvPr/>
          </p:nvSpPr>
          <p:spPr bwMode="auto">
            <a:xfrm>
              <a:off x="2962" y="1585"/>
              <a:ext cx="10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，为阈值。</a:t>
              </a:r>
              <a:endParaRPr lang="zh-CN" altLang="en-US" sz="2400" baseline="0">
                <a:solidFill>
                  <a:srgbClr val="000000"/>
                </a:solidFill>
              </a:endParaRPr>
            </a:p>
          </p:txBody>
        </p:sp>
      </p:grpSp>
      <p:grpSp>
        <p:nvGrpSpPr>
          <p:cNvPr id="26676" name="Group 52"/>
          <p:cNvGrpSpPr>
            <a:grpSpLocks/>
          </p:cNvGrpSpPr>
          <p:nvPr/>
        </p:nvGrpSpPr>
        <p:grpSpPr bwMode="auto">
          <a:xfrm>
            <a:off x="660400" y="4171950"/>
            <a:ext cx="3025775" cy="469900"/>
            <a:chOff x="416" y="2718"/>
            <a:chExt cx="1906" cy="296"/>
          </a:xfrm>
        </p:grpSpPr>
        <p:sp>
          <p:nvSpPr>
            <p:cNvPr id="36882" name="Rectangle 24"/>
            <p:cNvSpPr>
              <a:spLocks noChangeArrowheads="1"/>
            </p:cNvSpPr>
            <p:nvPr/>
          </p:nvSpPr>
          <p:spPr bwMode="auto">
            <a:xfrm>
              <a:off x="416" y="2718"/>
              <a:ext cx="19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indent="762000"/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② 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计算     。</a:t>
              </a:r>
            </a:p>
          </p:txBody>
        </p:sp>
        <p:graphicFrame>
          <p:nvGraphicFramePr>
            <p:cNvPr id="36883" name="Object 25"/>
            <p:cNvGraphicFramePr>
              <a:graphicFrameLocks noChangeAspect="1"/>
            </p:cNvGraphicFramePr>
            <p:nvPr/>
          </p:nvGraphicFramePr>
          <p:xfrm>
            <a:off x="1565" y="2741"/>
            <a:ext cx="24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71" name="公式" r:id="rId7" imgW="203024" imgH="215713" progId="Equation.3">
                    <p:embed/>
                  </p:oleObj>
                </mc:Choice>
                <mc:Fallback>
                  <p:oleObj name="公式" r:id="rId7" imgW="203024" imgH="215713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741"/>
                          <a:ext cx="24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75" name="Group 51"/>
          <p:cNvGrpSpPr>
            <a:grpSpLocks/>
          </p:cNvGrpSpPr>
          <p:nvPr/>
        </p:nvGrpSpPr>
        <p:grpSpPr bwMode="auto">
          <a:xfrm>
            <a:off x="685800" y="4660900"/>
            <a:ext cx="3444875" cy="481013"/>
            <a:chOff x="432" y="3008"/>
            <a:chExt cx="2170" cy="303"/>
          </a:xfrm>
        </p:grpSpPr>
        <p:sp>
          <p:nvSpPr>
            <p:cNvPr id="36880" name="Rectangle 27"/>
            <p:cNvSpPr>
              <a:spLocks noChangeArrowheads="1"/>
            </p:cNvSpPr>
            <p:nvPr/>
          </p:nvSpPr>
          <p:spPr bwMode="auto">
            <a:xfrm>
              <a:off x="432" y="3008"/>
              <a:ext cx="21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indent="762000"/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③ 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计算           。</a:t>
              </a:r>
            </a:p>
          </p:txBody>
        </p:sp>
        <p:graphicFrame>
          <p:nvGraphicFramePr>
            <p:cNvPr id="36881" name="Object 28"/>
            <p:cNvGraphicFramePr>
              <a:graphicFrameLocks noChangeAspect="1"/>
            </p:cNvGraphicFramePr>
            <p:nvPr/>
          </p:nvGraphicFramePr>
          <p:xfrm>
            <a:off x="1611" y="3040"/>
            <a:ext cx="41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72" name="公式" r:id="rId9" imgW="406048" imgH="215713" progId="Equation.3">
                    <p:embed/>
                  </p:oleObj>
                </mc:Choice>
                <mc:Fallback>
                  <p:oleObj name="公式" r:id="rId9" imgW="406048" imgH="215713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1" y="3040"/>
                          <a:ext cx="41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1423988" y="3692525"/>
            <a:ext cx="306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①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定义损失函数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849313" y="3170238"/>
            <a:ext cx="170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判别步骤：</a:t>
            </a:r>
          </a:p>
        </p:txBody>
      </p:sp>
      <p:grpSp>
        <p:nvGrpSpPr>
          <p:cNvPr id="26677" name="Group 53"/>
          <p:cNvGrpSpPr>
            <a:grpSpLocks/>
          </p:cNvGrpSpPr>
          <p:nvPr/>
        </p:nvGrpSpPr>
        <p:grpSpPr bwMode="auto">
          <a:xfrm>
            <a:off x="1447800" y="5087938"/>
            <a:ext cx="3902075" cy="1520825"/>
            <a:chOff x="912" y="3268"/>
            <a:chExt cx="2458" cy="958"/>
          </a:xfrm>
        </p:grpSpPr>
        <p:graphicFrame>
          <p:nvGraphicFramePr>
            <p:cNvPr id="36876" name="Object 32"/>
            <p:cNvGraphicFramePr>
              <a:graphicFrameLocks noChangeAspect="1"/>
            </p:cNvGraphicFramePr>
            <p:nvPr/>
          </p:nvGraphicFramePr>
          <p:xfrm>
            <a:off x="1175" y="3318"/>
            <a:ext cx="214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73" name="公式" r:id="rId11" imgW="1675673" imgH="215806" progId="Equation.3">
                    <p:embed/>
                  </p:oleObj>
                </mc:Choice>
                <mc:Fallback>
                  <p:oleObj name="公式" r:id="rId11" imgW="1675673" imgH="215806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5" y="3318"/>
                          <a:ext cx="214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7" name="Rectangle 33"/>
            <p:cNvSpPr>
              <a:spLocks noChangeArrowheads="1"/>
            </p:cNvSpPr>
            <p:nvPr/>
          </p:nvSpPr>
          <p:spPr bwMode="auto">
            <a:xfrm>
              <a:off x="912" y="3268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④</a:t>
              </a:r>
            </a:p>
          </p:txBody>
        </p:sp>
        <p:graphicFrame>
          <p:nvGraphicFramePr>
            <p:cNvPr id="36878" name="Object 35"/>
            <p:cNvGraphicFramePr>
              <a:graphicFrameLocks noChangeAspect="1"/>
            </p:cNvGraphicFramePr>
            <p:nvPr/>
          </p:nvGraphicFramePr>
          <p:xfrm>
            <a:off x="1155" y="3954"/>
            <a:ext cx="221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74" name="公式" r:id="rId13" imgW="1701800" imgH="215900" progId="Equation.3">
                    <p:embed/>
                  </p:oleObj>
                </mc:Choice>
                <mc:Fallback>
                  <p:oleObj name="公式" r:id="rId13" imgW="1701800" imgH="2159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5" y="3954"/>
                          <a:ext cx="221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9" name="Object 37"/>
            <p:cNvGraphicFramePr>
              <a:graphicFrameLocks noChangeAspect="1"/>
            </p:cNvGraphicFramePr>
            <p:nvPr/>
          </p:nvGraphicFramePr>
          <p:xfrm>
            <a:off x="1160" y="3636"/>
            <a:ext cx="21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75" name="公式" r:id="rId15" imgW="1688367" imgH="215806" progId="Equation.3">
                    <p:embed/>
                  </p:oleObj>
                </mc:Choice>
                <mc:Fallback>
                  <p:oleObj name="公式" r:id="rId15" imgW="1688367" imgH="215806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" y="3636"/>
                          <a:ext cx="21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87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23074"/>
              </p:ext>
            </p:extLst>
          </p:nvPr>
        </p:nvGraphicFramePr>
        <p:xfrm>
          <a:off x="1866900" y="376238"/>
          <a:ext cx="36210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6" name="公式" r:id="rId17" imgW="1828800" imgH="431800" progId="Equation.3">
                  <p:embed/>
                </p:oleObj>
              </mc:Choice>
              <mc:Fallback>
                <p:oleObj name="公式" r:id="rId17" imgW="1828800" imgH="4318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376238"/>
                        <a:ext cx="36210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AutoShape 41"/>
          <p:cNvSpPr>
            <a:spLocks noChangeArrowheads="1"/>
          </p:cNvSpPr>
          <p:nvPr/>
        </p:nvSpPr>
        <p:spPr bwMode="auto">
          <a:xfrm>
            <a:off x="6094413" y="2384419"/>
            <a:ext cx="3049587" cy="1549406"/>
          </a:xfrm>
          <a:prstGeom prst="cloudCallout">
            <a:avLst>
              <a:gd name="adj1" fmla="val -51407"/>
              <a:gd name="adj2" fmla="val -74157"/>
            </a:avLst>
          </a:prstGeom>
          <a:gradFill rotWithShape="1">
            <a:gsLst>
              <a:gs pos="0">
                <a:srgbClr val="CCFF66">
                  <a:alpha val="85001"/>
                </a:srgbClr>
              </a:gs>
              <a:gs pos="100000">
                <a:srgbClr val="9BC24E"/>
              </a:gs>
            </a:gsLst>
            <a:path path="rect">
              <a:fillToRect l="50000" t="50000" r="50000" b="50000"/>
            </a:path>
          </a:gradFill>
          <a:ln w="9525" algn="ctr">
            <a:solidFill>
              <a:srgbClr val="00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b" anchorCtr="1">
            <a:spAutoFit/>
          </a:bodyPr>
          <a:lstStyle/>
          <a:p>
            <a:pPr algn="ctr"/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类概率密度函数</a:t>
            </a:r>
          </a:p>
          <a:p>
            <a:pPr algn="ctr"/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l-GR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也称</a:t>
            </a:r>
            <a:r>
              <a:rPr lang="el-GR" altLang="zh-CN" sz="20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l-GR" sz="2000" baseline="0" dirty="0">
                <a:solidFill>
                  <a:srgbClr val="000000"/>
                </a:solidFill>
                <a:latin typeface="Times New Roman" pitchFamily="18" charset="0"/>
              </a:rPr>
              <a:t>的似然函数</a:t>
            </a:r>
            <a:endParaRPr lang="zh-CN" altLang="en-US" sz="20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5" name="Line 47"/>
          <p:cNvSpPr>
            <a:spLocks noChangeShapeType="1"/>
          </p:cNvSpPr>
          <p:nvPr/>
        </p:nvSpPr>
        <p:spPr bwMode="auto">
          <a:xfrm flipV="1">
            <a:off x="31750" y="1277938"/>
            <a:ext cx="9112250" cy="14287"/>
          </a:xfrm>
          <a:prstGeom prst="line">
            <a:avLst/>
          </a:prstGeom>
          <a:noFill/>
          <a:ln w="12700">
            <a:solidFill>
              <a:srgbClr val="99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3" grpId="0"/>
      <p:bldP spid="2665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39"/>
          <p:cNvGraphicFramePr>
            <a:graphicFrameLocks noChangeAspect="1"/>
          </p:cNvGraphicFramePr>
          <p:nvPr/>
        </p:nvGraphicFramePr>
        <p:xfrm>
          <a:off x="2381250" y="854075"/>
          <a:ext cx="4257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5" name="公式" r:id="rId3" imgW="1777229" imgH="215806" progId="Equation.3">
                  <p:embed/>
                </p:oleObj>
              </mc:Choice>
              <mc:Fallback>
                <p:oleObj name="公式" r:id="rId3" imgW="1777229" imgH="215806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854075"/>
                        <a:ext cx="42576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8"/>
          <p:cNvGraphicFramePr>
            <a:graphicFrameLocks noChangeAspect="1"/>
          </p:cNvGraphicFramePr>
          <p:nvPr/>
        </p:nvGraphicFramePr>
        <p:xfrm>
          <a:off x="2316163" y="1765300"/>
          <a:ext cx="43719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6" name="公式" r:id="rId5" imgW="2057400" imgH="215900" progId="Equation.3">
                  <p:embed/>
                </p:oleObj>
              </mc:Choice>
              <mc:Fallback>
                <p:oleObj name="公式" r:id="rId5" imgW="2057400" imgH="2159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1765300"/>
                        <a:ext cx="43719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715" name="Group 67"/>
          <p:cNvGrpSpPr>
            <a:grpSpLocks/>
          </p:cNvGrpSpPr>
          <p:nvPr/>
        </p:nvGrpSpPr>
        <p:grpSpPr bwMode="auto">
          <a:xfrm>
            <a:off x="0" y="3217863"/>
            <a:ext cx="4194175" cy="457200"/>
            <a:chOff x="27" y="1928"/>
            <a:chExt cx="2642" cy="288"/>
          </a:xfrm>
        </p:grpSpPr>
        <p:sp>
          <p:nvSpPr>
            <p:cNvPr id="37902" name="Rectangle 53"/>
            <p:cNvSpPr>
              <a:spLocks noChangeArrowheads="1"/>
            </p:cNvSpPr>
            <p:nvPr/>
          </p:nvSpPr>
          <p:spPr bwMode="auto">
            <a:xfrm>
              <a:off x="27" y="1928"/>
              <a:ext cx="26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 anchorCtr="1">
              <a:spAutoFit/>
            </a:bodyPr>
            <a:lstStyle/>
            <a:p>
              <a:pPr eaLnBrk="0" hangingPunct="0"/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解：计算     和           得：</a:t>
              </a:r>
            </a:p>
          </p:txBody>
        </p:sp>
        <p:graphicFrame>
          <p:nvGraphicFramePr>
            <p:cNvPr id="37903" name="Object 33"/>
            <p:cNvGraphicFramePr>
              <a:graphicFrameLocks noChangeAspect="1"/>
            </p:cNvGraphicFramePr>
            <p:nvPr/>
          </p:nvGraphicFramePr>
          <p:xfrm>
            <a:off x="1531" y="1950"/>
            <a:ext cx="45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87" name="公式" r:id="rId7" imgW="406048" imgH="215713" progId="Equation.3">
                    <p:embed/>
                  </p:oleObj>
                </mc:Choice>
                <mc:Fallback>
                  <p:oleObj name="公式" r:id="rId7" imgW="406048" imgH="215713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1" y="1950"/>
                          <a:ext cx="457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4" name="Object 32"/>
            <p:cNvGraphicFramePr>
              <a:graphicFrameLocks noChangeAspect="1"/>
            </p:cNvGraphicFramePr>
            <p:nvPr/>
          </p:nvGraphicFramePr>
          <p:xfrm>
            <a:off x="1073" y="1947"/>
            <a:ext cx="22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88" name="公式" r:id="rId9" imgW="203024" imgH="215713" progId="Equation.3">
                    <p:embed/>
                  </p:oleObj>
                </mc:Choice>
                <mc:Fallback>
                  <p:oleObj name="公式" r:id="rId9" imgW="203024" imgH="215713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3" y="1947"/>
                          <a:ext cx="22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78" name="Object 30"/>
          <p:cNvGraphicFramePr>
            <a:graphicFrameLocks noChangeAspect="1"/>
          </p:cNvGraphicFramePr>
          <p:nvPr/>
        </p:nvGraphicFramePr>
        <p:xfrm>
          <a:off x="2058988" y="4668838"/>
          <a:ext cx="37576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9" name="公式" r:id="rId11" imgW="1892300" imgH="431800" progId="Equation.3">
                  <p:embed/>
                </p:oleObj>
              </mc:Choice>
              <mc:Fallback>
                <p:oleObj name="公式" r:id="rId11" imgW="1892300" imgH="4318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4668838"/>
                        <a:ext cx="37576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7" name="Object 29"/>
          <p:cNvGraphicFramePr>
            <a:graphicFrameLocks noChangeAspect="1"/>
          </p:cNvGraphicFramePr>
          <p:nvPr/>
        </p:nvGraphicFramePr>
        <p:xfrm>
          <a:off x="2005013" y="5605463"/>
          <a:ext cx="167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0" name="公式" r:id="rId13" imgW="837836" imgH="215806" progId="Equation.3">
                  <p:embed/>
                </p:oleObj>
              </mc:Choice>
              <mc:Fallback>
                <p:oleObj name="公式" r:id="rId13" imgW="837836" imgH="21580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5605463"/>
                        <a:ext cx="1676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6" name="Object 28"/>
          <p:cNvGraphicFramePr>
            <a:graphicFrameLocks noChangeAspect="1"/>
          </p:cNvGraphicFramePr>
          <p:nvPr/>
        </p:nvGraphicFramePr>
        <p:xfrm>
          <a:off x="4289425" y="5599113"/>
          <a:ext cx="1166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1" name="公式" r:id="rId15" imgW="583693" imgH="215713" progId="Equation.3">
                  <p:embed/>
                </p:oleObj>
              </mc:Choice>
              <mc:Fallback>
                <p:oleObj name="公式" r:id="rId15" imgW="583693" imgH="215713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425" y="5599113"/>
                        <a:ext cx="11668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Rectangle 40"/>
          <p:cNvSpPr>
            <a:spLocks noChangeArrowheads="1"/>
          </p:cNvSpPr>
          <p:nvPr/>
        </p:nvSpPr>
        <p:spPr bwMode="auto">
          <a:xfrm>
            <a:off x="304800" y="414338"/>
            <a:ext cx="848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4.2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在细胞识别中，病变细胞和正常细胞的先验概率 分别为</a:t>
            </a:r>
          </a:p>
        </p:txBody>
      </p:sp>
      <p:sp>
        <p:nvSpPr>
          <p:cNvPr id="37897" name="Rectangle 41"/>
          <p:cNvSpPr>
            <a:spLocks noChangeArrowheads="1"/>
          </p:cNvSpPr>
          <p:nvPr/>
        </p:nvSpPr>
        <p:spPr bwMode="auto">
          <a:xfrm>
            <a:off x="330200" y="1301750"/>
            <a:ext cx="868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现有一待识别细胞，观察值为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 从类概率密度分布曲线上查得</a:t>
            </a:r>
          </a:p>
        </p:txBody>
      </p:sp>
      <p:sp>
        <p:nvSpPr>
          <p:cNvPr id="37898" name="Rectangle 42"/>
          <p:cNvSpPr>
            <a:spLocks noChangeArrowheads="1"/>
          </p:cNvSpPr>
          <p:nvPr/>
        </p:nvSpPr>
        <p:spPr bwMode="auto">
          <a:xfrm>
            <a:off x="342900" y="2130425"/>
            <a:ext cx="84994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损失函数分别为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</a:rPr>
              <a:t>11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=0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</a:rPr>
              <a:t>21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=10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 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</a:rPr>
              <a:t>22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=0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</a:rPr>
              <a:t>12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=1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。按最小风险贝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叶斯决策分类。</a:t>
            </a:r>
          </a:p>
        </p:txBody>
      </p: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963613" y="6181725"/>
            <a:ext cx="2695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为病变细胞。 </a:t>
            </a:r>
          </a:p>
        </p:txBody>
      </p:sp>
      <p:sp>
        <p:nvSpPr>
          <p:cNvPr id="37900" name="Rectangle 69"/>
          <p:cNvSpPr>
            <a:spLocks noChangeArrowheads="1"/>
          </p:cNvSpPr>
          <p:nvPr/>
        </p:nvSpPr>
        <p:spPr bwMode="auto">
          <a:xfrm>
            <a:off x="0" y="3362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7716" name="Object 68"/>
          <p:cNvGraphicFramePr>
            <a:graphicFrameLocks noChangeAspect="1"/>
          </p:cNvGraphicFramePr>
          <p:nvPr/>
        </p:nvGraphicFramePr>
        <p:xfrm>
          <a:off x="2030413" y="3624263"/>
          <a:ext cx="55784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2" name="公式" r:id="rId17" imgW="2806700" imgH="444500" progId="Equation.3">
                  <p:embed/>
                </p:oleObj>
              </mc:Choice>
              <mc:Fallback>
                <p:oleObj name="公式" r:id="rId17" imgW="2806700" imgH="44450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3624263"/>
                        <a:ext cx="557847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0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208051"/>
              </p:ext>
            </p:extLst>
          </p:nvPr>
        </p:nvGraphicFramePr>
        <p:xfrm>
          <a:off x="3987800" y="771525"/>
          <a:ext cx="88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0" name="公式" r:id="rId3" imgW="444307" imgH="228501" progId="Equation.3">
                  <p:embed/>
                </p:oleObj>
              </mc:Choice>
              <mc:Fallback>
                <p:oleObj name="公式" r:id="rId3" imgW="444307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771525"/>
                        <a:ext cx="889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758352"/>
              </p:ext>
            </p:extLst>
          </p:nvPr>
        </p:nvGraphicFramePr>
        <p:xfrm>
          <a:off x="5105400" y="774700"/>
          <a:ext cx="165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1" name="公式" r:id="rId5" imgW="825500" imgH="241300" progId="Equation.3">
                  <p:embed/>
                </p:oleObj>
              </mc:Choice>
              <mc:Fallback>
                <p:oleObj name="公式" r:id="rId5" imgW="8255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774700"/>
                        <a:ext cx="1651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596900" y="731838"/>
            <a:ext cx="353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indent="304800"/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损失函数为特殊情况：</a:t>
            </a:r>
          </a:p>
        </p:txBody>
      </p:sp>
      <p:sp>
        <p:nvSpPr>
          <p:cNvPr id="38917" name="Rectangle 8"/>
          <p:cNvSpPr>
            <a:spLocks noChangeArrowheads="1"/>
          </p:cNvSpPr>
          <p:nvPr/>
        </p:nvSpPr>
        <p:spPr bwMode="auto">
          <a:xfrm>
            <a:off x="-203200" y="266700"/>
            <a:ext cx="579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3.  (0-1)</a:t>
            </a: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损失最小风险贝叶斯决策</a:t>
            </a:r>
          </a:p>
        </p:txBody>
      </p:sp>
      <p:sp>
        <p:nvSpPr>
          <p:cNvPr id="38918" name="Rectangle 11"/>
          <p:cNvSpPr>
            <a:spLocks noChangeArrowheads="1"/>
          </p:cNvSpPr>
          <p:nvPr/>
        </p:nvSpPr>
        <p:spPr bwMode="auto">
          <a:xfrm>
            <a:off x="-76200" y="122555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lvl="1">
              <a:tabLst>
                <a:tab pos="228600" algn="l"/>
              </a:tabLst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1)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多类情况</a:t>
            </a:r>
          </a:p>
        </p:txBody>
      </p:sp>
      <p:graphicFrame>
        <p:nvGraphicFramePr>
          <p:cNvPr id="3891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219458"/>
              </p:ext>
            </p:extLst>
          </p:nvPr>
        </p:nvGraphicFramePr>
        <p:xfrm>
          <a:off x="2276475" y="3640138"/>
          <a:ext cx="5357813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2" name="公式" r:id="rId7" imgW="2679700" imgH="444500" progId="Equation.3">
                  <p:embed/>
                </p:oleObj>
              </mc:Choice>
              <mc:Fallback>
                <p:oleObj name="公式" r:id="rId7" imgW="26797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3640138"/>
                        <a:ext cx="5357813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334545"/>
              </p:ext>
            </p:extLst>
          </p:nvPr>
        </p:nvGraphicFramePr>
        <p:xfrm>
          <a:off x="3028950" y="4533900"/>
          <a:ext cx="3122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3" name="公式" r:id="rId9" imgW="1562100" imgH="228600" progId="Equation.3">
                  <p:embed/>
                </p:oleObj>
              </mc:Choice>
              <mc:Fallback>
                <p:oleObj name="公式" r:id="rId9" imgW="15621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4533900"/>
                        <a:ext cx="31226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Rectangle 23"/>
          <p:cNvSpPr>
            <a:spLocks noChangeArrowheads="1"/>
          </p:cNvSpPr>
          <p:nvPr/>
        </p:nvSpPr>
        <p:spPr bwMode="auto">
          <a:xfrm>
            <a:off x="438150" y="3176588"/>
            <a:ext cx="460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(0-1)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情况下，         可改写成：</a:t>
            </a:r>
          </a:p>
        </p:txBody>
      </p:sp>
      <p:graphicFrame>
        <p:nvGraphicFramePr>
          <p:cNvPr id="38922" name="Object 14"/>
          <p:cNvGraphicFramePr>
            <a:graphicFrameLocks noChangeAspect="1"/>
          </p:cNvGraphicFramePr>
          <p:nvPr/>
        </p:nvGraphicFramePr>
        <p:xfrm>
          <a:off x="2286000" y="3214688"/>
          <a:ext cx="74136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4" name="公式" r:id="rId11" imgW="368300" imgH="228600" progId="Equation.3">
                  <p:embed/>
                </p:oleObj>
              </mc:Choice>
              <mc:Fallback>
                <p:oleObj name="公式" r:id="rId11" imgW="3683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14688"/>
                        <a:ext cx="741363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2" name="Object 30"/>
          <p:cNvGraphicFramePr>
            <a:graphicFrameLocks noChangeAspect="1"/>
          </p:cNvGraphicFramePr>
          <p:nvPr/>
        </p:nvGraphicFramePr>
        <p:xfrm>
          <a:off x="2087563" y="5572125"/>
          <a:ext cx="6069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5" name="公式" r:id="rId13" imgW="3035300" imgH="228600" progId="Equation.3">
                  <p:embed/>
                </p:oleObj>
              </mc:Choice>
              <mc:Fallback>
                <p:oleObj name="公式" r:id="rId13" imgW="3035300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5572125"/>
                        <a:ext cx="60690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0" name="Object 38"/>
          <p:cNvGraphicFramePr>
            <a:graphicFrameLocks noChangeAspect="1"/>
          </p:cNvGraphicFramePr>
          <p:nvPr/>
        </p:nvGraphicFramePr>
        <p:xfrm>
          <a:off x="482600" y="5072063"/>
          <a:ext cx="29575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6" name="公式" r:id="rId15" imgW="1447800" imgH="228600" progId="Equation.3">
                  <p:embed/>
                </p:oleObj>
              </mc:Choice>
              <mc:Fallback>
                <p:oleObj name="公式" r:id="rId15" imgW="1447800" imgH="228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5072063"/>
                        <a:ext cx="29575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25" name="Group 56"/>
          <p:cNvGrpSpPr>
            <a:grpSpLocks/>
          </p:cNvGrpSpPr>
          <p:nvPr/>
        </p:nvGrpSpPr>
        <p:grpSpPr bwMode="auto">
          <a:xfrm>
            <a:off x="450850" y="1700213"/>
            <a:ext cx="8631238" cy="1423987"/>
            <a:chOff x="284" y="1071"/>
            <a:chExt cx="5437" cy="897"/>
          </a:xfrm>
        </p:grpSpPr>
        <p:sp>
          <p:nvSpPr>
            <p:cNvPr id="38927" name="Rectangle 35"/>
            <p:cNvSpPr>
              <a:spLocks noChangeArrowheads="1"/>
            </p:cNvSpPr>
            <p:nvPr/>
          </p:nvSpPr>
          <p:spPr bwMode="auto">
            <a:xfrm>
              <a:off x="284" y="1086"/>
              <a:ext cx="5221" cy="882"/>
            </a:xfrm>
            <a:prstGeom prst="rect">
              <a:avLst/>
            </a:prstGeom>
            <a:solidFill>
              <a:srgbClr val="FFB481">
                <a:alpha val="549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8928" name="Rectangle 41"/>
            <p:cNvSpPr>
              <a:spLocks noChangeArrowheads="1"/>
            </p:cNvSpPr>
            <p:nvPr/>
          </p:nvSpPr>
          <p:spPr bwMode="auto">
            <a:xfrm>
              <a:off x="3792" y="1388"/>
              <a:ext cx="19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8A3B">
                      <a:alpha val="54901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，  </a:t>
              </a:r>
              <a:r>
                <a:rPr lang="en-US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=1,2,…,</a:t>
              </a:r>
              <a:r>
                <a:rPr lang="en-US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38929" name="Object 44"/>
            <p:cNvGraphicFramePr>
              <a:graphicFrameLocks noChangeAspect="1"/>
            </p:cNvGraphicFramePr>
            <p:nvPr/>
          </p:nvGraphicFramePr>
          <p:xfrm>
            <a:off x="1643" y="1637"/>
            <a:ext cx="155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27" name="公式" r:id="rId17" imgW="1231366" imgH="228501" progId="Equation.3">
                    <p:embed/>
                  </p:oleObj>
                </mc:Choice>
                <mc:Fallback>
                  <p:oleObj name="公式" r:id="rId17" imgW="1231366" imgH="228501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" y="1637"/>
                          <a:ext cx="155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0" name="Object 45"/>
            <p:cNvGraphicFramePr>
              <a:graphicFrameLocks noChangeAspect="1"/>
            </p:cNvGraphicFramePr>
            <p:nvPr/>
          </p:nvGraphicFramePr>
          <p:xfrm>
            <a:off x="3575" y="1638"/>
            <a:ext cx="6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28" name="公式" r:id="rId19" imgW="482391" imgH="228501" progId="Equation.3">
                    <p:embed/>
                  </p:oleObj>
                </mc:Choice>
                <mc:Fallback>
                  <p:oleObj name="公式" r:id="rId19" imgW="482391" imgH="228501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5" y="1638"/>
                          <a:ext cx="60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1" name="Rectangle 46"/>
            <p:cNvSpPr>
              <a:spLocks noChangeArrowheads="1"/>
            </p:cNvSpPr>
            <p:nvPr/>
          </p:nvSpPr>
          <p:spPr bwMode="auto">
            <a:xfrm>
              <a:off x="3127" y="1625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，则</a:t>
              </a: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8932" name="Rectangle 47"/>
            <p:cNvSpPr>
              <a:spLocks noChangeArrowheads="1"/>
            </p:cNvSpPr>
            <p:nvPr/>
          </p:nvSpPr>
          <p:spPr bwMode="auto">
            <a:xfrm>
              <a:off x="1384" y="1625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 anchorCtr="1">
              <a:spAutoFit/>
            </a:bodyPr>
            <a:lstStyle/>
            <a:p>
              <a:pPr algn="ctr" eaLnBrk="0" hangingPunct="0"/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若</a:t>
              </a:r>
            </a:p>
          </p:txBody>
        </p:sp>
        <p:graphicFrame>
          <p:nvGraphicFramePr>
            <p:cNvPr id="38933" name="Object 42"/>
            <p:cNvGraphicFramePr>
              <a:graphicFrameLocks noChangeAspect="1"/>
            </p:cNvGraphicFramePr>
            <p:nvPr/>
          </p:nvGraphicFramePr>
          <p:xfrm>
            <a:off x="1357" y="1071"/>
            <a:ext cx="2351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29" name="公式" r:id="rId21" imgW="1866090" imgH="444307" progId="Equation.3">
                    <p:embed/>
                  </p:oleObj>
                </mc:Choice>
                <mc:Fallback>
                  <p:oleObj name="公式" r:id="rId21" imgW="1866090" imgH="444307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" y="1071"/>
                          <a:ext cx="2351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4" name="Rectangle 49"/>
            <p:cNvSpPr>
              <a:spLocks noChangeArrowheads="1"/>
            </p:cNvSpPr>
            <p:nvPr/>
          </p:nvSpPr>
          <p:spPr bwMode="auto">
            <a:xfrm>
              <a:off x="461" y="1193"/>
              <a:ext cx="10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 anchorCtr="1">
              <a:spAutoFit/>
            </a:bodyPr>
            <a:lstStyle/>
            <a:p>
              <a:pPr algn="ctr"/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一般形式：</a:t>
              </a:r>
            </a:p>
          </p:txBody>
        </p:sp>
      </p:grpSp>
      <p:graphicFrame>
        <p:nvGraphicFramePr>
          <p:cNvPr id="28726" name="Object 54"/>
          <p:cNvGraphicFramePr>
            <a:graphicFrameLocks noChangeAspect="1"/>
          </p:cNvGraphicFramePr>
          <p:nvPr/>
        </p:nvGraphicFramePr>
        <p:xfrm>
          <a:off x="3049588" y="6107113"/>
          <a:ext cx="4164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0" name="公式" r:id="rId23" imgW="2082800" imgH="228600" progId="Equation.3">
                  <p:embed/>
                </p:oleObj>
              </mc:Choice>
              <mc:Fallback>
                <p:oleObj name="公式" r:id="rId23" imgW="2082800" imgH="2286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6107113"/>
                        <a:ext cx="41640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4"/>
          <p:cNvSpPr>
            <a:spLocks noChangeArrowheads="1"/>
          </p:cNvSpPr>
          <p:nvPr/>
        </p:nvSpPr>
        <p:spPr bwMode="auto">
          <a:xfrm>
            <a:off x="3819525" y="2887663"/>
            <a:ext cx="498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         ——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最小错误率贝叶斯决策</a:t>
            </a:r>
          </a:p>
        </p:txBody>
      </p:sp>
      <p:graphicFrame>
        <p:nvGraphicFramePr>
          <p:cNvPr id="29714" name="Object 18"/>
          <p:cNvGraphicFramePr>
            <a:graphicFrameLocks noChangeAspect="1"/>
          </p:cNvGraphicFramePr>
          <p:nvPr/>
        </p:nvGraphicFramePr>
        <p:xfrm>
          <a:off x="777875" y="3716338"/>
          <a:ext cx="33972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2" name="公式" r:id="rId3" imgW="1726451" imgH="215806" progId="Equation.3">
                  <p:embed/>
                </p:oleObj>
              </mc:Choice>
              <mc:Fallback>
                <p:oleObj name="公式" r:id="rId3" imgW="1726451" imgH="21580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3716338"/>
                        <a:ext cx="33972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5" name="Object 19"/>
          <p:cNvGraphicFramePr>
            <a:graphicFrameLocks noChangeAspect="1"/>
          </p:cNvGraphicFramePr>
          <p:nvPr/>
        </p:nvGraphicFramePr>
        <p:xfrm>
          <a:off x="747713" y="4349750"/>
          <a:ext cx="29956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3" name="公式" r:id="rId5" imgW="1497950" imgH="215806" progId="Equation.3">
                  <p:embed/>
                </p:oleObj>
              </mc:Choice>
              <mc:Fallback>
                <p:oleObj name="公式" r:id="rId5" imgW="1497950" imgH="21580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4349750"/>
                        <a:ext cx="29956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6" name="Object 20"/>
          <p:cNvGraphicFramePr>
            <a:graphicFrameLocks noChangeAspect="1"/>
          </p:cNvGraphicFramePr>
          <p:nvPr/>
        </p:nvGraphicFramePr>
        <p:xfrm>
          <a:off x="4960938" y="4344988"/>
          <a:ext cx="30972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4" name="公式" r:id="rId7" imgW="1548728" imgH="215806" progId="Equation.3">
                  <p:embed/>
                </p:oleObj>
              </mc:Choice>
              <mc:Fallback>
                <p:oleObj name="公式" r:id="rId7" imgW="1548728" imgH="21580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938" y="4344988"/>
                        <a:ext cx="30972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409575" y="3248025"/>
            <a:ext cx="3376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2)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两类情况</a:t>
            </a:r>
          </a:p>
        </p:txBody>
      </p:sp>
      <p:graphicFrame>
        <p:nvGraphicFramePr>
          <p:cNvPr id="39943" name="Object 37"/>
          <p:cNvGraphicFramePr>
            <a:graphicFrameLocks noChangeAspect="1"/>
          </p:cNvGraphicFramePr>
          <p:nvPr/>
        </p:nvGraphicFramePr>
        <p:xfrm>
          <a:off x="2668588" y="344488"/>
          <a:ext cx="3768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5" name="公式" r:id="rId9" imgW="2082800" imgH="228600" progId="Equation.3">
                  <p:embed/>
                </p:oleObj>
              </mc:Choice>
              <mc:Fallback>
                <p:oleObj name="公式" r:id="rId9" imgW="2082800" imgH="228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344488"/>
                        <a:ext cx="37687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5" name="Rectangle 39"/>
          <p:cNvSpPr>
            <a:spLocks noChangeArrowheads="1"/>
          </p:cNvSpPr>
          <p:nvPr/>
        </p:nvSpPr>
        <p:spPr bwMode="auto">
          <a:xfrm>
            <a:off x="701675" y="4927600"/>
            <a:ext cx="170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决策规则为</a:t>
            </a:r>
          </a:p>
        </p:txBody>
      </p:sp>
      <p:grpSp>
        <p:nvGrpSpPr>
          <p:cNvPr id="29741" name="Group 45"/>
          <p:cNvGrpSpPr>
            <a:grpSpLocks/>
          </p:cNvGrpSpPr>
          <p:nvPr/>
        </p:nvGrpSpPr>
        <p:grpSpPr bwMode="auto">
          <a:xfrm>
            <a:off x="2001838" y="5454650"/>
            <a:ext cx="6875462" cy="966788"/>
            <a:chOff x="1261" y="3436"/>
            <a:chExt cx="4331" cy="609"/>
          </a:xfrm>
        </p:grpSpPr>
        <p:graphicFrame>
          <p:nvGraphicFramePr>
            <p:cNvPr id="39953" name="Object 21"/>
            <p:cNvGraphicFramePr>
              <a:graphicFrameLocks noChangeAspect="1"/>
            </p:cNvGraphicFramePr>
            <p:nvPr/>
          </p:nvGraphicFramePr>
          <p:xfrm>
            <a:off x="1408" y="3436"/>
            <a:ext cx="245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76" name="公式" r:id="rId11" imgW="1904174" imgH="215806" progId="Equation.3">
                    <p:embed/>
                  </p:oleObj>
                </mc:Choice>
                <mc:Fallback>
                  <p:oleObj name="公式" r:id="rId11" imgW="1904174" imgH="215806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8" y="3436"/>
                          <a:ext cx="245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4" name="Rectangle 24"/>
            <p:cNvSpPr>
              <a:spLocks noChangeArrowheads="1"/>
            </p:cNvSpPr>
            <p:nvPr/>
          </p:nvSpPr>
          <p:spPr bwMode="auto">
            <a:xfrm>
              <a:off x="4028" y="3598"/>
              <a:ext cx="1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indent="609600"/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 (4-20)</a:t>
              </a:r>
            </a:p>
          </p:txBody>
        </p:sp>
        <p:graphicFrame>
          <p:nvGraphicFramePr>
            <p:cNvPr id="39955" name="Object 25"/>
            <p:cNvGraphicFramePr>
              <a:graphicFrameLocks noChangeAspect="1"/>
            </p:cNvGraphicFramePr>
            <p:nvPr/>
          </p:nvGraphicFramePr>
          <p:xfrm>
            <a:off x="1406" y="3773"/>
            <a:ext cx="247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77" name="公式" r:id="rId13" imgW="1916868" imgH="215806" progId="Equation.3">
                    <p:embed/>
                  </p:oleObj>
                </mc:Choice>
                <mc:Fallback>
                  <p:oleObj name="公式" r:id="rId13" imgW="1916868" imgH="215806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3773"/>
                          <a:ext cx="247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6" name="AutoShape 41"/>
            <p:cNvSpPr>
              <a:spLocks/>
            </p:cNvSpPr>
            <p:nvPr/>
          </p:nvSpPr>
          <p:spPr bwMode="auto">
            <a:xfrm>
              <a:off x="1261" y="3547"/>
              <a:ext cx="119" cy="430"/>
            </a:xfrm>
            <a:prstGeom prst="leftBrace">
              <a:avLst>
                <a:gd name="adj1" fmla="val 30112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946" name="Group 44"/>
          <p:cNvGrpSpPr>
            <a:grpSpLocks/>
          </p:cNvGrpSpPr>
          <p:nvPr/>
        </p:nvGrpSpPr>
        <p:grpSpPr bwMode="auto">
          <a:xfrm>
            <a:off x="382588" y="871538"/>
            <a:ext cx="8432800" cy="2003425"/>
            <a:chOff x="241" y="549"/>
            <a:chExt cx="5312" cy="1262"/>
          </a:xfrm>
        </p:grpSpPr>
        <p:sp>
          <p:nvSpPr>
            <p:cNvPr id="39947" name="Rectangle 36"/>
            <p:cNvSpPr>
              <a:spLocks noChangeArrowheads="1"/>
            </p:cNvSpPr>
            <p:nvPr/>
          </p:nvSpPr>
          <p:spPr bwMode="auto">
            <a:xfrm>
              <a:off x="241" y="549"/>
              <a:ext cx="5312" cy="1240"/>
            </a:xfrm>
            <a:prstGeom prst="rect">
              <a:avLst/>
            </a:prstGeom>
            <a:solidFill>
              <a:srgbClr val="FFFF99">
                <a:alpha val="5803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39948" name="Object 9"/>
            <p:cNvGraphicFramePr>
              <a:graphicFrameLocks noChangeAspect="1"/>
            </p:cNvGraphicFramePr>
            <p:nvPr/>
          </p:nvGraphicFramePr>
          <p:xfrm>
            <a:off x="1055" y="1226"/>
            <a:ext cx="334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78" name="公式" r:id="rId15" imgW="2654300" imgH="228600" progId="Equation.3">
                    <p:embed/>
                  </p:oleObj>
                </mc:Choice>
                <mc:Fallback>
                  <p:oleObj name="公式" r:id="rId15" imgW="26543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5" y="1226"/>
                          <a:ext cx="334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9943407"/>
                </p:ext>
              </p:extLst>
            </p:nvPr>
          </p:nvGraphicFramePr>
          <p:xfrm>
            <a:off x="2067" y="612"/>
            <a:ext cx="325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79" name="公式" r:id="rId17" imgW="2603500" imgH="228600" progId="Equation.3">
                    <p:embed/>
                  </p:oleObj>
                </mc:Choice>
                <mc:Fallback>
                  <p:oleObj name="公式" r:id="rId17" imgW="26035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7" y="612"/>
                          <a:ext cx="325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0" name="Rectangle 11"/>
            <p:cNvSpPr>
              <a:spLocks noChangeArrowheads="1"/>
            </p:cNvSpPr>
            <p:nvPr/>
          </p:nvSpPr>
          <p:spPr bwMode="auto">
            <a:xfrm>
              <a:off x="316" y="595"/>
              <a:ext cx="18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判别函数</a:t>
              </a:r>
              <a:r>
                <a:rPr lang="zh-CN" altLang="en-US" sz="2400" baseline="0">
                  <a:solidFill>
                    <a:srgbClr val="993300"/>
                  </a:solidFill>
                  <a:latin typeface="Times New Roman" pitchFamily="18" charset="0"/>
                </a:rPr>
                <a:t>等价形式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：</a:t>
              </a:r>
            </a:p>
          </p:txBody>
        </p:sp>
        <p:sp>
          <p:nvSpPr>
            <p:cNvPr id="39951" name="Rectangle 12"/>
            <p:cNvSpPr>
              <a:spLocks noChangeArrowheads="1"/>
            </p:cNvSpPr>
            <p:nvPr/>
          </p:nvSpPr>
          <p:spPr bwMode="auto">
            <a:xfrm>
              <a:off x="324" y="896"/>
              <a:ext cx="22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决策规则的等价形式为：</a:t>
              </a:r>
            </a:p>
          </p:txBody>
        </p:sp>
        <p:graphicFrame>
          <p:nvGraphicFramePr>
            <p:cNvPr id="39952" name="Object 43"/>
            <p:cNvGraphicFramePr>
              <a:graphicFrameLocks noChangeAspect="1"/>
            </p:cNvGraphicFramePr>
            <p:nvPr/>
          </p:nvGraphicFramePr>
          <p:xfrm>
            <a:off x="1062" y="1523"/>
            <a:ext cx="8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80" name="公式" r:id="rId19" imgW="647700" imgH="228600" progId="Equation.3">
                    <p:embed/>
                  </p:oleObj>
                </mc:Choice>
                <mc:Fallback>
                  <p:oleObj name="公式" r:id="rId19" imgW="647700" imgH="2286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2" y="1523"/>
                          <a:ext cx="83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8" grpId="0"/>
      <p:bldP spid="297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11"/>
          <p:cNvGraphicFramePr>
            <a:graphicFrameLocks noChangeAspect="1"/>
          </p:cNvGraphicFramePr>
          <p:nvPr/>
        </p:nvGraphicFramePr>
        <p:xfrm>
          <a:off x="346075" y="1427163"/>
          <a:ext cx="23098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0" name="公式" r:id="rId3" imgW="1091726" imgH="215806" progId="Equation.3">
                  <p:embed/>
                </p:oleObj>
              </mc:Choice>
              <mc:Fallback>
                <p:oleObj name="公式" r:id="rId3" imgW="1091726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1427163"/>
                        <a:ext cx="23098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10"/>
          <p:cNvGraphicFramePr>
            <a:graphicFrameLocks noChangeAspect="1"/>
          </p:cNvGraphicFramePr>
          <p:nvPr/>
        </p:nvGraphicFramePr>
        <p:xfrm>
          <a:off x="2686050" y="1397000"/>
          <a:ext cx="41640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1" name="公式" r:id="rId5" imgW="2082800" imgH="215900" progId="Equation.3">
                  <p:embed/>
                </p:oleObj>
              </mc:Choice>
              <mc:Fallback>
                <p:oleObj name="公式" r:id="rId5" imgW="2082800" imgH="215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1397000"/>
                        <a:ext cx="41640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9"/>
          <p:cNvGraphicFramePr>
            <a:graphicFrameLocks noChangeAspect="1"/>
          </p:cNvGraphicFramePr>
          <p:nvPr/>
        </p:nvGraphicFramePr>
        <p:xfrm>
          <a:off x="3287713" y="1930400"/>
          <a:ext cx="24114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2" name="公式" r:id="rId7" imgW="1206500" imgH="431800" progId="Equation.3">
                  <p:embed/>
                </p:oleObj>
              </mc:Choice>
              <mc:Fallback>
                <p:oleObj name="公式" r:id="rId7" imgW="12065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1930400"/>
                        <a:ext cx="24114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26"/>
          <p:cNvSpPr>
            <a:spLocks noChangeArrowheads="1"/>
          </p:cNvSpPr>
          <p:nvPr/>
        </p:nvSpPr>
        <p:spPr bwMode="auto">
          <a:xfrm>
            <a:off x="296863" y="773113"/>
            <a:ext cx="4592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或从式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(4-20)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导出似然比形式：</a:t>
            </a:r>
          </a:p>
        </p:txBody>
      </p:sp>
      <p:graphicFrame>
        <p:nvGraphicFramePr>
          <p:cNvPr id="40966" name="Object 8"/>
          <p:cNvGraphicFramePr>
            <a:graphicFrameLocks noChangeAspect="1"/>
          </p:cNvGraphicFramePr>
          <p:nvPr/>
        </p:nvGraphicFramePr>
        <p:xfrm>
          <a:off x="1360488" y="2946400"/>
          <a:ext cx="39116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3" name="公式" r:id="rId9" imgW="1981200" imgH="431800" progId="Equation.3">
                  <p:embed/>
                </p:oleObj>
              </mc:Choice>
              <mc:Fallback>
                <p:oleObj name="公式" r:id="rId9" imgW="19812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2946400"/>
                        <a:ext cx="39116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29"/>
          <p:cNvSpPr>
            <a:spLocks noChangeArrowheads="1"/>
          </p:cNvSpPr>
          <p:nvPr/>
        </p:nvSpPr>
        <p:spPr bwMode="auto">
          <a:xfrm>
            <a:off x="382588" y="3067050"/>
            <a:ext cx="109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式中：</a:t>
            </a:r>
          </a:p>
        </p:txBody>
      </p:sp>
      <p:sp>
        <p:nvSpPr>
          <p:cNvPr id="40968" name="Rectangle 34"/>
          <p:cNvSpPr>
            <a:spLocks noChangeArrowheads="1"/>
          </p:cNvSpPr>
          <p:nvPr/>
        </p:nvSpPr>
        <p:spPr bwMode="auto">
          <a:xfrm>
            <a:off x="0" y="7267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baseline="0">
              <a:solidFill>
                <a:srgbClr val="FFFFFF"/>
              </a:solidFill>
            </a:endParaRPr>
          </a:p>
        </p:txBody>
      </p:sp>
      <p:grpSp>
        <p:nvGrpSpPr>
          <p:cNvPr id="30789" name="Group 69"/>
          <p:cNvGrpSpPr>
            <a:grpSpLocks/>
          </p:cNvGrpSpPr>
          <p:nvPr/>
        </p:nvGrpSpPr>
        <p:grpSpPr bwMode="auto">
          <a:xfrm>
            <a:off x="431800" y="4862513"/>
            <a:ext cx="5337175" cy="1017587"/>
            <a:chOff x="272" y="3063"/>
            <a:chExt cx="3362" cy="641"/>
          </a:xfrm>
        </p:grpSpPr>
        <p:graphicFrame>
          <p:nvGraphicFramePr>
            <p:cNvPr id="40982" name="Object 7"/>
            <p:cNvGraphicFramePr>
              <a:graphicFrameLocks noChangeAspect="1"/>
            </p:cNvGraphicFramePr>
            <p:nvPr/>
          </p:nvGraphicFramePr>
          <p:xfrm>
            <a:off x="1509" y="3093"/>
            <a:ext cx="211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4" name="公式" r:id="rId11" imgW="1675673" imgH="215806" progId="Equation.3">
                    <p:embed/>
                  </p:oleObj>
                </mc:Choice>
                <mc:Fallback>
                  <p:oleObj name="公式" r:id="rId11" imgW="1675673" imgH="215806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9" y="3093"/>
                          <a:ext cx="211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3" name="Rectangle 30"/>
            <p:cNvSpPr>
              <a:spLocks noChangeArrowheads="1"/>
            </p:cNvSpPr>
            <p:nvPr/>
          </p:nvSpPr>
          <p:spPr bwMode="auto">
            <a:xfrm>
              <a:off x="272" y="3063"/>
              <a:ext cx="10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决策规则：</a:t>
              </a:r>
            </a:p>
          </p:txBody>
        </p:sp>
        <p:graphicFrame>
          <p:nvGraphicFramePr>
            <p:cNvPr id="40984" name="Object 36"/>
            <p:cNvGraphicFramePr>
              <a:graphicFrameLocks noChangeAspect="1"/>
            </p:cNvGraphicFramePr>
            <p:nvPr/>
          </p:nvGraphicFramePr>
          <p:xfrm>
            <a:off x="1507" y="3432"/>
            <a:ext cx="21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5" name="公式" r:id="rId13" imgW="1688367" imgH="215806" progId="Equation.3">
                    <p:embed/>
                  </p:oleObj>
                </mc:Choice>
                <mc:Fallback>
                  <p:oleObj name="公式" r:id="rId13" imgW="1688367" imgH="215806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7" y="3432"/>
                          <a:ext cx="21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78" name="Group 58"/>
          <p:cNvGrpSpPr>
            <a:grpSpLocks/>
          </p:cNvGrpSpPr>
          <p:nvPr/>
        </p:nvGrpSpPr>
        <p:grpSpPr bwMode="auto">
          <a:xfrm>
            <a:off x="100013" y="4052888"/>
            <a:ext cx="4181475" cy="501650"/>
            <a:chOff x="83" y="2536"/>
            <a:chExt cx="2634" cy="316"/>
          </a:xfrm>
        </p:grpSpPr>
        <p:sp>
          <p:nvSpPr>
            <p:cNvPr id="40980" name="Text Box 55"/>
            <p:cNvSpPr txBox="1">
              <a:spLocks noChangeArrowheads="1"/>
            </p:cNvSpPr>
            <p:nvPr/>
          </p:nvSpPr>
          <p:spPr bwMode="auto">
            <a:xfrm>
              <a:off x="83" y="2536"/>
              <a:ext cx="12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 anchorCtr="1">
              <a:spAutoFit/>
            </a:bodyPr>
            <a:lstStyle>
              <a:lvl1pPr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类似地，</a:t>
              </a:r>
            </a:p>
          </p:txBody>
        </p:sp>
        <p:graphicFrame>
          <p:nvGraphicFramePr>
            <p:cNvPr id="40981" name="Object 56"/>
            <p:cNvGraphicFramePr>
              <a:graphicFrameLocks noChangeAspect="1"/>
            </p:cNvGraphicFramePr>
            <p:nvPr/>
          </p:nvGraphicFramePr>
          <p:xfrm>
            <a:off x="1042" y="2582"/>
            <a:ext cx="167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6" name="公式" r:id="rId15" imgW="1256755" imgH="215806" progId="Equation.3">
                    <p:embed/>
                  </p:oleObj>
                </mc:Choice>
                <mc:Fallback>
                  <p:oleObj name="公式" r:id="rId15" imgW="1256755" imgH="215806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" y="2582"/>
                          <a:ext cx="1675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79" name="Object 59"/>
          <p:cNvGraphicFramePr>
            <a:graphicFrameLocks noChangeAspect="1"/>
          </p:cNvGraphicFramePr>
          <p:nvPr/>
        </p:nvGraphicFramePr>
        <p:xfrm>
          <a:off x="4357688" y="3924300"/>
          <a:ext cx="26384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7" name="公式" r:id="rId17" imgW="1206500" imgH="431800" progId="Equation.3">
                  <p:embed/>
                </p:oleObj>
              </mc:Choice>
              <mc:Fallback>
                <p:oleObj name="公式" r:id="rId17" imgW="1206500" imgH="4318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3924300"/>
                        <a:ext cx="26384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2" name="Group 64"/>
          <p:cNvGrpSpPr>
            <a:grpSpLocks/>
          </p:cNvGrpSpPr>
          <p:nvPr/>
        </p:nvGrpSpPr>
        <p:grpSpPr bwMode="auto">
          <a:xfrm>
            <a:off x="5235575" y="0"/>
            <a:ext cx="3908425" cy="1298575"/>
            <a:chOff x="3298" y="0"/>
            <a:chExt cx="2462" cy="818"/>
          </a:xfrm>
        </p:grpSpPr>
        <p:sp>
          <p:nvSpPr>
            <p:cNvPr id="40974" name="Rectangle 45"/>
            <p:cNvSpPr>
              <a:spLocks noChangeArrowheads="1"/>
            </p:cNvSpPr>
            <p:nvPr/>
          </p:nvSpPr>
          <p:spPr bwMode="auto">
            <a:xfrm>
              <a:off x="3409" y="0"/>
              <a:ext cx="2351" cy="818"/>
            </a:xfrm>
            <a:prstGeom prst="rect">
              <a:avLst/>
            </a:prstGeom>
            <a:solidFill>
              <a:srgbClr val="CC99FF">
                <a:alpha val="749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40975" name="Object 43"/>
            <p:cNvGraphicFramePr>
              <a:graphicFrameLocks noChangeAspect="1"/>
            </p:cNvGraphicFramePr>
            <p:nvPr/>
          </p:nvGraphicFramePr>
          <p:xfrm>
            <a:off x="3597" y="45"/>
            <a:ext cx="1788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8" name="公式" r:id="rId19" imgW="1485900" imgH="228600" progId="Equation.3">
                    <p:embed/>
                  </p:oleObj>
                </mc:Choice>
                <mc:Fallback>
                  <p:oleObj name="公式" r:id="rId19" imgW="1485900" imgH="2286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" y="45"/>
                          <a:ext cx="1788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6" name="Object 41"/>
            <p:cNvGraphicFramePr>
              <a:graphicFrameLocks noChangeAspect="1"/>
            </p:cNvGraphicFramePr>
            <p:nvPr/>
          </p:nvGraphicFramePr>
          <p:xfrm>
            <a:off x="3566" y="288"/>
            <a:ext cx="2081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9" name="公式" r:id="rId21" imgW="1930400" imgH="241300" progId="Equation.3">
                    <p:embed/>
                  </p:oleObj>
                </mc:Choice>
                <mc:Fallback>
                  <p:oleObj name="公式" r:id="rId21" imgW="1930400" imgH="2413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6" y="288"/>
                          <a:ext cx="2081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7" name="AutoShape 53"/>
            <p:cNvSpPr>
              <a:spLocks noChangeArrowheads="1"/>
            </p:cNvSpPr>
            <p:nvPr/>
          </p:nvSpPr>
          <p:spPr bwMode="auto">
            <a:xfrm>
              <a:off x="3298" y="0"/>
              <a:ext cx="237" cy="237"/>
            </a:xfrm>
            <a:prstGeom prst="smileyFace">
              <a:avLst>
                <a:gd name="adj" fmla="val 4653"/>
              </a:avLst>
            </a:prstGeom>
            <a:solidFill>
              <a:srgbClr val="F1D6A1"/>
            </a:solidFill>
            <a:ln w="38100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/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40978" name="Object 61"/>
            <p:cNvGraphicFramePr>
              <a:graphicFrameLocks noChangeAspect="1"/>
            </p:cNvGraphicFramePr>
            <p:nvPr/>
          </p:nvGraphicFramePr>
          <p:xfrm>
            <a:off x="3557" y="538"/>
            <a:ext cx="209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80" name="公式" r:id="rId23" imgW="1930400" imgH="241300" progId="Equation.3">
                    <p:embed/>
                  </p:oleObj>
                </mc:Choice>
                <mc:Fallback>
                  <p:oleObj name="公式" r:id="rId23" imgW="1930400" imgH="2413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7" y="538"/>
                          <a:ext cx="2090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9" name="AutoShape 63"/>
            <p:cNvSpPr>
              <a:spLocks/>
            </p:cNvSpPr>
            <p:nvPr/>
          </p:nvSpPr>
          <p:spPr bwMode="auto">
            <a:xfrm>
              <a:off x="3511" y="384"/>
              <a:ext cx="47" cy="302"/>
            </a:xfrm>
            <a:prstGeom prst="leftBrace">
              <a:avLst>
                <a:gd name="adj1" fmla="val 5354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0788" name="Rectangle 68"/>
          <p:cNvSpPr>
            <a:spLocks noChangeArrowheads="1"/>
          </p:cNvSpPr>
          <p:nvPr/>
        </p:nvSpPr>
        <p:spPr bwMode="auto">
          <a:xfrm>
            <a:off x="382588" y="6076950"/>
            <a:ext cx="9132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的确定：根据错误造成损失的严重程度，及专家经验确定。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CN" altLang="en-US" sz="2400" baseline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ChangeArrowheads="1"/>
          </p:cNvSpPr>
          <p:nvPr/>
        </p:nvSpPr>
        <p:spPr bwMode="auto">
          <a:xfrm>
            <a:off x="390525" y="406400"/>
            <a:ext cx="5027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4.2.3   </a:t>
            </a: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正态分布模式的贝叶斯决策</a:t>
            </a:r>
          </a:p>
        </p:txBody>
      </p:sp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376238" y="985838"/>
            <a:ext cx="4579937" cy="246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许多实际的数据集：</a:t>
            </a:r>
          </a:p>
          <a:p>
            <a:pPr>
              <a:lnSpc>
                <a:spcPct val="130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均值附近分布较多的样本；</a:t>
            </a:r>
          </a:p>
          <a:p>
            <a:pPr>
              <a:lnSpc>
                <a:spcPct val="130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距均值点越远，样本分布越少。</a:t>
            </a:r>
          </a:p>
          <a:p>
            <a:pPr>
              <a:lnSpc>
                <a:spcPct val="130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此时正态分布（高斯分布）是</a:t>
            </a:r>
          </a:p>
          <a:p>
            <a:pPr>
              <a:lnSpc>
                <a:spcPct val="130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一种合理的近似。</a:t>
            </a:r>
          </a:p>
        </p:txBody>
      </p:sp>
      <p:sp>
        <p:nvSpPr>
          <p:cNvPr id="41988" name="Rectangle 7"/>
          <p:cNvSpPr>
            <a:spLocks noChangeArrowheads="1"/>
          </p:cNvSpPr>
          <p:nvPr/>
        </p:nvSpPr>
        <p:spPr bwMode="auto">
          <a:xfrm>
            <a:off x="331788" y="3683000"/>
            <a:ext cx="4716462" cy="15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正态分布概率模型的优点：</a:t>
            </a:r>
          </a:p>
          <a:p>
            <a:pPr>
              <a:lnSpc>
                <a:spcPct val="130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        *   物理上的合理性。</a:t>
            </a:r>
          </a:p>
          <a:p>
            <a:pPr>
              <a:lnSpc>
                <a:spcPct val="130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        *   数学上的简单性。</a:t>
            </a:r>
          </a:p>
        </p:txBody>
      </p:sp>
      <p:pic>
        <p:nvPicPr>
          <p:cNvPr id="11879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88" y="1387475"/>
            <a:ext cx="4430712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793" name="Rectangle 9"/>
          <p:cNvSpPr>
            <a:spLocks noChangeArrowheads="1"/>
          </p:cNvSpPr>
          <p:nvPr/>
        </p:nvSpPr>
        <p:spPr bwMode="auto">
          <a:xfrm>
            <a:off x="0" y="5500688"/>
            <a:ext cx="91440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indent="304800" eaLnBrk="0" hangingPunct="0">
              <a:lnSpc>
                <a:spcPct val="130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图中为某大学男生的身高数据，红线是拟合的密度曲</a:t>
            </a:r>
          </a:p>
          <a:p>
            <a:pPr indent="304800" eaLnBrk="0" hangingPunct="0">
              <a:lnSpc>
                <a:spcPct val="130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线。可见，其身高应服从正态分布。</a:t>
            </a:r>
            <a:endParaRPr lang="zh-CN" altLang="en-US" sz="2400" baseline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CDC21FC-F896-441E-A3E3-9D6A657E0563}"/>
                  </a:ext>
                </a:extLst>
              </p14:cNvPr>
              <p14:cNvContentPartPr/>
              <p14:nvPr/>
            </p14:nvContentPartPr>
            <p14:xfrm>
              <a:off x="1281960" y="4541040"/>
              <a:ext cx="3714480" cy="15638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CDC21FC-F896-441E-A3E3-9D6A657E05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2600" y="4531680"/>
                <a:ext cx="3733200" cy="1582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A9A8059-DC2B-4208-852F-02D5C9D73090}" type="slidenum">
              <a:rPr lang="en-US" altLang="zh-CN" baseline="0" smtClean="0"/>
              <a:pPr eaLnBrk="1" hangingPunct="1"/>
              <a:t>3</a:t>
            </a:fld>
            <a:r>
              <a:rPr lang="en-US" altLang="zh-CN" baseline="0"/>
              <a:t> / </a:t>
            </a:r>
            <a:fld id="{9F6C0981-2643-4EF5-BCC2-93C0002B3688}" type="datetime10">
              <a:rPr lang="zh-CN" altLang="en-US" baseline="0" smtClean="0"/>
              <a:pPr eaLnBrk="1" hangingPunct="1"/>
              <a:t>22:24</a:t>
            </a:fld>
            <a:endParaRPr lang="zh-CN" altLang="zh-CN" baseline="0"/>
          </a:p>
        </p:txBody>
      </p:sp>
      <p:sp>
        <p:nvSpPr>
          <p:cNvPr id="1741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本讲内容</a:t>
            </a:r>
          </a:p>
        </p:txBody>
      </p:sp>
      <p:sp>
        <p:nvSpPr>
          <p:cNvPr id="17412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b="1"/>
              <a:t>研究对象及相关概率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b="1"/>
              <a:t>最小错误率贝叶斯判别准则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b="1"/>
              <a:t>最小风险贝叶斯判别准则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b="1"/>
              <a:t>正态分布模式的贝叶斯分类器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ChangeArrowheads="1"/>
          </p:cNvSpPr>
          <p:nvPr/>
        </p:nvSpPr>
        <p:spPr bwMode="auto">
          <a:xfrm>
            <a:off x="349250" y="465138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1.   </a:t>
            </a: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相关知识概述</a:t>
            </a:r>
          </a:p>
        </p:txBody>
      </p:sp>
      <p:sp>
        <p:nvSpPr>
          <p:cNvPr id="43011" name="Rectangle 6"/>
          <p:cNvSpPr>
            <a:spLocks noChangeArrowheads="1"/>
          </p:cNvSpPr>
          <p:nvPr/>
        </p:nvSpPr>
        <p:spPr bwMode="auto">
          <a:xfrm>
            <a:off x="373063" y="1095375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）二次型</a:t>
            </a:r>
          </a:p>
        </p:txBody>
      </p:sp>
      <p:grpSp>
        <p:nvGrpSpPr>
          <p:cNvPr id="43012" name="Group 44"/>
          <p:cNvGrpSpPr>
            <a:grpSpLocks/>
          </p:cNvGrpSpPr>
          <p:nvPr/>
        </p:nvGrpSpPr>
        <p:grpSpPr bwMode="auto">
          <a:xfrm>
            <a:off x="828675" y="1216025"/>
            <a:ext cx="6550025" cy="1420813"/>
            <a:chOff x="522" y="766"/>
            <a:chExt cx="4126" cy="895"/>
          </a:xfrm>
        </p:grpSpPr>
        <p:graphicFrame>
          <p:nvGraphicFramePr>
            <p:cNvPr id="43028" name="Object 11"/>
            <p:cNvGraphicFramePr>
              <a:graphicFrameLocks noChangeAspect="1"/>
            </p:cNvGraphicFramePr>
            <p:nvPr/>
          </p:nvGraphicFramePr>
          <p:xfrm>
            <a:off x="1295" y="1020"/>
            <a:ext cx="119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77" name="公式" r:id="rId3" imgW="952087" imgH="253890" progId="Equation.3">
                    <p:embed/>
                  </p:oleObj>
                </mc:Choice>
                <mc:Fallback>
                  <p:oleObj name="公式" r:id="rId3" imgW="952087" imgH="25389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" y="1020"/>
                          <a:ext cx="119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9" name="Object 10"/>
            <p:cNvGraphicFramePr>
              <a:graphicFrameLocks noChangeAspect="1"/>
            </p:cNvGraphicFramePr>
            <p:nvPr/>
          </p:nvGraphicFramePr>
          <p:xfrm>
            <a:off x="3113" y="766"/>
            <a:ext cx="1535" cy="8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78" name="公式" r:id="rId5" imgW="1218671" imgH="710891" progId="Equation.3">
                    <p:embed/>
                  </p:oleObj>
                </mc:Choice>
                <mc:Fallback>
                  <p:oleObj name="公式" r:id="rId5" imgW="1218671" imgH="71089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3" y="766"/>
                          <a:ext cx="1535" cy="8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0" name="Rectangle 12"/>
            <p:cNvSpPr>
              <a:spLocks noChangeArrowheads="1"/>
            </p:cNvSpPr>
            <p:nvPr/>
          </p:nvSpPr>
          <p:spPr bwMode="auto">
            <a:xfrm>
              <a:off x="522" y="1034"/>
              <a:ext cx="8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设一向量</a:t>
              </a:r>
            </a:p>
          </p:txBody>
        </p:sp>
        <p:sp>
          <p:nvSpPr>
            <p:cNvPr id="43031" name="Rectangle 13"/>
            <p:cNvSpPr>
              <a:spLocks noChangeArrowheads="1"/>
            </p:cNvSpPr>
            <p:nvPr/>
          </p:nvSpPr>
          <p:spPr bwMode="auto">
            <a:xfrm>
              <a:off x="2457" y="1057"/>
              <a:ext cx="6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，矩阵</a:t>
              </a:r>
            </a:p>
          </p:txBody>
        </p:sp>
      </p:grpSp>
      <p:grpSp>
        <p:nvGrpSpPr>
          <p:cNvPr id="43013" name="Group 37"/>
          <p:cNvGrpSpPr>
            <a:grpSpLocks/>
          </p:cNvGrpSpPr>
          <p:nvPr/>
        </p:nvGrpSpPr>
        <p:grpSpPr bwMode="auto">
          <a:xfrm>
            <a:off x="427038" y="2586038"/>
            <a:ext cx="3297237" cy="461962"/>
            <a:chOff x="197" y="1539"/>
            <a:chExt cx="2077" cy="291"/>
          </a:xfrm>
        </p:grpSpPr>
        <p:graphicFrame>
          <p:nvGraphicFramePr>
            <p:cNvPr id="43025" name="Object 9"/>
            <p:cNvGraphicFramePr>
              <a:graphicFrameLocks noChangeAspect="1"/>
            </p:cNvGraphicFramePr>
            <p:nvPr/>
          </p:nvGraphicFramePr>
          <p:xfrm>
            <a:off x="445" y="1565"/>
            <a:ext cx="63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79" name="公式" r:id="rId7" imgW="495085" imgH="190417" progId="Equation.3">
                    <p:embed/>
                  </p:oleObj>
                </mc:Choice>
                <mc:Fallback>
                  <p:oleObj name="公式" r:id="rId7" imgW="495085" imgH="190417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" y="1565"/>
                          <a:ext cx="63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6" name="Rectangle 14"/>
            <p:cNvSpPr>
              <a:spLocks noChangeArrowheads="1"/>
            </p:cNvSpPr>
            <p:nvPr/>
          </p:nvSpPr>
          <p:spPr bwMode="auto">
            <a:xfrm>
              <a:off x="197" y="1542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则</a:t>
              </a:r>
            </a:p>
          </p:txBody>
        </p:sp>
        <p:sp>
          <p:nvSpPr>
            <p:cNvPr id="43027" name="Rectangle 15"/>
            <p:cNvSpPr>
              <a:spLocks noChangeArrowheads="1"/>
            </p:cNvSpPr>
            <p:nvPr/>
          </p:nvSpPr>
          <p:spPr bwMode="auto">
            <a:xfrm>
              <a:off x="1008" y="1539"/>
              <a:ext cx="12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称为二次型。</a:t>
              </a:r>
            </a:p>
          </p:txBody>
        </p:sp>
      </p:grpSp>
      <p:grpSp>
        <p:nvGrpSpPr>
          <p:cNvPr id="43014" name="Group 45"/>
          <p:cNvGrpSpPr>
            <a:grpSpLocks/>
          </p:cNvGrpSpPr>
          <p:nvPr/>
        </p:nvGrpSpPr>
        <p:grpSpPr bwMode="auto">
          <a:xfrm>
            <a:off x="950913" y="4113213"/>
            <a:ext cx="7069137" cy="487362"/>
            <a:chOff x="599" y="2591"/>
            <a:chExt cx="4453" cy="307"/>
          </a:xfrm>
        </p:grpSpPr>
        <p:sp>
          <p:nvSpPr>
            <p:cNvPr id="43023" name="Rectangle 16"/>
            <p:cNvSpPr>
              <a:spLocks noChangeArrowheads="1"/>
            </p:cNvSpPr>
            <p:nvPr/>
          </p:nvSpPr>
          <p:spPr bwMode="auto">
            <a:xfrm>
              <a:off x="599" y="2610"/>
              <a:ext cx="44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二次型中的矩阵</a:t>
              </a:r>
              <a:r>
                <a:rPr lang="en-US" altLang="zh-CN" sz="2400" b="1" i="1" baseline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是一个对称矩阵，即              。</a:t>
              </a:r>
            </a:p>
          </p:txBody>
        </p:sp>
        <p:graphicFrame>
          <p:nvGraphicFramePr>
            <p:cNvPr id="43024" name="Object 7"/>
            <p:cNvGraphicFramePr>
              <a:graphicFrameLocks noChangeAspect="1"/>
            </p:cNvGraphicFramePr>
            <p:nvPr/>
          </p:nvGraphicFramePr>
          <p:xfrm>
            <a:off x="3839" y="2591"/>
            <a:ext cx="66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80" name="公式" r:id="rId9" imgW="520474" imgH="241195" progId="Equation.3">
                    <p:embed/>
                  </p:oleObj>
                </mc:Choice>
                <mc:Fallback>
                  <p:oleObj name="公式" r:id="rId9" imgW="520474" imgH="24119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9" y="2591"/>
                          <a:ext cx="66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5" name="Group 46"/>
          <p:cNvGrpSpPr>
            <a:grpSpLocks/>
          </p:cNvGrpSpPr>
          <p:nvPr/>
        </p:nvGrpSpPr>
        <p:grpSpPr bwMode="auto">
          <a:xfrm>
            <a:off x="334963" y="3070225"/>
            <a:ext cx="6696075" cy="889000"/>
            <a:chOff x="211" y="1934"/>
            <a:chExt cx="4218" cy="560"/>
          </a:xfrm>
        </p:grpSpPr>
        <p:graphicFrame>
          <p:nvGraphicFramePr>
            <p:cNvPr id="43021" name="Object 8"/>
            <p:cNvGraphicFramePr>
              <a:graphicFrameLocks noChangeAspect="1"/>
            </p:cNvGraphicFramePr>
            <p:nvPr/>
          </p:nvGraphicFramePr>
          <p:xfrm>
            <a:off x="2887" y="1934"/>
            <a:ext cx="1542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81" name="公式" r:id="rId11" imgW="1218671" imgH="444307" progId="Equation.3">
                    <p:embed/>
                  </p:oleObj>
                </mc:Choice>
                <mc:Fallback>
                  <p:oleObj name="公式" r:id="rId11" imgW="1218671" imgH="444307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7" y="1934"/>
                          <a:ext cx="1542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2" name="Rectangle 18"/>
            <p:cNvSpPr>
              <a:spLocks noChangeArrowheads="1"/>
            </p:cNvSpPr>
            <p:nvPr/>
          </p:nvSpPr>
          <p:spPr bwMode="auto">
            <a:xfrm>
              <a:off x="211" y="2045"/>
              <a:ext cx="28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 anchorCtr="1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含义：是一个二次齐次多项式，</a:t>
              </a:r>
            </a:p>
          </p:txBody>
        </p:sp>
      </p:grpSp>
      <p:grpSp>
        <p:nvGrpSpPr>
          <p:cNvPr id="31791" name="Group 47"/>
          <p:cNvGrpSpPr>
            <a:grpSpLocks/>
          </p:cNvGrpSpPr>
          <p:nvPr/>
        </p:nvGrpSpPr>
        <p:grpSpPr bwMode="auto">
          <a:xfrm>
            <a:off x="468313" y="4960938"/>
            <a:ext cx="8913812" cy="1439862"/>
            <a:chOff x="295" y="3125"/>
            <a:chExt cx="5615" cy="907"/>
          </a:xfrm>
        </p:grpSpPr>
        <p:sp>
          <p:nvSpPr>
            <p:cNvPr id="43017" name="Rectangle 23"/>
            <p:cNvSpPr>
              <a:spLocks noChangeArrowheads="1"/>
            </p:cNvSpPr>
            <p:nvPr/>
          </p:nvSpPr>
          <p:spPr bwMode="auto">
            <a:xfrm>
              <a:off x="314" y="3125"/>
              <a:ext cx="16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2400" b="1" baseline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zh-CN" altLang="en-US" sz="2400" b="1" baseline="0">
                  <a:solidFill>
                    <a:srgbClr val="000000"/>
                  </a:solidFill>
                  <a:latin typeface="Times New Roman" pitchFamily="18" charset="0"/>
                </a:rPr>
                <a:t>）正定二次型</a:t>
              </a:r>
            </a:p>
          </p:txBody>
        </p:sp>
        <p:sp>
          <p:nvSpPr>
            <p:cNvPr id="43018" name="Rectangle 30"/>
            <p:cNvSpPr>
              <a:spLocks noChangeArrowheads="1"/>
            </p:cNvSpPr>
            <p:nvPr/>
          </p:nvSpPr>
          <p:spPr bwMode="auto">
            <a:xfrm>
              <a:off x="295" y="3398"/>
              <a:ext cx="5615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        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对于           （即</a:t>
              </a:r>
              <a:r>
                <a:rPr lang="en-US" altLang="zh-CN" sz="2400" b="1" i="1" baseline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分量不全为零），总有                 ，则称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此二次型是正定的，而其对应的矩阵称为正定矩阵。</a:t>
              </a:r>
            </a:p>
          </p:txBody>
        </p:sp>
        <p:graphicFrame>
          <p:nvGraphicFramePr>
            <p:cNvPr id="43019" name="Object 31"/>
            <p:cNvGraphicFramePr>
              <a:graphicFrameLocks noChangeAspect="1"/>
            </p:cNvGraphicFramePr>
            <p:nvPr/>
          </p:nvGraphicFramePr>
          <p:xfrm>
            <a:off x="1079" y="3482"/>
            <a:ext cx="648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82" name="公式" r:id="rId13" imgW="507780" imgH="177723" progId="Equation.3">
                    <p:embed/>
                  </p:oleObj>
                </mc:Choice>
                <mc:Fallback>
                  <p:oleObj name="公式" r:id="rId13" imgW="507780" imgH="177723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9" y="3482"/>
                          <a:ext cx="648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0" name="Object 32"/>
            <p:cNvGraphicFramePr>
              <a:graphicFrameLocks noChangeAspect="1"/>
            </p:cNvGraphicFramePr>
            <p:nvPr/>
          </p:nvGraphicFramePr>
          <p:xfrm>
            <a:off x="4045" y="3453"/>
            <a:ext cx="8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83" name="公式" r:id="rId15" imgW="710891" imgH="203112" progId="Equation.3">
                    <p:embed/>
                  </p:oleObj>
                </mc:Choice>
                <mc:Fallback>
                  <p:oleObj name="公式" r:id="rId15" imgW="710891" imgH="20311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5" y="3453"/>
                          <a:ext cx="81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"/>
          <p:cNvSpPr>
            <a:spLocks noChangeArrowheads="1"/>
          </p:cNvSpPr>
          <p:nvPr/>
        </p:nvSpPr>
        <p:spPr bwMode="auto">
          <a:xfrm>
            <a:off x="419100" y="385763"/>
            <a:ext cx="5373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）单变量（一维）的正态分布</a:t>
            </a:r>
          </a:p>
        </p:txBody>
      </p:sp>
      <p:sp>
        <p:nvSpPr>
          <p:cNvPr id="44035" name="Rectangle 12"/>
          <p:cNvSpPr>
            <a:spLocks noChangeArrowheads="1"/>
          </p:cNvSpPr>
          <p:nvPr/>
        </p:nvSpPr>
        <p:spPr bwMode="auto">
          <a:xfrm>
            <a:off x="860425" y="950913"/>
            <a:ext cx="261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密度函数定义为：</a:t>
            </a:r>
          </a:p>
        </p:txBody>
      </p:sp>
      <p:graphicFrame>
        <p:nvGraphicFramePr>
          <p:cNvPr id="44036" name="Object 13"/>
          <p:cNvGraphicFramePr>
            <a:graphicFrameLocks noChangeAspect="1"/>
          </p:cNvGraphicFramePr>
          <p:nvPr/>
        </p:nvGraphicFramePr>
        <p:xfrm>
          <a:off x="925513" y="1354138"/>
          <a:ext cx="75930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4" name="公式" r:id="rId3" imgW="4038600" imgH="482600" progId="Equation.3">
                  <p:embed/>
                </p:oleObj>
              </mc:Choice>
              <mc:Fallback>
                <p:oleObj name="公式" r:id="rId3" imgW="4038600" imgH="482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1354138"/>
                        <a:ext cx="75930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16"/>
          <p:cNvSpPr>
            <a:spLocks noChangeArrowheads="1"/>
          </p:cNvSpPr>
          <p:nvPr/>
        </p:nvSpPr>
        <p:spPr bwMode="auto">
          <a:xfrm>
            <a:off x="841375" y="2403475"/>
            <a:ext cx="74834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曲线如图示：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①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μ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= -1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σ=0.5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；  ②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μ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= 0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σ=1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； ③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μ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= 1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σ=2 .</a:t>
            </a:r>
          </a:p>
        </p:txBody>
      </p:sp>
      <p:pic>
        <p:nvPicPr>
          <p:cNvPr id="32783" name="Picture 15" descr="未命名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3660775"/>
            <a:ext cx="8591550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8"/>
          <p:cNvSpPr>
            <a:spLocks noChangeArrowheads="1"/>
          </p:cNvSpPr>
          <p:nvPr/>
        </p:nvSpPr>
        <p:spPr bwMode="auto">
          <a:xfrm>
            <a:off x="631825" y="298450"/>
            <a:ext cx="389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一维正态曲线的性质：</a:t>
            </a:r>
          </a:p>
        </p:txBody>
      </p:sp>
      <p:sp>
        <p:nvSpPr>
          <p:cNvPr id="45059" name="Rectangle 30"/>
          <p:cNvSpPr>
            <a:spLocks noChangeArrowheads="1"/>
          </p:cNvSpPr>
          <p:nvPr/>
        </p:nvSpPr>
        <p:spPr bwMode="auto">
          <a:xfrm>
            <a:off x="465138" y="1230313"/>
            <a:ext cx="4449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）曲线关于直线 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μ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对称。</a:t>
            </a:r>
          </a:p>
        </p:txBody>
      </p:sp>
      <p:sp>
        <p:nvSpPr>
          <p:cNvPr id="45060" name="Rectangle 31"/>
          <p:cNvSpPr>
            <a:spLocks noChangeArrowheads="1"/>
          </p:cNvSpPr>
          <p:nvPr/>
        </p:nvSpPr>
        <p:spPr bwMode="auto">
          <a:xfrm>
            <a:off x="452438" y="1677988"/>
            <a:ext cx="5059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）当 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μ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时，曲线位于最高点。</a:t>
            </a:r>
          </a:p>
        </p:txBody>
      </p:sp>
      <p:sp>
        <p:nvSpPr>
          <p:cNvPr id="45061" name="Rectangle 38"/>
          <p:cNvSpPr>
            <a:spLocks noChangeArrowheads="1"/>
          </p:cNvSpPr>
          <p:nvPr/>
        </p:nvSpPr>
        <p:spPr bwMode="auto">
          <a:xfrm>
            <a:off x="452438" y="2066925"/>
            <a:ext cx="86915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）当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＜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μ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时，曲线上升；当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μ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时，曲线下降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并且当曲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线向左、右两边无限延伸时，以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轴为渐近线，向它无限靠近。</a:t>
            </a:r>
          </a:p>
        </p:txBody>
      </p:sp>
      <p:sp>
        <p:nvSpPr>
          <p:cNvPr id="45062" name="Rectangle 41"/>
          <p:cNvSpPr>
            <a:spLocks noChangeArrowheads="1"/>
          </p:cNvSpPr>
          <p:nvPr/>
        </p:nvSpPr>
        <p:spPr bwMode="auto">
          <a:xfrm>
            <a:off x="473075" y="800100"/>
            <a:ext cx="563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pPr eaLnBrk="0" hangingPunct="0"/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）曲线在 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轴的上方，与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轴不相交。</a:t>
            </a:r>
          </a:p>
        </p:txBody>
      </p:sp>
      <p:sp>
        <p:nvSpPr>
          <p:cNvPr id="45063" name="Rectangle 42"/>
          <p:cNvSpPr>
            <a:spLocks noChangeArrowheads="1"/>
          </p:cNvSpPr>
          <p:nvPr/>
        </p:nvSpPr>
        <p:spPr bwMode="auto">
          <a:xfrm>
            <a:off x="5603875" y="3409950"/>
            <a:ext cx="3590925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μ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一定时，曲线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的形状由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σ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确定。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σ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越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大，曲线越“矮胖”，表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示总体的分布越分散；</a:t>
            </a:r>
          </a:p>
          <a:p>
            <a:pPr>
              <a:lnSpc>
                <a:spcPct val="125000"/>
              </a:lnSpc>
            </a:pP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σ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越小。曲线越“瘦高”。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表示总体的分布越集中。 </a:t>
            </a:r>
          </a:p>
        </p:txBody>
      </p:sp>
      <p:pic>
        <p:nvPicPr>
          <p:cNvPr id="45064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82938"/>
            <a:ext cx="519430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8"/>
          <p:cNvGraphicFramePr>
            <a:graphicFrameLocks noChangeAspect="1"/>
          </p:cNvGraphicFramePr>
          <p:nvPr/>
        </p:nvGraphicFramePr>
        <p:xfrm>
          <a:off x="1322388" y="882650"/>
          <a:ext cx="5894387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4" name="公式" r:id="rId3" imgW="2895600" imgH="711200" progId="Equation.3">
                  <p:embed/>
                </p:oleObj>
              </mc:Choice>
              <mc:Fallback>
                <p:oleObj name="公式" r:id="rId3" imgW="2895600" imgH="71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882650"/>
                        <a:ext cx="5894387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Rectangle 30"/>
          <p:cNvSpPr>
            <a:spLocks noChangeArrowheads="1"/>
          </p:cNvSpPr>
          <p:nvPr/>
        </p:nvSpPr>
        <p:spPr bwMode="auto">
          <a:xfrm>
            <a:off x="393700" y="417513"/>
            <a:ext cx="171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l-GR" altLang="zh-CN" sz="2400" b="1" i="1" baseline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规则</a:t>
            </a:r>
          </a:p>
        </p:txBody>
      </p:sp>
      <p:sp>
        <p:nvSpPr>
          <p:cNvPr id="34849" name="Rectangle 33"/>
          <p:cNvSpPr>
            <a:spLocks noChangeArrowheads="1"/>
          </p:cNvSpPr>
          <p:nvPr/>
        </p:nvSpPr>
        <p:spPr bwMode="auto">
          <a:xfrm>
            <a:off x="4724400" y="2851150"/>
            <a:ext cx="4241800" cy="239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即：绝大部分样本都落在了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均值</a:t>
            </a:r>
            <a:r>
              <a:rPr lang="el-GR" altLang="zh-CN" sz="2400" i="1" baseline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附近</a:t>
            </a:r>
            <a:r>
              <a:rPr lang="en-US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±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l-GR" altLang="zh-CN" sz="2400" i="1" baseline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的范围内，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因此正态密度曲线完全可由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均值和方差来确定，常简记</a:t>
            </a:r>
          </a:p>
          <a:p>
            <a:pPr>
              <a:lnSpc>
                <a:spcPct val="130000"/>
              </a:lnSpc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为：</a:t>
            </a:r>
          </a:p>
        </p:txBody>
      </p:sp>
      <p:grpSp>
        <p:nvGrpSpPr>
          <p:cNvPr id="34854" name="Group 38"/>
          <p:cNvGrpSpPr>
            <a:grpSpLocks/>
          </p:cNvGrpSpPr>
          <p:nvPr/>
        </p:nvGrpSpPr>
        <p:grpSpPr bwMode="auto">
          <a:xfrm>
            <a:off x="5029200" y="4953000"/>
            <a:ext cx="2773362" cy="496887"/>
            <a:chOff x="3384" y="3465"/>
            <a:chExt cx="1747" cy="313"/>
          </a:xfrm>
        </p:grpSpPr>
        <p:graphicFrame>
          <p:nvGraphicFramePr>
            <p:cNvPr id="46087" name="Object 4"/>
            <p:cNvGraphicFramePr>
              <a:graphicFrameLocks noChangeAspect="1"/>
            </p:cNvGraphicFramePr>
            <p:nvPr/>
          </p:nvGraphicFramePr>
          <p:xfrm>
            <a:off x="4344" y="3490"/>
            <a:ext cx="7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75" name="公式" r:id="rId5" imgW="596900" imgH="228600" progId="Equation.3">
                    <p:embed/>
                  </p:oleObj>
                </mc:Choice>
                <mc:Fallback>
                  <p:oleObj name="公式" r:id="rId5" imgW="59690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3490"/>
                          <a:ext cx="78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8" name="Rectangle 35"/>
            <p:cNvSpPr>
              <a:spLocks noChangeArrowheads="1"/>
            </p:cNvSpPr>
            <p:nvPr/>
          </p:nvSpPr>
          <p:spPr bwMode="auto">
            <a:xfrm>
              <a:off x="3384" y="3465"/>
              <a:ext cx="9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indent="609600"/>
              <a:r>
                <a:rPr lang="en-US" altLang="zh-CN" sz="2400" i="1" baseline="0" dirty="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r>
                <a:rPr lang="en-US" altLang="zh-CN" sz="2400" baseline="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sz="2400" i="1" baseline="0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aseline="0" dirty="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r>
                <a:rPr lang="zh-CN" altLang="en-US" sz="2400" baseline="0" dirty="0">
                  <a:solidFill>
                    <a:srgbClr val="000000"/>
                  </a:solidFill>
                  <a:latin typeface="Times New Roman" pitchFamily="18" charset="0"/>
                </a:rPr>
                <a:t>～</a:t>
              </a:r>
            </a:p>
          </p:txBody>
        </p:sp>
      </p:grpSp>
      <p:pic>
        <p:nvPicPr>
          <p:cNvPr id="46086" name="Picture 3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2547938"/>
            <a:ext cx="4346575" cy="361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A0A5D86-0ACF-4D79-B8E4-454FFE1F8658}"/>
              </a:ext>
            </a:extLst>
          </p:cNvPr>
          <p:cNvSpPr txBox="1"/>
          <p:nvPr/>
        </p:nvSpPr>
        <p:spPr>
          <a:xfrm>
            <a:off x="4267200" y="5562600"/>
            <a:ext cx="4803774" cy="50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一维标准正态分布的形式是什么？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578E0C-5E40-4042-AA6F-07128CCAE639}"/>
              </a:ext>
            </a:extLst>
          </p:cNvPr>
          <p:cNvSpPr txBox="1"/>
          <p:nvPr/>
        </p:nvSpPr>
        <p:spPr>
          <a:xfrm>
            <a:off x="4343400" y="6149554"/>
            <a:ext cx="4724400" cy="50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一维正态分布如何进行标准化？</a:t>
            </a:r>
          </a:p>
        </p:txBody>
      </p:sp>
      <p:graphicFrame>
        <p:nvGraphicFramePr>
          <p:cNvPr id="4" name="Object 19">
            <a:extLst>
              <a:ext uri="{FF2B5EF4-FFF2-40B4-BE49-F238E27FC236}">
                <a16:creationId xmlns:a16="http://schemas.microsoft.com/office/drawing/2014/main" id="{76AFDFE4-A5FA-4BFB-9343-2CDC316A41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0588" y="114300"/>
          <a:ext cx="44323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6" name="公式" r:id="rId8" imgW="3048000" imgH="482600" progId="Equation.3">
                  <p:embed/>
                </p:oleObj>
              </mc:Choice>
              <mc:Fallback>
                <p:oleObj name="公式" r:id="rId8" imgW="3048000" imgH="482600" progId="Equation.3">
                  <p:embed/>
                  <p:pic>
                    <p:nvPicPr>
                      <p:cNvPr id="47106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8" y="114300"/>
                        <a:ext cx="4432300" cy="852488"/>
                      </a:xfrm>
                      <a:prstGeom prst="rect">
                        <a:avLst/>
                      </a:prstGeom>
                      <a:solidFill>
                        <a:srgbClr val="FFCC99">
                          <a:alpha val="70979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9" grpId="0"/>
      <p:bldP spid="10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19"/>
          <p:cNvGraphicFramePr>
            <a:graphicFrameLocks noChangeAspect="1"/>
          </p:cNvGraphicFramePr>
          <p:nvPr/>
        </p:nvGraphicFramePr>
        <p:xfrm>
          <a:off x="4700588" y="114300"/>
          <a:ext cx="44323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2" name="公式" r:id="rId3" imgW="3048000" imgH="482600" progId="Equation.3">
                  <p:embed/>
                </p:oleObj>
              </mc:Choice>
              <mc:Fallback>
                <p:oleObj name="公式" r:id="rId3" imgW="3048000" imgH="482600" progId="Equation.3">
                  <p:embed/>
                  <p:pic>
                    <p:nvPicPr>
                      <p:cNvPr id="47106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8" y="114300"/>
                        <a:ext cx="4432300" cy="852488"/>
                      </a:xfrm>
                      <a:prstGeom prst="rect">
                        <a:avLst/>
                      </a:prstGeom>
                      <a:solidFill>
                        <a:srgbClr val="FFCC99">
                          <a:alpha val="70979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292100" y="600075"/>
            <a:ext cx="5032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altLang="zh-CN" sz="2400" b="1" baseline="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zh-CN" altLang="en-US" sz="2400" b="1" baseline="0" dirty="0">
                <a:solidFill>
                  <a:srgbClr val="000000"/>
                </a:solidFill>
                <a:latin typeface="Times New Roman" pitchFamily="18" charset="0"/>
              </a:rPr>
              <a:t>）多变量（</a:t>
            </a:r>
            <a:r>
              <a:rPr lang="en-US" altLang="zh-CN" sz="2400" b="1" i="1" baseline="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400" b="1" baseline="0" dirty="0">
                <a:solidFill>
                  <a:srgbClr val="000000"/>
                </a:solidFill>
                <a:latin typeface="Times New Roman" pitchFamily="18" charset="0"/>
              </a:rPr>
              <a:t>维）正态随机向量</a:t>
            </a: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767255" y="1115833"/>
            <a:ext cx="7980362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假定多元正态分布的各维度不相关，此时多元正态分布密度函数为各个维度上密度函数的乘积。</a:t>
            </a:r>
          </a:p>
        </p:txBody>
      </p:sp>
      <p:sp>
        <p:nvSpPr>
          <p:cNvPr id="47109" name="Rectangle 11"/>
          <p:cNvSpPr>
            <a:spLocks noChangeArrowheads="1"/>
          </p:cNvSpPr>
          <p:nvPr/>
        </p:nvSpPr>
        <p:spPr bwMode="auto">
          <a:xfrm>
            <a:off x="0" y="1905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7110" name="Group 39"/>
          <p:cNvGrpSpPr>
            <a:grpSpLocks/>
          </p:cNvGrpSpPr>
          <p:nvPr/>
        </p:nvGrpSpPr>
        <p:grpSpPr bwMode="auto">
          <a:xfrm>
            <a:off x="762000" y="1932346"/>
            <a:ext cx="8670414" cy="508000"/>
            <a:chOff x="625" y="1703"/>
            <a:chExt cx="4577" cy="320"/>
          </a:xfrm>
        </p:grpSpPr>
        <p:sp>
          <p:nvSpPr>
            <p:cNvPr id="47120" name="Rectangle 12"/>
            <p:cNvSpPr>
              <a:spLocks noChangeArrowheads="1"/>
            </p:cNvSpPr>
            <p:nvPr/>
          </p:nvSpPr>
          <p:spPr bwMode="auto">
            <a:xfrm>
              <a:off x="625" y="1705"/>
              <a:ext cx="457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r>
                <a:rPr lang="zh-CN" altLang="en-US" sz="2400" baseline="0" dirty="0">
                  <a:solidFill>
                    <a:srgbClr val="000000"/>
                  </a:solidFill>
                  <a:latin typeface="Times New Roman" pitchFamily="18" charset="0"/>
                </a:rPr>
                <a:t>数据点：                         ； 各个维度的均值：                            ；</a:t>
              </a:r>
            </a:p>
          </p:txBody>
        </p:sp>
        <p:graphicFrame>
          <p:nvGraphicFramePr>
            <p:cNvPr id="4712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9778798"/>
                </p:ext>
              </p:extLst>
            </p:nvPr>
          </p:nvGraphicFramePr>
          <p:xfrm>
            <a:off x="1188" y="1703"/>
            <a:ext cx="126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53" name="Equation" r:id="rId5" imgW="1002865" imgH="253890" progId="Equation.DSMT4">
                    <p:embed/>
                  </p:oleObj>
                </mc:Choice>
                <mc:Fallback>
                  <p:oleObj name="Equation" r:id="rId5" imgW="1002865" imgH="253890" progId="Equation.DSMT4">
                    <p:embed/>
                    <p:pic>
                      <p:nvPicPr>
                        <p:cNvPr id="4712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8" y="1703"/>
                          <a:ext cx="1263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9069624"/>
                </p:ext>
              </p:extLst>
            </p:nvPr>
          </p:nvGraphicFramePr>
          <p:xfrm>
            <a:off x="3664" y="1703"/>
            <a:ext cx="1375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54" name="公式" r:id="rId7" imgW="1091726" imgH="253890" progId="Equation.3">
                    <p:embed/>
                  </p:oleObj>
                </mc:Choice>
                <mc:Fallback>
                  <p:oleObj name="公式" r:id="rId7" imgW="1091726" imgH="253890" progId="Equation.3">
                    <p:embed/>
                    <p:pic>
                      <p:nvPicPr>
                        <p:cNvPr id="4712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4" y="1703"/>
                          <a:ext cx="1375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14" name="AutoShape 30"/>
          <p:cNvSpPr>
            <a:spLocks noChangeArrowheads="1"/>
          </p:cNvSpPr>
          <p:nvPr/>
        </p:nvSpPr>
        <p:spPr bwMode="auto">
          <a:xfrm>
            <a:off x="4581525" y="0"/>
            <a:ext cx="376238" cy="376238"/>
          </a:xfrm>
          <a:prstGeom prst="smileyFace">
            <a:avLst>
              <a:gd name="adj" fmla="val 4653"/>
            </a:avLst>
          </a:prstGeom>
          <a:solidFill>
            <a:srgbClr val="F1D6A1"/>
          </a:solidFill>
          <a:ln w="3810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4711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792750"/>
              </p:ext>
            </p:extLst>
          </p:nvPr>
        </p:nvGraphicFramePr>
        <p:xfrm>
          <a:off x="256271" y="3703932"/>
          <a:ext cx="88296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5" name="Equation" r:id="rId9" imgW="4940280" imgH="583920" progId="Equation.DSMT4">
                  <p:embed/>
                </p:oleObj>
              </mc:Choice>
              <mc:Fallback>
                <p:oleObj name="Equation" r:id="rId9" imgW="4940280" imgH="583920" progId="Equation.DSMT4">
                  <p:embed/>
                  <p:pic>
                    <p:nvPicPr>
                      <p:cNvPr id="4711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71" y="3703932"/>
                        <a:ext cx="882967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" name="Object 33">
            <a:extLst>
              <a:ext uri="{FF2B5EF4-FFF2-40B4-BE49-F238E27FC236}">
                <a16:creationId xmlns:a16="http://schemas.microsoft.com/office/drawing/2014/main" id="{F54F13C4-6497-48B7-ACAA-BE73E50516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592301"/>
              </p:ext>
            </p:extLst>
          </p:nvPr>
        </p:nvGraphicFramePr>
        <p:xfrm>
          <a:off x="838200" y="4597111"/>
          <a:ext cx="7548563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6" name="Equation" r:id="rId11" imgW="3911400" imgH="1079280" progId="Equation.DSMT4">
                  <p:embed/>
                </p:oleObj>
              </mc:Choice>
              <mc:Fallback>
                <p:oleObj name="Equation" r:id="rId11" imgW="3911400" imgH="1079280" progId="Equation.DSMT4">
                  <p:embed/>
                  <p:pic>
                    <p:nvPicPr>
                      <p:cNvPr id="4711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97111"/>
                        <a:ext cx="7548563" cy="190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3">
            <a:extLst>
              <a:ext uri="{FF2B5EF4-FFF2-40B4-BE49-F238E27FC236}">
                <a16:creationId xmlns:a16="http://schemas.microsoft.com/office/drawing/2014/main" id="{EEA06E7D-C0AA-405E-B74D-9CC7560B2B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798090"/>
              </p:ext>
            </p:extLst>
          </p:nvPr>
        </p:nvGraphicFramePr>
        <p:xfrm>
          <a:off x="4343400" y="2668094"/>
          <a:ext cx="2362200" cy="580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7" name="Equation" r:id="rId13" imgW="1041120" imgH="279360" progId="Equation.DSMT4">
                  <p:embed/>
                </p:oleObj>
              </mc:Choice>
              <mc:Fallback>
                <p:oleObj name="Equation" r:id="rId13" imgW="1041120" imgH="279360" progId="Equation.DSMT4">
                  <p:embed/>
                  <p:pic>
                    <p:nvPicPr>
                      <p:cNvPr id="4711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668094"/>
                        <a:ext cx="2362200" cy="580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502019"/>
              </p:ext>
            </p:extLst>
          </p:nvPr>
        </p:nvGraphicFramePr>
        <p:xfrm>
          <a:off x="1143000" y="2257991"/>
          <a:ext cx="2519363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8" name="Equation" r:id="rId15" imgW="1409400" imgH="939600" progId="Equation.DSMT4">
                  <p:embed/>
                </p:oleObj>
              </mc:Choice>
              <mc:Fallback>
                <p:oleObj name="Equation" r:id="rId15" imgW="1409400" imgH="939600" progId="Equation.DSMT4">
                  <p:embed/>
                  <p:pic>
                    <p:nvPicPr>
                      <p:cNvPr id="4711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57991"/>
                        <a:ext cx="2519363" cy="153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1303943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19"/>
          <p:cNvGraphicFramePr>
            <a:graphicFrameLocks noChangeAspect="1"/>
          </p:cNvGraphicFramePr>
          <p:nvPr/>
        </p:nvGraphicFramePr>
        <p:xfrm>
          <a:off x="4700588" y="114300"/>
          <a:ext cx="44323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9" name="公式" r:id="rId3" imgW="3048000" imgH="482600" progId="Equation.3">
                  <p:embed/>
                </p:oleObj>
              </mc:Choice>
              <mc:Fallback>
                <p:oleObj name="公式" r:id="rId3" imgW="3048000" imgH="482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8" y="114300"/>
                        <a:ext cx="4432300" cy="852488"/>
                      </a:xfrm>
                      <a:prstGeom prst="rect">
                        <a:avLst/>
                      </a:prstGeom>
                      <a:solidFill>
                        <a:srgbClr val="FFCC99">
                          <a:alpha val="70979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292100" y="600075"/>
            <a:ext cx="5032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altLang="zh-CN" sz="2400" b="1" baseline="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zh-CN" altLang="en-US" sz="2400" b="1" baseline="0" dirty="0">
                <a:solidFill>
                  <a:srgbClr val="000000"/>
                </a:solidFill>
                <a:latin typeface="Times New Roman" pitchFamily="18" charset="0"/>
              </a:rPr>
              <a:t>）多变量（</a:t>
            </a:r>
            <a:r>
              <a:rPr lang="en-US" altLang="zh-CN" sz="2400" b="1" i="1" baseline="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400" b="1" baseline="0" dirty="0">
                <a:solidFill>
                  <a:srgbClr val="000000"/>
                </a:solidFill>
                <a:latin typeface="Times New Roman" pitchFamily="18" charset="0"/>
              </a:rPr>
              <a:t>维）正态随机向量</a:t>
            </a: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935038" y="1184275"/>
            <a:ext cx="261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密度函数定义为：</a:t>
            </a:r>
          </a:p>
        </p:txBody>
      </p:sp>
      <p:sp>
        <p:nvSpPr>
          <p:cNvPr id="47109" name="Rectangle 11"/>
          <p:cNvSpPr>
            <a:spLocks noChangeArrowheads="1"/>
          </p:cNvSpPr>
          <p:nvPr/>
        </p:nvSpPr>
        <p:spPr bwMode="auto">
          <a:xfrm>
            <a:off x="0" y="1717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7110" name="Group 39"/>
          <p:cNvGrpSpPr>
            <a:grpSpLocks/>
          </p:cNvGrpSpPr>
          <p:nvPr/>
        </p:nvGrpSpPr>
        <p:grpSpPr bwMode="auto">
          <a:xfrm>
            <a:off x="336550" y="2740025"/>
            <a:ext cx="6015038" cy="517525"/>
            <a:chOff x="212" y="1726"/>
            <a:chExt cx="3789" cy="326"/>
          </a:xfrm>
        </p:grpSpPr>
        <p:sp>
          <p:nvSpPr>
            <p:cNvPr id="47120" name="Rectangle 12"/>
            <p:cNvSpPr>
              <a:spLocks noChangeArrowheads="1"/>
            </p:cNvSpPr>
            <p:nvPr/>
          </p:nvSpPr>
          <p:spPr bwMode="auto">
            <a:xfrm>
              <a:off x="212" y="1746"/>
              <a:ext cx="37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式中：                         ；                            ；</a:t>
              </a:r>
            </a:p>
          </p:txBody>
        </p:sp>
        <p:graphicFrame>
          <p:nvGraphicFramePr>
            <p:cNvPr id="47121" name="Object 9"/>
            <p:cNvGraphicFramePr>
              <a:graphicFrameLocks noChangeAspect="1"/>
            </p:cNvGraphicFramePr>
            <p:nvPr/>
          </p:nvGraphicFramePr>
          <p:xfrm>
            <a:off x="765" y="1732"/>
            <a:ext cx="126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40" name="公式" r:id="rId5" imgW="1002865" imgH="253890" progId="Equation.3">
                    <p:embed/>
                  </p:oleObj>
                </mc:Choice>
                <mc:Fallback>
                  <p:oleObj name="公式" r:id="rId5" imgW="1002865" imgH="25389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" y="1732"/>
                          <a:ext cx="1263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2" name="Object 8"/>
            <p:cNvGraphicFramePr>
              <a:graphicFrameLocks noChangeAspect="1"/>
            </p:cNvGraphicFramePr>
            <p:nvPr/>
          </p:nvGraphicFramePr>
          <p:xfrm>
            <a:off x="2189" y="1726"/>
            <a:ext cx="1375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41" name="公式" r:id="rId7" imgW="1091726" imgH="253890" progId="Equation.3">
                    <p:embed/>
                  </p:oleObj>
                </mc:Choice>
                <mc:Fallback>
                  <p:oleObj name="公式" r:id="rId7" imgW="1091726" imgH="25389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9" y="1726"/>
                          <a:ext cx="1375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11" name="Rectangle 14"/>
          <p:cNvSpPr>
            <a:spLocks noChangeArrowheads="1"/>
          </p:cNvSpPr>
          <p:nvPr/>
        </p:nvSpPr>
        <p:spPr bwMode="auto">
          <a:xfrm>
            <a:off x="1252538" y="5029200"/>
            <a:ext cx="406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：协方差矩阵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的行列式。</a:t>
            </a:r>
          </a:p>
        </p:txBody>
      </p:sp>
      <p:sp>
        <p:nvSpPr>
          <p:cNvPr id="47112" name="Rectangle 15"/>
          <p:cNvSpPr>
            <a:spLocks noChangeArrowheads="1"/>
          </p:cNvSpPr>
          <p:nvPr/>
        </p:nvSpPr>
        <p:spPr bwMode="auto">
          <a:xfrm>
            <a:off x="441325" y="5521325"/>
            <a:ext cx="87614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多维正态密度函数完全由它的均值 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和协方差矩阵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所</a:t>
            </a:r>
          </a:p>
          <a:p>
            <a:pPr eaLnBrk="0" hangingPunct="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确定，简记为：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～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 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47113" name="Object 7"/>
          <p:cNvGraphicFramePr>
            <a:graphicFrameLocks noChangeAspect="1"/>
          </p:cNvGraphicFramePr>
          <p:nvPr/>
        </p:nvGraphicFramePr>
        <p:xfrm>
          <a:off x="1262063" y="3336925"/>
          <a:ext cx="2514600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2" name="公式" r:id="rId9" imgW="1257300" imgH="736600" progId="Equation.3">
                  <p:embed/>
                </p:oleObj>
              </mc:Choice>
              <mc:Fallback>
                <p:oleObj name="公式" r:id="rId9" imgW="1257300" imgH="736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3336925"/>
                        <a:ext cx="2514600" cy="156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AutoShape 30"/>
          <p:cNvSpPr>
            <a:spLocks noChangeArrowheads="1"/>
          </p:cNvSpPr>
          <p:nvPr/>
        </p:nvSpPr>
        <p:spPr bwMode="auto">
          <a:xfrm>
            <a:off x="4581525" y="0"/>
            <a:ext cx="376238" cy="376238"/>
          </a:xfrm>
          <a:prstGeom prst="smileyFace">
            <a:avLst>
              <a:gd name="adj" fmla="val 4653"/>
            </a:avLst>
          </a:prstGeom>
          <a:solidFill>
            <a:srgbClr val="F1D6A1"/>
          </a:solidFill>
          <a:ln w="3810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4711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970716"/>
              </p:ext>
            </p:extLst>
          </p:nvPr>
        </p:nvGraphicFramePr>
        <p:xfrm>
          <a:off x="1420813" y="1731963"/>
          <a:ext cx="7046912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3" name="Equation" r:id="rId11" imgW="3225800" imgH="482600" progId="Equation.DSMT4">
                  <p:embed/>
                </p:oleObj>
              </mc:Choice>
              <mc:Fallback>
                <p:oleObj name="Equation" r:id="rId11" imgW="3225800" imgH="482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1731963"/>
                        <a:ext cx="7046912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7117" name="Group 38"/>
          <p:cNvGrpSpPr>
            <a:grpSpLocks/>
          </p:cNvGrpSpPr>
          <p:nvPr/>
        </p:nvGrpSpPr>
        <p:grpSpPr bwMode="auto">
          <a:xfrm>
            <a:off x="3890963" y="3535363"/>
            <a:ext cx="4752975" cy="1006475"/>
            <a:chOff x="2506" y="1916"/>
            <a:chExt cx="2994" cy="634"/>
          </a:xfrm>
        </p:grpSpPr>
        <p:sp>
          <p:nvSpPr>
            <p:cNvPr id="47118" name="Rectangle 16"/>
            <p:cNvSpPr>
              <a:spLocks noChangeArrowheads="1"/>
            </p:cNvSpPr>
            <p:nvPr/>
          </p:nvSpPr>
          <p:spPr bwMode="auto">
            <a:xfrm>
              <a:off x="2506" y="1916"/>
              <a:ext cx="299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 anchorCtr="1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为协方差矩阵，是对称正定矩阵，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独立元素有                 个；</a:t>
              </a:r>
            </a:p>
          </p:txBody>
        </p:sp>
        <p:graphicFrame>
          <p:nvGraphicFramePr>
            <p:cNvPr id="47119" name="Object 36"/>
            <p:cNvGraphicFramePr>
              <a:graphicFrameLocks noChangeAspect="1"/>
            </p:cNvGraphicFramePr>
            <p:nvPr/>
          </p:nvGraphicFramePr>
          <p:xfrm>
            <a:off x="3511" y="2268"/>
            <a:ext cx="811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44" name="公式" r:id="rId13" imgW="647419" imgH="215806" progId="Equation.3">
                    <p:embed/>
                  </p:oleObj>
                </mc:Choice>
                <mc:Fallback>
                  <p:oleObj name="公式" r:id="rId13" imgW="647419" imgH="215806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1" y="2268"/>
                          <a:ext cx="811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pull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ChangeArrowheads="1"/>
          </p:cNvSpPr>
          <p:nvPr/>
        </p:nvSpPr>
        <p:spPr bwMode="auto">
          <a:xfrm>
            <a:off x="762000" y="457200"/>
            <a:ext cx="8650287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以二维正态密度函数为例：</a:t>
            </a:r>
          </a:p>
          <a:p>
            <a:pPr eaLnBrk="0" hangingPunct="0">
              <a:lnSpc>
                <a:spcPct val="125000"/>
              </a:lnSpc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        等高线（等密度线）投影到</a:t>
            </a:r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ox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面上为椭圆，从原点</a:t>
            </a:r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到</a:t>
            </a:r>
          </a:p>
          <a:p>
            <a:pPr eaLnBrk="0" hangingPunct="0">
              <a:lnSpc>
                <a:spcPct val="125000"/>
              </a:lnSpc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点</a:t>
            </a:r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的向量为均值</a:t>
            </a:r>
            <a:r>
              <a:rPr lang="en-US" altLang="zh-CN" sz="2400" b="1" i="1" baseline="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eaLnBrk="0" hangingPunct="0">
              <a:lnSpc>
                <a:spcPct val="125000"/>
              </a:lnSpc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        椭圆的位置：由均值向量</a:t>
            </a:r>
            <a:r>
              <a:rPr lang="en-US" altLang="zh-CN" sz="2400" b="1" i="1" baseline="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决定；</a:t>
            </a:r>
          </a:p>
          <a:p>
            <a:pPr eaLnBrk="0" hangingPunct="0">
              <a:lnSpc>
                <a:spcPct val="125000"/>
              </a:lnSpc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        椭圆的形状：由协方差矩阵</a:t>
            </a:r>
            <a:r>
              <a:rPr lang="en-US" altLang="zh-CN" sz="2400" b="1" i="1" baseline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决定。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EB477C-FAC4-4E5B-ACC4-5C703A1CA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352800"/>
            <a:ext cx="8839200" cy="2457450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938213" y="5616575"/>
            <a:ext cx="6602412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协方差矩阵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：反映样本分布区域的形状；</a:t>
            </a:r>
          </a:p>
          <a:p>
            <a:pPr>
              <a:lnSpc>
                <a:spcPct val="130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均值向量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400" i="1" baseline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表明了区域中心的位置。</a:t>
            </a: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333375" y="373063"/>
            <a:ext cx="6069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tabLst>
                <a:tab pos="409575" algn="l"/>
              </a:tabLst>
            </a:pPr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2.   </a:t>
            </a: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正态分布的最小错误率贝叶斯决策规则</a:t>
            </a: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393700" y="1792288"/>
            <a:ext cx="1865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）多类情况</a:t>
            </a: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849313" y="2271713"/>
            <a:ext cx="6302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具有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M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种模式类别的多变量正态密度函数为：</a:t>
            </a:r>
          </a:p>
        </p:txBody>
      </p:sp>
      <p:sp>
        <p:nvSpPr>
          <p:cNvPr id="49158" name="Rectangle 18"/>
          <p:cNvSpPr>
            <a:spLocks noChangeArrowheads="1"/>
          </p:cNvSpPr>
          <p:nvPr/>
        </p:nvSpPr>
        <p:spPr bwMode="auto">
          <a:xfrm>
            <a:off x="66675" y="733425"/>
            <a:ext cx="91059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indent="304800">
              <a:lnSpc>
                <a:spcPct val="125000"/>
              </a:lnSpc>
              <a:tabLst>
                <a:tab pos="457200" algn="l"/>
              </a:tabLst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前面介绍的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Bayes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方法事先必须求出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 , 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。而当</a:t>
            </a:r>
          </a:p>
          <a:p>
            <a:pPr indent="304800">
              <a:lnSpc>
                <a:spcPct val="125000"/>
              </a:lnSpc>
              <a:tabLst>
                <a:tab pos="457200" algn="l"/>
              </a:tabLst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呈正态分布时，只需要知道 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和 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即可。</a:t>
            </a:r>
          </a:p>
        </p:txBody>
      </p:sp>
      <p:graphicFrame>
        <p:nvGraphicFramePr>
          <p:cNvPr id="38931" name="Object 19"/>
          <p:cNvGraphicFramePr>
            <a:graphicFrameLocks noChangeAspect="1"/>
          </p:cNvGraphicFramePr>
          <p:nvPr/>
        </p:nvGraphicFramePr>
        <p:xfrm>
          <a:off x="879475" y="2622550"/>
          <a:ext cx="7691438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4" name="公式" r:id="rId3" imgW="3581400" imgH="482600" progId="Equation.3">
                  <p:embed/>
                </p:oleObj>
              </mc:Choice>
              <mc:Fallback>
                <p:oleObj name="公式" r:id="rId3" imgW="3581400" imgH="482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2622550"/>
                        <a:ext cx="7691438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3" name="Object 21"/>
          <p:cNvGraphicFramePr>
            <a:graphicFrameLocks noChangeAspect="1"/>
          </p:cNvGraphicFramePr>
          <p:nvPr/>
        </p:nvGraphicFramePr>
        <p:xfrm>
          <a:off x="6731000" y="3405188"/>
          <a:ext cx="143033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5" name="公式" r:id="rId5" imgW="812447" imgH="203112" progId="Equation.3">
                  <p:embed/>
                </p:oleObj>
              </mc:Choice>
              <mc:Fallback>
                <p:oleObj name="公式" r:id="rId5" imgW="812447" imgH="20311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3405188"/>
                        <a:ext cx="1430338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99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4" name="Rectangle 22"/>
          <p:cNvSpPr>
            <a:spLocks noChangeArrowheads="1"/>
          </p:cNvSpPr>
          <p:nvPr/>
        </p:nvSpPr>
        <p:spPr bwMode="auto">
          <a:xfrm>
            <a:off x="334963" y="3765550"/>
            <a:ext cx="85883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每一类模式的分布密度都完全被其均值向量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和协方差矩</a:t>
            </a:r>
          </a:p>
          <a:p>
            <a:pPr eaLnBrk="0" hangingPunct="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阵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所规定，其定义为：</a:t>
            </a:r>
          </a:p>
        </p:txBody>
      </p:sp>
      <p:graphicFrame>
        <p:nvGraphicFramePr>
          <p:cNvPr id="38935" name="Object 23"/>
          <p:cNvGraphicFramePr>
            <a:graphicFrameLocks noChangeAspect="1"/>
          </p:cNvGraphicFramePr>
          <p:nvPr/>
        </p:nvGraphicFramePr>
        <p:xfrm>
          <a:off x="2546350" y="4748213"/>
          <a:ext cx="157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6" name="公式" r:id="rId7" imgW="787400" imgH="228600" progId="Equation.3">
                  <p:embed/>
                </p:oleObj>
              </mc:Choice>
              <mc:Fallback>
                <p:oleObj name="公式" r:id="rId7" imgW="7874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4748213"/>
                        <a:ext cx="157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6" name="Object 24"/>
          <p:cNvGraphicFramePr>
            <a:graphicFrameLocks noChangeAspect="1"/>
          </p:cNvGraphicFramePr>
          <p:nvPr/>
        </p:nvGraphicFramePr>
        <p:xfrm>
          <a:off x="2627313" y="5148263"/>
          <a:ext cx="36052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7" name="公式" r:id="rId9" imgW="1803400" imgH="241300" progId="Equation.3">
                  <p:embed/>
                </p:oleObj>
              </mc:Choice>
              <mc:Fallback>
                <p:oleObj name="公式" r:id="rId9" imgW="1803400" imgH="2413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148263"/>
                        <a:ext cx="36052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7" grpId="0"/>
      <p:bldP spid="38924" grpId="0"/>
      <p:bldP spid="38926" grpId="0"/>
      <p:bldP spid="3893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5"/>
          <p:cNvSpPr>
            <a:spLocks noChangeArrowheads="1"/>
          </p:cNvSpPr>
          <p:nvPr/>
        </p:nvSpPr>
        <p:spPr bwMode="auto">
          <a:xfrm>
            <a:off x="-827088" y="1655763"/>
            <a:ext cx="719137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indent="1219200">
              <a:tabLst>
                <a:tab pos="4051300" algn="l"/>
              </a:tabLst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对正态密度函数，为了方便计算，取对数：</a:t>
            </a:r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-371475" y="3611563"/>
            <a:ext cx="91059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indent="762000">
              <a:lnSpc>
                <a:spcPct val="125000"/>
              </a:lnSpc>
              <a:tabLst>
                <a:tab pos="4051300" algn="l"/>
              </a:tabLst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对数是单调递增函数，取对数后仍有相对应的分类性能。</a:t>
            </a:r>
          </a:p>
        </p:txBody>
      </p:sp>
      <p:graphicFrame>
        <p:nvGraphicFramePr>
          <p:cNvPr id="50180" name="Object 32"/>
          <p:cNvGraphicFramePr>
            <a:graphicFrameLocks noChangeAspect="1"/>
          </p:cNvGraphicFramePr>
          <p:nvPr/>
        </p:nvGraphicFramePr>
        <p:xfrm>
          <a:off x="1136650" y="2325688"/>
          <a:ext cx="5561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3" name="公式" r:id="rId3" imgW="2781300" imgH="228600" progId="Equation.3">
                  <p:embed/>
                </p:oleObj>
              </mc:Choice>
              <mc:Fallback>
                <p:oleObj name="公式" r:id="rId3" imgW="278130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2325688"/>
                        <a:ext cx="55610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7" name="Object 31"/>
          <p:cNvGraphicFramePr>
            <a:graphicFrameLocks noChangeAspect="1"/>
          </p:cNvGraphicFramePr>
          <p:nvPr/>
        </p:nvGraphicFramePr>
        <p:xfrm>
          <a:off x="1157288" y="2887663"/>
          <a:ext cx="71596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4" name="公式" r:id="rId5" imgW="3581400" imgH="393700" progId="Equation.3">
                  <p:embed/>
                </p:oleObj>
              </mc:Choice>
              <mc:Fallback>
                <p:oleObj name="公式" r:id="rId5" imgW="3581400" imgH="3937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2887663"/>
                        <a:ext cx="71596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36"/>
          <p:cNvGraphicFramePr>
            <a:graphicFrameLocks noChangeAspect="1"/>
          </p:cNvGraphicFramePr>
          <p:nvPr/>
        </p:nvGraphicFramePr>
        <p:xfrm>
          <a:off x="1000125" y="184150"/>
          <a:ext cx="699611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5" name="公式" r:id="rId7" imgW="3581400" imgH="482600" progId="Equation.3">
                  <p:embed/>
                </p:oleObj>
              </mc:Choice>
              <mc:Fallback>
                <p:oleObj name="公式" r:id="rId7" imgW="3581400" imgH="482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84150"/>
                        <a:ext cx="6996113" cy="865188"/>
                      </a:xfrm>
                      <a:prstGeom prst="rect">
                        <a:avLst/>
                      </a:prstGeom>
                      <a:solidFill>
                        <a:srgbClr val="FFE4D1">
                          <a:alpha val="52156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3" name="Group 55"/>
          <p:cNvGrpSpPr>
            <a:grpSpLocks/>
          </p:cNvGrpSpPr>
          <p:nvPr/>
        </p:nvGrpSpPr>
        <p:grpSpPr bwMode="auto">
          <a:xfrm>
            <a:off x="395288" y="1219200"/>
            <a:ext cx="8748712" cy="473075"/>
            <a:chOff x="249" y="768"/>
            <a:chExt cx="5511" cy="298"/>
          </a:xfrm>
        </p:grpSpPr>
        <p:sp>
          <p:nvSpPr>
            <p:cNvPr id="50191" name="Rectangle 24"/>
            <p:cNvSpPr>
              <a:spLocks noChangeArrowheads="1"/>
            </p:cNvSpPr>
            <p:nvPr/>
          </p:nvSpPr>
          <p:spPr bwMode="auto">
            <a:xfrm>
              <a:off x="249" y="768"/>
              <a:ext cx="55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最小错误率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Bayes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决策中，</a:t>
              </a:r>
              <a:r>
                <a:rPr lang="el-GR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ω</a:t>
              </a:r>
              <a:r>
                <a:rPr lang="el-GR" altLang="zh-CN" sz="2400" i="1" baseline="-250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类的判别函数为                         ，</a:t>
              </a:r>
            </a:p>
          </p:txBody>
        </p:sp>
        <p:graphicFrame>
          <p:nvGraphicFramePr>
            <p:cNvPr id="50192" name="Object 37"/>
            <p:cNvGraphicFramePr>
              <a:graphicFrameLocks noChangeAspect="1"/>
            </p:cNvGraphicFramePr>
            <p:nvPr/>
          </p:nvGraphicFramePr>
          <p:xfrm>
            <a:off x="4038" y="778"/>
            <a:ext cx="119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6" name="公式" r:id="rId9" imgW="965200" imgH="228600" progId="Equation.3">
                    <p:embed/>
                  </p:oleObj>
                </mc:Choice>
                <mc:Fallback>
                  <p:oleObj name="公式" r:id="rId9" imgW="965200" imgH="2286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" y="778"/>
                          <a:ext cx="119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84" name="AutoShape 40"/>
          <p:cNvSpPr>
            <a:spLocks noChangeArrowheads="1"/>
          </p:cNvSpPr>
          <p:nvPr/>
        </p:nvSpPr>
        <p:spPr bwMode="auto">
          <a:xfrm>
            <a:off x="749300" y="0"/>
            <a:ext cx="376238" cy="376238"/>
          </a:xfrm>
          <a:prstGeom prst="smileyFace">
            <a:avLst>
              <a:gd name="adj" fmla="val 4653"/>
            </a:avLst>
          </a:prstGeom>
          <a:solidFill>
            <a:srgbClr val="F1D6A1"/>
          </a:solidFill>
          <a:ln w="3810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77" name="Rectangle 41"/>
          <p:cNvSpPr>
            <a:spLocks noChangeArrowheads="1"/>
          </p:cNvSpPr>
          <p:nvPr/>
        </p:nvSpPr>
        <p:spPr bwMode="auto">
          <a:xfrm>
            <a:off x="71438" y="4198938"/>
            <a:ext cx="4837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indent="304800"/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去掉与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无关的项，得判别函数：</a:t>
            </a:r>
          </a:p>
        </p:txBody>
      </p:sp>
      <p:sp>
        <p:nvSpPr>
          <p:cNvPr id="39983" name="Rectangle 47"/>
          <p:cNvSpPr>
            <a:spLocks noChangeArrowheads="1"/>
          </p:cNvSpPr>
          <p:nvPr/>
        </p:nvSpPr>
        <p:spPr bwMode="auto">
          <a:xfrm>
            <a:off x="1793875" y="6043613"/>
            <a:ext cx="735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——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正态分布的最小错误率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Bayes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决策的判别函数。</a:t>
            </a:r>
          </a:p>
        </p:txBody>
      </p:sp>
      <p:grpSp>
        <p:nvGrpSpPr>
          <p:cNvPr id="39992" name="Group 56"/>
          <p:cNvGrpSpPr>
            <a:grpSpLocks/>
          </p:cNvGrpSpPr>
          <p:nvPr/>
        </p:nvGrpSpPr>
        <p:grpSpPr bwMode="auto">
          <a:xfrm>
            <a:off x="869950" y="4719638"/>
            <a:ext cx="8274050" cy="1200150"/>
            <a:chOff x="548" y="2973"/>
            <a:chExt cx="5212" cy="756"/>
          </a:xfrm>
        </p:grpSpPr>
        <p:graphicFrame>
          <p:nvGraphicFramePr>
            <p:cNvPr id="50188" name="Object 42"/>
            <p:cNvGraphicFramePr>
              <a:graphicFrameLocks noChangeAspect="1"/>
            </p:cNvGraphicFramePr>
            <p:nvPr/>
          </p:nvGraphicFramePr>
          <p:xfrm>
            <a:off x="548" y="2973"/>
            <a:ext cx="4285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7" name="公式" r:id="rId11" imgW="3403600" imgH="393700" progId="Equation.3">
                    <p:embed/>
                  </p:oleObj>
                </mc:Choice>
                <mc:Fallback>
                  <p:oleObj name="公式" r:id="rId11" imgW="3403600" imgH="3937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" y="2973"/>
                          <a:ext cx="4285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9" name="Text Box 52"/>
            <p:cNvSpPr txBox="1">
              <a:spLocks noChangeArrowheads="1"/>
            </p:cNvSpPr>
            <p:nvPr/>
          </p:nvSpPr>
          <p:spPr bwMode="auto">
            <a:xfrm>
              <a:off x="4653" y="3045"/>
              <a:ext cx="11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 anchorCtr="1">
              <a:spAutoFit/>
            </a:bodyPr>
            <a:lstStyle>
              <a:lvl1pPr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(4-25)</a:t>
              </a:r>
            </a:p>
          </p:txBody>
        </p:sp>
        <p:graphicFrame>
          <p:nvGraphicFramePr>
            <p:cNvPr id="50190" name="Object 53"/>
            <p:cNvGraphicFramePr>
              <a:graphicFrameLocks noChangeAspect="1"/>
            </p:cNvGraphicFramePr>
            <p:nvPr/>
          </p:nvGraphicFramePr>
          <p:xfrm>
            <a:off x="3667" y="3442"/>
            <a:ext cx="115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8" name="公式" r:id="rId13" imgW="812447" imgH="203112" progId="Equation.3">
                    <p:embed/>
                  </p:oleObj>
                </mc:Choice>
                <mc:Fallback>
                  <p:oleObj name="公式" r:id="rId13" imgW="812447" imgH="203112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7" y="3442"/>
                          <a:ext cx="1150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00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99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6" grpId="0"/>
      <p:bldP spid="39977" grpId="0"/>
      <p:bldP spid="3998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420688" y="2801938"/>
            <a:ext cx="825976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        d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为超二次曲面。可见对正态分布模式的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Bayes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分类器，两类模式之间用一个二次判别界面分开，就可以求得最优的分类效果。</a:t>
            </a:r>
          </a:p>
        </p:txBody>
      </p:sp>
      <p:graphicFrame>
        <p:nvGraphicFramePr>
          <p:cNvPr id="51203" name="Object 9"/>
          <p:cNvGraphicFramePr>
            <a:graphicFrameLocks noChangeAspect="1"/>
          </p:cNvGraphicFramePr>
          <p:nvPr/>
        </p:nvGraphicFramePr>
        <p:xfrm>
          <a:off x="1109663" y="411163"/>
          <a:ext cx="65309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4" name="公式" r:id="rId3" imgW="3403600" imgH="393700" progId="Equation.3">
                  <p:embed/>
                </p:oleObj>
              </mc:Choice>
              <mc:Fallback>
                <p:oleObj name="公式" r:id="rId3" imgW="34036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411163"/>
                        <a:ext cx="65309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4D1">
                                <a:alpha val="52156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4" name="Group 18"/>
          <p:cNvGrpSpPr>
            <a:grpSpLocks/>
          </p:cNvGrpSpPr>
          <p:nvPr/>
        </p:nvGrpSpPr>
        <p:grpSpPr bwMode="auto">
          <a:xfrm>
            <a:off x="1497013" y="2003425"/>
            <a:ext cx="6294437" cy="517525"/>
            <a:chOff x="948" y="3865"/>
            <a:chExt cx="3965" cy="326"/>
          </a:xfrm>
        </p:grpSpPr>
        <p:graphicFrame>
          <p:nvGraphicFramePr>
            <p:cNvPr id="51207" name="Object 19"/>
            <p:cNvGraphicFramePr>
              <a:graphicFrameLocks noChangeAspect="1"/>
            </p:cNvGraphicFramePr>
            <p:nvPr/>
          </p:nvGraphicFramePr>
          <p:xfrm>
            <a:off x="948" y="3865"/>
            <a:ext cx="2763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5" name="公式" r:id="rId5" imgW="2476500" imgH="241300" progId="Equation.3">
                    <p:embed/>
                  </p:oleObj>
                </mc:Choice>
                <mc:Fallback>
                  <p:oleObj name="公式" r:id="rId5" imgW="2476500" imgH="2413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8" y="3865"/>
                          <a:ext cx="2763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8" name="Object 20"/>
            <p:cNvGraphicFramePr>
              <a:graphicFrameLocks noChangeAspect="1"/>
            </p:cNvGraphicFramePr>
            <p:nvPr/>
          </p:nvGraphicFramePr>
          <p:xfrm>
            <a:off x="4160" y="3884"/>
            <a:ext cx="75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6" name="公式" r:id="rId7" imgW="647700" imgH="241300" progId="Equation.3">
                    <p:embed/>
                  </p:oleObj>
                </mc:Choice>
                <mc:Fallback>
                  <p:oleObj name="公式" r:id="rId7" imgW="647700" imgH="2413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0" y="3884"/>
                          <a:ext cx="753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05" name="Rectangle 21"/>
          <p:cNvSpPr>
            <a:spLocks noChangeArrowheads="1"/>
          </p:cNvSpPr>
          <p:nvPr/>
        </p:nvSpPr>
        <p:spPr bwMode="auto">
          <a:xfrm>
            <a:off x="-854075" y="1377950"/>
            <a:ext cx="3713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indent="1371600"/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判决规则同前：</a:t>
            </a:r>
            <a:endParaRPr lang="zh-CN" altLang="en-US" sz="2400" baseline="0">
              <a:solidFill>
                <a:srgbClr val="000000"/>
              </a:solidFill>
            </a:endParaRPr>
          </a:p>
        </p:txBody>
      </p:sp>
      <p:sp>
        <p:nvSpPr>
          <p:cNvPr id="51206" name="Line 22"/>
          <p:cNvSpPr>
            <a:spLocks noChangeShapeType="1"/>
          </p:cNvSpPr>
          <p:nvPr/>
        </p:nvSpPr>
        <p:spPr bwMode="auto">
          <a:xfrm>
            <a:off x="0" y="1201738"/>
            <a:ext cx="9144000" cy="14287"/>
          </a:xfrm>
          <a:prstGeom prst="line">
            <a:avLst/>
          </a:prstGeom>
          <a:noFill/>
          <a:ln w="12700">
            <a:solidFill>
              <a:srgbClr val="99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-223838" y="1458913"/>
            <a:ext cx="9067801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pPr indent="304800">
              <a:lnSpc>
                <a:spcPct val="125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获取模式的观察值时，有二种情况：</a:t>
            </a:r>
          </a:p>
          <a:p>
            <a:pPr indent="30480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  * 确定性事件：事物间有确定的因果关系。第三章内容。</a:t>
            </a:r>
          </a:p>
          <a:p>
            <a:pPr indent="30480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  * 随机事件：事物间没有确定的因果关系，观察到的特征具有</a:t>
            </a:r>
          </a:p>
          <a:p>
            <a:pPr indent="30480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     统计特性，是一个随机向量。只能利用模式集的统计特性进</a:t>
            </a:r>
          </a:p>
          <a:p>
            <a:pPr indent="30480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     行分类，使分类器发生分类错误的概率最小。</a:t>
            </a: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-519113" y="1058863"/>
            <a:ext cx="405447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r>
              <a:rPr lang="en-US" altLang="zh-CN" sz="2400" b="1" baseline="0" dirty="0">
                <a:solidFill>
                  <a:srgbClr val="000000"/>
                </a:solidFill>
                <a:latin typeface="Times New Roman" pitchFamily="18" charset="0"/>
              </a:rPr>
              <a:t>1.  </a:t>
            </a:r>
            <a:r>
              <a:rPr lang="zh-CN" altLang="en-US" sz="2400" b="1" baseline="0" dirty="0">
                <a:solidFill>
                  <a:srgbClr val="000000"/>
                </a:solidFill>
                <a:latin typeface="Times New Roman" pitchFamily="18" charset="0"/>
              </a:rPr>
              <a:t>两类研究对象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-371475" y="3975100"/>
            <a:ext cx="315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2.  </a:t>
            </a: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相关概率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98450" y="4510088"/>
            <a:ext cx="304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）概率的定义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50838" y="5026025"/>
            <a:ext cx="8664575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设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是随机试验的</a:t>
            </a:r>
            <a:r>
              <a:rPr lang="zh-CN" altLang="en-US" sz="2400" baseline="0">
                <a:solidFill>
                  <a:srgbClr val="993300"/>
                </a:solidFill>
                <a:latin typeface="Times New Roman" pitchFamily="18" charset="0"/>
              </a:rPr>
              <a:t>基本空间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（所有可能的实验结果或基本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事件的全体构成的集合，也称样本空间），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为随机事件，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为定义在所有随机事件组成的集合上的实函数，若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满足：</a:t>
            </a:r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auto">
          <a:xfrm>
            <a:off x="2336800" y="309563"/>
            <a:ext cx="4968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r>
              <a:rPr lang="en-US" altLang="zh-CN" sz="3200" b="1" baseline="0">
                <a:solidFill>
                  <a:srgbClr val="000000"/>
                </a:solidFill>
                <a:latin typeface="Times New Roman" pitchFamily="18" charset="0"/>
              </a:rPr>
              <a:t>4.1  </a:t>
            </a:r>
            <a:r>
              <a:rPr lang="zh-CN" altLang="en-US" sz="3200" b="1" baseline="0">
                <a:solidFill>
                  <a:srgbClr val="000000"/>
                </a:solidFill>
                <a:latin typeface="Times New Roman" pitchFamily="18" charset="0"/>
              </a:rPr>
              <a:t>研究对象及相关概率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10247" grpId="0"/>
      <p:bldP spid="1024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8"/>
          <p:cNvSpPr>
            <a:spLocks noChangeArrowheads="1"/>
          </p:cNvSpPr>
          <p:nvPr/>
        </p:nvSpPr>
        <p:spPr bwMode="auto">
          <a:xfrm>
            <a:off x="465138" y="381000"/>
            <a:ext cx="2627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）两类问题</a:t>
            </a:r>
          </a:p>
        </p:txBody>
      </p:sp>
      <p:grpSp>
        <p:nvGrpSpPr>
          <p:cNvPr id="52227" name="Group 63"/>
          <p:cNvGrpSpPr>
            <a:grpSpLocks/>
          </p:cNvGrpSpPr>
          <p:nvPr/>
        </p:nvGrpSpPr>
        <p:grpSpPr bwMode="auto">
          <a:xfrm>
            <a:off x="457200" y="849313"/>
            <a:ext cx="8259763" cy="525462"/>
            <a:chOff x="288" y="535"/>
            <a:chExt cx="5203" cy="331"/>
          </a:xfrm>
        </p:grpSpPr>
        <p:sp>
          <p:nvSpPr>
            <p:cNvPr id="52247" name="Rectangle 26"/>
            <p:cNvSpPr>
              <a:spLocks noChangeArrowheads="1"/>
            </p:cNvSpPr>
            <p:nvPr/>
          </p:nvSpPr>
          <p:spPr bwMode="auto">
            <a:xfrm>
              <a:off x="288" y="545"/>
              <a:ext cx="1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(1) 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当</a:t>
              </a:r>
              <a:r>
                <a:rPr lang="en-US" altLang="zh-CN" sz="2400" b="1" i="1" baseline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 sz="24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≠</a:t>
              </a:r>
              <a:r>
                <a:rPr lang="en-US" altLang="zh-CN" sz="2400" b="1" i="1" baseline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 sz="24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时：</a:t>
              </a:r>
            </a:p>
          </p:txBody>
        </p:sp>
        <p:grpSp>
          <p:nvGrpSpPr>
            <p:cNvPr id="52248" name="Group 34"/>
            <p:cNvGrpSpPr>
              <a:grpSpLocks/>
            </p:cNvGrpSpPr>
            <p:nvPr/>
          </p:nvGrpSpPr>
          <p:grpSpPr bwMode="auto">
            <a:xfrm>
              <a:off x="1703" y="535"/>
              <a:ext cx="1722" cy="313"/>
              <a:chOff x="1504" y="1462"/>
              <a:chExt cx="1906" cy="316"/>
            </a:xfrm>
          </p:grpSpPr>
          <p:graphicFrame>
            <p:nvGraphicFramePr>
              <p:cNvPr id="52253" name="Object 24"/>
              <p:cNvGraphicFramePr>
                <a:graphicFrameLocks noChangeAspect="1"/>
              </p:cNvGraphicFramePr>
              <p:nvPr/>
            </p:nvGraphicFramePr>
            <p:xfrm>
              <a:off x="1504" y="1462"/>
              <a:ext cx="781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536" name="公式" r:id="rId3" imgW="609336" imgH="241195" progId="Equation.3">
                      <p:embed/>
                    </p:oleObj>
                  </mc:Choice>
                  <mc:Fallback>
                    <p:oleObj name="公式" r:id="rId3" imgW="609336" imgH="241195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04" y="1462"/>
                            <a:ext cx="781" cy="3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54" name="Object 23"/>
              <p:cNvGraphicFramePr>
                <a:graphicFrameLocks noChangeAspect="1"/>
              </p:cNvGraphicFramePr>
              <p:nvPr/>
            </p:nvGraphicFramePr>
            <p:xfrm>
              <a:off x="2559" y="1477"/>
              <a:ext cx="851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537" name="公式" r:id="rId5" imgW="660113" imgH="215806" progId="Equation.3">
                      <p:embed/>
                    </p:oleObj>
                  </mc:Choice>
                  <mc:Fallback>
                    <p:oleObj name="公式" r:id="rId5" imgW="660113" imgH="215806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59" y="1477"/>
                            <a:ext cx="851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255" name="Rectangle 28"/>
              <p:cNvSpPr>
                <a:spLocks noChangeArrowheads="1"/>
              </p:cNvSpPr>
              <p:nvPr/>
            </p:nvSpPr>
            <p:spPr bwMode="auto">
              <a:xfrm>
                <a:off x="2280" y="1479"/>
                <a:ext cx="34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r>
                  <a:rPr lang="zh-CN" altLang="en-US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～</a:t>
                </a:r>
              </a:p>
            </p:txBody>
          </p:sp>
        </p:grpSp>
        <p:grpSp>
          <p:nvGrpSpPr>
            <p:cNvPr id="52249" name="Group 49"/>
            <p:cNvGrpSpPr>
              <a:grpSpLocks/>
            </p:cNvGrpSpPr>
            <p:nvPr/>
          </p:nvGrpSpPr>
          <p:grpSpPr bwMode="auto">
            <a:xfrm>
              <a:off x="3592" y="543"/>
              <a:ext cx="1899" cy="323"/>
              <a:chOff x="3655" y="516"/>
              <a:chExt cx="1899" cy="323"/>
            </a:xfrm>
          </p:grpSpPr>
          <p:graphicFrame>
            <p:nvGraphicFramePr>
              <p:cNvPr id="52250" name="Object 22"/>
              <p:cNvGraphicFramePr>
                <a:graphicFrameLocks noChangeAspect="1"/>
              </p:cNvGraphicFramePr>
              <p:nvPr/>
            </p:nvGraphicFramePr>
            <p:xfrm>
              <a:off x="3655" y="516"/>
              <a:ext cx="819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538" name="公式" r:id="rId7" imgW="634725" imgH="241195" progId="Equation.3">
                      <p:embed/>
                    </p:oleObj>
                  </mc:Choice>
                  <mc:Fallback>
                    <p:oleObj name="公式" r:id="rId7" imgW="634725" imgH="241195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5" y="516"/>
                            <a:ext cx="819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51" name="Object 21"/>
              <p:cNvGraphicFramePr>
                <a:graphicFrameLocks noChangeAspect="1"/>
              </p:cNvGraphicFramePr>
              <p:nvPr/>
            </p:nvGraphicFramePr>
            <p:xfrm>
              <a:off x="4670" y="557"/>
              <a:ext cx="884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539" name="公式" r:id="rId9" imgW="685502" imgH="215806" progId="Equation.3">
                      <p:embed/>
                    </p:oleObj>
                  </mc:Choice>
                  <mc:Fallback>
                    <p:oleObj name="公式" r:id="rId9" imgW="685502" imgH="215806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0" y="557"/>
                            <a:ext cx="884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252" name="Rectangle 30"/>
              <p:cNvSpPr>
                <a:spLocks noChangeArrowheads="1"/>
              </p:cNvSpPr>
              <p:nvPr/>
            </p:nvSpPr>
            <p:spPr bwMode="auto">
              <a:xfrm>
                <a:off x="4424" y="537"/>
                <a:ext cx="4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r>
                  <a:rPr lang="zh-CN" altLang="en-US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～ </a:t>
                </a:r>
              </a:p>
            </p:txBody>
          </p:sp>
        </p:grpSp>
      </p:grpSp>
      <p:grpSp>
        <p:nvGrpSpPr>
          <p:cNvPr id="52228" name="Group 62"/>
          <p:cNvGrpSpPr>
            <a:grpSpLocks/>
          </p:cNvGrpSpPr>
          <p:nvPr/>
        </p:nvGrpSpPr>
        <p:grpSpPr bwMode="auto">
          <a:xfrm>
            <a:off x="246063" y="1373188"/>
            <a:ext cx="8555037" cy="1501775"/>
            <a:chOff x="155" y="865"/>
            <a:chExt cx="5389" cy="946"/>
          </a:xfrm>
        </p:grpSpPr>
        <p:graphicFrame>
          <p:nvGraphicFramePr>
            <p:cNvPr id="52241" name="Object 20"/>
            <p:cNvGraphicFramePr>
              <a:graphicFrameLocks noChangeAspect="1"/>
            </p:cNvGraphicFramePr>
            <p:nvPr/>
          </p:nvGraphicFramePr>
          <p:xfrm>
            <a:off x="1167" y="865"/>
            <a:ext cx="430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40" name="公式" r:id="rId11" imgW="3416300" imgH="393700" progId="Equation.3">
                    <p:embed/>
                  </p:oleObj>
                </mc:Choice>
                <mc:Fallback>
                  <p:oleObj name="公式" r:id="rId11" imgW="3416300" imgH="3937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7" y="865"/>
                          <a:ext cx="430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2" name="Object 19"/>
            <p:cNvGraphicFramePr>
              <a:graphicFrameLocks noChangeAspect="1"/>
            </p:cNvGraphicFramePr>
            <p:nvPr/>
          </p:nvGraphicFramePr>
          <p:xfrm>
            <a:off x="1130" y="1315"/>
            <a:ext cx="441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41" name="公式" r:id="rId13" imgW="3505200" imgH="393700" progId="Equation.3">
                    <p:embed/>
                  </p:oleObj>
                </mc:Choice>
                <mc:Fallback>
                  <p:oleObj name="公式" r:id="rId13" imgW="3505200" imgH="3937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0" y="1315"/>
                          <a:ext cx="441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243" name="Group 46"/>
            <p:cNvGrpSpPr>
              <a:grpSpLocks/>
            </p:cNvGrpSpPr>
            <p:nvPr/>
          </p:nvGrpSpPr>
          <p:grpSpPr bwMode="auto">
            <a:xfrm>
              <a:off x="155" y="1020"/>
              <a:ext cx="914" cy="527"/>
              <a:chOff x="200" y="984"/>
              <a:chExt cx="914" cy="527"/>
            </a:xfrm>
          </p:grpSpPr>
          <p:sp>
            <p:nvSpPr>
              <p:cNvPr id="52245" name="Rectangle 45"/>
              <p:cNvSpPr>
                <a:spLocks noChangeArrowheads="1"/>
              </p:cNvSpPr>
              <p:nvPr/>
            </p:nvSpPr>
            <p:spPr bwMode="auto">
              <a:xfrm>
                <a:off x="400" y="984"/>
                <a:ext cx="680" cy="520"/>
              </a:xfrm>
              <a:prstGeom prst="rect">
                <a:avLst/>
              </a:prstGeom>
              <a:solidFill>
                <a:srgbClr val="CC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99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en-US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2246" name="Rectangle 31"/>
              <p:cNvSpPr>
                <a:spLocks noChangeArrowheads="1"/>
              </p:cNvSpPr>
              <p:nvPr/>
            </p:nvSpPr>
            <p:spPr bwMode="auto">
              <a:xfrm>
                <a:off x="200" y="993"/>
                <a:ext cx="914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indent="304800"/>
                <a:r>
                  <a:rPr lang="zh-CN" altLang="en-US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对应判</a:t>
                </a:r>
              </a:p>
              <a:p>
                <a:pPr indent="304800"/>
                <a:r>
                  <a:rPr lang="zh-CN" altLang="en-US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别函数</a:t>
                </a:r>
              </a:p>
            </p:txBody>
          </p:sp>
        </p:grpSp>
        <p:sp>
          <p:nvSpPr>
            <p:cNvPr id="52244" name="AutoShape 47"/>
            <p:cNvSpPr>
              <a:spLocks/>
            </p:cNvSpPr>
            <p:nvPr/>
          </p:nvSpPr>
          <p:spPr bwMode="auto">
            <a:xfrm>
              <a:off x="1059" y="1076"/>
              <a:ext cx="56" cy="50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2051" name="Group 67"/>
          <p:cNvGrpSpPr>
            <a:grpSpLocks/>
          </p:cNvGrpSpPr>
          <p:nvPr/>
        </p:nvGrpSpPr>
        <p:grpSpPr bwMode="auto">
          <a:xfrm>
            <a:off x="4197350" y="3084513"/>
            <a:ext cx="5118100" cy="3352800"/>
            <a:chOff x="2644" y="1943"/>
            <a:chExt cx="3224" cy="2112"/>
          </a:xfrm>
        </p:grpSpPr>
        <p:sp>
          <p:nvSpPr>
            <p:cNvPr id="52235" name="Rectangle 37"/>
            <p:cNvSpPr>
              <a:spLocks noChangeArrowheads="1"/>
            </p:cNvSpPr>
            <p:nvPr/>
          </p:nvSpPr>
          <p:spPr bwMode="auto">
            <a:xfrm>
              <a:off x="2644" y="3133"/>
              <a:ext cx="3224" cy="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判别界面                         是</a:t>
              </a:r>
              <a:r>
                <a:rPr lang="en-US" altLang="zh-CN" sz="2400" b="1" i="1" baseline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的二次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型方程决定的超曲面。二维判别界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面如图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4.3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所示。 </a:t>
              </a:r>
            </a:p>
          </p:txBody>
        </p:sp>
        <p:graphicFrame>
          <p:nvGraphicFramePr>
            <p:cNvPr id="52236" name="Object 38"/>
            <p:cNvGraphicFramePr>
              <a:graphicFrameLocks noChangeAspect="1"/>
            </p:cNvGraphicFramePr>
            <p:nvPr/>
          </p:nvGraphicFramePr>
          <p:xfrm>
            <a:off x="3459" y="3198"/>
            <a:ext cx="12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42" name="公式" r:id="rId15" imgW="1167893" imgH="215806" progId="Equation.3">
                    <p:embed/>
                  </p:oleObj>
                </mc:Choice>
                <mc:Fallback>
                  <p:oleObj name="公式" r:id="rId15" imgW="1167893" imgH="215806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9" y="3198"/>
                          <a:ext cx="12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237" name="Group 64"/>
            <p:cNvGrpSpPr>
              <a:grpSpLocks/>
            </p:cNvGrpSpPr>
            <p:nvPr/>
          </p:nvGrpSpPr>
          <p:grpSpPr bwMode="auto">
            <a:xfrm>
              <a:off x="2724" y="2300"/>
              <a:ext cx="2931" cy="608"/>
              <a:chOff x="2724" y="2300"/>
              <a:chExt cx="2931" cy="608"/>
            </a:xfrm>
          </p:grpSpPr>
          <p:graphicFrame>
            <p:nvGraphicFramePr>
              <p:cNvPr id="52239" name="Object 35"/>
              <p:cNvGraphicFramePr>
                <a:graphicFrameLocks noChangeAspect="1"/>
              </p:cNvGraphicFramePr>
              <p:nvPr/>
            </p:nvGraphicFramePr>
            <p:xfrm>
              <a:off x="2955" y="2300"/>
              <a:ext cx="2700" cy="6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543" name="公式" r:id="rId17" imgW="2082800" imgH="482600" progId="Equation.3">
                      <p:embed/>
                    </p:oleObj>
                  </mc:Choice>
                  <mc:Fallback>
                    <p:oleObj name="公式" r:id="rId17" imgW="2082800" imgH="4826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55" y="2300"/>
                            <a:ext cx="2700" cy="6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240" name="Rectangle 39"/>
              <p:cNvSpPr>
                <a:spLocks noChangeArrowheads="1"/>
              </p:cNvSpPr>
              <p:nvPr/>
            </p:nvSpPr>
            <p:spPr bwMode="auto">
              <a:xfrm>
                <a:off x="2724" y="2429"/>
                <a:ext cx="3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zh-CN" altLang="en-US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若 </a:t>
                </a:r>
              </a:p>
            </p:txBody>
          </p:sp>
        </p:grpSp>
        <p:sp>
          <p:nvSpPr>
            <p:cNvPr id="52238" name="Rectangle 52"/>
            <p:cNvSpPr>
              <a:spLocks noChangeArrowheads="1"/>
            </p:cNvSpPr>
            <p:nvPr/>
          </p:nvSpPr>
          <p:spPr bwMode="auto">
            <a:xfrm>
              <a:off x="2718" y="1943"/>
              <a:ext cx="12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决策规则： </a:t>
              </a:r>
            </a:p>
          </p:txBody>
        </p:sp>
      </p:grpSp>
      <p:grpSp>
        <p:nvGrpSpPr>
          <p:cNvPr id="42045" name="Group 61"/>
          <p:cNvGrpSpPr>
            <a:grpSpLocks/>
          </p:cNvGrpSpPr>
          <p:nvPr/>
        </p:nvGrpSpPr>
        <p:grpSpPr bwMode="auto">
          <a:xfrm>
            <a:off x="85725" y="2906713"/>
            <a:ext cx="4073525" cy="3727450"/>
            <a:chOff x="227" y="1831"/>
            <a:chExt cx="2282" cy="2175"/>
          </a:xfrm>
        </p:grpSpPr>
        <p:grpSp>
          <p:nvGrpSpPr>
            <p:cNvPr id="52231" name="Group 58"/>
            <p:cNvGrpSpPr>
              <a:grpSpLocks/>
            </p:cNvGrpSpPr>
            <p:nvPr/>
          </p:nvGrpSpPr>
          <p:grpSpPr bwMode="auto">
            <a:xfrm>
              <a:off x="227" y="1831"/>
              <a:ext cx="2282" cy="1944"/>
              <a:chOff x="208" y="2060"/>
              <a:chExt cx="2282" cy="1944"/>
            </a:xfrm>
          </p:grpSpPr>
          <p:pic>
            <p:nvPicPr>
              <p:cNvPr id="52233" name="Picture 56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" y="2060"/>
                <a:ext cx="2282" cy="19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00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99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2234" name="Line 57"/>
              <p:cNvSpPr>
                <a:spLocks noChangeShapeType="1"/>
              </p:cNvSpPr>
              <p:nvPr/>
            </p:nvSpPr>
            <p:spPr bwMode="auto">
              <a:xfrm flipV="1">
                <a:off x="384" y="3803"/>
                <a:ext cx="1948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b" anchorCtr="1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2232" name="Rectangle 59"/>
            <p:cNvSpPr>
              <a:spLocks noChangeArrowheads="1"/>
            </p:cNvSpPr>
            <p:nvPr/>
          </p:nvSpPr>
          <p:spPr bwMode="auto">
            <a:xfrm>
              <a:off x="681" y="3774"/>
              <a:ext cx="106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000" baseline="0">
                  <a:solidFill>
                    <a:srgbClr val="000000"/>
                  </a:solidFill>
                  <a:latin typeface="Times New Roman" pitchFamily="18" charset="0"/>
                </a:rPr>
                <a:t>图</a:t>
              </a:r>
              <a:r>
                <a:rPr lang="en-US" altLang="zh-CN" sz="2000" baseline="0">
                  <a:solidFill>
                    <a:srgbClr val="000000"/>
                  </a:solidFill>
                  <a:latin typeface="Times New Roman" pitchFamily="18" charset="0"/>
                </a:rPr>
                <a:t>4.3  </a:t>
              </a:r>
              <a:r>
                <a:rPr lang="en-US" altLang="zh-CN" sz="2000" b="1" i="1" baseline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zh-CN" sz="2000" baseline="0">
                  <a:solidFill>
                    <a:srgbClr val="000000"/>
                  </a:solidFill>
                  <a:latin typeface="Times New Roman" pitchFamily="18" charset="0"/>
                </a:rPr>
                <a:t>≠</a:t>
              </a:r>
              <a:r>
                <a:rPr lang="en-US" altLang="zh-CN" sz="2000" b="1" i="1" baseline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zh-CN" altLang="en-US" sz="2000" baseline="0">
                  <a:solidFill>
                    <a:srgbClr val="000000"/>
                  </a:solidFill>
                  <a:latin typeface="Times New Roman" pitchFamily="18" charset="0"/>
                </a:rPr>
                <a:t>时</a:t>
              </a: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48"/>
          <p:cNvGraphicFramePr>
            <a:graphicFrameLocks noChangeAspect="1"/>
          </p:cNvGraphicFramePr>
          <p:nvPr/>
        </p:nvGraphicFramePr>
        <p:xfrm>
          <a:off x="688975" y="1309688"/>
          <a:ext cx="786288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4" name="公式" r:id="rId3" imgW="3581400" imgH="393700" progId="Equation.3">
                  <p:embed/>
                </p:oleObj>
              </mc:Choice>
              <mc:Fallback>
                <p:oleObj name="公式" r:id="rId3" imgW="3581400" imgH="3937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1309688"/>
                        <a:ext cx="7862888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45"/>
          <p:cNvGraphicFramePr>
            <a:graphicFrameLocks noChangeAspect="1"/>
          </p:cNvGraphicFramePr>
          <p:nvPr/>
        </p:nvGraphicFramePr>
        <p:xfrm>
          <a:off x="677863" y="2030413"/>
          <a:ext cx="83089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5" name="公式" r:id="rId5" imgW="4368800" imgH="393700" progId="Equation.3">
                  <p:embed/>
                </p:oleObj>
              </mc:Choice>
              <mc:Fallback>
                <p:oleObj name="公式" r:id="rId5" imgW="4368800" imgH="3937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2030413"/>
                        <a:ext cx="83089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0" name="Object 42"/>
          <p:cNvGraphicFramePr>
            <a:graphicFrameLocks noChangeAspect="1"/>
          </p:cNvGraphicFramePr>
          <p:nvPr/>
        </p:nvGraphicFramePr>
        <p:xfrm>
          <a:off x="712788" y="3094038"/>
          <a:ext cx="79311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6" name="公式" r:id="rId7" imgW="4178300" imgH="393700" progId="Equation.3">
                  <p:embed/>
                </p:oleObj>
              </mc:Choice>
              <mc:Fallback>
                <p:oleObj name="公式" r:id="rId7" imgW="4178300" imgH="3937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3094038"/>
                        <a:ext cx="79311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9" name="Object 41"/>
          <p:cNvGraphicFramePr>
            <a:graphicFrameLocks noChangeAspect="1"/>
          </p:cNvGraphicFramePr>
          <p:nvPr/>
        </p:nvGraphicFramePr>
        <p:xfrm>
          <a:off x="293688" y="4505325"/>
          <a:ext cx="87090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7" name="公式" r:id="rId9" imgW="4533900" imgH="635000" progId="Equation.3">
                  <p:embed/>
                </p:oleObj>
              </mc:Choice>
              <mc:Fallback>
                <p:oleObj name="公式" r:id="rId9" imgW="4533900" imgH="6350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4505325"/>
                        <a:ext cx="870902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55" name="Line 47"/>
          <p:cNvSpPr>
            <a:spLocks noChangeShapeType="1"/>
          </p:cNvSpPr>
          <p:nvPr/>
        </p:nvSpPr>
        <p:spPr bwMode="auto">
          <a:xfrm flipV="1">
            <a:off x="4845050" y="2633663"/>
            <a:ext cx="1062038" cy="3175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4" name="Line 46"/>
          <p:cNvSpPr>
            <a:spLocks noChangeShapeType="1"/>
          </p:cNvSpPr>
          <p:nvPr/>
        </p:nvSpPr>
        <p:spPr bwMode="auto">
          <a:xfrm flipV="1">
            <a:off x="6303963" y="2633663"/>
            <a:ext cx="1095375" cy="3175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2" name="Line 44"/>
          <p:cNvSpPr>
            <a:spLocks noChangeShapeType="1"/>
          </p:cNvSpPr>
          <p:nvPr/>
        </p:nvSpPr>
        <p:spPr bwMode="auto">
          <a:xfrm flipV="1">
            <a:off x="1989138" y="3844925"/>
            <a:ext cx="242411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1" name="Line 43"/>
          <p:cNvSpPr>
            <a:spLocks noChangeShapeType="1"/>
          </p:cNvSpPr>
          <p:nvPr/>
        </p:nvSpPr>
        <p:spPr bwMode="auto">
          <a:xfrm>
            <a:off x="4813300" y="3821113"/>
            <a:ext cx="912813" cy="3175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8" name="Rectangle 50"/>
          <p:cNvSpPr>
            <a:spLocks noChangeArrowheads="1"/>
          </p:cNvSpPr>
          <p:nvPr/>
        </p:nvSpPr>
        <p:spPr bwMode="auto">
          <a:xfrm>
            <a:off x="304800" y="947738"/>
            <a:ext cx="443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(2)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当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时：由式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(4-25)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有</a:t>
            </a:r>
          </a:p>
        </p:txBody>
      </p:sp>
      <p:sp>
        <p:nvSpPr>
          <p:cNvPr id="43064" name="Rectangle 56"/>
          <p:cNvSpPr>
            <a:spLocks noChangeArrowheads="1"/>
          </p:cNvSpPr>
          <p:nvPr/>
        </p:nvSpPr>
        <p:spPr bwMode="auto">
          <a:xfrm>
            <a:off x="355600" y="3854450"/>
            <a:ext cx="322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由此导出判别界面为：</a:t>
            </a:r>
          </a:p>
        </p:txBody>
      </p:sp>
      <p:sp>
        <p:nvSpPr>
          <p:cNvPr id="43065" name="Rectangle 57"/>
          <p:cNvSpPr>
            <a:spLocks noChangeArrowheads="1"/>
          </p:cNvSpPr>
          <p:nvPr/>
        </p:nvSpPr>
        <p:spPr bwMode="auto">
          <a:xfrm>
            <a:off x="330200" y="5591175"/>
            <a:ext cx="8636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的线性函数，是一超平面。当为二维时，判别界面为一直</a:t>
            </a:r>
          </a:p>
          <a:p>
            <a:pPr eaLnBrk="0" hangingPunct="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线，如图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4.4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所示。</a:t>
            </a:r>
          </a:p>
        </p:txBody>
      </p:sp>
      <p:sp>
        <p:nvSpPr>
          <p:cNvPr id="53261" name="Rectangle 66"/>
          <p:cNvSpPr>
            <a:spLocks noChangeArrowheads="1"/>
          </p:cNvSpPr>
          <p:nvPr/>
        </p:nvSpPr>
        <p:spPr bwMode="auto">
          <a:xfrm>
            <a:off x="25400" y="6654800"/>
            <a:ext cx="18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baseline="0">
              <a:solidFill>
                <a:srgbClr val="FFFFFF"/>
              </a:solidFill>
            </a:endParaRPr>
          </a:p>
        </p:txBody>
      </p:sp>
      <p:sp>
        <p:nvSpPr>
          <p:cNvPr id="43075" name="Rectangle 67"/>
          <p:cNvSpPr>
            <a:spLocks noChangeArrowheads="1"/>
          </p:cNvSpPr>
          <p:nvPr/>
        </p:nvSpPr>
        <p:spPr bwMode="auto">
          <a:xfrm>
            <a:off x="7680325" y="4549775"/>
            <a:ext cx="1019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(4-28)</a:t>
            </a:r>
          </a:p>
        </p:txBody>
      </p:sp>
      <p:sp>
        <p:nvSpPr>
          <p:cNvPr id="43084" name="AutoShape 76"/>
          <p:cNvSpPr>
            <a:spLocks noChangeArrowheads="1"/>
          </p:cNvSpPr>
          <p:nvPr/>
        </p:nvSpPr>
        <p:spPr bwMode="auto">
          <a:xfrm>
            <a:off x="3382963" y="4152900"/>
            <a:ext cx="2273300" cy="368300"/>
          </a:xfrm>
          <a:prstGeom prst="wedgeRoundRectCallout">
            <a:avLst>
              <a:gd name="adj1" fmla="val -32333"/>
              <a:gd name="adj2" fmla="val -130602"/>
              <a:gd name="adj3" fmla="val 16667"/>
            </a:avLst>
          </a:prstGeom>
          <a:solidFill>
            <a:srgbClr val="FFFF99">
              <a:alpha val="27058"/>
            </a:srgbClr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algn="ctr"/>
            <a:r>
              <a:rPr lang="zh-CN" altLang="en-US" sz="2000" baseline="0">
                <a:solidFill>
                  <a:srgbClr val="000000"/>
                </a:solidFill>
                <a:latin typeface="Times New Roman" pitchFamily="18" charset="0"/>
              </a:rPr>
              <a:t>两类相同，抵消</a:t>
            </a:r>
          </a:p>
        </p:txBody>
      </p:sp>
      <p:sp>
        <p:nvSpPr>
          <p:cNvPr id="43085" name="Line 77"/>
          <p:cNvSpPr>
            <a:spLocks noChangeShapeType="1"/>
          </p:cNvSpPr>
          <p:nvPr/>
        </p:nvSpPr>
        <p:spPr bwMode="auto">
          <a:xfrm flipH="1">
            <a:off x="5411788" y="2717800"/>
            <a:ext cx="76200" cy="5461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endParaRPr lang="zh-CN" altLang="en-US"/>
          </a:p>
        </p:txBody>
      </p:sp>
      <p:sp>
        <p:nvSpPr>
          <p:cNvPr id="43086" name="Line 78"/>
          <p:cNvSpPr>
            <a:spLocks noChangeShapeType="1"/>
          </p:cNvSpPr>
          <p:nvPr/>
        </p:nvSpPr>
        <p:spPr bwMode="auto">
          <a:xfrm flipH="1">
            <a:off x="5465763" y="2705100"/>
            <a:ext cx="1290637" cy="576263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endParaRPr lang="zh-CN" altLang="en-US"/>
          </a:p>
        </p:txBody>
      </p:sp>
      <p:sp>
        <p:nvSpPr>
          <p:cNvPr id="43087" name="AutoShape 79"/>
          <p:cNvSpPr>
            <a:spLocks noChangeArrowheads="1"/>
          </p:cNvSpPr>
          <p:nvPr/>
        </p:nvSpPr>
        <p:spPr bwMode="auto">
          <a:xfrm>
            <a:off x="6692900" y="2833688"/>
            <a:ext cx="2273300" cy="368300"/>
          </a:xfrm>
          <a:prstGeom prst="wedgeRoundRectCallout">
            <a:avLst>
              <a:gd name="adj1" fmla="val -52444"/>
              <a:gd name="adj2" fmla="val -78880"/>
              <a:gd name="adj3" fmla="val 16667"/>
            </a:avLst>
          </a:prstGeom>
          <a:solidFill>
            <a:srgbClr val="FFFF99">
              <a:alpha val="27058"/>
            </a:srgbClr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algn="ctr"/>
            <a:r>
              <a:rPr lang="zh-CN" altLang="en-US" sz="2000" baseline="0">
                <a:solidFill>
                  <a:srgbClr val="000000"/>
                </a:solidFill>
                <a:latin typeface="Times New Roman" pitchFamily="18" charset="0"/>
              </a:rPr>
              <a:t>展开相同，合并</a:t>
            </a:r>
          </a:p>
        </p:txBody>
      </p:sp>
      <p:graphicFrame>
        <p:nvGraphicFramePr>
          <p:cNvPr id="53267" name="Object 81"/>
          <p:cNvGraphicFramePr>
            <a:graphicFrameLocks noChangeAspect="1"/>
          </p:cNvGraphicFramePr>
          <p:nvPr/>
        </p:nvGraphicFramePr>
        <p:xfrm>
          <a:off x="771525" y="207963"/>
          <a:ext cx="770096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8" name="公式" r:id="rId11" imgW="4013200" imgH="393700" progId="Equation.3">
                  <p:embed/>
                </p:oleObj>
              </mc:Choice>
              <mc:Fallback>
                <p:oleObj name="公式" r:id="rId11" imgW="4013200" imgH="39370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207963"/>
                        <a:ext cx="7700963" cy="755650"/>
                      </a:xfrm>
                      <a:prstGeom prst="rect">
                        <a:avLst/>
                      </a:prstGeom>
                      <a:solidFill>
                        <a:srgbClr val="FFE4D1">
                          <a:alpha val="52156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8" name="AutoShape 82"/>
          <p:cNvSpPr>
            <a:spLocks noChangeArrowheads="1"/>
          </p:cNvSpPr>
          <p:nvPr/>
        </p:nvSpPr>
        <p:spPr bwMode="auto">
          <a:xfrm>
            <a:off x="619125" y="57150"/>
            <a:ext cx="376238" cy="376238"/>
          </a:xfrm>
          <a:prstGeom prst="smileyFace">
            <a:avLst>
              <a:gd name="adj" fmla="val 4653"/>
            </a:avLst>
          </a:prstGeom>
          <a:solidFill>
            <a:srgbClr val="F1D6A1"/>
          </a:solidFill>
          <a:ln w="3810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4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4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55" grpId="0" animBg="1"/>
      <p:bldP spid="43055" grpId="1" animBg="1"/>
      <p:bldP spid="43054" grpId="0" animBg="1"/>
      <p:bldP spid="43054" grpId="1" animBg="1"/>
      <p:bldP spid="43052" grpId="0" animBg="1"/>
      <p:bldP spid="43051" grpId="0" animBg="1"/>
      <p:bldP spid="43064" grpId="0"/>
      <p:bldP spid="43065" grpId="0"/>
      <p:bldP spid="43075" grpId="0"/>
      <p:bldP spid="43084" grpId="0" animBg="1"/>
      <p:bldP spid="43085" grpId="0" animBg="1"/>
      <p:bldP spid="43086" grpId="0" animBg="1"/>
      <p:bldP spid="4308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1077913" y="5586413"/>
          <a:ext cx="677703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9" name="公式" r:id="rId3" imgW="3302000" imgH="393700" progId="Equation.3">
                  <p:embed/>
                </p:oleObj>
              </mc:Choice>
              <mc:Fallback>
                <p:oleObj name="公式" r:id="rId3" imgW="33020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5586413"/>
                        <a:ext cx="6777037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106" name="Group 74"/>
          <p:cNvGrpSpPr>
            <a:grpSpLocks/>
          </p:cNvGrpSpPr>
          <p:nvPr/>
        </p:nvGrpSpPr>
        <p:grpSpPr bwMode="auto">
          <a:xfrm>
            <a:off x="503238" y="4987925"/>
            <a:ext cx="6210300" cy="784225"/>
            <a:chOff x="317" y="3142"/>
            <a:chExt cx="3912" cy="494"/>
          </a:xfrm>
        </p:grpSpPr>
        <p:graphicFrame>
          <p:nvGraphicFramePr>
            <p:cNvPr id="54291" name="Object 8"/>
            <p:cNvGraphicFramePr>
              <a:graphicFrameLocks noChangeAspect="1"/>
            </p:cNvGraphicFramePr>
            <p:nvPr/>
          </p:nvGraphicFramePr>
          <p:xfrm>
            <a:off x="867" y="3142"/>
            <a:ext cx="2934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70" name="公式" r:id="rId5" imgW="2019300" imgH="393700" progId="Equation.3">
                    <p:embed/>
                  </p:oleObj>
                </mc:Choice>
                <mc:Fallback>
                  <p:oleObj name="公式" r:id="rId5" imgW="2019300" imgH="3937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7" y="3142"/>
                          <a:ext cx="2934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2" name="Rectangle 9"/>
            <p:cNvSpPr>
              <a:spLocks noChangeArrowheads="1"/>
            </p:cNvSpPr>
            <p:nvPr/>
          </p:nvSpPr>
          <p:spPr bwMode="auto">
            <a:xfrm>
              <a:off x="317" y="3209"/>
              <a:ext cx="6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(3)  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当</a:t>
              </a:r>
            </a:p>
          </p:txBody>
        </p:sp>
        <p:sp>
          <p:nvSpPr>
            <p:cNvPr id="54293" name="Rectangle 10"/>
            <p:cNvSpPr>
              <a:spLocks noChangeArrowheads="1"/>
            </p:cNvSpPr>
            <p:nvPr/>
          </p:nvSpPr>
          <p:spPr bwMode="auto">
            <a:xfrm>
              <a:off x="3731" y="3226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时：</a:t>
              </a:r>
            </a:p>
          </p:txBody>
        </p:sp>
      </p:grp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858838" y="6242050"/>
            <a:ext cx="330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判别界面如图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4.5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所示。</a:t>
            </a:r>
          </a:p>
        </p:txBody>
      </p:sp>
      <p:grpSp>
        <p:nvGrpSpPr>
          <p:cNvPr id="54277" name="Group 72"/>
          <p:cNvGrpSpPr>
            <a:grpSpLocks/>
          </p:cNvGrpSpPr>
          <p:nvPr/>
        </p:nvGrpSpPr>
        <p:grpSpPr bwMode="auto">
          <a:xfrm>
            <a:off x="549275" y="1349375"/>
            <a:ext cx="4232275" cy="3581400"/>
            <a:chOff x="346" y="850"/>
            <a:chExt cx="2666" cy="2256"/>
          </a:xfrm>
        </p:grpSpPr>
        <p:grpSp>
          <p:nvGrpSpPr>
            <p:cNvPr id="54285" name="Group 65"/>
            <p:cNvGrpSpPr>
              <a:grpSpLocks/>
            </p:cNvGrpSpPr>
            <p:nvPr/>
          </p:nvGrpSpPr>
          <p:grpSpPr bwMode="auto">
            <a:xfrm>
              <a:off x="346" y="850"/>
              <a:ext cx="2666" cy="1983"/>
              <a:chOff x="346" y="796"/>
              <a:chExt cx="2666" cy="1983"/>
            </a:xfrm>
          </p:grpSpPr>
          <p:pic>
            <p:nvPicPr>
              <p:cNvPr id="54289" name="Picture 63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" y="796"/>
                <a:ext cx="2666" cy="1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290" name="Line 28"/>
              <p:cNvSpPr>
                <a:spLocks noChangeShapeType="1"/>
              </p:cNvSpPr>
              <p:nvPr/>
            </p:nvSpPr>
            <p:spPr bwMode="auto">
              <a:xfrm flipV="1">
                <a:off x="502" y="2590"/>
                <a:ext cx="23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b" anchorCtr="1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4286" name="Group 33"/>
            <p:cNvGrpSpPr>
              <a:grpSpLocks/>
            </p:cNvGrpSpPr>
            <p:nvPr/>
          </p:nvGrpSpPr>
          <p:grpSpPr bwMode="auto">
            <a:xfrm>
              <a:off x="607" y="2849"/>
              <a:ext cx="2243" cy="257"/>
              <a:chOff x="1000" y="2730"/>
              <a:chExt cx="2243" cy="257"/>
            </a:xfrm>
          </p:grpSpPr>
          <p:sp>
            <p:nvSpPr>
              <p:cNvPr id="54287" name="Rectangle 30"/>
              <p:cNvSpPr>
                <a:spLocks noChangeArrowheads="1"/>
              </p:cNvSpPr>
              <p:nvPr/>
            </p:nvSpPr>
            <p:spPr bwMode="auto">
              <a:xfrm>
                <a:off x="1000" y="2730"/>
                <a:ext cx="131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00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99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zh-CN" altLang="en-US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图</a:t>
                </a: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4.4  </a:t>
                </a:r>
                <a:r>
                  <a:rPr lang="en-US" altLang="zh-CN" sz="20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sz="2000" baseline="-25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=</a:t>
                </a:r>
                <a:r>
                  <a:rPr lang="en-US" altLang="zh-CN" sz="20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sz="2000" baseline="-25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=</a:t>
                </a:r>
                <a:r>
                  <a:rPr lang="en-US" altLang="zh-CN" sz="20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r>
                  <a:rPr lang="zh-CN" altLang="en-US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，</a:t>
                </a:r>
              </a:p>
            </p:txBody>
          </p:sp>
          <p:graphicFrame>
            <p:nvGraphicFramePr>
              <p:cNvPr id="54288" name="Object 31"/>
              <p:cNvGraphicFramePr>
                <a:graphicFrameLocks noChangeAspect="1"/>
              </p:cNvGraphicFramePr>
              <p:nvPr/>
            </p:nvGraphicFramePr>
            <p:xfrm>
              <a:off x="2204" y="2748"/>
              <a:ext cx="1039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471" name="公式" r:id="rId8" imgW="952087" imgH="215806" progId="Equation.3">
                      <p:embed/>
                    </p:oleObj>
                  </mc:Choice>
                  <mc:Fallback>
                    <p:oleObj name="公式" r:id="rId8" imgW="952087" imgH="215806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4" y="2748"/>
                            <a:ext cx="1039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4103" name="Group 71"/>
          <p:cNvGrpSpPr>
            <a:grpSpLocks/>
          </p:cNvGrpSpPr>
          <p:nvPr/>
        </p:nvGrpSpPr>
        <p:grpSpPr bwMode="auto">
          <a:xfrm>
            <a:off x="4902200" y="1276350"/>
            <a:ext cx="3957638" cy="3640138"/>
            <a:chOff x="3088" y="804"/>
            <a:chExt cx="2493" cy="2293"/>
          </a:xfrm>
        </p:grpSpPr>
        <p:pic>
          <p:nvPicPr>
            <p:cNvPr id="54283" name="Picture 6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" y="804"/>
              <a:ext cx="2493" cy="1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284" name="Rectangle 66"/>
            <p:cNvSpPr>
              <a:spLocks noChangeArrowheads="1"/>
            </p:cNvSpPr>
            <p:nvPr/>
          </p:nvSpPr>
          <p:spPr bwMode="auto">
            <a:xfrm>
              <a:off x="3227" y="2847"/>
              <a:ext cx="2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000" baseline="0">
                  <a:solidFill>
                    <a:srgbClr val="000000"/>
                  </a:solidFill>
                  <a:latin typeface="Times New Roman" pitchFamily="18" charset="0"/>
                </a:rPr>
                <a:t>图</a:t>
              </a:r>
              <a:r>
                <a:rPr lang="en-US" altLang="zh-CN" sz="2000" baseline="0">
                  <a:solidFill>
                    <a:srgbClr val="000000"/>
                  </a:solidFill>
                  <a:latin typeface="Times New Roman" pitchFamily="18" charset="0"/>
                </a:rPr>
                <a:t>4.5  </a:t>
              </a:r>
              <a:r>
                <a:rPr lang="en-US" altLang="zh-CN" sz="2000" b="1" i="1" baseline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zh-CN" sz="2000" baseline="0">
                  <a:solidFill>
                    <a:srgbClr val="000000"/>
                  </a:solidFill>
                  <a:latin typeface="Times New Roman" pitchFamily="18" charset="0"/>
                </a:rPr>
                <a:t>=</a:t>
              </a:r>
              <a:r>
                <a:rPr lang="en-US" altLang="zh-CN" sz="2000" b="1" i="1" baseline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2000" baseline="0">
                  <a:solidFill>
                    <a:srgbClr val="000000"/>
                  </a:solidFill>
                  <a:latin typeface="Times New Roman" pitchFamily="18" charset="0"/>
                </a:rPr>
                <a:t>=</a:t>
              </a:r>
              <a:r>
                <a:rPr lang="en-US" altLang="zh-CN" sz="2000" b="1" i="1" baseline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zh-CN" altLang="en-US" sz="2000" baseline="0">
                  <a:solidFill>
                    <a:srgbClr val="000000"/>
                  </a:solidFill>
                  <a:latin typeface="Times New Roman" pitchFamily="18" charset="0"/>
                </a:rPr>
                <a:t>且先验概率相等 </a:t>
              </a:r>
            </a:p>
          </p:txBody>
        </p:sp>
      </p:grpSp>
      <p:grpSp>
        <p:nvGrpSpPr>
          <p:cNvPr id="44105" name="Group 73"/>
          <p:cNvGrpSpPr>
            <a:grpSpLocks/>
          </p:cNvGrpSpPr>
          <p:nvPr/>
        </p:nvGrpSpPr>
        <p:grpSpPr bwMode="auto">
          <a:xfrm>
            <a:off x="254000" y="200025"/>
            <a:ext cx="8509000" cy="993775"/>
            <a:chOff x="160" y="126"/>
            <a:chExt cx="5360" cy="626"/>
          </a:xfrm>
        </p:grpSpPr>
        <p:graphicFrame>
          <p:nvGraphicFramePr>
            <p:cNvPr id="54281" name="Object 68"/>
            <p:cNvGraphicFramePr>
              <a:graphicFrameLocks noChangeAspect="1"/>
            </p:cNvGraphicFramePr>
            <p:nvPr/>
          </p:nvGraphicFramePr>
          <p:xfrm>
            <a:off x="160" y="299"/>
            <a:ext cx="5360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72" name="公式" r:id="rId11" imgW="4533900" imgH="393700" progId="Equation.3">
                    <p:embed/>
                  </p:oleObj>
                </mc:Choice>
                <mc:Fallback>
                  <p:oleObj name="公式" r:id="rId11" imgW="4533900" imgH="39370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" y="299"/>
                          <a:ext cx="5360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2" name="Object 69"/>
            <p:cNvGraphicFramePr>
              <a:graphicFrameLocks noChangeAspect="1"/>
            </p:cNvGraphicFramePr>
            <p:nvPr/>
          </p:nvGraphicFramePr>
          <p:xfrm>
            <a:off x="261" y="126"/>
            <a:ext cx="109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73" name="公式" r:id="rId13" imgW="939392" imgH="215806" progId="Equation.3">
                    <p:embed/>
                  </p:oleObj>
                </mc:Choice>
                <mc:Fallback>
                  <p:oleObj name="公式" r:id="rId13" imgW="939392" imgH="215806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" y="126"/>
                          <a:ext cx="109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00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99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80" name="Line 70"/>
          <p:cNvSpPr>
            <a:spLocks noChangeShapeType="1"/>
          </p:cNvSpPr>
          <p:nvPr/>
        </p:nvSpPr>
        <p:spPr bwMode="auto">
          <a:xfrm>
            <a:off x="0" y="1201738"/>
            <a:ext cx="9144000" cy="0"/>
          </a:xfrm>
          <a:prstGeom prst="line">
            <a:avLst/>
          </a:prstGeom>
          <a:noFill/>
          <a:ln w="12700">
            <a:solidFill>
              <a:srgbClr val="99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1"/>
          <p:cNvSpPr>
            <a:spLocks noChangeArrowheads="1"/>
          </p:cNvSpPr>
          <p:nvPr/>
        </p:nvSpPr>
        <p:spPr bwMode="auto">
          <a:xfrm>
            <a:off x="363538" y="347663"/>
            <a:ext cx="87804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4.3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设在三维特征空间里，有两类正态分布模式，每类各有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  <a:p>
            <a:pPr>
              <a:lnSpc>
                <a:spcPct val="125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  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个样本，分别为</a:t>
            </a:r>
          </a:p>
        </p:txBody>
      </p:sp>
      <p:grpSp>
        <p:nvGrpSpPr>
          <p:cNvPr id="55299" name="Group 72"/>
          <p:cNvGrpSpPr>
            <a:grpSpLocks/>
          </p:cNvGrpSpPr>
          <p:nvPr/>
        </p:nvGrpSpPr>
        <p:grpSpPr bwMode="auto">
          <a:xfrm>
            <a:off x="1857375" y="1408113"/>
            <a:ext cx="5451475" cy="1150937"/>
            <a:chOff x="1440" y="887"/>
            <a:chExt cx="3434" cy="725"/>
          </a:xfrm>
        </p:grpSpPr>
        <p:graphicFrame>
          <p:nvGraphicFramePr>
            <p:cNvPr id="55308" name="Object 38"/>
            <p:cNvGraphicFramePr>
              <a:graphicFrameLocks noChangeAspect="1"/>
            </p:cNvGraphicFramePr>
            <p:nvPr/>
          </p:nvGraphicFramePr>
          <p:xfrm>
            <a:off x="1440" y="902"/>
            <a:ext cx="3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73" name="公式" r:id="rId3" imgW="241091" imgH="215713" progId="Equation.3">
                    <p:embed/>
                  </p:oleObj>
                </mc:Choice>
                <mc:Fallback>
                  <p:oleObj name="公式" r:id="rId3" imgW="241091" imgH="215713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902"/>
                          <a:ext cx="3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9" name="Object 39"/>
            <p:cNvGraphicFramePr>
              <a:graphicFrameLocks noChangeAspect="1"/>
            </p:cNvGraphicFramePr>
            <p:nvPr/>
          </p:nvGraphicFramePr>
          <p:xfrm>
            <a:off x="1990" y="887"/>
            <a:ext cx="55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74" name="公式" r:id="rId5" imgW="444307" imgH="241195" progId="Equation.3">
                    <p:embed/>
                  </p:oleObj>
                </mc:Choice>
                <mc:Fallback>
                  <p:oleObj name="公式" r:id="rId5" imgW="444307" imgH="241195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0" y="887"/>
                          <a:ext cx="55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0" name="Object 40"/>
            <p:cNvGraphicFramePr>
              <a:graphicFrameLocks noChangeAspect="1"/>
            </p:cNvGraphicFramePr>
            <p:nvPr/>
          </p:nvGraphicFramePr>
          <p:xfrm>
            <a:off x="2735" y="887"/>
            <a:ext cx="5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75" name="公式" r:id="rId7" imgW="469696" imgH="241195" progId="Equation.3">
                    <p:embed/>
                  </p:oleObj>
                </mc:Choice>
                <mc:Fallback>
                  <p:oleObj name="公式" r:id="rId7" imgW="469696" imgH="241195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5" y="887"/>
                          <a:ext cx="59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1" name="Object 41"/>
            <p:cNvGraphicFramePr>
              <a:graphicFrameLocks noChangeAspect="1"/>
            </p:cNvGraphicFramePr>
            <p:nvPr/>
          </p:nvGraphicFramePr>
          <p:xfrm>
            <a:off x="3487" y="887"/>
            <a:ext cx="62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76" name="公式" r:id="rId9" imgW="495085" imgH="241195" progId="Equation.3">
                    <p:embed/>
                  </p:oleObj>
                </mc:Choice>
                <mc:Fallback>
                  <p:oleObj name="公式" r:id="rId9" imgW="495085" imgH="241195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7" y="887"/>
                          <a:ext cx="623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2" name="Object 42"/>
            <p:cNvGraphicFramePr>
              <a:graphicFrameLocks noChangeAspect="1"/>
            </p:cNvGraphicFramePr>
            <p:nvPr/>
          </p:nvGraphicFramePr>
          <p:xfrm>
            <a:off x="4282" y="887"/>
            <a:ext cx="55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77" name="公式" r:id="rId11" imgW="444307" imgH="241195" progId="Equation.3">
                    <p:embed/>
                  </p:oleObj>
                </mc:Choice>
                <mc:Fallback>
                  <p:oleObj name="公式" r:id="rId11" imgW="444307" imgH="241195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2" y="887"/>
                          <a:ext cx="55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3" name="Object 43"/>
            <p:cNvGraphicFramePr>
              <a:graphicFrameLocks noChangeAspect="1"/>
            </p:cNvGraphicFramePr>
            <p:nvPr/>
          </p:nvGraphicFramePr>
          <p:xfrm>
            <a:off x="1440" y="1324"/>
            <a:ext cx="3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78" name="公式" r:id="rId13" imgW="266353" imgH="215619" progId="Equation.3">
                    <p:embed/>
                  </p:oleObj>
                </mc:Choice>
                <mc:Fallback>
                  <p:oleObj name="公式" r:id="rId13" imgW="266353" imgH="215619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324"/>
                          <a:ext cx="3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4" name="Object 44"/>
            <p:cNvGraphicFramePr>
              <a:graphicFrameLocks noChangeAspect="1"/>
            </p:cNvGraphicFramePr>
            <p:nvPr/>
          </p:nvGraphicFramePr>
          <p:xfrm>
            <a:off x="1990" y="1308"/>
            <a:ext cx="5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79" name="公式" r:id="rId15" imgW="469696" imgH="241195" progId="Equation.3">
                    <p:embed/>
                  </p:oleObj>
                </mc:Choice>
                <mc:Fallback>
                  <p:oleObj name="公式" r:id="rId15" imgW="469696" imgH="241195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0" y="1308"/>
                          <a:ext cx="59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5" name="Object 45"/>
            <p:cNvGraphicFramePr>
              <a:graphicFrameLocks noChangeAspect="1"/>
            </p:cNvGraphicFramePr>
            <p:nvPr/>
          </p:nvGraphicFramePr>
          <p:xfrm>
            <a:off x="2735" y="1308"/>
            <a:ext cx="55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80" name="公式" r:id="rId17" imgW="444307" imgH="241195" progId="Equation.3">
                    <p:embed/>
                  </p:oleObj>
                </mc:Choice>
                <mc:Fallback>
                  <p:oleObj name="公式" r:id="rId17" imgW="444307" imgH="241195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5" y="1308"/>
                          <a:ext cx="55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6" name="Object 46"/>
            <p:cNvGraphicFramePr>
              <a:graphicFrameLocks noChangeAspect="1"/>
            </p:cNvGraphicFramePr>
            <p:nvPr/>
          </p:nvGraphicFramePr>
          <p:xfrm>
            <a:off x="3487" y="1308"/>
            <a:ext cx="52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81" name="公式" r:id="rId19" imgW="418918" imgH="241195" progId="Equation.3">
                    <p:embed/>
                  </p:oleObj>
                </mc:Choice>
                <mc:Fallback>
                  <p:oleObj name="公式" r:id="rId19" imgW="418918" imgH="241195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7" y="1308"/>
                          <a:ext cx="52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7" name="Object 47"/>
            <p:cNvGraphicFramePr>
              <a:graphicFrameLocks noChangeAspect="1"/>
            </p:cNvGraphicFramePr>
            <p:nvPr/>
          </p:nvGraphicFramePr>
          <p:xfrm>
            <a:off x="4282" y="1308"/>
            <a:ext cx="5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82" name="公式" r:id="rId21" imgW="469696" imgH="241195" progId="Equation.3">
                    <p:embed/>
                  </p:oleObj>
                </mc:Choice>
                <mc:Fallback>
                  <p:oleObj name="公式" r:id="rId21" imgW="469696" imgH="241195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2" y="1308"/>
                          <a:ext cx="59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300" name="Object 61"/>
          <p:cNvGraphicFramePr>
            <a:graphicFrameLocks noChangeAspect="1"/>
          </p:cNvGraphicFramePr>
          <p:nvPr/>
        </p:nvGraphicFramePr>
        <p:xfrm>
          <a:off x="2717800" y="3213100"/>
          <a:ext cx="19510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83" name="公式" r:id="rId23" imgW="977900" imgH="457200" progId="Equation.3">
                  <p:embed/>
                </p:oleObj>
              </mc:Choice>
              <mc:Fallback>
                <p:oleObj name="公式" r:id="rId23" imgW="977900" imgH="4572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3213100"/>
                        <a:ext cx="19510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Rectangle 62"/>
          <p:cNvSpPr>
            <a:spLocks noChangeArrowheads="1"/>
          </p:cNvSpPr>
          <p:nvPr/>
        </p:nvSpPr>
        <p:spPr bwMode="auto">
          <a:xfrm>
            <a:off x="-214313" y="2708275"/>
            <a:ext cx="922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indent="609600"/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其均值向量和协方差矩阵可用下式估计：</a:t>
            </a:r>
          </a:p>
        </p:txBody>
      </p:sp>
      <p:sp>
        <p:nvSpPr>
          <p:cNvPr id="55302" name="Rectangle 63"/>
          <p:cNvSpPr>
            <a:spLocks noChangeArrowheads="1"/>
          </p:cNvSpPr>
          <p:nvPr/>
        </p:nvSpPr>
        <p:spPr bwMode="auto">
          <a:xfrm>
            <a:off x="4505325" y="3441700"/>
            <a:ext cx="360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indent="609600"/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                     (4-30)</a:t>
            </a:r>
          </a:p>
        </p:txBody>
      </p:sp>
      <p:graphicFrame>
        <p:nvGraphicFramePr>
          <p:cNvPr id="55303" name="Object 65"/>
          <p:cNvGraphicFramePr>
            <a:graphicFrameLocks noChangeAspect="1"/>
          </p:cNvGraphicFramePr>
          <p:nvPr/>
        </p:nvGraphicFramePr>
        <p:xfrm>
          <a:off x="2646363" y="4200525"/>
          <a:ext cx="34686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84" name="公式" r:id="rId25" imgW="1752600" imgH="457200" progId="Equation.3">
                  <p:embed/>
                </p:oleObj>
              </mc:Choice>
              <mc:Fallback>
                <p:oleObj name="公式" r:id="rId25" imgW="1752600" imgH="4572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4200525"/>
                        <a:ext cx="34686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Rectangle 66"/>
          <p:cNvSpPr>
            <a:spLocks noChangeArrowheads="1"/>
          </p:cNvSpPr>
          <p:nvPr/>
        </p:nvSpPr>
        <p:spPr bwMode="auto">
          <a:xfrm>
            <a:off x="6261100" y="4370388"/>
            <a:ext cx="185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      (4-31)</a:t>
            </a:r>
          </a:p>
        </p:txBody>
      </p:sp>
      <p:grpSp>
        <p:nvGrpSpPr>
          <p:cNvPr id="55305" name="Group 73"/>
          <p:cNvGrpSpPr>
            <a:grpSpLocks/>
          </p:cNvGrpSpPr>
          <p:nvPr/>
        </p:nvGrpSpPr>
        <p:grpSpPr bwMode="auto">
          <a:xfrm>
            <a:off x="415925" y="5148263"/>
            <a:ext cx="8518525" cy="1463675"/>
            <a:chOff x="262" y="3243"/>
            <a:chExt cx="5366" cy="922"/>
          </a:xfrm>
        </p:grpSpPr>
        <p:sp>
          <p:nvSpPr>
            <p:cNvPr id="55306" name="Rectangle 68"/>
            <p:cNvSpPr>
              <a:spLocks noChangeArrowheads="1"/>
            </p:cNvSpPr>
            <p:nvPr/>
          </p:nvSpPr>
          <p:spPr bwMode="auto">
            <a:xfrm>
              <a:off x="262" y="3243"/>
              <a:ext cx="5366" cy="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式中， </a:t>
              </a:r>
              <a:r>
                <a:rPr lang="en-US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US" altLang="zh-CN" sz="2400" i="1" baseline="-250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为类别</a:t>
              </a:r>
              <a:r>
                <a:rPr lang="el-GR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ω</a:t>
              </a:r>
              <a:r>
                <a:rPr lang="el-GR" altLang="zh-CN" sz="2400" i="1" baseline="-250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中模式的数目，</a:t>
              </a:r>
              <a:r>
                <a:rPr lang="en-US" altLang="zh-CN" sz="2400" b="1" i="1" baseline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sz="2400" i="1" baseline="-25000">
                  <a:solidFill>
                    <a:srgbClr val="000000"/>
                  </a:solidFill>
                  <a:latin typeface="Times New Roman" pitchFamily="18" charset="0"/>
                </a:rPr>
                <a:t>ij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代表在第</a:t>
              </a:r>
              <a:r>
                <a:rPr lang="en-US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类中的第</a:t>
              </a:r>
              <a:r>
                <a:rPr lang="en-US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j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个模式。两类的先验概率                                    。试确定两类之间的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判别界面。</a:t>
              </a:r>
            </a:p>
          </p:txBody>
        </p:sp>
        <p:graphicFrame>
          <p:nvGraphicFramePr>
            <p:cNvPr id="55307" name="Object 69"/>
            <p:cNvGraphicFramePr>
              <a:graphicFrameLocks noChangeAspect="1"/>
            </p:cNvGraphicFramePr>
            <p:nvPr/>
          </p:nvGraphicFramePr>
          <p:xfrm>
            <a:off x="2082" y="3613"/>
            <a:ext cx="166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85" name="公式" r:id="rId27" imgW="1256755" imgH="215806" progId="Equation.3">
                    <p:embed/>
                  </p:oleObj>
                </mc:Choice>
                <mc:Fallback>
                  <p:oleObj name="公式" r:id="rId27" imgW="1256755" imgH="215806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2" y="3613"/>
                          <a:ext cx="166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pull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13"/>
          <p:cNvGraphicFramePr>
            <a:graphicFrameLocks noChangeAspect="1"/>
          </p:cNvGraphicFramePr>
          <p:nvPr/>
        </p:nvGraphicFramePr>
        <p:xfrm>
          <a:off x="862013" y="246063"/>
          <a:ext cx="6473825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57" name="公式" r:id="rId3" imgW="3238500" imgH="736600" progId="Equation.3">
                  <p:embed/>
                </p:oleObj>
              </mc:Choice>
              <mc:Fallback>
                <p:oleObj name="公式" r:id="rId3" imgW="3238500" imgH="736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246063"/>
                        <a:ext cx="6473825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14"/>
          <p:cNvGraphicFramePr>
            <a:graphicFrameLocks noChangeAspect="1"/>
          </p:cNvGraphicFramePr>
          <p:nvPr/>
        </p:nvGraphicFramePr>
        <p:xfrm>
          <a:off x="804863" y="1665288"/>
          <a:ext cx="231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58" name="公式" r:id="rId5" imgW="1155700" imgH="393700" progId="Equation.3">
                  <p:embed/>
                </p:oleObj>
              </mc:Choice>
              <mc:Fallback>
                <p:oleObj name="公式" r:id="rId5" imgW="1155700" imgH="393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1665288"/>
                        <a:ext cx="2311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Rectangle 15"/>
          <p:cNvSpPr>
            <a:spLocks noChangeArrowheads="1"/>
          </p:cNvSpPr>
          <p:nvPr/>
        </p:nvSpPr>
        <p:spPr bwMode="auto">
          <a:xfrm>
            <a:off x="225425" y="688975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解：</a:t>
            </a:r>
            <a:endParaRPr lang="zh-CN" altLang="en-US" sz="2400" baseline="0">
              <a:solidFill>
                <a:srgbClr val="000000"/>
              </a:solidFill>
            </a:endParaRPr>
          </a:p>
        </p:txBody>
      </p:sp>
      <p:graphicFrame>
        <p:nvGraphicFramePr>
          <p:cNvPr id="56325" name="Object 16"/>
          <p:cNvGraphicFramePr>
            <a:graphicFrameLocks noChangeAspect="1"/>
          </p:cNvGraphicFramePr>
          <p:nvPr/>
        </p:nvGraphicFramePr>
        <p:xfrm>
          <a:off x="735013" y="2441575"/>
          <a:ext cx="3300412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59" name="公式" r:id="rId7" imgW="1651000" imgH="711200" progId="Equation.3">
                  <p:embed/>
                </p:oleObj>
              </mc:Choice>
              <mc:Fallback>
                <p:oleObj name="公式" r:id="rId7" imgW="1651000" imgH="711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2441575"/>
                        <a:ext cx="3300412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17"/>
          <p:cNvGraphicFramePr>
            <a:graphicFrameLocks noChangeAspect="1"/>
          </p:cNvGraphicFramePr>
          <p:nvPr/>
        </p:nvGraphicFramePr>
        <p:xfrm>
          <a:off x="5632450" y="2413000"/>
          <a:ext cx="2767013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60" name="公式" r:id="rId9" imgW="1384300" imgH="711200" progId="Equation.3">
                  <p:embed/>
                </p:oleObj>
              </mc:Choice>
              <mc:Fallback>
                <p:oleObj name="公式" r:id="rId9" imgW="1384300" imgH="711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2413000"/>
                        <a:ext cx="2767013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Rectangle 18"/>
          <p:cNvSpPr>
            <a:spLocks noChangeArrowheads="1"/>
          </p:cNvSpPr>
          <p:nvPr/>
        </p:nvSpPr>
        <p:spPr bwMode="auto">
          <a:xfrm>
            <a:off x="4333875" y="2833688"/>
            <a:ext cx="140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经计算有</a:t>
            </a:r>
            <a:endParaRPr lang="zh-CN" altLang="en-US" sz="2400" baseline="0">
              <a:solidFill>
                <a:srgbClr val="000000"/>
              </a:solidFill>
            </a:endParaRPr>
          </a:p>
        </p:txBody>
      </p:sp>
      <p:graphicFrame>
        <p:nvGraphicFramePr>
          <p:cNvPr id="66579" name="Object 19"/>
          <p:cNvGraphicFramePr>
            <a:graphicFrameLocks noChangeAspect="1"/>
          </p:cNvGraphicFramePr>
          <p:nvPr/>
        </p:nvGraphicFramePr>
        <p:xfrm>
          <a:off x="776288" y="4379913"/>
          <a:ext cx="75755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61" name="公式" r:id="rId11" imgW="3949700" imgH="393700" progId="Equation.3">
                  <p:embed/>
                </p:oleObj>
              </mc:Choice>
              <mc:Fallback>
                <p:oleObj name="公式" r:id="rId11" imgW="3949700" imgH="3937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4379913"/>
                        <a:ext cx="757555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1" name="Object 21"/>
          <p:cNvGraphicFramePr>
            <a:graphicFrameLocks noChangeAspect="1"/>
          </p:cNvGraphicFramePr>
          <p:nvPr/>
        </p:nvGraphicFramePr>
        <p:xfrm>
          <a:off x="6473825" y="3744913"/>
          <a:ext cx="239712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62" name="公式" r:id="rId13" imgW="1218671" imgH="393529" progId="Equation.3">
                  <p:embed/>
                </p:oleObj>
              </mc:Choice>
              <mc:Fallback>
                <p:oleObj name="公式" r:id="rId13" imgW="1218671" imgH="39352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825" y="3744913"/>
                        <a:ext cx="2397125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2" name="Rectangle 22"/>
          <p:cNvSpPr>
            <a:spLocks noChangeArrowheads="1"/>
          </p:cNvSpPr>
          <p:nvPr/>
        </p:nvSpPr>
        <p:spPr bwMode="auto">
          <a:xfrm>
            <a:off x="200025" y="3887788"/>
            <a:ext cx="642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因协方差矩阵相等，故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(4-28)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为其判别式。由于</a:t>
            </a:r>
          </a:p>
        </p:txBody>
      </p:sp>
      <p:grpSp>
        <p:nvGrpSpPr>
          <p:cNvPr id="66599" name="Group 39"/>
          <p:cNvGrpSpPr>
            <a:grpSpLocks/>
          </p:cNvGrpSpPr>
          <p:nvPr/>
        </p:nvGrpSpPr>
        <p:grpSpPr bwMode="auto">
          <a:xfrm>
            <a:off x="257175" y="5102225"/>
            <a:ext cx="8039100" cy="533400"/>
            <a:chOff x="162" y="3214"/>
            <a:chExt cx="5064" cy="336"/>
          </a:xfrm>
        </p:grpSpPr>
        <p:graphicFrame>
          <p:nvGraphicFramePr>
            <p:cNvPr id="56338" name="Object 23"/>
            <p:cNvGraphicFramePr>
              <a:graphicFrameLocks noChangeAspect="1"/>
            </p:cNvGraphicFramePr>
            <p:nvPr/>
          </p:nvGraphicFramePr>
          <p:xfrm>
            <a:off x="2209" y="3262"/>
            <a:ext cx="301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63" name="公式" r:id="rId15" imgW="2400300" imgH="228600" progId="Equation.3">
                    <p:embed/>
                  </p:oleObj>
                </mc:Choice>
                <mc:Fallback>
                  <p:oleObj name="公式" r:id="rId15" imgW="2400300" imgH="2286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" y="3262"/>
                          <a:ext cx="301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9" name="Object 25"/>
            <p:cNvGraphicFramePr>
              <a:graphicFrameLocks noChangeAspect="1"/>
            </p:cNvGraphicFramePr>
            <p:nvPr/>
          </p:nvGraphicFramePr>
          <p:xfrm>
            <a:off x="383" y="3222"/>
            <a:ext cx="1297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64" name="公式" r:id="rId17" imgW="990170" imgH="253890" progId="Equation.3">
                    <p:embed/>
                  </p:oleObj>
                </mc:Choice>
                <mc:Fallback>
                  <p:oleObj name="公式" r:id="rId17" imgW="990170" imgH="25389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" y="3222"/>
                          <a:ext cx="1297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0" name="Rectangle 26"/>
            <p:cNvSpPr>
              <a:spLocks noChangeArrowheads="1"/>
            </p:cNvSpPr>
            <p:nvPr/>
          </p:nvSpPr>
          <p:spPr bwMode="auto">
            <a:xfrm>
              <a:off x="162" y="3214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将</a:t>
              </a:r>
            </a:p>
          </p:txBody>
        </p:sp>
        <p:sp>
          <p:nvSpPr>
            <p:cNvPr id="56341" name="Rectangle 27"/>
            <p:cNvSpPr>
              <a:spLocks noChangeArrowheads="1"/>
            </p:cNvSpPr>
            <p:nvPr/>
          </p:nvSpPr>
          <p:spPr bwMode="auto">
            <a:xfrm>
              <a:off x="1649" y="3240"/>
              <a:ext cx="6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代入：</a:t>
              </a:r>
            </a:p>
          </p:txBody>
        </p:sp>
      </p:grpSp>
      <p:grpSp>
        <p:nvGrpSpPr>
          <p:cNvPr id="66597" name="Group 37"/>
          <p:cNvGrpSpPr>
            <a:grpSpLocks/>
          </p:cNvGrpSpPr>
          <p:nvPr/>
        </p:nvGrpSpPr>
        <p:grpSpPr bwMode="auto">
          <a:xfrm>
            <a:off x="501650" y="5657850"/>
            <a:ext cx="8528050" cy="1258888"/>
            <a:chOff x="316" y="3564"/>
            <a:chExt cx="5372" cy="793"/>
          </a:xfrm>
        </p:grpSpPr>
        <p:grpSp>
          <p:nvGrpSpPr>
            <p:cNvPr id="56333" name="Group 34"/>
            <p:cNvGrpSpPr>
              <a:grpSpLocks/>
            </p:cNvGrpSpPr>
            <p:nvPr/>
          </p:nvGrpSpPr>
          <p:grpSpPr bwMode="auto">
            <a:xfrm>
              <a:off x="392" y="3672"/>
              <a:ext cx="5296" cy="685"/>
              <a:chOff x="392" y="3672"/>
              <a:chExt cx="5296" cy="685"/>
            </a:xfrm>
          </p:grpSpPr>
          <p:sp>
            <p:nvSpPr>
              <p:cNvPr id="56336" name="Rectangle 29"/>
              <p:cNvSpPr>
                <a:spLocks noChangeArrowheads="1"/>
              </p:cNvSpPr>
              <p:nvPr/>
            </p:nvSpPr>
            <p:spPr bwMode="auto">
              <a:xfrm>
                <a:off x="392" y="3683"/>
                <a:ext cx="5296" cy="664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en-US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aphicFrame>
            <p:nvGraphicFramePr>
              <p:cNvPr id="56337" name="Object 30"/>
              <p:cNvGraphicFramePr>
                <a:graphicFrameLocks noChangeAspect="1"/>
              </p:cNvGraphicFramePr>
              <p:nvPr/>
            </p:nvGraphicFramePr>
            <p:xfrm>
              <a:off x="560" y="3672"/>
              <a:ext cx="5050" cy="6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665" name="公式" r:id="rId19" imgW="4292600" imgH="635000" progId="Equation.3">
                      <p:embed/>
                    </p:oleObj>
                  </mc:Choice>
                  <mc:Fallback>
                    <p:oleObj name="公式" r:id="rId19" imgW="4292600" imgH="635000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0" y="3672"/>
                            <a:ext cx="5050" cy="6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6334" name="AutoShape 31"/>
            <p:cNvSpPr>
              <a:spLocks noChangeArrowheads="1"/>
            </p:cNvSpPr>
            <p:nvPr/>
          </p:nvSpPr>
          <p:spPr bwMode="auto">
            <a:xfrm>
              <a:off x="316" y="3564"/>
              <a:ext cx="237" cy="237"/>
            </a:xfrm>
            <a:prstGeom prst="smileyFace">
              <a:avLst>
                <a:gd name="adj" fmla="val 4653"/>
              </a:avLst>
            </a:prstGeom>
            <a:solidFill>
              <a:srgbClr val="F1D6A1"/>
            </a:solidFill>
            <a:ln w="38100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/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6335" name="Rectangle 32"/>
            <p:cNvSpPr>
              <a:spLocks noChangeArrowheads="1"/>
            </p:cNvSpPr>
            <p:nvPr/>
          </p:nvSpPr>
          <p:spPr bwMode="auto">
            <a:xfrm>
              <a:off x="4970" y="3671"/>
              <a:ext cx="5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 anchorCtr="1">
              <a:spAutoFit/>
            </a:bodyPr>
            <a:lstStyle/>
            <a:p>
              <a:pPr algn="ctr"/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(4-28)</a:t>
              </a: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"/>
          <p:cNvSpPr>
            <a:spLocks noChangeArrowheads="1"/>
          </p:cNvSpPr>
          <p:nvPr/>
        </p:nvSpPr>
        <p:spPr bwMode="auto">
          <a:xfrm>
            <a:off x="534988" y="649288"/>
            <a:ext cx="457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图中画出判别平面的一部分。</a:t>
            </a:r>
          </a:p>
        </p:txBody>
      </p:sp>
      <p:pic>
        <p:nvPicPr>
          <p:cNvPr id="57347" name="Picture 1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977900"/>
            <a:ext cx="5203825" cy="551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5400"/>
              <a:t>本讲到此结束，</a:t>
            </a:r>
            <a:br>
              <a:rPr lang="zh-CN" altLang="en-US" sz="5400"/>
            </a:br>
            <a:r>
              <a:rPr lang="zh-CN" altLang="en-US" sz="5400"/>
              <a:t>谢谢大家！</a:t>
            </a:r>
          </a:p>
        </p:txBody>
      </p:sp>
      <p:sp>
        <p:nvSpPr>
          <p:cNvPr id="58371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7"/>
          <p:cNvSpPr>
            <a:spLocks noChangeArrowheads="1"/>
          </p:cNvSpPr>
          <p:nvPr/>
        </p:nvSpPr>
        <p:spPr bwMode="auto">
          <a:xfrm>
            <a:off x="211138" y="1243013"/>
            <a:ext cx="548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）对于两两互斥的事件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en-US" sz="2400" baseline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有</a:t>
            </a:r>
          </a:p>
        </p:txBody>
      </p:sp>
      <p:graphicFrame>
        <p:nvGraphicFramePr>
          <p:cNvPr id="19459" name="Object 9"/>
          <p:cNvGraphicFramePr>
            <a:graphicFrameLocks noChangeAspect="1"/>
          </p:cNvGraphicFramePr>
          <p:nvPr/>
        </p:nvGraphicFramePr>
        <p:xfrm>
          <a:off x="2497138" y="1751013"/>
          <a:ext cx="4283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5" name="公式" r:id="rId4" imgW="2171700" imgH="215900" progId="Equation.3">
                  <p:embed/>
                </p:oleObj>
              </mc:Choice>
              <mc:Fallback>
                <p:oleObj name="公式" r:id="rId4" imgW="2171700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1751013"/>
                        <a:ext cx="42830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14"/>
          <p:cNvSpPr>
            <a:spLocks noChangeArrowheads="1"/>
          </p:cNvSpPr>
          <p:nvPr/>
        </p:nvSpPr>
        <p:spPr bwMode="auto">
          <a:xfrm>
            <a:off x="211138" y="309563"/>
            <a:ext cx="5319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）对任一事件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有：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0≤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)≤1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。   </a:t>
            </a:r>
          </a:p>
        </p:txBody>
      </p:sp>
      <p:sp>
        <p:nvSpPr>
          <p:cNvPr id="19461" name="Rectangle 15"/>
          <p:cNvSpPr>
            <a:spLocks noChangeArrowheads="1"/>
          </p:cNvSpPr>
          <p:nvPr/>
        </p:nvSpPr>
        <p:spPr bwMode="auto">
          <a:xfrm>
            <a:off x="211138" y="752475"/>
            <a:ext cx="4779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)=1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 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baseline="0">
                <a:solidFill>
                  <a:srgbClr val="000000"/>
                </a:solidFill>
                <a:latin typeface="Times New Roman" pitchFamily="18" charset="0"/>
              </a:rPr>
              <a:t>——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事件的全体</a:t>
            </a:r>
          </a:p>
        </p:txBody>
      </p:sp>
      <p:sp>
        <p:nvSpPr>
          <p:cNvPr id="19462" name="Rectangle 21"/>
          <p:cNvSpPr>
            <a:spLocks noChangeArrowheads="1"/>
          </p:cNvSpPr>
          <p:nvPr/>
        </p:nvSpPr>
        <p:spPr bwMode="auto">
          <a:xfrm>
            <a:off x="412750" y="2133600"/>
            <a:ext cx="429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则称函数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为事件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的概率。</a:t>
            </a:r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-754063" y="4922838"/>
            <a:ext cx="739457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indent="1676400" eaLnBrk="0" hangingPunct="0"/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设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是两个随机事件，且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)&gt;0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，则称</a:t>
            </a:r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473075" y="6121400"/>
            <a:ext cx="6764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为事件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发生的条件下事件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发生的条件概率。</a:t>
            </a:r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419100" y="4508500"/>
            <a:ext cx="2601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）条件概率定义</a:t>
            </a:r>
          </a:p>
        </p:txBody>
      </p:sp>
      <p:graphicFrame>
        <p:nvGraphicFramePr>
          <p:cNvPr id="11294" name="Object 30"/>
          <p:cNvGraphicFramePr>
            <a:graphicFrameLocks noChangeAspect="1"/>
          </p:cNvGraphicFramePr>
          <p:nvPr/>
        </p:nvGraphicFramePr>
        <p:xfrm>
          <a:off x="2978150" y="5380038"/>
          <a:ext cx="22129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6" name="公式" r:id="rId6" imgW="1104900" imgH="419100" progId="Equation.3">
                  <p:embed/>
                </p:oleObj>
              </mc:Choice>
              <mc:Fallback>
                <p:oleObj name="公式" r:id="rId6" imgW="1104900" imgH="4191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5380038"/>
                        <a:ext cx="22129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527050" y="3475038"/>
          <a:ext cx="266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7" name="公式" r:id="rId8" imgW="1231366" imgH="228501" progId="Equation.3">
                  <p:embed/>
                </p:oleObj>
              </mc:Choice>
              <mc:Fallback>
                <p:oleObj name="公式" r:id="rId8" imgW="1231366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3475038"/>
                        <a:ext cx="266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508000" y="3984625"/>
          <a:ext cx="43862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8" name="公式" r:id="rId10" imgW="2260600" imgH="215900" progId="Equation.3">
                  <p:embed/>
                </p:oleObj>
              </mc:Choice>
              <mc:Fallback>
                <p:oleObj name="公式" r:id="rId10" imgW="22606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3984625"/>
                        <a:ext cx="43862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273050" y="2940050"/>
            <a:ext cx="60245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）不可能事件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的概率为零，即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)=0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465138" y="259080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）概率的性质</a:t>
            </a:r>
          </a:p>
        </p:txBody>
      </p:sp>
      <p:grpSp>
        <p:nvGrpSpPr>
          <p:cNvPr id="11302" name="Group 38"/>
          <p:cNvGrpSpPr>
            <a:grpSpLocks/>
          </p:cNvGrpSpPr>
          <p:nvPr/>
        </p:nvGrpSpPr>
        <p:grpSpPr bwMode="auto">
          <a:xfrm>
            <a:off x="6211888" y="3611563"/>
            <a:ext cx="2566987" cy="706437"/>
            <a:chOff x="3819" y="2275"/>
            <a:chExt cx="1717" cy="445"/>
          </a:xfrm>
        </p:grpSpPr>
        <p:sp>
          <p:nvSpPr>
            <p:cNvPr id="19473" name="Rectangle 36"/>
            <p:cNvSpPr>
              <a:spLocks noChangeArrowheads="1"/>
            </p:cNvSpPr>
            <p:nvPr/>
          </p:nvSpPr>
          <p:spPr bwMode="auto">
            <a:xfrm>
              <a:off x="3819" y="2275"/>
              <a:ext cx="171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zh-CN" altLang="en-US" sz="2000" baseline="0">
                  <a:solidFill>
                    <a:srgbClr val="000000"/>
                  </a:solidFill>
                  <a:latin typeface="Times New Roman" pitchFamily="18" charset="0"/>
                </a:rPr>
                <a:t>联合概率</a:t>
              </a:r>
              <a:r>
                <a:rPr lang="en-US" altLang="zh-CN" sz="2000" i="1" baseline="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r>
                <a:rPr lang="en-US" altLang="zh-CN" sz="2000" baseline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sz="2000" i="1" baseline="0">
                  <a:solidFill>
                    <a:srgbClr val="000000"/>
                  </a:solidFill>
                  <a:latin typeface="Times New Roman" pitchFamily="18" charset="0"/>
                </a:rPr>
                <a:t>AB</a:t>
              </a:r>
              <a:r>
                <a:rPr lang="en-US" altLang="zh-CN" sz="2000" baseline="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r>
                <a:rPr lang="zh-CN" altLang="en-US" sz="2000" baseline="0">
                  <a:solidFill>
                    <a:srgbClr val="000000"/>
                  </a:solidFill>
                  <a:latin typeface="Times New Roman" pitchFamily="18" charset="0"/>
                </a:rPr>
                <a:t>：</a:t>
              </a:r>
            </a:p>
            <a:p>
              <a:pPr algn="ctr"/>
              <a:r>
                <a:rPr lang="en-US" altLang="zh-CN" sz="2000" i="1" baseline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zh-CN" altLang="en-US" sz="2000" baseline="0">
                  <a:solidFill>
                    <a:srgbClr val="000000"/>
                  </a:solidFill>
                  <a:latin typeface="Times New Roman" pitchFamily="18" charset="0"/>
                </a:rPr>
                <a:t>，</a:t>
              </a:r>
              <a:r>
                <a:rPr lang="en-US" altLang="zh-CN" sz="2000" i="1" baseline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lang="zh-CN" altLang="en-US" sz="2000" baseline="0">
                  <a:solidFill>
                    <a:srgbClr val="000000"/>
                  </a:solidFill>
                  <a:latin typeface="Times New Roman" pitchFamily="18" charset="0"/>
                </a:rPr>
                <a:t>同时发生的概率 </a:t>
              </a:r>
            </a:p>
          </p:txBody>
        </p:sp>
        <p:sp>
          <p:nvSpPr>
            <p:cNvPr id="19474" name="AutoShape 37"/>
            <p:cNvSpPr>
              <a:spLocks noChangeArrowheads="1"/>
            </p:cNvSpPr>
            <p:nvPr/>
          </p:nvSpPr>
          <p:spPr bwMode="auto">
            <a:xfrm>
              <a:off x="3856" y="2288"/>
              <a:ext cx="1616" cy="432"/>
            </a:xfrm>
            <a:prstGeom prst="wedgeRoundRectCallout">
              <a:avLst>
                <a:gd name="adj1" fmla="val -92204"/>
                <a:gd name="adj2" fmla="val 30093"/>
                <a:gd name="adj3" fmla="val 16667"/>
              </a:avLst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 anchorCtr="1"/>
            <a:lstStyle/>
            <a:p>
              <a:pPr algn="ctr"/>
              <a:endParaRPr lang="zh-CN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7396163" y="5522913"/>
            <a:ext cx="143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(4-1)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3" grpId="0"/>
      <p:bldP spid="11295" grpId="0"/>
      <p:bldP spid="11296" grpId="0"/>
      <p:bldP spid="11283" grpId="0"/>
      <p:bldP spid="11287" grpId="0"/>
      <p:bldP spid="113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9"/>
          <p:cNvSpPr>
            <a:spLocks noChangeArrowheads="1"/>
          </p:cNvSpPr>
          <p:nvPr/>
        </p:nvSpPr>
        <p:spPr bwMode="auto">
          <a:xfrm>
            <a:off x="-1033463" y="741363"/>
            <a:ext cx="9074151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indent="1219200" eaLnBrk="0" hangingPunct="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）概率乘法公式：如果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)&gt;0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，则联合概率</a:t>
            </a:r>
          </a:p>
          <a:p>
            <a:pPr indent="1219200" eaLnBrk="0" hangingPunct="0">
              <a:lnSpc>
                <a:spcPct val="125000"/>
              </a:lnSpc>
            </a:pPr>
            <a:r>
              <a:rPr lang="zh-CN" altLang="en-US" sz="2400" i="1" baseline="0">
                <a:solidFill>
                  <a:srgbClr val="000000"/>
                </a:solidFill>
                <a:latin typeface="Times New Roman" pitchFamily="18" charset="0"/>
              </a:rPr>
              <a:t>                  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AB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)= 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 = 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 =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BA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-542925" y="4052888"/>
            <a:ext cx="93773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indent="762000">
              <a:lnSpc>
                <a:spcPct val="125000"/>
              </a:lnSpc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）贝叶斯公式：在全概率公式的条件下，若</a:t>
            </a:r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)&gt;0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，则将</a:t>
            </a:r>
          </a:p>
          <a:p>
            <a:pPr indent="762000">
              <a:lnSpc>
                <a:spcPct val="125000"/>
              </a:lnSpc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           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(4-2)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(4-3)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式代入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(4-1)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式中，有：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177077"/>
              </p:ext>
            </p:extLst>
          </p:nvPr>
        </p:nvGraphicFramePr>
        <p:xfrm>
          <a:off x="2371725" y="5194300"/>
          <a:ext cx="3729038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6" name="公式" r:id="rId4" imgW="1777229" imgH="622030" progId="Equation.3">
                  <p:embed/>
                </p:oleObj>
              </mc:Choice>
              <mc:Fallback>
                <p:oleObj name="公式" r:id="rId4" imgW="1777229" imgH="6220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5194300"/>
                        <a:ext cx="3729038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7915275" y="5481638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(4-4)</a:t>
            </a:r>
          </a:p>
        </p:txBody>
      </p:sp>
      <p:sp>
        <p:nvSpPr>
          <p:cNvPr id="20486" name="Rectangle 15"/>
          <p:cNvSpPr>
            <a:spLocks noChangeArrowheads="1"/>
          </p:cNvSpPr>
          <p:nvPr/>
        </p:nvSpPr>
        <p:spPr bwMode="auto">
          <a:xfrm>
            <a:off x="379413" y="355600"/>
            <a:ext cx="429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）条件概率的三个重要公式：</a:t>
            </a: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2170113" y="2119313"/>
          <a:ext cx="48910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7" name="公式" r:id="rId6" imgW="2260600" imgH="431800" progId="Equation.3">
                  <p:embed/>
                </p:oleObj>
              </mc:Choice>
              <mc:Fallback>
                <p:oleObj name="公式" r:id="rId6" imgW="22606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2119313"/>
                        <a:ext cx="48910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128588" y="2938463"/>
            <a:ext cx="4752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indent="838200" eaLnBrk="0" hangingPunct="0"/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则对任一事件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有：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120814"/>
              </p:ext>
            </p:extLst>
          </p:nvPr>
        </p:nvGraphicFramePr>
        <p:xfrm>
          <a:off x="2849563" y="3319463"/>
          <a:ext cx="31734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8" name="公式" r:id="rId8" imgW="1511300" imgH="431800" progId="Equation.3">
                  <p:embed/>
                </p:oleObj>
              </mc:Choice>
              <mc:Fallback>
                <p:oleObj name="公式" r:id="rId8" imgW="15113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3319463"/>
                        <a:ext cx="31734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187325" y="1668463"/>
            <a:ext cx="8205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 anchorCtr="1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）全概率公式：设事件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 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en-US" sz="2400" baseline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，两两互斥，且</a:t>
            </a:r>
          </a:p>
        </p:txBody>
      </p:sp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6180138" y="6138863"/>
          <a:ext cx="283527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9" name="公式" r:id="rId10" imgW="1612900" imgH="419100" progId="Equation.3">
                  <p:embed/>
                </p:oleObj>
              </mc:Choice>
              <mc:Fallback>
                <p:oleObj name="公式" r:id="rId10" imgW="1612900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0138" y="6138863"/>
                        <a:ext cx="2835275" cy="744537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4117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4430713" y="1320800"/>
            <a:ext cx="1481137" cy="406400"/>
          </a:xfrm>
          <a:prstGeom prst="rect">
            <a:avLst/>
          </a:prstGeom>
          <a:solidFill>
            <a:srgbClr val="6600CC">
              <a:alpha val="2509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3830638" y="3354388"/>
            <a:ext cx="2222500" cy="787400"/>
          </a:xfrm>
          <a:prstGeom prst="rect">
            <a:avLst/>
          </a:prstGeom>
          <a:solidFill>
            <a:srgbClr val="6600CC">
              <a:alpha val="2509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94" name="Text Box 27"/>
          <p:cNvSpPr txBox="1">
            <a:spLocks noChangeArrowheads="1"/>
          </p:cNvSpPr>
          <p:nvPr/>
        </p:nvSpPr>
        <p:spPr bwMode="auto">
          <a:xfrm>
            <a:off x="7502525" y="1225550"/>
            <a:ext cx="143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(4-2)</a:t>
            </a:r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7605713" y="3460750"/>
            <a:ext cx="143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(4-3)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5" grpId="0"/>
      <p:bldP spid="13326" grpId="0"/>
      <p:bldP spid="13324" grpId="0"/>
      <p:bldP spid="13330" grpId="0"/>
      <p:bldP spid="13335" grpId="0" animBg="1"/>
      <p:bldP spid="13336" grpId="0" animBg="1"/>
      <p:bldP spid="133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B45C908-7D1B-4755-B5AB-A6F992DC114A}"/>
              </a:ext>
            </a:extLst>
          </p:cNvPr>
          <p:cNvSpPr txBox="1"/>
          <p:nvPr/>
        </p:nvSpPr>
        <p:spPr>
          <a:xfrm>
            <a:off x="609600" y="1295400"/>
            <a:ext cx="7620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121212"/>
                </a:solidFill>
                <a:effectLst/>
                <a:latin typeface="-apple-system"/>
              </a:rPr>
              <a:t>英国数学家托马斯</a:t>
            </a:r>
            <a:r>
              <a:rPr lang="en-US" altLang="zh-CN" sz="3200" b="0" i="0" dirty="0">
                <a:solidFill>
                  <a:srgbClr val="121212"/>
                </a:solidFill>
                <a:effectLst/>
                <a:latin typeface="-apple-system"/>
              </a:rPr>
              <a:t>·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-apple-system"/>
              </a:rPr>
              <a:t>贝叶斯（</a:t>
            </a:r>
            <a:r>
              <a:rPr lang="en-US" altLang="zh-CN" sz="3200" b="0" i="0" dirty="0">
                <a:solidFill>
                  <a:srgbClr val="121212"/>
                </a:solidFill>
                <a:effectLst/>
                <a:latin typeface="-apple-system"/>
              </a:rPr>
              <a:t>Thomas Bayes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-apple-system"/>
              </a:rPr>
              <a:t>）在</a:t>
            </a:r>
            <a:r>
              <a:rPr lang="en-US" altLang="zh-CN" sz="3200" b="0" i="0" dirty="0">
                <a:solidFill>
                  <a:srgbClr val="121212"/>
                </a:solidFill>
                <a:effectLst/>
                <a:latin typeface="-apple-system"/>
              </a:rPr>
              <a:t>1763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-apple-system"/>
              </a:rPr>
              <a:t>年发表的一篇论文中，首先提出了这个定理。而这篇论文是在他死后才由他的一位朋友发表出来的。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7DB440-2FD7-4985-A21F-25A9BF6B2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2667000"/>
            <a:ext cx="4762500" cy="3067050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FCBFA606-EFE8-4ECE-AA1B-912C37407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00" y="602954"/>
            <a:ext cx="405447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r>
              <a:rPr lang="zh-CN" altLang="en-US" sz="2400" b="1" baseline="0" dirty="0">
                <a:solidFill>
                  <a:srgbClr val="000000"/>
                </a:solidFill>
                <a:latin typeface="Times New Roman" pitchFamily="18" charset="0"/>
              </a:rPr>
              <a:t>关于贝叶斯定理：</a:t>
            </a:r>
          </a:p>
        </p:txBody>
      </p:sp>
    </p:spTree>
    <p:extLst>
      <p:ext uri="{BB962C8B-B14F-4D97-AF65-F5344CB8AC3E}">
        <p14:creationId xmlns:p14="http://schemas.microsoft.com/office/powerpoint/2010/main" val="374068439"/>
      </p:ext>
    </p:extLst>
  </p:cSld>
  <p:clrMapOvr>
    <a:masterClrMapping/>
  </p:clrMapOvr>
  <p:transition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E98943-465A-479A-94D2-F5B9BBBBB440}"/>
              </a:ext>
            </a:extLst>
          </p:cNvPr>
          <p:cNvSpPr txBox="1"/>
          <p:nvPr/>
        </p:nvSpPr>
        <p:spPr>
          <a:xfrm>
            <a:off x="228600" y="1828800"/>
            <a:ext cx="8382000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121212"/>
                </a:solidFill>
                <a:latin typeface="-apple-system"/>
              </a:rPr>
              <a:t>已知条件：女神经常冲你笑，记为</a:t>
            </a:r>
            <a:r>
              <a:rPr lang="en-US" altLang="zh-CN" sz="4000" dirty="0">
                <a:solidFill>
                  <a:srgbClr val="121212"/>
                </a:solidFill>
                <a:latin typeface="-apple-system"/>
              </a:rPr>
              <a:t>B</a:t>
            </a:r>
            <a:r>
              <a:rPr lang="zh-CN" altLang="en-US" sz="4000" dirty="0">
                <a:solidFill>
                  <a:srgbClr val="121212"/>
                </a:solidFill>
                <a:latin typeface="-apple-system"/>
              </a:rPr>
              <a:t>事件</a:t>
            </a:r>
            <a:endParaRPr lang="zh-CN" altLang="en-US" sz="4000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9317DCB-5D27-41FC-AE5B-B26733E65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86489"/>
            <a:ext cx="44196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b" anchorCtr="1">
            <a:spAutoFit/>
          </a:bodyPr>
          <a:lstStyle/>
          <a:p>
            <a:r>
              <a:rPr lang="zh-CN" altLang="en-US" sz="3200" b="1" baseline="0" dirty="0">
                <a:solidFill>
                  <a:srgbClr val="000000"/>
                </a:solidFill>
                <a:latin typeface="Times New Roman" pitchFamily="18" charset="0"/>
              </a:rPr>
              <a:t>贝叶斯定理的实际应用</a:t>
            </a:r>
            <a:r>
              <a:rPr lang="zh-CN" altLang="en-US" sz="2400" b="1" baseline="0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A1C866-B3C1-4FC5-ACD7-C12B7B52DA6D}"/>
              </a:ext>
            </a:extLst>
          </p:cNvPr>
          <p:cNvSpPr txBox="1"/>
          <p:nvPr/>
        </p:nvSpPr>
        <p:spPr>
          <a:xfrm>
            <a:off x="285134" y="2741870"/>
            <a:ext cx="7944465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0" i="0" dirty="0">
                <a:solidFill>
                  <a:srgbClr val="121212"/>
                </a:solidFill>
                <a:effectLst/>
                <a:latin typeface="-apple-system"/>
              </a:rPr>
              <a:t>要求解的问题：女神喜欢你，记为</a:t>
            </a:r>
            <a:r>
              <a:rPr lang="en-US" altLang="zh-CN" sz="4000" b="0" i="0" dirty="0">
                <a:solidFill>
                  <a:srgbClr val="121212"/>
                </a:solidFill>
                <a:effectLst/>
                <a:latin typeface="-apple-system"/>
              </a:rPr>
              <a:t>A</a:t>
            </a:r>
            <a:r>
              <a:rPr lang="zh-CN" altLang="en-US" sz="4000" b="0" i="0" dirty="0">
                <a:solidFill>
                  <a:srgbClr val="121212"/>
                </a:solidFill>
                <a:effectLst/>
                <a:latin typeface="-apple-system"/>
              </a:rPr>
              <a:t>事件</a:t>
            </a:r>
            <a:endParaRPr lang="zh-CN" altLang="en-US" sz="40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F96EAE2A-7785-4652-BCAB-6CA356815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3884208"/>
            <a:ext cx="405447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r>
              <a:rPr lang="en-US" altLang="zh-CN" sz="2400" b="1" baseline="0" dirty="0">
                <a:solidFill>
                  <a:srgbClr val="000000"/>
                </a:solidFill>
                <a:latin typeface="Times New Roman" pitchFamily="18" charset="0"/>
              </a:rPr>
              <a:t>P(A)=0.5, P(~A)=0.5</a:t>
            </a:r>
            <a:endParaRPr lang="zh-CN" altLang="en-US" sz="2400" b="1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83888B69-1E98-403B-ACF0-B77DC16FD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4608126"/>
            <a:ext cx="405447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r>
              <a:rPr lang="en-US" altLang="zh-CN" sz="2400" b="1" baseline="0" dirty="0">
                <a:solidFill>
                  <a:srgbClr val="000000"/>
                </a:solidFill>
                <a:latin typeface="Times New Roman" pitchFamily="18" charset="0"/>
              </a:rPr>
              <a:t>P(B|A)=0.8, P(B|~A)=0.2</a:t>
            </a:r>
            <a:endParaRPr lang="zh-CN" altLang="en-US" sz="2400" b="1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FED251DC-35E3-4AC6-B577-A154BB5CC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35" y="5320709"/>
            <a:ext cx="405447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r>
              <a:rPr lang="en-US" altLang="zh-CN" sz="2400" b="1" baseline="0" dirty="0">
                <a:solidFill>
                  <a:srgbClr val="000000"/>
                </a:solidFill>
                <a:latin typeface="Times New Roman" pitchFamily="18" charset="0"/>
              </a:rPr>
              <a:t>P(A|B)=?</a:t>
            </a:r>
            <a:endParaRPr lang="zh-CN" altLang="en-US" sz="2400" b="1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833314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130175" y="5491163"/>
            <a:ext cx="8810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indent="304800" eaLnBrk="0" hangingPunct="0">
              <a:lnSpc>
                <a:spcPct val="125000"/>
              </a:lnSpc>
            </a:pPr>
            <a:r>
              <a:rPr lang="en-US" altLang="zh-CN" sz="2400" baseline="0" dirty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400" baseline="0" dirty="0">
                <a:solidFill>
                  <a:srgbClr val="000000"/>
                </a:solidFill>
                <a:latin typeface="宋体" pitchFamily="2" charset="-122"/>
              </a:rPr>
              <a:t>今后的分类中常用到类概率</a:t>
            </a:r>
            <a:r>
              <a:rPr lang="zh-CN" altLang="en-US" sz="2400" baseline="0" dirty="0">
                <a:solidFill>
                  <a:srgbClr val="800000"/>
                </a:solidFill>
                <a:latin typeface="宋体" pitchFamily="2" charset="-122"/>
              </a:rPr>
              <a:t>密度</a:t>
            </a:r>
            <a:r>
              <a:rPr lang="en-US" altLang="zh-CN" sz="2400" i="1" baseline="0" dirty="0">
                <a:solidFill>
                  <a:srgbClr val="8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 dirty="0">
                <a:solidFill>
                  <a:srgbClr val="8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 dirty="0">
                <a:solidFill>
                  <a:srgbClr val="800000"/>
                </a:solidFill>
                <a:latin typeface="Times New Roman" pitchFamily="18" charset="0"/>
              </a:rPr>
              <a:t>X</a:t>
            </a:r>
            <a:r>
              <a:rPr lang="en-US" altLang="zh-CN" sz="2400" i="1" baseline="0" dirty="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zh-CN" sz="2400" baseline="0" dirty="0">
                <a:solidFill>
                  <a:srgbClr val="800000"/>
                </a:solidFill>
                <a:latin typeface="Times New Roman" pitchFamily="18" charset="0"/>
              </a:rPr>
              <a:t>|</a:t>
            </a:r>
            <a:r>
              <a:rPr lang="el-GR" altLang="zh-CN" sz="2400" i="1" baseline="0" dirty="0">
                <a:solidFill>
                  <a:srgbClr val="800000"/>
                </a:solidFill>
                <a:latin typeface="Times New Roman" pitchFamily="18" charset="0"/>
              </a:rPr>
              <a:t>ω</a:t>
            </a:r>
            <a:r>
              <a:rPr lang="el-GR" altLang="zh-CN" sz="2400" i="1" baseline="-25000" dirty="0">
                <a:solidFill>
                  <a:srgbClr val="800000"/>
                </a:solidFill>
                <a:latin typeface="Times New Roman" pitchFamily="18" charset="0"/>
              </a:rPr>
              <a:t>i</a:t>
            </a:r>
            <a:r>
              <a:rPr lang="en-US" altLang="zh-CN" sz="2400" baseline="0" dirty="0">
                <a:solidFill>
                  <a:srgbClr val="800000"/>
                </a:solidFill>
                <a:latin typeface="Times New Roman" pitchFamily="18" charset="0"/>
              </a:rPr>
              <a:t>)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lang="el-GR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类的条件概</a:t>
            </a:r>
          </a:p>
          <a:p>
            <a:pPr indent="304800" eaLnBrk="0" hangingPunct="0">
              <a:lnSpc>
                <a:spcPct val="125000"/>
              </a:lnSpc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率密度函数，通常也称为</a:t>
            </a:r>
            <a:r>
              <a:rPr lang="el-GR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l-GR" sz="2400" baseline="0" dirty="0">
                <a:solidFill>
                  <a:srgbClr val="000000"/>
                </a:solidFill>
                <a:latin typeface="Times New Roman" pitchFamily="18" charset="0"/>
              </a:rPr>
              <a:t>的似然函数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。 </a:t>
            </a:r>
          </a:p>
        </p:txBody>
      </p:sp>
      <p:sp>
        <p:nvSpPr>
          <p:cNvPr id="21507" name="Rectangle 9"/>
          <p:cNvSpPr>
            <a:spLocks noChangeArrowheads="1"/>
          </p:cNvSpPr>
          <p:nvPr/>
        </p:nvSpPr>
        <p:spPr bwMode="auto">
          <a:xfrm>
            <a:off x="681038" y="698500"/>
            <a:ext cx="5641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indent="304800" eaLnBrk="0" hangingPunct="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设随机样本向量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，相关的三个概率：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365125" y="2144713"/>
            <a:ext cx="8721725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）后验概率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：相对于先验概率而言。指收到</a:t>
            </a:r>
            <a:r>
              <a:rPr lang="zh-CN" altLang="en-US" sz="2400" baseline="0">
                <a:solidFill>
                  <a:srgbClr val="663300"/>
                </a:solidFill>
                <a:latin typeface="Times New Roman" pitchFamily="18" charset="0"/>
              </a:rPr>
              <a:t>数据</a:t>
            </a:r>
            <a:r>
              <a:rPr lang="en-US" altLang="zh-CN" sz="2400" b="1" i="1" baseline="0">
                <a:solidFill>
                  <a:srgbClr val="663300"/>
                </a:solidFill>
                <a:latin typeface="Times New Roman" pitchFamily="18" charset="0"/>
              </a:rPr>
              <a:t>X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（一批样本）后，根据这批样本提供的信息统计出的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类出现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的概率。表示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属于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类的概率。</a:t>
            </a:r>
          </a:p>
        </p:txBody>
      </p:sp>
      <p:sp>
        <p:nvSpPr>
          <p:cNvPr id="21509" name="Rectangle 15"/>
          <p:cNvSpPr>
            <a:spLocks noChangeArrowheads="1"/>
          </p:cNvSpPr>
          <p:nvPr/>
        </p:nvSpPr>
        <p:spPr bwMode="auto">
          <a:xfrm>
            <a:off x="168275" y="225425"/>
            <a:ext cx="44148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）模式识别中的三个概率</a:t>
            </a:r>
          </a:p>
        </p:txBody>
      </p:sp>
      <p:sp>
        <p:nvSpPr>
          <p:cNvPr id="21510" name="Rectangle 16"/>
          <p:cNvSpPr>
            <a:spLocks noChangeArrowheads="1"/>
          </p:cNvSpPr>
          <p:nvPr/>
        </p:nvSpPr>
        <p:spPr bwMode="auto">
          <a:xfrm>
            <a:off x="288925" y="1216025"/>
            <a:ext cx="87264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）先验概率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：根据以前的知识和经验得出的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类样本</a:t>
            </a:r>
          </a:p>
          <a:p>
            <a:pPr eaLnBrk="0" hangingPunct="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  出现的概率，与现在无关。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427038" y="3559175"/>
            <a:ext cx="8848725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）条件概率</a:t>
            </a:r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l-GR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：已知属于</a:t>
            </a:r>
            <a:r>
              <a:rPr lang="el-GR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类的样本</a:t>
            </a:r>
            <a:r>
              <a:rPr lang="en-US" altLang="zh-CN" sz="2400" b="1" i="1" baseline="0" dirty="0">
                <a:solidFill>
                  <a:srgbClr val="472858"/>
                </a:solidFill>
                <a:latin typeface="Times New Roman" pitchFamily="18" charset="0"/>
              </a:rPr>
              <a:t>X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，发生某种</a:t>
            </a:r>
            <a:r>
              <a:rPr lang="zh-CN" altLang="en-US" sz="2400" baseline="0" dirty="0">
                <a:solidFill>
                  <a:srgbClr val="472858"/>
                </a:solidFill>
                <a:latin typeface="Times New Roman" pitchFamily="18" charset="0"/>
              </a:rPr>
              <a:t>事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 dirty="0">
                <a:solidFill>
                  <a:srgbClr val="472858"/>
                </a:solidFill>
                <a:latin typeface="Times New Roman" pitchFamily="18" charset="0"/>
              </a:rPr>
              <a:t>件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的概率。例对一批得病患者进行一项化验，结果为阳性的概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率为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95%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l-GR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代表得病人群， 则</a:t>
            </a:r>
            <a:r>
              <a:rPr lang="en-US" altLang="zh-CN" sz="24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化验为阳性的事件可表示为</a:t>
            </a:r>
          </a:p>
        </p:txBody>
      </p:sp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2898775" y="5060950"/>
          <a:ext cx="28432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公式" r:id="rId4" imgW="1294838" imgH="215806" progId="Equation.3">
                  <p:embed/>
                </p:oleObj>
              </mc:Choice>
              <mc:Fallback>
                <p:oleObj name="公式" r:id="rId4" imgW="1294838" imgH="2158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5" y="5060950"/>
                        <a:ext cx="284321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47" grpId="0"/>
      <p:bldP spid="14354" grpId="0"/>
    </p:bldLst>
  </p:timing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ple">
  <a:themeElements>
    <a:clrScheme name="Maple 7">
      <a:dk1>
        <a:srgbClr val="80ACC4"/>
      </a:dk1>
      <a:lt1>
        <a:srgbClr val="FFFFFF"/>
      </a:lt1>
      <a:dk2>
        <a:srgbClr val="B3D1DF"/>
      </a:dk2>
      <a:lt2>
        <a:srgbClr val="FFFFFF"/>
      </a:lt2>
      <a:accent1>
        <a:srgbClr val="5089A8"/>
      </a:accent1>
      <a:accent2>
        <a:srgbClr val="BBC6DB"/>
      </a:accent2>
      <a:accent3>
        <a:srgbClr val="D6E5EC"/>
      </a:accent3>
      <a:accent4>
        <a:srgbClr val="DADADA"/>
      </a:accent4>
      <a:accent5>
        <a:srgbClr val="B3C4D1"/>
      </a:accent5>
      <a:accent6>
        <a:srgbClr val="A9B3C6"/>
      </a:accent6>
      <a:hlink>
        <a:srgbClr val="0000FF"/>
      </a:hlink>
      <a:folHlink>
        <a:srgbClr val="006699"/>
      </a:folHlink>
    </a:clrScheme>
    <a:fontScheme name="Map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00CC"/>
        </a:solidFill>
        <a:ln w="9525" cap="flat" cmpd="sng" algn="ctr">
          <a:solidFill>
            <a:srgbClr val="9933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b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00CC"/>
        </a:solidFill>
        <a:ln w="9525" cap="flat" cmpd="sng" algn="ctr">
          <a:solidFill>
            <a:srgbClr val="9933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b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3513</TotalTime>
  <Words>3538</Words>
  <Application>Microsoft Office PowerPoint</Application>
  <PresentationFormat>全屏显示(4:3)</PresentationFormat>
  <Paragraphs>373</Paragraphs>
  <Slides>46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-apple-system</vt:lpstr>
      <vt:lpstr>宋体</vt:lpstr>
      <vt:lpstr>Arial</vt:lpstr>
      <vt:lpstr>Times New Roman</vt:lpstr>
      <vt:lpstr>Wingdings</vt:lpstr>
      <vt:lpstr>Wingdings 2</vt:lpstr>
      <vt:lpstr>吉祥如意</vt:lpstr>
      <vt:lpstr>Maple</vt:lpstr>
      <vt:lpstr>公式</vt:lpstr>
      <vt:lpstr>Equation</vt:lpstr>
      <vt:lpstr> 模式识别(Pattern Recognition)</vt:lpstr>
      <vt:lpstr>上讲复习</vt:lpstr>
      <vt:lpstr>本讲内容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两对条件概率的区别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贝叶斯判别举例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本讲到此结束， 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伟杰 孙</cp:lastModifiedBy>
  <cp:revision>392</cp:revision>
  <cp:lastPrinted>1601-01-01T00:00:00Z</cp:lastPrinted>
  <dcterms:created xsi:type="dcterms:W3CDTF">1601-01-01T00:00:00Z</dcterms:created>
  <dcterms:modified xsi:type="dcterms:W3CDTF">2021-12-18T16:24:14Z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