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0"/>
  </p:notesMasterIdLst>
  <p:handoutMasterIdLst>
    <p:handoutMasterId r:id="rId41"/>
  </p:handoutMasterIdLst>
  <p:sldIdLst>
    <p:sldId id="377" r:id="rId2"/>
    <p:sldId id="378" r:id="rId3"/>
    <p:sldId id="379" r:id="rId4"/>
    <p:sldId id="380" r:id="rId5"/>
    <p:sldId id="302" r:id="rId6"/>
    <p:sldId id="364" r:id="rId7"/>
    <p:sldId id="365" r:id="rId8"/>
    <p:sldId id="363" r:id="rId9"/>
    <p:sldId id="366" r:id="rId10"/>
    <p:sldId id="367" r:id="rId11"/>
    <p:sldId id="368" r:id="rId12"/>
    <p:sldId id="369" r:id="rId13"/>
    <p:sldId id="370" r:id="rId14"/>
    <p:sldId id="371" r:id="rId15"/>
    <p:sldId id="372" r:id="rId16"/>
    <p:sldId id="381" r:id="rId17"/>
    <p:sldId id="382" r:id="rId18"/>
    <p:sldId id="383" r:id="rId19"/>
    <p:sldId id="384" r:id="rId20"/>
    <p:sldId id="401" r:id="rId21"/>
    <p:sldId id="402" r:id="rId22"/>
    <p:sldId id="385" r:id="rId23"/>
    <p:sldId id="386" r:id="rId24"/>
    <p:sldId id="387" r:id="rId25"/>
    <p:sldId id="388" r:id="rId26"/>
    <p:sldId id="389" r:id="rId27"/>
    <p:sldId id="390" r:id="rId28"/>
    <p:sldId id="391" r:id="rId29"/>
    <p:sldId id="392" r:id="rId30"/>
    <p:sldId id="393" r:id="rId31"/>
    <p:sldId id="394" r:id="rId32"/>
    <p:sldId id="395" r:id="rId33"/>
    <p:sldId id="396" r:id="rId34"/>
    <p:sldId id="397" r:id="rId35"/>
    <p:sldId id="398" r:id="rId36"/>
    <p:sldId id="331" r:id="rId37"/>
    <p:sldId id="404" r:id="rId38"/>
    <p:sldId id="403" r:id="rId39"/>
  </p:sldIdLst>
  <p:sldSz cx="9144000" cy="6858000" type="screen4x3"/>
  <p:notesSz cx="6781800" cy="9926638"/>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24" autoAdjust="0"/>
    <p:restoredTop sz="87382" autoAdjust="0"/>
  </p:normalViewPr>
  <p:slideViewPr>
    <p:cSldViewPr>
      <p:cViewPr varScale="1">
        <p:scale>
          <a:sx n="78" d="100"/>
          <a:sy n="78" d="100"/>
        </p:scale>
        <p:origin x="1368" y="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332" y="-108"/>
      </p:cViewPr>
      <p:guideLst>
        <p:guide orient="horz" pos="3126"/>
        <p:guide pos="21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4.wmf"/><Relationship Id="rId4"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5" Type="http://schemas.openxmlformats.org/officeDocument/2006/relationships/image" Target="../media/image61.wmf"/><Relationship Id="rId4" Type="http://schemas.openxmlformats.org/officeDocument/2006/relationships/image" Target="../media/image6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7.wmf"/><Relationship Id="rId5" Type="http://schemas.openxmlformats.org/officeDocument/2006/relationships/image" Target="../media/image59.wmf"/><Relationship Id="rId4" Type="http://schemas.openxmlformats.org/officeDocument/2006/relationships/image" Target="../media/image6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emf"/><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4515" name="Rectangle 3"/>
          <p:cNvSpPr>
            <a:spLocks noGrp="1" noChangeArrowheads="1"/>
          </p:cNvSpPr>
          <p:nvPr>
            <p:ph type="dt" sz="quarter" idx="1"/>
          </p:nvPr>
        </p:nvSpPr>
        <p:spPr bwMode="auto">
          <a:xfrm>
            <a:off x="384175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64516" name="Rectangle 4"/>
          <p:cNvSpPr>
            <a:spLocks noGrp="1" noChangeArrowheads="1"/>
          </p:cNvSpPr>
          <p:nvPr>
            <p:ph type="ftr" sz="quarter" idx="2"/>
          </p:nvPr>
        </p:nvSpPr>
        <p:spPr bwMode="auto">
          <a:xfrm>
            <a:off x="0" y="9428163"/>
            <a:ext cx="293846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64517" name="Rectangle 5"/>
          <p:cNvSpPr>
            <a:spLocks noGrp="1" noChangeArrowheads="1"/>
          </p:cNvSpPr>
          <p:nvPr>
            <p:ph type="sldNum" sz="quarter" idx="3"/>
          </p:nvPr>
        </p:nvSpPr>
        <p:spPr bwMode="auto">
          <a:xfrm>
            <a:off x="3841750" y="9428163"/>
            <a:ext cx="293846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4570C680-EF7C-463B-AE2A-77A0DEEF8215}" type="slidenum">
              <a:rPr lang="en-US" altLang="zh-CN"/>
              <a:pPr>
                <a:defRPr/>
              </a:pPr>
              <a:t>‹#›</a:t>
            </a:fld>
            <a:endParaRPr lang="en-US" altLang="zh-CN"/>
          </a:p>
        </p:txBody>
      </p:sp>
    </p:spTree>
    <p:extLst>
      <p:ext uri="{BB962C8B-B14F-4D97-AF65-F5344CB8AC3E}">
        <p14:creationId xmlns:p14="http://schemas.microsoft.com/office/powerpoint/2010/main" val="1575571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1443" name="Rectangle 3"/>
          <p:cNvSpPr>
            <a:spLocks noGrp="1" noChangeArrowheads="1"/>
          </p:cNvSpPr>
          <p:nvPr>
            <p:ph type="dt" idx="1"/>
          </p:nvPr>
        </p:nvSpPr>
        <p:spPr bwMode="auto">
          <a:xfrm>
            <a:off x="384175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909638" y="744538"/>
            <a:ext cx="4964112"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677863" y="4714875"/>
            <a:ext cx="54260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446" name="Rectangle 6"/>
          <p:cNvSpPr>
            <a:spLocks noGrp="1" noChangeArrowheads="1"/>
          </p:cNvSpPr>
          <p:nvPr>
            <p:ph type="ftr" sz="quarter" idx="4"/>
          </p:nvPr>
        </p:nvSpPr>
        <p:spPr bwMode="auto">
          <a:xfrm>
            <a:off x="0" y="9428163"/>
            <a:ext cx="293846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61447" name="Rectangle 7"/>
          <p:cNvSpPr>
            <a:spLocks noGrp="1" noChangeArrowheads="1"/>
          </p:cNvSpPr>
          <p:nvPr>
            <p:ph type="sldNum" sz="quarter" idx="5"/>
          </p:nvPr>
        </p:nvSpPr>
        <p:spPr bwMode="auto">
          <a:xfrm>
            <a:off x="3841750" y="9428163"/>
            <a:ext cx="293846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11A0797-262B-4A8D-B72B-B83257CB2F63}" type="slidenum">
              <a:rPr lang="en-US" altLang="zh-CN"/>
              <a:pPr>
                <a:defRPr/>
              </a:pPr>
              <a:t>‹#›</a:t>
            </a:fld>
            <a:endParaRPr lang="en-US" altLang="zh-CN"/>
          </a:p>
        </p:txBody>
      </p:sp>
    </p:spTree>
    <p:extLst>
      <p:ext uri="{BB962C8B-B14F-4D97-AF65-F5344CB8AC3E}">
        <p14:creationId xmlns:p14="http://schemas.microsoft.com/office/powerpoint/2010/main" val="16735900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11A0797-262B-4A8D-B72B-B83257CB2F63}" type="slidenum">
              <a:rPr lang="en-US" altLang="zh-CN" smtClean="0"/>
              <a:pPr>
                <a:defRPr/>
              </a:pPr>
              <a:t>10</a:t>
            </a:fld>
            <a:endParaRPr lang="en-US" altLang="zh-CN"/>
          </a:p>
        </p:txBody>
      </p:sp>
    </p:spTree>
    <p:extLst>
      <p:ext uri="{BB962C8B-B14F-4D97-AF65-F5344CB8AC3E}">
        <p14:creationId xmlns:p14="http://schemas.microsoft.com/office/powerpoint/2010/main" val="1749140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如何解决两层感知器分类能力有限的问题？</a:t>
            </a:r>
          </a:p>
        </p:txBody>
      </p:sp>
      <p:sp>
        <p:nvSpPr>
          <p:cNvPr id="4" name="灯片编号占位符 3"/>
          <p:cNvSpPr>
            <a:spLocks noGrp="1"/>
          </p:cNvSpPr>
          <p:nvPr>
            <p:ph type="sldNum" sz="quarter" idx="5"/>
          </p:nvPr>
        </p:nvSpPr>
        <p:spPr/>
        <p:txBody>
          <a:bodyPr/>
          <a:lstStyle/>
          <a:p>
            <a:pPr>
              <a:defRPr/>
            </a:pPr>
            <a:fld id="{C11A0797-262B-4A8D-B72B-B83257CB2F63}" type="slidenum">
              <a:rPr lang="en-US" altLang="zh-CN" smtClean="0"/>
              <a:pPr>
                <a:defRPr/>
              </a:pPr>
              <a:t>13</a:t>
            </a:fld>
            <a:endParaRPr lang="en-US" altLang="zh-CN"/>
          </a:p>
        </p:txBody>
      </p:sp>
    </p:spTree>
    <p:extLst>
      <p:ext uri="{BB962C8B-B14F-4D97-AF65-F5344CB8AC3E}">
        <p14:creationId xmlns:p14="http://schemas.microsoft.com/office/powerpoint/2010/main" val="417260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1" i="0" kern="1200" dirty="0">
                <a:solidFill>
                  <a:schemeClr val="tx1"/>
                </a:solidFill>
                <a:effectLst/>
                <a:latin typeface="Arial" charset="0"/>
                <a:ea typeface="宋体" pitchFamily="2" charset="-122"/>
                <a:cs typeface="+mn-cs"/>
              </a:rPr>
              <a:t>细胞突起是由细胞体延伸出来的细长部分，又可分为树突和轴突。细胞体的伸延部分产生的分枝称为树突，树突是接受从其它神经元传入的信息的入口。每个神经元可以有一或多个树突，呈放射状，可以接受刺激并将兴奋传入细胞体。</a:t>
            </a:r>
            <a:endParaRPr lang="en-US" altLang="zh-CN" sz="1200" b="1" i="0" kern="1200" dirty="0">
              <a:solidFill>
                <a:schemeClr val="tx1"/>
              </a:solidFill>
              <a:effectLst/>
              <a:latin typeface="Arial" charset="0"/>
              <a:ea typeface="宋体" pitchFamily="2" charset="-122"/>
              <a:cs typeface="+mn-cs"/>
            </a:endParaRPr>
          </a:p>
          <a:p>
            <a:r>
              <a:rPr lang="zh-CN" altLang="en-US" sz="1200" b="1" i="0" kern="1200" dirty="0">
                <a:solidFill>
                  <a:schemeClr val="tx1"/>
                </a:solidFill>
                <a:effectLst/>
                <a:latin typeface="Arial" charset="0"/>
                <a:ea typeface="宋体" pitchFamily="2" charset="-122"/>
                <a:cs typeface="+mn-cs"/>
              </a:rPr>
              <a:t>轴突是动物神经原传导神经冲动离开细胞体的细而长的突起。轴突通常较树突细。每个神经原只有一个轴突，一般自细胞体发出，轴突的作用是将胞体发出的冲动传递给另一个神经原或分布在肌肉或腺体的效应器。</a:t>
            </a:r>
            <a:endParaRPr lang="en-US" altLang="zh-CN" sz="1200" b="1" i="0" kern="1200" dirty="0">
              <a:solidFill>
                <a:schemeClr val="tx1"/>
              </a:solidFill>
              <a:effectLst/>
              <a:latin typeface="Arial" charset="0"/>
              <a:ea typeface="宋体" pitchFamily="2" charset="-122"/>
              <a:cs typeface="+mn-cs"/>
            </a:endParaRPr>
          </a:p>
          <a:p>
            <a:r>
              <a:rPr lang="zh-CN" altLang="en-US" sz="1200" b="1" i="0" kern="1200" dirty="0">
                <a:solidFill>
                  <a:schemeClr val="tx1"/>
                </a:solidFill>
                <a:effectLst/>
                <a:latin typeface="Arial" charset="0"/>
                <a:ea typeface="宋体" pitchFamily="2" charset="-122"/>
                <a:cs typeface="+mn-cs"/>
              </a:rPr>
              <a:t>突触</a:t>
            </a:r>
            <a:r>
              <a:rPr lang="en-US" altLang="zh-CN" sz="1200" b="1" i="0" kern="1200" dirty="0">
                <a:solidFill>
                  <a:schemeClr val="tx1"/>
                </a:solidFill>
                <a:effectLst/>
                <a:latin typeface="Arial" charset="0"/>
                <a:ea typeface="宋体" pitchFamily="2" charset="-122"/>
                <a:cs typeface="+mn-cs"/>
              </a:rPr>
              <a:t>synapse</a:t>
            </a:r>
            <a:r>
              <a:rPr lang="zh-CN" altLang="en-US" sz="1200" b="1" i="0" kern="1200" dirty="0">
                <a:solidFill>
                  <a:schemeClr val="tx1"/>
                </a:solidFill>
                <a:effectLst/>
                <a:latin typeface="Arial" charset="0"/>
                <a:ea typeface="宋体" pitchFamily="2" charset="-122"/>
                <a:cs typeface="+mn-cs"/>
              </a:rPr>
              <a:t>是两个神经元之间或神经元与效应器细胞之间相互接触、并借以传递信息的部位。</a:t>
            </a:r>
            <a:endParaRPr lang="zh-CN" altLang="en-US" dirty="0"/>
          </a:p>
        </p:txBody>
      </p:sp>
      <p:sp>
        <p:nvSpPr>
          <p:cNvPr id="4" name="Slide Number Placeholder 3"/>
          <p:cNvSpPr>
            <a:spLocks noGrp="1"/>
          </p:cNvSpPr>
          <p:nvPr>
            <p:ph type="sldNum" sz="quarter" idx="10"/>
          </p:nvPr>
        </p:nvSpPr>
        <p:spPr/>
        <p:txBody>
          <a:bodyPr/>
          <a:lstStyle/>
          <a:p>
            <a:pPr>
              <a:defRPr/>
            </a:pPr>
            <a:fld id="{C11A0797-262B-4A8D-B72B-B83257CB2F63}" type="slidenum">
              <a:rPr lang="en-US" altLang="zh-CN" smtClean="0"/>
              <a:pPr>
                <a:defRPr/>
              </a:pPr>
              <a:t>16</a:t>
            </a:fld>
            <a:endParaRPr lang="en-US" altLang="zh-CN"/>
          </a:p>
        </p:txBody>
      </p:sp>
    </p:spTree>
    <p:extLst>
      <p:ext uri="{BB962C8B-B14F-4D97-AF65-F5344CB8AC3E}">
        <p14:creationId xmlns:p14="http://schemas.microsoft.com/office/powerpoint/2010/main" val="139943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a:t>
            </a:r>
            <a:r>
              <a:rPr lang="zh-CN" altLang="en-US" dirty="0"/>
              <a:t>的输出为</a:t>
            </a:r>
            <a:r>
              <a:rPr lang="en-US" altLang="zh-CN" dirty="0"/>
              <a:t>1</a:t>
            </a:r>
            <a:r>
              <a:rPr lang="zh-CN" altLang="en-US" dirty="0"/>
              <a:t>或者</a:t>
            </a:r>
            <a:r>
              <a:rPr lang="en-US" altLang="zh-CN" dirty="0"/>
              <a:t>0</a:t>
            </a:r>
            <a:r>
              <a:rPr lang="zh-CN" altLang="en-US" dirty="0"/>
              <a:t>，不是</a:t>
            </a:r>
            <a:r>
              <a:rPr lang="en-US" altLang="zh-CN" dirty="0"/>
              <a:t>1</a:t>
            </a:r>
            <a:r>
              <a:rPr lang="zh-CN" altLang="en-US" dirty="0"/>
              <a:t>或者</a:t>
            </a:r>
            <a:r>
              <a:rPr lang="en-US" altLang="zh-CN" dirty="0"/>
              <a:t>-1</a:t>
            </a:r>
            <a:r>
              <a:rPr lang="zh-CN" altLang="en-US" dirty="0"/>
              <a:t>，否则</a:t>
            </a:r>
            <a:r>
              <a:rPr lang="en-US" altLang="zh-CN" dirty="0"/>
              <a:t>-1 </a:t>
            </a:r>
            <a:r>
              <a:rPr lang="zh-CN" altLang="en-US" dirty="0"/>
              <a:t>* </a:t>
            </a:r>
            <a:r>
              <a:rPr lang="en-US" altLang="zh-CN" dirty="0"/>
              <a:t>-1 =+1.</a:t>
            </a:r>
            <a:endParaRPr lang="zh-CN" altLang="en-US" dirty="0"/>
          </a:p>
        </p:txBody>
      </p:sp>
      <p:sp>
        <p:nvSpPr>
          <p:cNvPr id="4" name="灯片编号占位符 3"/>
          <p:cNvSpPr>
            <a:spLocks noGrp="1"/>
          </p:cNvSpPr>
          <p:nvPr>
            <p:ph type="sldNum" sz="quarter" idx="5"/>
          </p:nvPr>
        </p:nvSpPr>
        <p:spPr/>
        <p:txBody>
          <a:bodyPr/>
          <a:lstStyle/>
          <a:p>
            <a:pPr>
              <a:defRPr/>
            </a:pPr>
            <a:fld id="{C11A0797-262B-4A8D-B72B-B83257CB2F63}" type="slidenum">
              <a:rPr lang="en-US" altLang="zh-CN" smtClean="0"/>
              <a:pPr>
                <a:defRPr/>
              </a:pPr>
              <a:t>23</a:t>
            </a:fld>
            <a:endParaRPr lang="en-US" altLang="zh-CN"/>
          </a:p>
        </p:txBody>
      </p:sp>
    </p:spTree>
    <p:extLst>
      <p:ext uri="{BB962C8B-B14F-4D97-AF65-F5344CB8AC3E}">
        <p14:creationId xmlns:p14="http://schemas.microsoft.com/office/powerpoint/2010/main" val="87929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对于输出层，可以知道实际输出和期望输出，但是对于中间层，如何知道期望输出和实际输出？</a:t>
            </a:r>
          </a:p>
        </p:txBody>
      </p:sp>
      <p:sp>
        <p:nvSpPr>
          <p:cNvPr id="4" name="灯片编号占位符 3"/>
          <p:cNvSpPr>
            <a:spLocks noGrp="1"/>
          </p:cNvSpPr>
          <p:nvPr>
            <p:ph type="sldNum" sz="quarter" idx="5"/>
          </p:nvPr>
        </p:nvSpPr>
        <p:spPr/>
        <p:txBody>
          <a:bodyPr/>
          <a:lstStyle/>
          <a:p>
            <a:pPr>
              <a:defRPr/>
            </a:pPr>
            <a:fld id="{C11A0797-262B-4A8D-B72B-B83257CB2F63}" type="slidenum">
              <a:rPr lang="en-US" altLang="zh-CN" smtClean="0"/>
              <a:pPr>
                <a:defRPr/>
              </a:pPr>
              <a:t>24</a:t>
            </a:fld>
            <a:endParaRPr lang="en-US" altLang="zh-CN"/>
          </a:p>
        </p:txBody>
      </p:sp>
    </p:spTree>
    <p:extLst>
      <p:ext uri="{BB962C8B-B14F-4D97-AF65-F5344CB8AC3E}">
        <p14:creationId xmlns:p14="http://schemas.microsoft.com/office/powerpoint/2010/main" val="2410395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该算法实际上是感知器算法。</a:t>
            </a:r>
          </a:p>
        </p:txBody>
      </p:sp>
      <p:sp>
        <p:nvSpPr>
          <p:cNvPr id="4" name="灯片编号占位符 3"/>
          <p:cNvSpPr>
            <a:spLocks noGrp="1"/>
          </p:cNvSpPr>
          <p:nvPr>
            <p:ph type="sldNum" sz="quarter" idx="5"/>
          </p:nvPr>
        </p:nvSpPr>
        <p:spPr/>
        <p:txBody>
          <a:bodyPr/>
          <a:lstStyle/>
          <a:p>
            <a:pPr>
              <a:defRPr/>
            </a:pPr>
            <a:fld id="{C11A0797-262B-4A8D-B72B-B83257CB2F63}" type="slidenum">
              <a:rPr lang="en-US" altLang="zh-CN" smtClean="0"/>
              <a:pPr>
                <a:defRPr/>
              </a:pPr>
              <a:t>29</a:t>
            </a:fld>
            <a:endParaRPr lang="en-US" altLang="zh-CN"/>
          </a:p>
        </p:txBody>
      </p:sp>
    </p:spTree>
    <p:extLst>
      <p:ext uri="{BB962C8B-B14F-4D97-AF65-F5344CB8AC3E}">
        <p14:creationId xmlns:p14="http://schemas.microsoft.com/office/powerpoint/2010/main" val="3130570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Ep</a:t>
            </a:r>
            <a:r>
              <a:rPr lang="zh-CN" altLang="en-US" dirty="0"/>
              <a:t>或者</a:t>
            </a:r>
            <a:r>
              <a:rPr lang="en-US" altLang="zh-CN" dirty="0"/>
              <a:t>E</a:t>
            </a:r>
            <a:r>
              <a:rPr lang="zh-CN" altLang="en-US" dirty="0"/>
              <a:t>是我们的准则函数。然后用梯度下降法来进行最优化。</a:t>
            </a:r>
          </a:p>
        </p:txBody>
      </p:sp>
      <p:sp>
        <p:nvSpPr>
          <p:cNvPr id="4" name="灯片编号占位符 3"/>
          <p:cNvSpPr>
            <a:spLocks noGrp="1"/>
          </p:cNvSpPr>
          <p:nvPr>
            <p:ph type="sldNum" sz="quarter" idx="5"/>
          </p:nvPr>
        </p:nvSpPr>
        <p:spPr/>
        <p:txBody>
          <a:bodyPr/>
          <a:lstStyle/>
          <a:p>
            <a:pPr>
              <a:defRPr/>
            </a:pPr>
            <a:fld id="{C11A0797-262B-4A8D-B72B-B83257CB2F63}" type="slidenum">
              <a:rPr lang="en-US" altLang="zh-CN" smtClean="0"/>
              <a:pPr>
                <a:defRPr/>
              </a:pPr>
              <a:t>33</a:t>
            </a:fld>
            <a:endParaRPr lang="en-US" altLang="zh-CN"/>
          </a:p>
        </p:txBody>
      </p:sp>
    </p:spTree>
    <p:extLst>
      <p:ext uri="{BB962C8B-B14F-4D97-AF65-F5344CB8AC3E}">
        <p14:creationId xmlns:p14="http://schemas.microsoft.com/office/powerpoint/2010/main" val="2224776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11A0797-262B-4A8D-B72B-B83257CB2F63}" type="slidenum">
              <a:rPr lang="en-US" altLang="zh-CN" smtClean="0"/>
              <a:pPr>
                <a:defRPr/>
              </a:pPr>
              <a:t>34</a:t>
            </a:fld>
            <a:endParaRPr lang="en-US" altLang="zh-CN"/>
          </a:p>
        </p:txBody>
      </p:sp>
    </p:spTree>
    <p:extLst>
      <p:ext uri="{BB962C8B-B14F-4D97-AF65-F5344CB8AC3E}">
        <p14:creationId xmlns:p14="http://schemas.microsoft.com/office/powerpoint/2010/main" val="1098073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Svm,adaboost</a:t>
            </a:r>
            <a:r>
              <a:rPr lang="zh-CN" altLang="en-US" dirty="0"/>
              <a:t>等</a:t>
            </a:r>
          </a:p>
        </p:txBody>
      </p:sp>
      <p:sp>
        <p:nvSpPr>
          <p:cNvPr id="4" name="灯片编号占位符 3"/>
          <p:cNvSpPr>
            <a:spLocks noGrp="1"/>
          </p:cNvSpPr>
          <p:nvPr>
            <p:ph type="sldNum" sz="quarter" idx="10"/>
          </p:nvPr>
        </p:nvSpPr>
        <p:spPr/>
        <p:txBody>
          <a:bodyPr/>
          <a:lstStyle/>
          <a:p>
            <a:pPr>
              <a:defRPr/>
            </a:pPr>
            <a:fld id="{C11A0797-262B-4A8D-B72B-B83257CB2F63}" type="slidenum">
              <a:rPr lang="en-US" altLang="zh-CN" smtClean="0"/>
              <a:pPr>
                <a:defRPr/>
              </a:pPr>
              <a:t>36</a:t>
            </a:fld>
            <a:endParaRPr lang="en-US" altLang="zh-CN"/>
          </a:p>
        </p:txBody>
      </p:sp>
    </p:spTree>
    <p:extLst>
      <p:ext uri="{BB962C8B-B14F-4D97-AF65-F5344CB8AC3E}">
        <p14:creationId xmlns:p14="http://schemas.microsoft.com/office/powerpoint/2010/main" val="4102134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auto">
          <a:xfrm>
            <a:off x="4760913" y="20638"/>
            <a:ext cx="4438650" cy="4038600"/>
          </a:xfrm>
          <a:custGeom>
            <a:avLst/>
            <a:gdLst>
              <a:gd name="T0" fmla="*/ 1520001873 w 546"/>
              <a:gd name="T1" fmla="*/ 264126065 h 497"/>
              <a:gd name="T2" fmla="*/ 726954943 w 546"/>
              <a:gd name="T3" fmla="*/ 2147483647 h 497"/>
              <a:gd name="T4" fmla="*/ 1652177716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1056496135 h 497"/>
              <a:gd name="T18" fmla="*/ 2147483647 w 546"/>
              <a:gd name="T19" fmla="*/ 1914905847 h 497"/>
              <a:gd name="T20" fmla="*/ 2147483647 w 546"/>
              <a:gd name="T21" fmla="*/ 726346679 h 497"/>
              <a:gd name="T22" fmla="*/ 2147483647 w 546"/>
              <a:gd name="T23" fmla="*/ 132063033 h 497"/>
              <a:gd name="T24" fmla="*/ 1520001873 w 546"/>
              <a:gd name="T25" fmla="*/ 264126065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5" name="Group 3"/>
          <p:cNvGrpSpPr>
            <a:grpSpLocks/>
          </p:cNvGrpSpPr>
          <p:nvPr/>
        </p:nvGrpSpPr>
        <p:grpSpPr bwMode="auto">
          <a:xfrm>
            <a:off x="4572000" y="28575"/>
            <a:ext cx="4756150" cy="4338638"/>
            <a:chOff x="2918" y="18"/>
            <a:chExt cx="2958" cy="2699"/>
          </a:xfrm>
        </p:grpSpPr>
        <p:sp>
          <p:nvSpPr>
            <p:cNvPr id="6" name="Freeform 4"/>
            <p:cNvSpPr>
              <a:spLocks/>
            </p:cNvSpPr>
            <p:nvPr/>
          </p:nvSpPr>
          <p:spPr bwMode="auto">
            <a:xfrm>
              <a:off x="3060" y="18"/>
              <a:ext cx="490" cy="187"/>
            </a:xfrm>
            <a:custGeom>
              <a:avLst/>
              <a:gdLst>
                <a:gd name="T0" fmla="*/ 1814 w 97"/>
                <a:gd name="T1" fmla="*/ 637 h 37"/>
                <a:gd name="T2" fmla="*/ 2324 w 97"/>
                <a:gd name="T3" fmla="*/ 510 h 37"/>
                <a:gd name="T4" fmla="*/ 2349 w 97"/>
                <a:gd name="T5" fmla="*/ 435 h 37"/>
                <a:gd name="T6" fmla="*/ 2248 w 97"/>
                <a:gd name="T7" fmla="*/ 0 h 37"/>
                <a:gd name="T8" fmla="*/ 636 w 97"/>
                <a:gd name="T9" fmla="*/ 0 h 37"/>
                <a:gd name="T10" fmla="*/ 258 w 97"/>
                <a:gd name="T11" fmla="*/ 561 h 37"/>
                <a:gd name="T12" fmla="*/ 1814 w 97"/>
                <a:gd name="T13" fmla="*/ 63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Freeform 5"/>
            <p:cNvSpPr>
              <a:spLocks noEditPoints="1"/>
            </p:cNvSpPr>
            <p:nvPr/>
          </p:nvSpPr>
          <p:spPr bwMode="auto">
            <a:xfrm>
              <a:off x="2918" y="18"/>
              <a:ext cx="2958" cy="2699"/>
            </a:xfrm>
            <a:custGeom>
              <a:avLst/>
              <a:gdLst>
                <a:gd name="T0" fmla="*/ 12884 w 585"/>
                <a:gd name="T1" fmla="*/ 25 h 534"/>
                <a:gd name="T2" fmla="*/ 4015 w 585"/>
                <a:gd name="T3" fmla="*/ 0 h 534"/>
                <a:gd name="T4" fmla="*/ 5754 w 585"/>
                <a:gd name="T5" fmla="*/ 536 h 534"/>
                <a:gd name="T6" fmla="*/ 4450 w 585"/>
                <a:gd name="T7" fmla="*/ 996 h 534"/>
                <a:gd name="T8" fmla="*/ 5294 w 585"/>
                <a:gd name="T9" fmla="*/ 1814 h 534"/>
                <a:gd name="T10" fmla="*/ 1891 w 585"/>
                <a:gd name="T11" fmla="*/ 1531 h 534"/>
                <a:gd name="T12" fmla="*/ 662 w 585"/>
                <a:gd name="T13" fmla="*/ 1607 h 534"/>
                <a:gd name="T14" fmla="*/ 5087 w 585"/>
                <a:gd name="T15" fmla="*/ 12439 h 534"/>
                <a:gd name="T16" fmla="*/ 3681 w 585"/>
                <a:gd name="T17" fmla="*/ 8714 h 534"/>
                <a:gd name="T18" fmla="*/ 2685 w 585"/>
                <a:gd name="T19" fmla="*/ 9603 h 534"/>
                <a:gd name="T20" fmla="*/ 2402 w 585"/>
                <a:gd name="T21" fmla="*/ 11114 h 534"/>
                <a:gd name="T22" fmla="*/ 3170 w 585"/>
                <a:gd name="T23" fmla="*/ 6768 h 534"/>
                <a:gd name="T24" fmla="*/ 3914 w 585"/>
                <a:gd name="T25" fmla="*/ 5823 h 534"/>
                <a:gd name="T26" fmla="*/ 5345 w 585"/>
                <a:gd name="T27" fmla="*/ 6055 h 534"/>
                <a:gd name="T28" fmla="*/ 4809 w 585"/>
                <a:gd name="T29" fmla="*/ 7819 h 534"/>
                <a:gd name="T30" fmla="*/ 4910 w 585"/>
                <a:gd name="T31" fmla="*/ 10088 h 534"/>
                <a:gd name="T32" fmla="*/ 13167 w 585"/>
                <a:gd name="T33" fmla="*/ 12338 h 534"/>
                <a:gd name="T34" fmla="*/ 11610 w 585"/>
                <a:gd name="T35" fmla="*/ 10907 h 534"/>
                <a:gd name="T36" fmla="*/ 10866 w 585"/>
                <a:gd name="T37" fmla="*/ 8815 h 534"/>
                <a:gd name="T38" fmla="*/ 10123 w 585"/>
                <a:gd name="T39" fmla="*/ 6899 h 534"/>
                <a:gd name="T40" fmla="*/ 11761 w 585"/>
                <a:gd name="T41" fmla="*/ 6540 h 534"/>
                <a:gd name="T42" fmla="*/ 10406 w 585"/>
                <a:gd name="T43" fmla="*/ 5696 h 534"/>
                <a:gd name="T44" fmla="*/ 11225 w 585"/>
                <a:gd name="T45" fmla="*/ 5772 h 534"/>
                <a:gd name="T46" fmla="*/ 11200 w 585"/>
                <a:gd name="T47" fmla="*/ 5337 h 534"/>
                <a:gd name="T48" fmla="*/ 9612 w 585"/>
                <a:gd name="T49" fmla="*/ 5388 h 534"/>
                <a:gd name="T50" fmla="*/ 9127 w 585"/>
                <a:gd name="T51" fmla="*/ 8764 h 534"/>
                <a:gd name="T52" fmla="*/ 8874 w 585"/>
                <a:gd name="T53" fmla="*/ 5873 h 534"/>
                <a:gd name="T54" fmla="*/ 8464 w 585"/>
                <a:gd name="T55" fmla="*/ 4650 h 534"/>
                <a:gd name="T56" fmla="*/ 8874 w 585"/>
                <a:gd name="T57" fmla="*/ 3472 h 534"/>
                <a:gd name="T58" fmla="*/ 8667 w 585"/>
                <a:gd name="T59" fmla="*/ 2527 h 534"/>
                <a:gd name="T60" fmla="*/ 8464 w 585"/>
                <a:gd name="T61" fmla="*/ 1582 h 534"/>
                <a:gd name="T62" fmla="*/ 9435 w 585"/>
                <a:gd name="T63" fmla="*/ 2633 h 534"/>
                <a:gd name="T64" fmla="*/ 10608 w 585"/>
                <a:gd name="T65" fmla="*/ 1203 h 534"/>
                <a:gd name="T66" fmla="*/ 10457 w 585"/>
                <a:gd name="T67" fmla="*/ 2426 h 534"/>
                <a:gd name="T68" fmla="*/ 10254 w 585"/>
                <a:gd name="T69" fmla="*/ 3321 h 534"/>
                <a:gd name="T70" fmla="*/ 10254 w 585"/>
                <a:gd name="T71" fmla="*/ 4625 h 534"/>
                <a:gd name="T72" fmla="*/ 14264 w 585"/>
                <a:gd name="T73" fmla="*/ 4625 h 534"/>
                <a:gd name="T74" fmla="*/ 14163 w 585"/>
                <a:gd name="T75" fmla="*/ 1941 h 534"/>
                <a:gd name="T76" fmla="*/ 6366 w 585"/>
                <a:gd name="T77" fmla="*/ 1764 h 534"/>
                <a:gd name="T78" fmla="*/ 7494 w 585"/>
                <a:gd name="T79" fmla="*/ 2376 h 534"/>
                <a:gd name="T80" fmla="*/ 4374 w 585"/>
                <a:gd name="T81" fmla="*/ 4984 h 534"/>
                <a:gd name="T82" fmla="*/ 1765 w 585"/>
                <a:gd name="T83" fmla="*/ 2502 h 534"/>
                <a:gd name="T84" fmla="*/ 4884 w 585"/>
                <a:gd name="T85" fmla="*/ 2709 h 534"/>
                <a:gd name="T86" fmla="*/ 5623 w 585"/>
                <a:gd name="T87" fmla="*/ 2684 h 534"/>
                <a:gd name="T88" fmla="*/ 7721 w 585"/>
                <a:gd name="T89" fmla="*/ 3093 h 534"/>
                <a:gd name="T90" fmla="*/ 7059 w 585"/>
                <a:gd name="T91" fmla="*/ 6540 h 534"/>
                <a:gd name="T92" fmla="*/ 6649 w 585"/>
                <a:gd name="T93" fmla="*/ 3498 h 534"/>
                <a:gd name="T94" fmla="*/ 4374 w 585"/>
                <a:gd name="T95" fmla="*/ 4984 h 534"/>
                <a:gd name="T96" fmla="*/ 5704 w 585"/>
                <a:gd name="T97" fmla="*/ 5747 h 534"/>
                <a:gd name="T98" fmla="*/ 6315 w 585"/>
                <a:gd name="T99" fmla="*/ 4038 h 534"/>
                <a:gd name="T100" fmla="*/ 8333 w 585"/>
                <a:gd name="T101" fmla="*/ 7460 h 534"/>
                <a:gd name="T102" fmla="*/ 5496 w 585"/>
                <a:gd name="T103" fmla="*/ 8198 h 534"/>
                <a:gd name="T104" fmla="*/ 7898 w 585"/>
                <a:gd name="T105" fmla="*/ 7076 h 534"/>
                <a:gd name="T106" fmla="*/ 8131 w 585"/>
                <a:gd name="T107" fmla="*/ 3396 h 534"/>
                <a:gd name="T108" fmla="*/ 8004 w 585"/>
                <a:gd name="T109" fmla="*/ 5443 h 534"/>
                <a:gd name="T110" fmla="*/ 7645 w 585"/>
                <a:gd name="T111" fmla="*/ 3680 h 534"/>
                <a:gd name="T112" fmla="*/ 12965 w 585"/>
                <a:gd name="T113" fmla="*/ 4574 h 534"/>
                <a:gd name="T114" fmla="*/ 11786 w 585"/>
                <a:gd name="T115" fmla="*/ 413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 name="Freeform 6"/>
            <p:cNvSpPr>
              <a:spLocks/>
            </p:cNvSpPr>
            <p:nvPr/>
          </p:nvSpPr>
          <p:spPr bwMode="auto">
            <a:xfrm>
              <a:off x="3621" y="1287"/>
              <a:ext cx="238" cy="283"/>
            </a:xfrm>
            <a:custGeom>
              <a:avLst/>
              <a:gdLst>
                <a:gd name="T0" fmla="*/ 1028 w 47"/>
                <a:gd name="T1" fmla="*/ 384 h 56"/>
                <a:gd name="T2" fmla="*/ 694 w 47"/>
                <a:gd name="T3" fmla="*/ 1430 h 56"/>
                <a:gd name="T4" fmla="*/ 1028 w 47"/>
                <a:gd name="T5" fmla="*/ 384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 name="Freeform 7"/>
            <p:cNvSpPr>
              <a:spLocks/>
            </p:cNvSpPr>
            <p:nvPr/>
          </p:nvSpPr>
          <p:spPr bwMode="auto">
            <a:xfrm>
              <a:off x="3403" y="1403"/>
              <a:ext cx="208" cy="379"/>
            </a:xfrm>
            <a:custGeom>
              <a:avLst/>
              <a:gdLst>
                <a:gd name="T0" fmla="*/ 487 w 41"/>
                <a:gd name="T1" fmla="*/ 687 h 75"/>
                <a:gd name="T2" fmla="*/ 309 w 41"/>
                <a:gd name="T3" fmla="*/ 1764 h 75"/>
                <a:gd name="T4" fmla="*/ 1030 w 41"/>
                <a:gd name="T5" fmla="*/ 1147 h 75"/>
                <a:gd name="T6" fmla="*/ 954 w 41"/>
                <a:gd name="T7" fmla="*/ 611 h 75"/>
                <a:gd name="T8" fmla="*/ 487 w 41"/>
                <a:gd name="T9" fmla="*/ 687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Freeform 8"/>
            <p:cNvSpPr>
              <a:spLocks/>
            </p:cNvSpPr>
            <p:nvPr/>
          </p:nvSpPr>
          <p:spPr bwMode="auto">
            <a:xfrm>
              <a:off x="3272" y="645"/>
              <a:ext cx="683" cy="318"/>
            </a:xfrm>
            <a:custGeom>
              <a:avLst/>
              <a:gdLst>
                <a:gd name="T0" fmla="*/ 2869 w 135"/>
                <a:gd name="T1" fmla="*/ 101 h 63"/>
                <a:gd name="T2" fmla="*/ 612 w 135"/>
                <a:gd name="T3" fmla="*/ 101 h 63"/>
                <a:gd name="T4" fmla="*/ 51 w 135"/>
                <a:gd name="T5" fmla="*/ 636 h 63"/>
                <a:gd name="T6" fmla="*/ 1538 w 135"/>
                <a:gd name="T7" fmla="*/ 1479 h 63"/>
                <a:gd name="T8" fmla="*/ 2459 w 135"/>
                <a:gd name="T9" fmla="*/ 1378 h 63"/>
                <a:gd name="T10" fmla="*/ 2894 w 135"/>
                <a:gd name="T11" fmla="*/ 1353 h 63"/>
                <a:gd name="T12" fmla="*/ 2869 w 135"/>
                <a:gd name="T13" fmla="*/ 101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 name="Freeform 9"/>
            <p:cNvSpPr>
              <a:spLocks/>
            </p:cNvSpPr>
            <p:nvPr/>
          </p:nvSpPr>
          <p:spPr bwMode="auto">
            <a:xfrm>
              <a:off x="4046" y="1545"/>
              <a:ext cx="490" cy="515"/>
            </a:xfrm>
            <a:custGeom>
              <a:avLst/>
              <a:gdLst>
                <a:gd name="T0" fmla="*/ 1707 w 97"/>
                <a:gd name="T1" fmla="*/ 126 h 102"/>
                <a:gd name="T2" fmla="*/ 793 w 97"/>
                <a:gd name="T3" fmla="*/ 126 h 102"/>
                <a:gd name="T4" fmla="*/ 308 w 97"/>
                <a:gd name="T5" fmla="*/ 1454 h 102"/>
                <a:gd name="T6" fmla="*/ 2016 w 97"/>
                <a:gd name="T7" fmla="*/ 1580 h 102"/>
                <a:gd name="T8" fmla="*/ 1707 w 97"/>
                <a:gd name="T9" fmla="*/ 12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 name="Freeform 10"/>
            <p:cNvSpPr>
              <a:spLocks/>
            </p:cNvSpPr>
            <p:nvPr/>
          </p:nvSpPr>
          <p:spPr bwMode="auto">
            <a:xfrm>
              <a:off x="5173" y="1024"/>
              <a:ext cx="501" cy="96"/>
            </a:xfrm>
            <a:custGeom>
              <a:avLst/>
              <a:gdLst>
                <a:gd name="T0" fmla="*/ 385 w 99"/>
                <a:gd name="T1" fmla="*/ 0 h 19"/>
                <a:gd name="T2" fmla="*/ 1022 w 99"/>
                <a:gd name="T3" fmla="*/ 384 h 19"/>
                <a:gd name="T4" fmla="*/ 385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 name="Freeform 11"/>
            <p:cNvSpPr>
              <a:spLocks/>
            </p:cNvSpPr>
            <p:nvPr/>
          </p:nvSpPr>
          <p:spPr bwMode="auto">
            <a:xfrm>
              <a:off x="5340" y="1004"/>
              <a:ext cx="385" cy="237"/>
            </a:xfrm>
            <a:custGeom>
              <a:avLst/>
              <a:gdLst>
                <a:gd name="T0" fmla="*/ 537 w 76"/>
                <a:gd name="T1" fmla="*/ 943 h 47"/>
                <a:gd name="T2" fmla="*/ 1798 w 76"/>
                <a:gd name="T3" fmla="*/ 434 h 47"/>
                <a:gd name="T4" fmla="*/ 1231 w 76"/>
                <a:gd name="T5" fmla="*/ 76 h 47"/>
                <a:gd name="T6" fmla="*/ 486 w 76"/>
                <a:gd name="T7" fmla="*/ 812 h 47"/>
                <a:gd name="T8" fmla="*/ 537 w 76"/>
                <a:gd name="T9" fmla="*/ 943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12"/>
            <p:cNvSpPr>
              <a:spLocks/>
            </p:cNvSpPr>
            <p:nvPr/>
          </p:nvSpPr>
          <p:spPr bwMode="auto">
            <a:xfrm>
              <a:off x="5325" y="1201"/>
              <a:ext cx="415" cy="187"/>
            </a:xfrm>
            <a:custGeom>
              <a:avLst/>
              <a:gdLst>
                <a:gd name="T0" fmla="*/ 1842 w 82"/>
                <a:gd name="T1" fmla="*/ 152 h 37"/>
                <a:gd name="T2" fmla="*/ 612 w 82"/>
                <a:gd name="T3" fmla="*/ 435 h 37"/>
                <a:gd name="T4" fmla="*/ 435 w 82"/>
                <a:gd name="T5" fmla="*/ 662 h 37"/>
                <a:gd name="T6" fmla="*/ 1948 w 82"/>
                <a:gd name="T7" fmla="*/ 586 h 37"/>
                <a:gd name="T8" fmla="*/ 2100 w 82"/>
                <a:gd name="T9" fmla="*/ 510 h 37"/>
                <a:gd name="T10" fmla="*/ 2100 w 82"/>
                <a:gd name="T11" fmla="*/ 0 h 37"/>
                <a:gd name="T12" fmla="*/ 1842 w 82"/>
                <a:gd name="T13" fmla="*/ 152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Freeform 13"/>
            <p:cNvSpPr>
              <a:spLocks/>
            </p:cNvSpPr>
            <p:nvPr/>
          </p:nvSpPr>
          <p:spPr bwMode="auto">
            <a:xfrm>
              <a:off x="5001" y="1378"/>
              <a:ext cx="698" cy="167"/>
            </a:xfrm>
            <a:custGeom>
              <a:avLst/>
              <a:gdLst>
                <a:gd name="T0" fmla="*/ 536 w 138"/>
                <a:gd name="T1" fmla="*/ 25 h 33"/>
                <a:gd name="T2" fmla="*/ 202 w 138"/>
                <a:gd name="T3" fmla="*/ 359 h 33"/>
                <a:gd name="T4" fmla="*/ 1457 w 138"/>
                <a:gd name="T5" fmla="*/ 562 h 33"/>
                <a:gd name="T6" fmla="*/ 2994 w 138"/>
                <a:gd name="T7" fmla="*/ 587 h 33"/>
                <a:gd name="T8" fmla="*/ 2918 w 138"/>
                <a:gd name="T9" fmla="*/ 202 h 33"/>
                <a:gd name="T10" fmla="*/ 2099 w 138"/>
                <a:gd name="T11" fmla="*/ 76 h 33"/>
                <a:gd name="T12" fmla="*/ 536 w 138"/>
                <a:gd name="T13" fmla="*/ 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 name="Freeform 14"/>
            <p:cNvSpPr>
              <a:spLocks/>
            </p:cNvSpPr>
            <p:nvPr/>
          </p:nvSpPr>
          <p:spPr bwMode="auto">
            <a:xfrm>
              <a:off x="5077" y="1540"/>
              <a:ext cx="567" cy="146"/>
            </a:xfrm>
            <a:custGeom>
              <a:avLst/>
              <a:gdLst>
                <a:gd name="T0" fmla="*/ 2511 w 112"/>
                <a:gd name="T1" fmla="*/ 483 h 29"/>
                <a:gd name="T2" fmla="*/ 2638 w 112"/>
                <a:gd name="T3" fmla="*/ 101 h 29"/>
                <a:gd name="T4" fmla="*/ 1898 w 112"/>
                <a:gd name="T5" fmla="*/ 252 h 29"/>
                <a:gd name="T6" fmla="*/ 921 w 112"/>
                <a:gd name="T7" fmla="*/ 151 h 29"/>
                <a:gd name="T8" fmla="*/ 51 w 112"/>
                <a:gd name="T9" fmla="*/ 101 h 29"/>
                <a:gd name="T10" fmla="*/ 2511 w 112"/>
                <a:gd name="T11" fmla="*/ 483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 name="Freeform 15"/>
            <p:cNvSpPr>
              <a:spLocks/>
            </p:cNvSpPr>
            <p:nvPr/>
          </p:nvSpPr>
          <p:spPr bwMode="auto">
            <a:xfrm>
              <a:off x="5042" y="1656"/>
              <a:ext cx="581" cy="480"/>
            </a:xfrm>
            <a:custGeom>
              <a:avLst/>
              <a:gdLst>
                <a:gd name="T0" fmla="*/ 76 w 115"/>
                <a:gd name="T1" fmla="*/ 1354 h 95"/>
                <a:gd name="T2" fmla="*/ 662 w 115"/>
                <a:gd name="T3" fmla="*/ 1379 h 95"/>
                <a:gd name="T4" fmla="*/ 1278 w 115"/>
                <a:gd name="T5" fmla="*/ 1965 h 95"/>
                <a:gd name="T6" fmla="*/ 1506 w 115"/>
                <a:gd name="T7" fmla="*/ 2142 h 95"/>
                <a:gd name="T8" fmla="*/ 2066 w 115"/>
                <a:gd name="T9" fmla="*/ 1329 h 95"/>
                <a:gd name="T10" fmla="*/ 2834 w 115"/>
                <a:gd name="T11" fmla="*/ 1329 h 95"/>
                <a:gd name="T12" fmla="*/ 2016 w 115"/>
                <a:gd name="T13" fmla="*/ 687 h 95"/>
                <a:gd name="T14" fmla="*/ 945 w 115"/>
                <a:gd name="T15" fmla="*/ 409 h 95"/>
                <a:gd name="T16" fmla="*/ 308 w 115"/>
                <a:gd name="T17" fmla="*/ 1046 h 95"/>
                <a:gd name="T18" fmla="*/ 76 w 115"/>
                <a:gd name="T19" fmla="*/ 1354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8" name="Freeform 16"/>
            <p:cNvSpPr>
              <a:spLocks/>
            </p:cNvSpPr>
            <p:nvPr/>
          </p:nvSpPr>
          <p:spPr bwMode="auto">
            <a:xfrm>
              <a:off x="5421" y="1464"/>
              <a:ext cx="329" cy="854"/>
            </a:xfrm>
            <a:custGeom>
              <a:avLst/>
              <a:gdLst>
                <a:gd name="T0" fmla="*/ 1306 w 65"/>
                <a:gd name="T1" fmla="*/ 1021 h 169"/>
                <a:gd name="T2" fmla="*/ 562 w 65"/>
                <a:gd name="T3" fmla="*/ 1253 h 169"/>
                <a:gd name="T4" fmla="*/ 562 w 65"/>
                <a:gd name="T5" fmla="*/ 1506 h 169"/>
                <a:gd name="T6" fmla="*/ 1281 w 65"/>
                <a:gd name="T7" fmla="*/ 2299 h 169"/>
                <a:gd name="T8" fmla="*/ 871 w 65"/>
                <a:gd name="T9" fmla="*/ 3012 h 169"/>
                <a:gd name="T10" fmla="*/ 0 w 65"/>
                <a:gd name="T11" fmla="*/ 3780 h 169"/>
                <a:gd name="T12" fmla="*/ 435 w 65"/>
                <a:gd name="T13" fmla="*/ 3957 h 169"/>
                <a:gd name="T14" fmla="*/ 1205 w 65"/>
                <a:gd name="T15" fmla="*/ 4240 h 169"/>
                <a:gd name="T16" fmla="*/ 1615 w 65"/>
                <a:gd name="T17" fmla="*/ 4139 h 169"/>
                <a:gd name="T18" fmla="*/ 1665 w 65"/>
                <a:gd name="T19" fmla="*/ 0 h 169"/>
                <a:gd name="T20" fmla="*/ 1306 w 65"/>
                <a:gd name="T21" fmla="*/ 1021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9" name="Group 17"/>
          <p:cNvGrpSpPr>
            <a:grpSpLocks/>
          </p:cNvGrpSpPr>
          <p:nvPr/>
        </p:nvGrpSpPr>
        <p:grpSpPr bwMode="auto">
          <a:xfrm>
            <a:off x="554038" y="36513"/>
            <a:ext cx="7891462" cy="6821487"/>
            <a:chOff x="349" y="23"/>
            <a:chExt cx="4971" cy="4297"/>
          </a:xfrm>
        </p:grpSpPr>
        <p:sp>
          <p:nvSpPr>
            <p:cNvPr id="20" name="Rectangle 18"/>
            <p:cNvSpPr>
              <a:spLocks noChangeArrowheads="1"/>
            </p:cNvSpPr>
            <p:nvPr/>
          </p:nvSpPr>
          <p:spPr bwMode="auto">
            <a:xfrm>
              <a:off x="38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21" name="Freeform 19"/>
            <p:cNvSpPr>
              <a:spLocks noEditPoints="1"/>
            </p:cNvSpPr>
            <p:nvPr/>
          </p:nvSpPr>
          <p:spPr bwMode="auto">
            <a:xfrm>
              <a:off x="384"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2" name="Freeform 20"/>
            <p:cNvSpPr>
              <a:spLocks noEditPoints="1"/>
            </p:cNvSpPr>
            <p:nvPr/>
          </p:nvSpPr>
          <p:spPr bwMode="auto">
            <a:xfrm>
              <a:off x="384"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3" name="Freeform 21"/>
            <p:cNvSpPr>
              <a:spLocks noEditPoints="1"/>
            </p:cNvSpPr>
            <p:nvPr/>
          </p:nvSpPr>
          <p:spPr bwMode="auto">
            <a:xfrm>
              <a:off x="384"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4" name="Freeform 22"/>
            <p:cNvSpPr>
              <a:spLocks noEditPoints="1"/>
            </p:cNvSpPr>
            <p:nvPr/>
          </p:nvSpPr>
          <p:spPr bwMode="auto">
            <a:xfrm>
              <a:off x="384"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5" name="Freeform 23"/>
            <p:cNvSpPr>
              <a:spLocks noEditPoints="1"/>
            </p:cNvSpPr>
            <p:nvPr/>
          </p:nvSpPr>
          <p:spPr bwMode="auto">
            <a:xfrm>
              <a:off x="384"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6" name="Freeform 24"/>
            <p:cNvSpPr>
              <a:spLocks noEditPoints="1"/>
            </p:cNvSpPr>
            <p:nvPr/>
          </p:nvSpPr>
          <p:spPr bwMode="auto">
            <a:xfrm>
              <a:off x="384"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7" name="Freeform 25"/>
            <p:cNvSpPr>
              <a:spLocks noEditPoints="1"/>
            </p:cNvSpPr>
            <p:nvPr/>
          </p:nvSpPr>
          <p:spPr bwMode="auto">
            <a:xfrm>
              <a:off x="384"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8" name="Freeform 26"/>
            <p:cNvSpPr>
              <a:spLocks noEditPoints="1"/>
            </p:cNvSpPr>
            <p:nvPr/>
          </p:nvSpPr>
          <p:spPr bwMode="auto">
            <a:xfrm>
              <a:off x="384"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9" name="Freeform 27"/>
            <p:cNvSpPr>
              <a:spLocks noEditPoints="1"/>
            </p:cNvSpPr>
            <p:nvPr/>
          </p:nvSpPr>
          <p:spPr bwMode="auto">
            <a:xfrm>
              <a:off x="384"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 name="Freeform 28"/>
            <p:cNvSpPr>
              <a:spLocks noEditPoints="1"/>
            </p:cNvSpPr>
            <p:nvPr/>
          </p:nvSpPr>
          <p:spPr bwMode="auto">
            <a:xfrm>
              <a:off x="384"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 name="Rectangle 29"/>
            <p:cNvSpPr>
              <a:spLocks noChangeArrowheads="1"/>
            </p:cNvSpPr>
            <p:nvPr/>
          </p:nvSpPr>
          <p:spPr bwMode="auto">
            <a:xfrm>
              <a:off x="38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 name="Rectangle 30"/>
            <p:cNvSpPr>
              <a:spLocks noChangeArrowheads="1"/>
            </p:cNvSpPr>
            <p:nvPr/>
          </p:nvSpPr>
          <p:spPr bwMode="auto">
            <a:xfrm>
              <a:off x="82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3" name="Freeform 31"/>
            <p:cNvSpPr>
              <a:spLocks noEditPoints="1"/>
            </p:cNvSpPr>
            <p:nvPr/>
          </p:nvSpPr>
          <p:spPr bwMode="auto">
            <a:xfrm>
              <a:off x="82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4" name="Freeform 32"/>
            <p:cNvSpPr>
              <a:spLocks noEditPoints="1"/>
            </p:cNvSpPr>
            <p:nvPr/>
          </p:nvSpPr>
          <p:spPr bwMode="auto">
            <a:xfrm>
              <a:off x="82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5" name="Freeform 33"/>
            <p:cNvSpPr>
              <a:spLocks noEditPoints="1"/>
            </p:cNvSpPr>
            <p:nvPr/>
          </p:nvSpPr>
          <p:spPr bwMode="auto">
            <a:xfrm>
              <a:off x="82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6" name="Freeform 34"/>
            <p:cNvSpPr>
              <a:spLocks noEditPoints="1"/>
            </p:cNvSpPr>
            <p:nvPr/>
          </p:nvSpPr>
          <p:spPr bwMode="auto">
            <a:xfrm>
              <a:off x="82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7" name="Freeform 35"/>
            <p:cNvSpPr>
              <a:spLocks noEditPoints="1"/>
            </p:cNvSpPr>
            <p:nvPr/>
          </p:nvSpPr>
          <p:spPr bwMode="auto">
            <a:xfrm>
              <a:off x="82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8" name="Freeform 36"/>
            <p:cNvSpPr>
              <a:spLocks noEditPoints="1"/>
            </p:cNvSpPr>
            <p:nvPr/>
          </p:nvSpPr>
          <p:spPr bwMode="auto">
            <a:xfrm>
              <a:off x="82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9" name="Freeform 37"/>
            <p:cNvSpPr>
              <a:spLocks noEditPoints="1"/>
            </p:cNvSpPr>
            <p:nvPr/>
          </p:nvSpPr>
          <p:spPr bwMode="auto">
            <a:xfrm>
              <a:off x="82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0" name="Freeform 38"/>
            <p:cNvSpPr>
              <a:spLocks noEditPoints="1"/>
            </p:cNvSpPr>
            <p:nvPr/>
          </p:nvSpPr>
          <p:spPr bwMode="auto">
            <a:xfrm>
              <a:off x="82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1" name="Freeform 39"/>
            <p:cNvSpPr>
              <a:spLocks noEditPoints="1"/>
            </p:cNvSpPr>
            <p:nvPr/>
          </p:nvSpPr>
          <p:spPr bwMode="auto">
            <a:xfrm>
              <a:off x="82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2" name="Freeform 40"/>
            <p:cNvSpPr>
              <a:spLocks noEditPoints="1"/>
            </p:cNvSpPr>
            <p:nvPr/>
          </p:nvSpPr>
          <p:spPr bwMode="auto">
            <a:xfrm>
              <a:off x="82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3" name="Rectangle 41"/>
            <p:cNvSpPr>
              <a:spLocks noChangeArrowheads="1"/>
            </p:cNvSpPr>
            <p:nvPr/>
          </p:nvSpPr>
          <p:spPr bwMode="auto">
            <a:xfrm>
              <a:off x="82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4" name="Rectangle 42"/>
            <p:cNvSpPr>
              <a:spLocks noChangeArrowheads="1"/>
            </p:cNvSpPr>
            <p:nvPr/>
          </p:nvSpPr>
          <p:spPr bwMode="auto">
            <a:xfrm>
              <a:off x="127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5" name="Freeform 43"/>
            <p:cNvSpPr>
              <a:spLocks noEditPoints="1"/>
            </p:cNvSpPr>
            <p:nvPr/>
          </p:nvSpPr>
          <p:spPr bwMode="auto">
            <a:xfrm>
              <a:off x="127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6" name="Freeform 44"/>
            <p:cNvSpPr>
              <a:spLocks noEditPoints="1"/>
            </p:cNvSpPr>
            <p:nvPr/>
          </p:nvSpPr>
          <p:spPr bwMode="auto">
            <a:xfrm>
              <a:off x="127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7" name="Freeform 45"/>
            <p:cNvSpPr>
              <a:spLocks noEditPoints="1"/>
            </p:cNvSpPr>
            <p:nvPr/>
          </p:nvSpPr>
          <p:spPr bwMode="auto">
            <a:xfrm>
              <a:off x="127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8" name="Freeform 46"/>
            <p:cNvSpPr>
              <a:spLocks noEditPoints="1"/>
            </p:cNvSpPr>
            <p:nvPr/>
          </p:nvSpPr>
          <p:spPr bwMode="auto">
            <a:xfrm>
              <a:off x="127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9" name="Freeform 47"/>
            <p:cNvSpPr>
              <a:spLocks noEditPoints="1"/>
            </p:cNvSpPr>
            <p:nvPr/>
          </p:nvSpPr>
          <p:spPr bwMode="auto">
            <a:xfrm>
              <a:off x="127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0" name="Freeform 48"/>
            <p:cNvSpPr>
              <a:spLocks noEditPoints="1"/>
            </p:cNvSpPr>
            <p:nvPr/>
          </p:nvSpPr>
          <p:spPr bwMode="auto">
            <a:xfrm>
              <a:off x="127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1" name="Freeform 49"/>
            <p:cNvSpPr>
              <a:spLocks noEditPoints="1"/>
            </p:cNvSpPr>
            <p:nvPr/>
          </p:nvSpPr>
          <p:spPr bwMode="auto">
            <a:xfrm>
              <a:off x="127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2" name="Freeform 50"/>
            <p:cNvSpPr>
              <a:spLocks noEditPoints="1"/>
            </p:cNvSpPr>
            <p:nvPr/>
          </p:nvSpPr>
          <p:spPr bwMode="auto">
            <a:xfrm>
              <a:off x="127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3" name="Freeform 51"/>
            <p:cNvSpPr>
              <a:spLocks noEditPoints="1"/>
            </p:cNvSpPr>
            <p:nvPr/>
          </p:nvSpPr>
          <p:spPr bwMode="auto">
            <a:xfrm>
              <a:off x="127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4" name="Freeform 52"/>
            <p:cNvSpPr>
              <a:spLocks noEditPoints="1"/>
            </p:cNvSpPr>
            <p:nvPr/>
          </p:nvSpPr>
          <p:spPr bwMode="auto">
            <a:xfrm>
              <a:off x="127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5" name="Rectangle 53"/>
            <p:cNvSpPr>
              <a:spLocks noChangeArrowheads="1"/>
            </p:cNvSpPr>
            <p:nvPr/>
          </p:nvSpPr>
          <p:spPr bwMode="auto">
            <a:xfrm>
              <a:off x="127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6" name="Rectangle 54"/>
            <p:cNvSpPr>
              <a:spLocks noChangeArrowheads="1"/>
            </p:cNvSpPr>
            <p:nvPr/>
          </p:nvSpPr>
          <p:spPr bwMode="auto">
            <a:xfrm>
              <a:off x="172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7" name="Freeform 55"/>
            <p:cNvSpPr>
              <a:spLocks noEditPoints="1"/>
            </p:cNvSpPr>
            <p:nvPr/>
          </p:nvSpPr>
          <p:spPr bwMode="auto">
            <a:xfrm>
              <a:off x="1724"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8" name="Freeform 56"/>
            <p:cNvSpPr>
              <a:spLocks noEditPoints="1"/>
            </p:cNvSpPr>
            <p:nvPr/>
          </p:nvSpPr>
          <p:spPr bwMode="auto">
            <a:xfrm>
              <a:off x="1724"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9" name="Freeform 57"/>
            <p:cNvSpPr>
              <a:spLocks noEditPoints="1"/>
            </p:cNvSpPr>
            <p:nvPr/>
          </p:nvSpPr>
          <p:spPr bwMode="auto">
            <a:xfrm>
              <a:off x="1724"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0" name="Freeform 58"/>
            <p:cNvSpPr>
              <a:spLocks noEditPoints="1"/>
            </p:cNvSpPr>
            <p:nvPr/>
          </p:nvSpPr>
          <p:spPr bwMode="auto">
            <a:xfrm>
              <a:off x="1724"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1" name="Freeform 59"/>
            <p:cNvSpPr>
              <a:spLocks noEditPoints="1"/>
            </p:cNvSpPr>
            <p:nvPr/>
          </p:nvSpPr>
          <p:spPr bwMode="auto">
            <a:xfrm>
              <a:off x="1724"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2" name="Freeform 60"/>
            <p:cNvSpPr>
              <a:spLocks noEditPoints="1"/>
            </p:cNvSpPr>
            <p:nvPr/>
          </p:nvSpPr>
          <p:spPr bwMode="auto">
            <a:xfrm>
              <a:off x="1724"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3" name="Freeform 61"/>
            <p:cNvSpPr>
              <a:spLocks noEditPoints="1"/>
            </p:cNvSpPr>
            <p:nvPr/>
          </p:nvSpPr>
          <p:spPr bwMode="auto">
            <a:xfrm>
              <a:off x="1724"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4" name="Freeform 62"/>
            <p:cNvSpPr>
              <a:spLocks noEditPoints="1"/>
            </p:cNvSpPr>
            <p:nvPr/>
          </p:nvSpPr>
          <p:spPr bwMode="auto">
            <a:xfrm>
              <a:off x="1724"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5" name="Freeform 63"/>
            <p:cNvSpPr>
              <a:spLocks noEditPoints="1"/>
            </p:cNvSpPr>
            <p:nvPr/>
          </p:nvSpPr>
          <p:spPr bwMode="auto">
            <a:xfrm>
              <a:off x="1724"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6" name="Freeform 64"/>
            <p:cNvSpPr>
              <a:spLocks noEditPoints="1"/>
            </p:cNvSpPr>
            <p:nvPr/>
          </p:nvSpPr>
          <p:spPr bwMode="auto">
            <a:xfrm>
              <a:off x="1724"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7" name="Rectangle 65"/>
            <p:cNvSpPr>
              <a:spLocks noChangeArrowheads="1"/>
            </p:cNvSpPr>
            <p:nvPr/>
          </p:nvSpPr>
          <p:spPr bwMode="auto">
            <a:xfrm>
              <a:off x="172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8" name="Rectangle 66"/>
            <p:cNvSpPr>
              <a:spLocks noChangeArrowheads="1"/>
            </p:cNvSpPr>
            <p:nvPr/>
          </p:nvSpPr>
          <p:spPr bwMode="auto">
            <a:xfrm>
              <a:off x="216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9" name="Freeform 67"/>
            <p:cNvSpPr>
              <a:spLocks noEditPoints="1"/>
            </p:cNvSpPr>
            <p:nvPr/>
          </p:nvSpPr>
          <p:spPr bwMode="auto">
            <a:xfrm>
              <a:off x="216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0" name="Freeform 68"/>
            <p:cNvSpPr>
              <a:spLocks noEditPoints="1"/>
            </p:cNvSpPr>
            <p:nvPr/>
          </p:nvSpPr>
          <p:spPr bwMode="auto">
            <a:xfrm>
              <a:off x="216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1" name="Freeform 69"/>
            <p:cNvSpPr>
              <a:spLocks noEditPoints="1"/>
            </p:cNvSpPr>
            <p:nvPr/>
          </p:nvSpPr>
          <p:spPr bwMode="auto">
            <a:xfrm>
              <a:off x="216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2" name="Freeform 70"/>
            <p:cNvSpPr>
              <a:spLocks noEditPoints="1"/>
            </p:cNvSpPr>
            <p:nvPr/>
          </p:nvSpPr>
          <p:spPr bwMode="auto">
            <a:xfrm>
              <a:off x="216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3" name="Freeform 71"/>
            <p:cNvSpPr>
              <a:spLocks noEditPoints="1"/>
            </p:cNvSpPr>
            <p:nvPr/>
          </p:nvSpPr>
          <p:spPr bwMode="auto">
            <a:xfrm>
              <a:off x="216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4" name="Freeform 72"/>
            <p:cNvSpPr>
              <a:spLocks noEditPoints="1"/>
            </p:cNvSpPr>
            <p:nvPr/>
          </p:nvSpPr>
          <p:spPr bwMode="auto">
            <a:xfrm>
              <a:off x="216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5" name="Freeform 73"/>
            <p:cNvSpPr>
              <a:spLocks noEditPoints="1"/>
            </p:cNvSpPr>
            <p:nvPr/>
          </p:nvSpPr>
          <p:spPr bwMode="auto">
            <a:xfrm>
              <a:off x="216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6" name="Freeform 74"/>
            <p:cNvSpPr>
              <a:spLocks noEditPoints="1"/>
            </p:cNvSpPr>
            <p:nvPr/>
          </p:nvSpPr>
          <p:spPr bwMode="auto">
            <a:xfrm>
              <a:off x="216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7" name="Freeform 75"/>
            <p:cNvSpPr>
              <a:spLocks noEditPoints="1"/>
            </p:cNvSpPr>
            <p:nvPr/>
          </p:nvSpPr>
          <p:spPr bwMode="auto">
            <a:xfrm>
              <a:off x="216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8" name="Freeform 76"/>
            <p:cNvSpPr>
              <a:spLocks noEditPoints="1"/>
            </p:cNvSpPr>
            <p:nvPr/>
          </p:nvSpPr>
          <p:spPr bwMode="auto">
            <a:xfrm>
              <a:off x="216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9" name="Rectangle 77"/>
            <p:cNvSpPr>
              <a:spLocks noChangeArrowheads="1"/>
            </p:cNvSpPr>
            <p:nvPr/>
          </p:nvSpPr>
          <p:spPr bwMode="auto">
            <a:xfrm>
              <a:off x="216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0" name="Rectangle 78"/>
            <p:cNvSpPr>
              <a:spLocks noChangeArrowheads="1"/>
            </p:cNvSpPr>
            <p:nvPr/>
          </p:nvSpPr>
          <p:spPr bwMode="auto">
            <a:xfrm>
              <a:off x="262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1" name="Freeform 79"/>
            <p:cNvSpPr>
              <a:spLocks noEditPoints="1"/>
            </p:cNvSpPr>
            <p:nvPr/>
          </p:nvSpPr>
          <p:spPr bwMode="auto">
            <a:xfrm>
              <a:off x="262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2" name="Freeform 80"/>
            <p:cNvSpPr>
              <a:spLocks noEditPoints="1"/>
            </p:cNvSpPr>
            <p:nvPr/>
          </p:nvSpPr>
          <p:spPr bwMode="auto">
            <a:xfrm>
              <a:off x="262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3" name="Freeform 81"/>
            <p:cNvSpPr>
              <a:spLocks noEditPoints="1"/>
            </p:cNvSpPr>
            <p:nvPr/>
          </p:nvSpPr>
          <p:spPr bwMode="auto">
            <a:xfrm>
              <a:off x="262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4" name="Freeform 82"/>
            <p:cNvSpPr>
              <a:spLocks noEditPoints="1"/>
            </p:cNvSpPr>
            <p:nvPr/>
          </p:nvSpPr>
          <p:spPr bwMode="auto">
            <a:xfrm>
              <a:off x="262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5" name="Freeform 83"/>
            <p:cNvSpPr>
              <a:spLocks noEditPoints="1"/>
            </p:cNvSpPr>
            <p:nvPr/>
          </p:nvSpPr>
          <p:spPr bwMode="auto">
            <a:xfrm>
              <a:off x="262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6" name="Freeform 84"/>
            <p:cNvSpPr>
              <a:spLocks noEditPoints="1"/>
            </p:cNvSpPr>
            <p:nvPr/>
          </p:nvSpPr>
          <p:spPr bwMode="auto">
            <a:xfrm>
              <a:off x="262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7" name="Freeform 85"/>
            <p:cNvSpPr>
              <a:spLocks noEditPoints="1"/>
            </p:cNvSpPr>
            <p:nvPr/>
          </p:nvSpPr>
          <p:spPr bwMode="auto">
            <a:xfrm>
              <a:off x="262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8" name="Freeform 86"/>
            <p:cNvSpPr>
              <a:spLocks noEditPoints="1"/>
            </p:cNvSpPr>
            <p:nvPr/>
          </p:nvSpPr>
          <p:spPr bwMode="auto">
            <a:xfrm>
              <a:off x="262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9" name="Freeform 87"/>
            <p:cNvSpPr>
              <a:spLocks noEditPoints="1"/>
            </p:cNvSpPr>
            <p:nvPr/>
          </p:nvSpPr>
          <p:spPr bwMode="auto">
            <a:xfrm>
              <a:off x="262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0" name="Freeform 88"/>
            <p:cNvSpPr>
              <a:spLocks noEditPoints="1"/>
            </p:cNvSpPr>
            <p:nvPr/>
          </p:nvSpPr>
          <p:spPr bwMode="auto">
            <a:xfrm>
              <a:off x="262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1" name="Rectangle 89"/>
            <p:cNvSpPr>
              <a:spLocks noChangeArrowheads="1"/>
            </p:cNvSpPr>
            <p:nvPr/>
          </p:nvSpPr>
          <p:spPr bwMode="auto">
            <a:xfrm>
              <a:off x="262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2" name="Rectangle 90"/>
            <p:cNvSpPr>
              <a:spLocks noChangeArrowheads="1"/>
            </p:cNvSpPr>
            <p:nvPr/>
          </p:nvSpPr>
          <p:spPr bwMode="auto">
            <a:xfrm>
              <a:off x="306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3" name="Freeform 91"/>
            <p:cNvSpPr>
              <a:spLocks noEditPoints="1"/>
            </p:cNvSpPr>
            <p:nvPr/>
          </p:nvSpPr>
          <p:spPr bwMode="auto">
            <a:xfrm>
              <a:off x="3065"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4" name="Freeform 92"/>
            <p:cNvSpPr>
              <a:spLocks noEditPoints="1"/>
            </p:cNvSpPr>
            <p:nvPr/>
          </p:nvSpPr>
          <p:spPr bwMode="auto">
            <a:xfrm>
              <a:off x="3065"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5" name="Freeform 93"/>
            <p:cNvSpPr>
              <a:spLocks noEditPoints="1"/>
            </p:cNvSpPr>
            <p:nvPr/>
          </p:nvSpPr>
          <p:spPr bwMode="auto">
            <a:xfrm>
              <a:off x="3065"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6" name="Freeform 94"/>
            <p:cNvSpPr>
              <a:spLocks noEditPoints="1"/>
            </p:cNvSpPr>
            <p:nvPr/>
          </p:nvSpPr>
          <p:spPr bwMode="auto">
            <a:xfrm>
              <a:off x="3065"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7" name="Freeform 95"/>
            <p:cNvSpPr>
              <a:spLocks noEditPoints="1"/>
            </p:cNvSpPr>
            <p:nvPr/>
          </p:nvSpPr>
          <p:spPr bwMode="auto">
            <a:xfrm>
              <a:off x="3065"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8" name="Freeform 96"/>
            <p:cNvSpPr>
              <a:spLocks noEditPoints="1"/>
            </p:cNvSpPr>
            <p:nvPr/>
          </p:nvSpPr>
          <p:spPr bwMode="auto">
            <a:xfrm>
              <a:off x="3065"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9" name="Freeform 97"/>
            <p:cNvSpPr>
              <a:spLocks noEditPoints="1"/>
            </p:cNvSpPr>
            <p:nvPr/>
          </p:nvSpPr>
          <p:spPr bwMode="auto">
            <a:xfrm>
              <a:off x="3065"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0" name="Freeform 98"/>
            <p:cNvSpPr>
              <a:spLocks noEditPoints="1"/>
            </p:cNvSpPr>
            <p:nvPr/>
          </p:nvSpPr>
          <p:spPr bwMode="auto">
            <a:xfrm>
              <a:off x="3065"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1" name="Freeform 99"/>
            <p:cNvSpPr>
              <a:spLocks noEditPoints="1"/>
            </p:cNvSpPr>
            <p:nvPr/>
          </p:nvSpPr>
          <p:spPr bwMode="auto">
            <a:xfrm>
              <a:off x="3065"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2" name="Freeform 100"/>
            <p:cNvSpPr>
              <a:spLocks noEditPoints="1"/>
            </p:cNvSpPr>
            <p:nvPr/>
          </p:nvSpPr>
          <p:spPr bwMode="auto">
            <a:xfrm>
              <a:off x="3065"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 name="Rectangle 101"/>
            <p:cNvSpPr>
              <a:spLocks noChangeArrowheads="1"/>
            </p:cNvSpPr>
            <p:nvPr/>
          </p:nvSpPr>
          <p:spPr bwMode="auto">
            <a:xfrm>
              <a:off x="306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4" name="Rectangle 102"/>
            <p:cNvSpPr>
              <a:spLocks noChangeArrowheads="1"/>
            </p:cNvSpPr>
            <p:nvPr/>
          </p:nvSpPr>
          <p:spPr bwMode="auto">
            <a:xfrm>
              <a:off x="351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5" name="Freeform 103"/>
            <p:cNvSpPr>
              <a:spLocks noEditPoints="1"/>
            </p:cNvSpPr>
            <p:nvPr/>
          </p:nvSpPr>
          <p:spPr bwMode="auto">
            <a:xfrm>
              <a:off x="351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 name="Freeform 104"/>
            <p:cNvSpPr>
              <a:spLocks noEditPoints="1"/>
            </p:cNvSpPr>
            <p:nvPr/>
          </p:nvSpPr>
          <p:spPr bwMode="auto">
            <a:xfrm>
              <a:off x="351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 name="Freeform 105"/>
            <p:cNvSpPr>
              <a:spLocks noEditPoints="1"/>
            </p:cNvSpPr>
            <p:nvPr/>
          </p:nvSpPr>
          <p:spPr bwMode="auto">
            <a:xfrm>
              <a:off x="351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 name="Freeform 106"/>
            <p:cNvSpPr>
              <a:spLocks noEditPoints="1"/>
            </p:cNvSpPr>
            <p:nvPr/>
          </p:nvSpPr>
          <p:spPr bwMode="auto">
            <a:xfrm>
              <a:off x="351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 name="Freeform 107"/>
            <p:cNvSpPr>
              <a:spLocks noEditPoints="1"/>
            </p:cNvSpPr>
            <p:nvPr/>
          </p:nvSpPr>
          <p:spPr bwMode="auto">
            <a:xfrm>
              <a:off x="351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 name="Freeform 108"/>
            <p:cNvSpPr>
              <a:spLocks noEditPoints="1"/>
            </p:cNvSpPr>
            <p:nvPr/>
          </p:nvSpPr>
          <p:spPr bwMode="auto">
            <a:xfrm>
              <a:off x="351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 name="Freeform 109"/>
            <p:cNvSpPr>
              <a:spLocks noEditPoints="1"/>
            </p:cNvSpPr>
            <p:nvPr/>
          </p:nvSpPr>
          <p:spPr bwMode="auto">
            <a:xfrm>
              <a:off x="351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 name="Freeform 110"/>
            <p:cNvSpPr>
              <a:spLocks noEditPoints="1"/>
            </p:cNvSpPr>
            <p:nvPr/>
          </p:nvSpPr>
          <p:spPr bwMode="auto">
            <a:xfrm>
              <a:off x="351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 name="Freeform 111"/>
            <p:cNvSpPr>
              <a:spLocks noEditPoints="1"/>
            </p:cNvSpPr>
            <p:nvPr/>
          </p:nvSpPr>
          <p:spPr bwMode="auto">
            <a:xfrm>
              <a:off x="351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 name="Freeform 112"/>
            <p:cNvSpPr>
              <a:spLocks noEditPoints="1"/>
            </p:cNvSpPr>
            <p:nvPr/>
          </p:nvSpPr>
          <p:spPr bwMode="auto">
            <a:xfrm>
              <a:off x="351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 name="Rectangle 113"/>
            <p:cNvSpPr>
              <a:spLocks noChangeArrowheads="1"/>
            </p:cNvSpPr>
            <p:nvPr/>
          </p:nvSpPr>
          <p:spPr bwMode="auto">
            <a:xfrm>
              <a:off x="351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 name="Rectangle 114"/>
            <p:cNvSpPr>
              <a:spLocks noChangeArrowheads="1"/>
            </p:cNvSpPr>
            <p:nvPr/>
          </p:nvSpPr>
          <p:spPr bwMode="auto">
            <a:xfrm>
              <a:off x="396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7" name="Freeform 115"/>
            <p:cNvSpPr>
              <a:spLocks noEditPoints="1"/>
            </p:cNvSpPr>
            <p:nvPr/>
          </p:nvSpPr>
          <p:spPr bwMode="auto">
            <a:xfrm>
              <a:off x="396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 name="Freeform 116"/>
            <p:cNvSpPr>
              <a:spLocks noEditPoints="1"/>
            </p:cNvSpPr>
            <p:nvPr/>
          </p:nvSpPr>
          <p:spPr bwMode="auto">
            <a:xfrm>
              <a:off x="396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 name="Freeform 117"/>
            <p:cNvSpPr>
              <a:spLocks noEditPoints="1"/>
            </p:cNvSpPr>
            <p:nvPr/>
          </p:nvSpPr>
          <p:spPr bwMode="auto">
            <a:xfrm>
              <a:off x="396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 name="Freeform 118"/>
            <p:cNvSpPr>
              <a:spLocks noEditPoints="1"/>
            </p:cNvSpPr>
            <p:nvPr/>
          </p:nvSpPr>
          <p:spPr bwMode="auto">
            <a:xfrm>
              <a:off x="396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 name="Freeform 119"/>
            <p:cNvSpPr>
              <a:spLocks noEditPoints="1"/>
            </p:cNvSpPr>
            <p:nvPr/>
          </p:nvSpPr>
          <p:spPr bwMode="auto">
            <a:xfrm>
              <a:off x="396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 name="Freeform 120"/>
            <p:cNvSpPr>
              <a:spLocks noEditPoints="1"/>
            </p:cNvSpPr>
            <p:nvPr/>
          </p:nvSpPr>
          <p:spPr bwMode="auto">
            <a:xfrm>
              <a:off x="396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 name="Freeform 121"/>
            <p:cNvSpPr>
              <a:spLocks noEditPoints="1"/>
            </p:cNvSpPr>
            <p:nvPr/>
          </p:nvSpPr>
          <p:spPr bwMode="auto">
            <a:xfrm>
              <a:off x="396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 name="Freeform 122"/>
            <p:cNvSpPr>
              <a:spLocks noEditPoints="1"/>
            </p:cNvSpPr>
            <p:nvPr/>
          </p:nvSpPr>
          <p:spPr bwMode="auto">
            <a:xfrm>
              <a:off x="396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 name="Freeform 123"/>
            <p:cNvSpPr>
              <a:spLocks noEditPoints="1"/>
            </p:cNvSpPr>
            <p:nvPr/>
          </p:nvSpPr>
          <p:spPr bwMode="auto">
            <a:xfrm>
              <a:off x="396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 name="Freeform 124"/>
            <p:cNvSpPr>
              <a:spLocks noEditPoints="1"/>
            </p:cNvSpPr>
            <p:nvPr/>
          </p:nvSpPr>
          <p:spPr bwMode="auto">
            <a:xfrm>
              <a:off x="396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 name="Rectangle 125"/>
            <p:cNvSpPr>
              <a:spLocks noChangeArrowheads="1"/>
            </p:cNvSpPr>
            <p:nvPr/>
          </p:nvSpPr>
          <p:spPr bwMode="auto">
            <a:xfrm>
              <a:off x="396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8" name="Rectangle 126"/>
            <p:cNvSpPr>
              <a:spLocks noChangeArrowheads="1"/>
            </p:cNvSpPr>
            <p:nvPr/>
          </p:nvSpPr>
          <p:spPr bwMode="auto">
            <a:xfrm>
              <a:off x="440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9" name="Freeform 127"/>
            <p:cNvSpPr>
              <a:spLocks noEditPoints="1"/>
            </p:cNvSpPr>
            <p:nvPr/>
          </p:nvSpPr>
          <p:spPr bwMode="auto">
            <a:xfrm>
              <a:off x="4405"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0" name="Freeform 128"/>
            <p:cNvSpPr>
              <a:spLocks noEditPoints="1"/>
            </p:cNvSpPr>
            <p:nvPr/>
          </p:nvSpPr>
          <p:spPr bwMode="auto">
            <a:xfrm>
              <a:off x="4405"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1" name="Freeform 129"/>
            <p:cNvSpPr>
              <a:spLocks noEditPoints="1"/>
            </p:cNvSpPr>
            <p:nvPr/>
          </p:nvSpPr>
          <p:spPr bwMode="auto">
            <a:xfrm>
              <a:off x="4405"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2" name="Freeform 130"/>
            <p:cNvSpPr>
              <a:spLocks noEditPoints="1"/>
            </p:cNvSpPr>
            <p:nvPr/>
          </p:nvSpPr>
          <p:spPr bwMode="auto">
            <a:xfrm>
              <a:off x="4405"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3" name="Freeform 131"/>
            <p:cNvSpPr>
              <a:spLocks noEditPoints="1"/>
            </p:cNvSpPr>
            <p:nvPr/>
          </p:nvSpPr>
          <p:spPr bwMode="auto">
            <a:xfrm>
              <a:off x="4405"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4" name="Freeform 132"/>
            <p:cNvSpPr>
              <a:spLocks noEditPoints="1"/>
            </p:cNvSpPr>
            <p:nvPr/>
          </p:nvSpPr>
          <p:spPr bwMode="auto">
            <a:xfrm>
              <a:off x="4405"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5" name="Freeform 133"/>
            <p:cNvSpPr>
              <a:spLocks noEditPoints="1"/>
            </p:cNvSpPr>
            <p:nvPr/>
          </p:nvSpPr>
          <p:spPr bwMode="auto">
            <a:xfrm>
              <a:off x="4405"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6" name="Freeform 134"/>
            <p:cNvSpPr>
              <a:spLocks noEditPoints="1"/>
            </p:cNvSpPr>
            <p:nvPr/>
          </p:nvSpPr>
          <p:spPr bwMode="auto">
            <a:xfrm>
              <a:off x="4405"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7" name="Freeform 135"/>
            <p:cNvSpPr>
              <a:spLocks noEditPoints="1"/>
            </p:cNvSpPr>
            <p:nvPr/>
          </p:nvSpPr>
          <p:spPr bwMode="auto">
            <a:xfrm>
              <a:off x="4405"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8" name="Freeform 136"/>
            <p:cNvSpPr>
              <a:spLocks noEditPoints="1"/>
            </p:cNvSpPr>
            <p:nvPr/>
          </p:nvSpPr>
          <p:spPr bwMode="auto">
            <a:xfrm>
              <a:off x="4405"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9" name="Rectangle 137"/>
            <p:cNvSpPr>
              <a:spLocks noChangeArrowheads="1"/>
            </p:cNvSpPr>
            <p:nvPr/>
          </p:nvSpPr>
          <p:spPr bwMode="auto">
            <a:xfrm>
              <a:off x="440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0" name="Rectangle 138"/>
            <p:cNvSpPr>
              <a:spLocks noChangeArrowheads="1"/>
            </p:cNvSpPr>
            <p:nvPr/>
          </p:nvSpPr>
          <p:spPr bwMode="auto">
            <a:xfrm>
              <a:off x="485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1" name="Freeform 139"/>
            <p:cNvSpPr>
              <a:spLocks noEditPoints="1"/>
            </p:cNvSpPr>
            <p:nvPr/>
          </p:nvSpPr>
          <p:spPr bwMode="auto">
            <a:xfrm>
              <a:off x="485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2" name="Freeform 140"/>
            <p:cNvSpPr>
              <a:spLocks noEditPoints="1"/>
            </p:cNvSpPr>
            <p:nvPr/>
          </p:nvSpPr>
          <p:spPr bwMode="auto">
            <a:xfrm>
              <a:off x="485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3" name="Freeform 141"/>
            <p:cNvSpPr>
              <a:spLocks noEditPoints="1"/>
            </p:cNvSpPr>
            <p:nvPr/>
          </p:nvSpPr>
          <p:spPr bwMode="auto">
            <a:xfrm>
              <a:off x="485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4" name="Freeform 142"/>
            <p:cNvSpPr>
              <a:spLocks noEditPoints="1"/>
            </p:cNvSpPr>
            <p:nvPr/>
          </p:nvSpPr>
          <p:spPr bwMode="auto">
            <a:xfrm>
              <a:off x="485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5" name="Freeform 143"/>
            <p:cNvSpPr>
              <a:spLocks noEditPoints="1"/>
            </p:cNvSpPr>
            <p:nvPr/>
          </p:nvSpPr>
          <p:spPr bwMode="auto">
            <a:xfrm>
              <a:off x="485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6" name="Freeform 144"/>
            <p:cNvSpPr>
              <a:spLocks noEditPoints="1"/>
            </p:cNvSpPr>
            <p:nvPr/>
          </p:nvSpPr>
          <p:spPr bwMode="auto">
            <a:xfrm>
              <a:off x="485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7" name="Freeform 145"/>
            <p:cNvSpPr>
              <a:spLocks noEditPoints="1"/>
            </p:cNvSpPr>
            <p:nvPr/>
          </p:nvSpPr>
          <p:spPr bwMode="auto">
            <a:xfrm>
              <a:off x="485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8" name="Freeform 146"/>
            <p:cNvSpPr>
              <a:spLocks noEditPoints="1"/>
            </p:cNvSpPr>
            <p:nvPr/>
          </p:nvSpPr>
          <p:spPr bwMode="auto">
            <a:xfrm>
              <a:off x="485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9" name="Freeform 147"/>
            <p:cNvSpPr>
              <a:spLocks noEditPoints="1"/>
            </p:cNvSpPr>
            <p:nvPr/>
          </p:nvSpPr>
          <p:spPr bwMode="auto">
            <a:xfrm>
              <a:off x="485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0" name="Freeform 148"/>
            <p:cNvSpPr>
              <a:spLocks noEditPoints="1"/>
            </p:cNvSpPr>
            <p:nvPr/>
          </p:nvSpPr>
          <p:spPr bwMode="auto">
            <a:xfrm>
              <a:off x="485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1" name="Rectangle 149"/>
            <p:cNvSpPr>
              <a:spLocks noChangeArrowheads="1"/>
            </p:cNvSpPr>
            <p:nvPr/>
          </p:nvSpPr>
          <p:spPr bwMode="auto">
            <a:xfrm>
              <a:off x="485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2" name="Rectangle 150"/>
            <p:cNvSpPr>
              <a:spLocks noChangeArrowheads="1"/>
            </p:cNvSpPr>
            <p:nvPr/>
          </p:nvSpPr>
          <p:spPr bwMode="auto">
            <a:xfrm>
              <a:off x="530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3" name="Freeform 151"/>
            <p:cNvSpPr>
              <a:spLocks noEditPoints="1"/>
            </p:cNvSpPr>
            <p:nvPr/>
          </p:nvSpPr>
          <p:spPr bwMode="auto">
            <a:xfrm>
              <a:off x="530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4" name="Freeform 152"/>
            <p:cNvSpPr>
              <a:spLocks noEditPoints="1"/>
            </p:cNvSpPr>
            <p:nvPr/>
          </p:nvSpPr>
          <p:spPr bwMode="auto">
            <a:xfrm>
              <a:off x="530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5" name="Freeform 153"/>
            <p:cNvSpPr>
              <a:spLocks noEditPoints="1"/>
            </p:cNvSpPr>
            <p:nvPr/>
          </p:nvSpPr>
          <p:spPr bwMode="auto">
            <a:xfrm>
              <a:off x="530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6" name="Freeform 154"/>
            <p:cNvSpPr>
              <a:spLocks noEditPoints="1"/>
            </p:cNvSpPr>
            <p:nvPr/>
          </p:nvSpPr>
          <p:spPr bwMode="auto">
            <a:xfrm>
              <a:off x="530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7" name="Freeform 155"/>
            <p:cNvSpPr>
              <a:spLocks noEditPoints="1"/>
            </p:cNvSpPr>
            <p:nvPr/>
          </p:nvSpPr>
          <p:spPr bwMode="auto">
            <a:xfrm>
              <a:off x="530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8" name="Freeform 156"/>
            <p:cNvSpPr>
              <a:spLocks noEditPoints="1"/>
            </p:cNvSpPr>
            <p:nvPr/>
          </p:nvSpPr>
          <p:spPr bwMode="auto">
            <a:xfrm>
              <a:off x="530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9" name="Freeform 157"/>
            <p:cNvSpPr>
              <a:spLocks noEditPoints="1"/>
            </p:cNvSpPr>
            <p:nvPr/>
          </p:nvSpPr>
          <p:spPr bwMode="auto">
            <a:xfrm>
              <a:off x="530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0" name="Freeform 158"/>
            <p:cNvSpPr>
              <a:spLocks noEditPoints="1"/>
            </p:cNvSpPr>
            <p:nvPr/>
          </p:nvSpPr>
          <p:spPr bwMode="auto">
            <a:xfrm>
              <a:off x="530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1" name="Freeform 159"/>
            <p:cNvSpPr>
              <a:spLocks noEditPoints="1"/>
            </p:cNvSpPr>
            <p:nvPr/>
          </p:nvSpPr>
          <p:spPr bwMode="auto">
            <a:xfrm>
              <a:off x="530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2" name="Freeform 160"/>
            <p:cNvSpPr>
              <a:spLocks noEditPoints="1"/>
            </p:cNvSpPr>
            <p:nvPr/>
          </p:nvSpPr>
          <p:spPr bwMode="auto">
            <a:xfrm>
              <a:off x="530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3" name="Rectangle 161"/>
            <p:cNvSpPr>
              <a:spLocks noChangeArrowheads="1"/>
            </p:cNvSpPr>
            <p:nvPr/>
          </p:nvSpPr>
          <p:spPr bwMode="auto">
            <a:xfrm>
              <a:off x="530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64" name="Freeform 162"/>
            <p:cNvSpPr>
              <a:spLocks/>
            </p:cNvSpPr>
            <p:nvPr/>
          </p:nvSpPr>
          <p:spPr bwMode="auto">
            <a:xfrm>
              <a:off x="349" y="3304"/>
              <a:ext cx="20" cy="10"/>
            </a:xfrm>
            <a:custGeom>
              <a:avLst/>
              <a:gdLst>
                <a:gd name="T0" fmla="*/ 0 w 4"/>
                <a:gd name="T1" fmla="*/ 25 h 2"/>
                <a:gd name="T2" fmla="*/ 0 w 4"/>
                <a:gd name="T3" fmla="*/ 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65" name="Group 168"/>
          <p:cNvGrpSpPr>
            <a:grpSpLocks/>
          </p:cNvGrpSpPr>
          <p:nvPr/>
        </p:nvGrpSpPr>
        <p:grpSpPr bwMode="auto">
          <a:xfrm>
            <a:off x="152400" y="4724400"/>
            <a:ext cx="1685925" cy="1557338"/>
            <a:chOff x="96" y="2784"/>
            <a:chExt cx="1062" cy="981"/>
          </a:xfrm>
        </p:grpSpPr>
        <p:sp>
          <p:nvSpPr>
            <p:cNvPr id="166" name="Freeform 169"/>
            <p:cNvSpPr>
              <a:spLocks/>
            </p:cNvSpPr>
            <p:nvPr userDrawn="1"/>
          </p:nvSpPr>
          <p:spPr bwMode="auto">
            <a:xfrm>
              <a:off x="121" y="2784"/>
              <a:ext cx="207" cy="81"/>
            </a:xfrm>
            <a:custGeom>
              <a:avLst/>
              <a:gdLst>
                <a:gd name="T0" fmla="*/ 762 w 41"/>
                <a:gd name="T1" fmla="*/ 309 h 16"/>
                <a:gd name="T2" fmla="*/ 944 w 41"/>
                <a:gd name="T3" fmla="*/ 258 h 16"/>
                <a:gd name="T4" fmla="*/ 969 w 41"/>
                <a:gd name="T5" fmla="*/ 233 h 16"/>
                <a:gd name="T6" fmla="*/ 793 w 41"/>
                <a:gd name="T7" fmla="*/ 25 h 16"/>
                <a:gd name="T8" fmla="*/ 202 w 41"/>
                <a:gd name="T9" fmla="*/ 284 h 16"/>
                <a:gd name="T10" fmla="*/ 762 w 41"/>
                <a:gd name="T11" fmla="*/ 309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7" name="Freeform 170"/>
            <p:cNvSpPr>
              <a:spLocks noEditPoints="1"/>
            </p:cNvSpPr>
            <p:nvPr userDrawn="1"/>
          </p:nvSpPr>
          <p:spPr bwMode="auto">
            <a:xfrm>
              <a:off x="96" y="2789"/>
              <a:ext cx="1062" cy="976"/>
            </a:xfrm>
            <a:custGeom>
              <a:avLst/>
              <a:gdLst>
                <a:gd name="T0" fmla="*/ 4167 w 210"/>
                <a:gd name="T1" fmla="*/ 3965 h 193"/>
                <a:gd name="T2" fmla="*/ 3889 w 210"/>
                <a:gd name="T3" fmla="*/ 3196 h 193"/>
                <a:gd name="T4" fmla="*/ 3631 w 210"/>
                <a:gd name="T5" fmla="*/ 2534 h 193"/>
                <a:gd name="T6" fmla="*/ 4218 w 210"/>
                <a:gd name="T7" fmla="*/ 2377 h 193"/>
                <a:gd name="T8" fmla="*/ 3732 w 210"/>
                <a:gd name="T9" fmla="*/ 2099 h 193"/>
                <a:gd name="T10" fmla="*/ 4015 w 210"/>
                <a:gd name="T11" fmla="*/ 2124 h 193"/>
                <a:gd name="T12" fmla="*/ 4015 w 210"/>
                <a:gd name="T13" fmla="*/ 1967 h 193"/>
                <a:gd name="T14" fmla="*/ 3454 w 210"/>
                <a:gd name="T15" fmla="*/ 1992 h 193"/>
                <a:gd name="T16" fmla="*/ 3272 w 210"/>
                <a:gd name="T17" fmla="*/ 3196 h 193"/>
                <a:gd name="T18" fmla="*/ 3171 w 210"/>
                <a:gd name="T19" fmla="*/ 2149 h 193"/>
                <a:gd name="T20" fmla="*/ 3019 w 210"/>
                <a:gd name="T21" fmla="*/ 1714 h 193"/>
                <a:gd name="T22" fmla="*/ 3171 w 210"/>
                <a:gd name="T23" fmla="*/ 1305 h 193"/>
                <a:gd name="T24" fmla="*/ 3095 w 210"/>
                <a:gd name="T25" fmla="*/ 946 h 193"/>
                <a:gd name="T26" fmla="*/ 3044 w 210"/>
                <a:gd name="T27" fmla="*/ 612 h 193"/>
                <a:gd name="T28" fmla="*/ 3378 w 210"/>
                <a:gd name="T29" fmla="*/ 996 h 193"/>
                <a:gd name="T30" fmla="*/ 3813 w 210"/>
                <a:gd name="T31" fmla="*/ 460 h 193"/>
                <a:gd name="T32" fmla="*/ 3757 w 210"/>
                <a:gd name="T33" fmla="*/ 920 h 193"/>
                <a:gd name="T34" fmla="*/ 3656 w 210"/>
                <a:gd name="T35" fmla="*/ 1229 h 193"/>
                <a:gd name="T36" fmla="*/ 3682 w 210"/>
                <a:gd name="T37" fmla="*/ 1714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5 h 193"/>
                <a:gd name="T52" fmla="*/ 334 w 210"/>
                <a:gd name="T53" fmla="*/ 2943 h 193"/>
                <a:gd name="T54" fmla="*/ 1558 w 210"/>
                <a:gd name="T55" fmla="*/ 3732 h 193"/>
                <a:gd name="T56" fmla="*/ 1153 w 210"/>
                <a:gd name="T57" fmla="*/ 3403 h 193"/>
                <a:gd name="T58" fmla="*/ 895 w 210"/>
                <a:gd name="T59" fmla="*/ 3707 h 193"/>
                <a:gd name="T60" fmla="*/ 819 w 210"/>
                <a:gd name="T61" fmla="*/ 3272 h 193"/>
                <a:gd name="T62" fmla="*/ 1178 w 210"/>
                <a:gd name="T63" fmla="*/ 2200 h 193"/>
                <a:gd name="T64" fmla="*/ 1714 w 210"/>
                <a:gd name="T65" fmla="*/ 2124 h 193"/>
                <a:gd name="T66" fmla="*/ 1816 w 210"/>
                <a:gd name="T67" fmla="*/ 2427 h 193"/>
                <a:gd name="T68" fmla="*/ 1558 w 210"/>
                <a:gd name="T69" fmla="*/ 3095 h 193"/>
                <a:gd name="T70" fmla="*/ 2326 w 210"/>
                <a:gd name="T71" fmla="*/ 4602 h 193"/>
                <a:gd name="T72" fmla="*/ 4759 w 210"/>
                <a:gd name="T73" fmla="*/ 4243 h 193"/>
                <a:gd name="T74" fmla="*/ 4653 w 210"/>
                <a:gd name="T75" fmla="*/ 1689 h 193"/>
                <a:gd name="T76" fmla="*/ 4218 w 210"/>
                <a:gd name="T77" fmla="*/ 1532 h 193"/>
                <a:gd name="T78" fmla="*/ 2888 w 210"/>
                <a:gd name="T79" fmla="*/ 1558 h 193"/>
                <a:gd name="T80" fmla="*/ 2761 w 210"/>
                <a:gd name="T81" fmla="*/ 2225 h 193"/>
                <a:gd name="T82" fmla="*/ 2918 w 210"/>
                <a:gd name="T83" fmla="*/ 1279 h 193"/>
                <a:gd name="T84" fmla="*/ 2276 w 210"/>
                <a:gd name="T85" fmla="*/ 662 h 193"/>
                <a:gd name="T86" fmla="*/ 2685 w 210"/>
                <a:gd name="T87" fmla="*/ 895 h 193"/>
                <a:gd name="T88" fmla="*/ 1558 w 210"/>
                <a:gd name="T89" fmla="*/ 1841 h 193"/>
                <a:gd name="T90" fmla="*/ 612 w 210"/>
                <a:gd name="T91" fmla="*/ 946 h 193"/>
                <a:gd name="T92" fmla="*/ 1740 w 210"/>
                <a:gd name="T93" fmla="*/ 1022 h 193"/>
                <a:gd name="T94" fmla="*/ 2023 w 210"/>
                <a:gd name="T95" fmla="*/ 1022 h 193"/>
                <a:gd name="T96" fmla="*/ 2761 w 210"/>
                <a:gd name="T97" fmla="*/ 1153 h 193"/>
                <a:gd name="T98" fmla="*/ 2534 w 210"/>
                <a:gd name="T99" fmla="*/ 2377 h 193"/>
                <a:gd name="T100" fmla="*/ 2377 w 210"/>
                <a:gd name="T101" fmla="*/ 1305 h 193"/>
                <a:gd name="T102" fmla="*/ 1558 w 210"/>
                <a:gd name="T103" fmla="*/ 1841 h 193"/>
                <a:gd name="T104" fmla="*/ 2048 w 210"/>
                <a:gd name="T105" fmla="*/ 2099 h 193"/>
                <a:gd name="T106" fmla="*/ 2250 w 210"/>
                <a:gd name="T107" fmla="*/ 1482 h 193"/>
                <a:gd name="T108" fmla="*/ 2609 w 210"/>
                <a:gd name="T109" fmla="*/ 3707 h 193"/>
                <a:gd name="T110" fmla="*/ 2099 w 210"/>
                <a:gd name="T111" fmla="*/ 2453 h 193"/>
                <a:gd name="T112" fmla="*/ 2994 w 210"/>
                <a:gd name="T113" fmla="*/ 271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8" name="Freeform 171"/>
            <p:cNvSpPr>
              <a:spLocks/>
            </p:cNvSpPr>
            <p:nvPr userDrawn="1"/>
          </p:nvSpPr>
          <p:spPr bwMode="auto">
            <a:xfrm>
              <a:off x="348" y="3254"/>
              <a:ext cx="86" cy="102"/>
            </a:xfrm>
            <a:custGeom>
              <a:avLst/>
              <a:gdLst>
                <a:gd name="T0" fmla="*/ 359 w 17"/>
                <a:gd name="T1" fmla="*/ 133 h 20"/>
                <a:gd name="T2" fmla="*/ 233 w 17"/>
                <a:gd name="T3" fmla="*/ 520 h 20"/>
                <a:gd name="T4" fmla="*/ 359 w 17"/>
                <a:gd name="T5" fmla="*/ 133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9" name="Freeform 172"/>
            <p:cNvSpPr>
              <a:spLocks/>
            </p:cNvSpPr>
            <p:nvPr userDrawn="1"/>
          </p:nvSpPr>
          <p:spPr bwMode="auto">
            <a:xfrm>
              <a:off x="267" y="3295"/>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0" name="Freeform 173"/>
            <p:cNvSpPr>
              <a:spLocks/>
            </p:cNvSpPr>
            <p:nvPr userDrawn="1"/>
          </p:nvSpPr>
          <p:spPr bwMode="auto">
            <a:xfrm>
              <a:off x="222" y="3022"/>
              <a:ext cx="243" cy="116"/>
            </a:xfrm>
            <a:custGeom>
              <a:avLst/>
              <a:gdLst>
                <a:gd name="T0" fmla="*/ 1028 w 48"/>
                <a:gd name="T1" fmla="*/ 50 h 23"/>
                <a:gd name="T2" fmla="*/ 233 w 48"/>
                <a:gd name="T3" fmla="*/ 25 h 23"/>
                <a:gd name="T4" fmla="*/ 25 w 48"/>
                <a:gd name="T5" fmla="*/ 227 h 23"/>
                <a:gd name="T6" fmla="*/ 562 w 48"/>
                <a:gd name="T7" fmla="*/ 535 h 23"/>
                <a:gd name="T8" fmla="*/ 871 w 48"/>
                <a:gd name="T9" fmla="*/ 509 h 23"/>
                <a:gd name="T10" fmla="*/ 1028 w 48"/>
                <a:gd name="T11" fmla="*/ 484 h 23"/>
                <a:gd name="T12" fmla="*/ 1028 w 48"/>
                <a:gd name="T13" fmla="*/ 5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1" name="Freeform 174"/>
            <p:cNvSpPr>
              <a:spLocks/>
            </p:cNvSpPr>
            <p:nvPr userDrawn="1"/>
          </p:nvSpPr>
          <p:spPr bwMode="auto">
            <a:xfrm>
              <a:off x="500" y="3345"/>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2" name="Freeform 175"/>
            <p:cNvSpPr>
              <a:spLocks/>
            </p:cNvSpPr>
            <p:nvPr userDrawn="1"/>
          </p:nvSpPr>
          <p:spPr bwMode="auto">
            <a:xfrm>
              <a:off x="905" y="3158"/>
              <a:ext cx="177" cy="36"/>
            </a:xfrm>
            <a:custGeom>
              <a:avLst/>
              <a:gdLst>
                <a:gd name="T0" fmla="*/ 126 w 35"/>
                <a:gd name="T1" fmla="*/ 0 h 7"/>
                <a:gd name="T2" fmla="*/ 359 w 35"/>
                <a:gd name="T3" fmla="*/ 134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3" name="Freeform 176"/>
            <p:cNvSpPr>
              <a:spLocks/>
            </p:cNvSpPr>
            <p:nvPr userDrawn="1"/>
          </p:nvSpPr>
          <p:spPr bwMode="auto">
            <a:xfrm>
              <a:off x="965" y="3153"/>
              <a:ext cx="137" cy="81"/>
            </a:xfrm>
            <a:custGeom>
              <a:avLst/>
              <a:gdLst>
                <a:gd name="T0" fmla="*/ 183 w 27"/>
                <a:gd name="T1" fmla="*/ 334 h 16"/>
                <a:gd name="T2" fmla="*/ 644 w 27"/>
                <a:gd name="T3" fmla="*/ 152 h 16"/>
                <a:gd name="T4" fmla="*/ 436 w 27"/>
                <a:gd name="T5" fmla="*/ 25 h 16"/>
                <a:gd name="T6" fmla="*/ 183 w 27"/>
                <a:gd name="T7" fmla="*/ 284 h 16"/>
                <a:gd name="T8" fmla="*/ 183 w 27"/>
                <a:gd name="T9" fmla="*/ 33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4" name="Freeform 177"/>
            <p:cNvSpPr>
              <a:spLocks/>
            </p:cNvSpPr>
            <p:nvPr userDrawn="1"/>
          </p:nvSpPr>
          <p:spPr bwMode="auto">
            <a:xfrm>
              <a:off x="960" y="3204"/>
              <a:ext cx="177" cy="86"/>
            </a:xfrm>
            <a:custGeom>
              <a:avLst/>
              <a:gdLst>
                <a:gd name="T0" fmla="*/ 637 w 35"/>
                <a:gd name="T1" fmla="*/ 152 h 17"/>
                <a:gd name="T2" fmla="*/ 202 w 35"/>
                <a:gd name="T3" fmla="*/ 258 h 17"/>
                <a:gd name="T4" fmla="*/ 152 w 35"/>
                <a:gd name="T5" fmla="*/ 334 h 17"/>
                <a:gd name="T6" fmla="*/ 693 w 35"/>
                <a:gd name="T7" fmla="*/ 309 h 17"/>
                <a:gd name="T8" fmla="*/ 637 w 35"/>
                <a:gd name="T9" fmla="*/ 15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5" name="Freeform 178"/>
            <p:cNvSpPr>
              <a:spLocks/>
            </p:cNvSpPr>
            <p:nvPr userDrawn="1"/>
          </p:nvSpPr>
          <p:spPr bwMode="auto">
            <a:xfrm>
              <a:off x="844" y="3285"/>
              <a:ext cx="248" cy="60"/>
            </a:xfrm>
            <a:custGeom>
              <a:avLst/>
              <a:gdLst>
                <a:gd name="T0" fmla="*/ 1022 w 49"/>
                <a:gd name="T1" fmla="*/ 75 h 12"/>
                <a:gd name="T2" fmla="*/ 744 w 49"/>
                <a:gd name="T3" fmla="*/ 25 h 12"/>
                <a:gd name="T4" fmla="*/ 177 w 49"/>
                <a:gd name="T5" fmla="*/ 0 h 12"/>
                <a:gd name="T6" fmla="*/ 51 w 49"/>
                <a:gd name="T7" fmla="*/ 125 h 12"/>
                <a:gd name="T8" fmla="*/ 511 w 49"/>
                <a:gd name="T9" fmla="*/ 200 h 12"/>
                <a:gd name="T10" fmla="*/ 1053 w 49"/>
                <a:gd name="T11" fmla="*/ 200 h 12"/>
                <a:gd name="T12" fmla="*/ 1022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6" name="Freeform 179"/>
            <p:cNvSpPr>
              <a:spLocks/>
            </p:cNvSpPr>
            <p:nvPr userDrawn="1"/>
          </p:nvSpPr>
          <p:spPr bwMode="auto">
            <a:xfrm>
              <a:off x="869" y="3340"/>
              <a:ext cx="203" cy="56"/>
            </a:xfrm>
            <a:custGeom>
              <a:avLst/>
              <a:gdLst>
                <a:gd name="T0" fmla="*/ 954 w 40"/>
                <a:gd name="T1" fmla="*/ 51 h 11"/>
                <a:gd name="T2" fmla="*/ 670 w 40"/>
                <a:gd name="T3" fmla="*/ 102 h 11"/>
                <a:gd name="T4" fmla="*/ 335 w 40"/>
                <a:gd name="T5" fmla="*/ 76 h 11"/>
                <a:gd name="T6" fmla="*/ 25 w 40"/>
                <a:gd name="T7" fmla="*/ 51 h 11"/>
                <a:gd name="T8" fmla="*/ 903 w 40"/>
                <a:gd name="T9" fmla="*/ 209 h 11"/>
                <a:gd name="T10" fmla="*/ 954 w 40"/>
                <a:gd name="T11" fmla="*/ 5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7" name="Freeform 180"/>
            <p:cNvSpPr>
              <a:spLocks/>
            </p:cNvSpPr>
            <p:nvPr userDrawn="1"/>
          </p:nvSpPr>
          <p:spPr bwMode="auto">
            <a:xfrm>
              <a:off x="859" y="3386"/>
              <a:ext cx="207" cy="172"/>
            </a:xfrm>
            <a:custGeom>
              <a:avLst/>
              <a:gdLst>
                <a:gd name="T0" fmla="*/ 712 w 41"/>
                <a:gd name="T1" fmla="*/ 233 h 34"/>
                <a:gd name="T2" fmla="*/ 333 w 41"/>
                <a:gd name="T3" fmla="*/ 152 h 34"/>
                <a:gd name="T4" fmla="*/ 101 w 41"/>
                <a:gd name="T5" fmla="*/ 384 h 34"/>
                <a:gd name="T6" fmla="*/ 25 w 41"/>
                <a:gd name="T7" fmla="*/ 486 h 34"/>
                <a:gd name="T8" fmla="*/ 227 w 41"/>
                <a:gd name="T9" fmla="*/ 486 h 34"/>
                <a:gd name="T10" fmla="*/ 434 w 41"/>
                <a:gd name="T11" fmla="*/ 693 h 34"/>
                <a:gd name="T12" fmla="*/ 535 w 41"/>
                <a:gd name="T13" fmla="*/ 769 h 34"/>
                <a:gd name="T14" fmla="*/ 737 w 41"/>
                <a:gd name="T15" fmla="*/ 486 h 34"/>
                <a:gd name="T16" fmla="*/ 995 w 41"/>
                <a:gd name="T17" fmla="*/ 486 h 34"/>
                <a:gd name="T18" fmla="*/ 712 w 41"/>
                <a:gd name="T19" fmla="*/ 2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8" name="Freeform 181"/>
            <p:cNvSpPr>
              <a:spLocks/>
            </p:cNvSpPr>
            <p:nvPr userDrawn="1"/>
          </p:nvSpPr>
          <p:spPr bwMode="auto">
            <a:xfrm>
              <a:off x="996" y="3305"/>
              <a:ext cx="126" cy="318"/>
            </a:xfrm>
            <a:custGeom>
              <a:avLst/>
              <a:gdLst>
                <a:gd name="T0" fmla="*/ 559 w 25"/>
                <a:gd name="T1" fmla="*/ 50 h 63"/>
                <a:gd name="T2" fmla="*/ 459 w 25"/>
                <a:gd name="T3" fmla="*/ 434 h 63"/>
                <a:gd name="T4" fmla="*/ 176 w 25"/>
                <a:gd name="T5" fmla="*/ 510 h 63"/>
                <a:gd name="T6" fmla="*/ 176 w 25"/>
                <a:gd name="T7" fmla="*/ 586 h 63"/>
                <a:gd name="T8" fmla="*/ 433 w 25"/>
                <a:gd name="T9" fmla="*/ 868 h 63"/>
                <a:gd name="T10" fmla="*/ 302 w 25"/>
                <a:gd name="T11" fmla="*/ 1146 h 63"/>
                <a:gd name="T12" fmla="*/ 0 w 25"/>
                <a:gd name="T13" fmla="*/ 1403 h 63"/>
                <a:gd name="T14" fmla="*/ 126 w 25"/>
                <a:gd name="T15" fmla="*/ 1479 h 63"/>
                <a:gd name="T16" fmla="*/ 408 w 25"/>
                <a:gd name="T17" fmla="*/ 1580 h 63"/>
                <a:gd name="T18" fmla="*/ 585 w 25"/>
                <a:gd name="T19" fmla="*/ 1454 h 63"/>
                <a:gd name="T20" fmla="*/ 635 w 25"/>
                <a:gd name="T21" fmla="*/ 358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8355"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a:t>单击此处编辑母版标题样式</a:t>
            </a:r>
          </a:p>
        </p:txBody>
      </p:sp>
      <p:sp>
        <p:nvSpPr>
          <p:cNvPr id="8359"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79" name="Rectangle 164"/>
          <p:cNvSpPr>
            <a:spLocks noGrp="1" noChangeArrowheads="1"/>
          </p:cNvSpPr>
          <p:nvPr>
            <p:ph type="dt" sz="half" idx="10"/>
          </p:nvPr>
        </p:nvSpPr>
        <p:spPr>
          <a:xfrm>
            <a:off x="301625" y="6248400"/>
            <a:ext cx="2289175" cy="476250"/>
          </a:xfrm>
        </p:spPr>
        <p:txBody>
          <a:bodyPr/>
          <a:lstStyle>
            <a:lvl1pPr>
              <a:defRPr/>
            </a:lvl1pPr>
          </a:lstStyle>
          <a:p>
            <a:pPr>
              <a:defRPr/>
            </a:pPr>
            <a:fld id="{016497D3-5DDD-4A77-9D4F-6B257F18728C}" type="datetime1">
              <a:rPr lang="zh-CN" altLang="en-US"/>
              <a:pPr>
                <a:defRPr/>
              </a:pPr>
              <a:t>2021/12/13</a:t>
            </a:fld>
            <a:endParaRPr lang="en-US" altLang="zh-CN"/>
          </a:p>
        </p:txBody>
      </p:sp>
      <p:sp>
        <p:nvSpPr>
          <p:cNvPr id="180" name="Rectangle 165"/>
          <p:cNvSpPr>
            <a:spLocks noGrp="1" noChangeArrowheads="1"/>
          </p:cNvSpPr>
          <p:nvPr>
            <p:ph type="ftr" sz="quarter" idx="11"/>
          </p:nvPr>
        </p:nvSpPr>
        <p:spPr>
          <a:xfrm>
            <a:off x="3124200" y="6248400"/>
            <a:ext cx="2895600" cy="476250"/>
          </a:xfrm>
        </p:spPr>
        <p:txBody>
          <a:bodyPr/>
          <a:lstStyle>
            <a:lvl1pPr>
              <a:defRPr/>
            </a:lvl1pPr>
          </a:lstStyle>
          <a:p>
            <a:pPr>
              <a:defRPr/>
            </a:pPr>
            <a:endParaRPr lang="en-US" altLang="zh-CN"/>
          </a:p>
        </p:txBody>
      </p:sp>
      <p:sp>
        <p:nvSpPr>
          <p:cNvPr id="181" name="Rectangle 166"/>
          <p:cNvSpPr>
            <a:spLocks noGrp="1" noChangeArrowheads="1"/>
          </p:cNvSpPr>
          <p:nvPr>
            <p:ph type="sldNum" sz="quarter" idx="12"/>
          </p:nvPr>
        </p:nvSpPr>
        <p:spPr>
          <a:xfrm>
            <a:off x="6553200" y="6248400"/>
            <a:ext cx="2289175" cy="476250"/>
          </a:xfrm>
        </p:spPr>
        <p:txBody>
          <a:bodyPr/>
          <a:lstStyle>
            <a:lvl1pPr>
              <a:defRPr/>
            </a:lvl1pPr>
          </a:lstStyle>
          <a:p>
            <a:pPr>
              <a:defRPr/>
            </a:pPr>
            <a:fld id="{BB41117A-332D-4374-BD69-2FF201EB787B}" type="slidenum">
              <a:rPr lang="en-US" altLang="zh-CN"/>
              <a:pPr>
                <a:defRPr/>
              </a:pPr>
              <a:t>‹#›</a:t>
            </a:fld>
            <a:endParaRPr lang="en-US" altLang="zh-CN"/>
          </a:p>
        </p:txBody>
      </p:sp>
    </p:spTree>
    <p:extLst>
      <p:ext uri="{BB962C8B-B14F-4D97-AF65-F5344CB8AC3E}">
        <p14:creationId xmlns:p14="http://schemas.microsoft.com/office/powerpoint/2010/main" val="227483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50"/>
          <p:cNvSpPr>
            <a:spLocks noGrp="1" noChangeArrowheads="1"/>
          </p:cNvSpPr>
          <p:nvPr>
            <p:ph type="dt" sz="half" idx="10"/>
          </p:nvPr>
        </p:nvSpPr>
        <p:spPr/>
        <p:txBody>
          <a:bodyPr/>
          <a:lstStyle>
            <a:lvl1pPr>
              <a:defRPr/>
            </a:lvl1pPr>
          </a:lstStyle>
          <a:p>
            <a:pPr>
              <a:defRPr/>
            </a:pPr>
            <a:r>
              <a:rPr lang="zh-CN" altLang="zh-CN"/>
              <a:t>2011-11-29</a:t>
            </a:r>
          </a:p>
        </p:txBody>
      </p:sp>
      <p:sp>
        <p:nvSpPr>
          <p:cNvPr id="5" name="Rectangle 251"/>
          <p:cNvSpPr>
            <a:spLocks noGrp="1" noChangeArrowheads="1"/>
          </p:cNvSpPr>
          <p:nvPr>
            <p:ph type="ftr" sz="quarter" idx="11"/>
          </p:nvPr>
        </p:nvSpPr>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p:txBody>
          <a:bodyPr/>
          <a:lstStyle>
            <a:lvl1pPr>
              <a:defRPr/>
            </a:lvl1pPr>
          </a:lstStyle>
          <a:p>
            <a:pPr>
              <a:defRPr/>
            </a:pPr>
            <a:fld id="{FE67667D-C183-473B-A70C-374EF21F207B}" type="slidenum">
              <a:rPr lang="en-US" altLang="zh-CN"/>
              <a:pPr>
                <a:defRPr/>
              </a:pPr>
              <a:t>‹#›</a:t>
            </a:fld>
            <a:endParaRPr lang="en-US" altLang="zh-CN"/>
          </a:p>
        </p:txBody>
      </p:sp>
    </p:spTree>
    <p:extLst>
      <p:ext uri="{BB962C8B-B14F-4D97-AF65-F5344CB8AC3E}">
        <p14:creationId xmlns:p14="http://schemas.microsoft.com/office/powerpoint/2010/main" val="574621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152400"/>
            <a:ext cx="2135187" cy="5946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8450" y="152400"/>
            <a:ext cx="6253163" cy="5946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50"/>
          <p:cNvSpPr>
            <a:spLocks noGrp="1" noChangeArrowheads="1"/>
          </p:cNvSpPr>
          <p:nvPr>
            <p:ph type="dt" sz="half" idx="10"/>
          </p:nvPr>
        </p:nvSpPr>
        <p:spPr/>
        <p:txBody>
          <a:bodyPr/>
          <a:lstStyle>
            <a:lvl1pPr>
              <a:defRPr/>
            </a:lvl1pPr>
          </a:lstStyle>
          <a:p>
            <a:pPr>
              <a:defRPr/>
            </a:pPr>
            <a:r>
              <a:rPr lang="zh-CN" altLang="zh-CN"/>
              <a:t>2011-11-29</a:t>
            </a:r>
          </a:p>
        </p:txBody>
      </p:sp>
      <p:sp>
        <p:nvSpPr>
          <p:cNvPr id="5" name="Rectangle 251"/>
          <p:cNvSpPr>
            <a:spLocks noGrp="1" noChangeArrowheads="1"/>
          </p:cNvSpPr>
          <p:nvPr>
            <p:ph type="ftr" sz="quarter" idx="11"/>
          </p:nvPr>
        </p:nvSpPr>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p:txBody>
          <a:bodyPr/>
          <a:lstStyle>
            <a:lvl1pPr>
              <a:defRPr/>
            </a:lvl1pPr>
          </a:lstStyle>
          <a:p>
            <a:pPr>
              <a:defRPr/>
            </a:pPr>
            <a:fld id="{936E0EE5-6007-4B14-9084-D14C7C7ADF65}" type="slidenum">
              <a:rPr lang="en-US" altLang="zh-CN"/>
              <a:pPr>
                <a:defRPr/>
              </a:pPr>
              <a:t>‹#›</a:t>
            </a:fld>
            <a:endParaRPr lang="en-US" altLang="zh-CN"/>
          </a:p>
        </p:txBody>
      </p:sp>
    </p:spTree>
    <p:extLst>
      <p:ext uri="{BB962C8B-B14F-4D97-AF65-F5344CB8AC3E}">
        <p14:creationId xmlns:p14="http://schemas.microsoft.com/office/powerpoint/2010/main" val="1124617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152400"/>
            <a:ext cx="8540750" cy="990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295400"/>
            <a:ext cx="4000500" cy="4803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62500" y="1295400"/>
            <a:ext cx="4000500" cy="23256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62500" y="3773488"/>
            <a:ext cx="4000500" cy="2325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50"/>
          <p:cNvSpPr>
            <a:spLocks noGrp="1" noChangeArrowheads="1"/>
          </p:cNvSpPr>
          <p:nvPr>
            <p:ph type="dt" sz="half" idx="10"/>
          </p:nvPr>
        </p:nvSpPr>
        <p:spPr/>
        <p:txBody>
          <a:bodyPr/>
          <a:lstStyle>
            <a:lvl1pPr>
              <a:defRPr/>
            </a:lvl1pPr>
          </a:lstStyle>
          <a:p>
            <a:pPr>
              <a:defRPr/>
            </a:pPr>
            <a:r>
              <a:rPr lang="zh-CN" altLang="zh-CN"/>
              <a:t>2011-11-29</a:t>
            </a:r>
          </a:p>
        </p:txBody>
      </p:sp>
      <p:sp>
        <p:nvSpPr>
          <p:cNvPr id="7" name="Rectangle 251"/>
          <p:cNvSpPr>
            <a:spLocks noGrp="1" noChangeArrowheads="1"/>
          </p:cNvSpPr>
          <p:nvPr>
            <p:ph type="ftr" sz="quarter" idx="11"/>
          </p:nvPr>
        </p:nvSpPr>
        <p:spPr/>
        <p:txBody>
          <a:bodyPr/>
          <a:lstStyle>
            <a:lvl1pPr>
              <a:defRPr/>
            </a:lvl1pPr>
          </a:lstStyle>
          <a:p>
            <a:pPr>
              <a:defRPr/>
            </a:pPr>
            <a:endParaRPr lang="en-US" altLang="zh-CN"/>
          </a:p>
        </p:txBody>
      </p:sp>
      <p:sp>
        <p:nvSpPr>
          <p:cNvPr id="8" name="Rectangle 252"/>
          <p:cNvSpPr>
            <a:spLocks noGrp="1" noChangeArrowheads="1"/>
          </p:cNvSpPr>
          <p:nvPr>
            <p:ph type="sldNum" sz="quarter" idx="12"/>
          </p:nvPr>
        </p:nvSpPr>
        <p:spPr/>
        <p:txBody>
          <a:bodyPr/>
          <a:lstStyle>
            <a:lvl1pPr>
              <a:defRPr/>
            </a:lvl1pPr>
          </a:lstStyle>
          <a:p>
            <a:pPr>
              <a:defRPr/>
            </a:pPr>
            <a:fld id="{F50EF0B9-06F6-4205-8E18-0EF23AB96AEE}" type="slidenum">
              <a:rPr lang="en-US" altLang="zh-CN"/>
              <a:pPr>
                <a:defRPr/>
              </a:pPr>
              <a:t>‹#›</a:t>
            </a:fld>
            <a:endParaRPr lang="en-US" altLang="zh-CN"/>
          </a:p>
        </p:txBody>
      </p:sp>
    </p:spTree>
    <p:extLst>
      <p:ext uri="{BB962C8B-B14F-4D97-AF65-F5344CB8AC3E}">
        <p14:creationId xmlns:p14="http://schemas.microsoft.com/office/powerpoint/2010/main" val="785504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152400"/>
            <a:ext cx="8540750" cy="990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295400"/>
            <a:ext cx="4000500" cy="4803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295400"/>
            <a:ext cx="4000500" cy="4803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0"/>
          <p:cNvSpPr>
            <a:spLocks noGrp="1" noChangeArrowheads="1"/>
          </p:cNvSpPr>
          <p:nvPr>
            <p:ph type="dt" sz="half" idx="10"/>
          </p:nvPr>
        </p:nvSpPr>
        <p:spPr/>
        <p:txBody>
          <a:bodyPr/>
          <a:lstStyle>
            <a:lvl1pPr>
              <a:defRPr/>
            </a:lvl1pPr>
          </a:lstStyle>
          <a:p>
            <a:pPr>
              <a:defRPr/>
            </a:pPr>
            <a:r>
              <a:rPr lang="zh-CN" altLang="zh-CN"/>
              <a:t>2011-11-29</a:t>
            </a:r>
          </a:p>
        </p:txBody>
      </p:sp>
      <p:sp>
        <p:nvSpPr>
          <p:cNvPr id="6" name="Rectangle 251"/>
          <p:cNvSpPr>
            <a:spLocks noGrp="1" noChangeArrowheads="1"/>
          </p:cNvSpPr>
          <p:nvPr>
            <p:ph type="ftr" sz="quarter" idx="11"/>
          </p:nvPr>
        </p:nvSpPr>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p:txBody>
          <a:bodyPr/>
          <a:lstStyle>
            <a:lvl1pPr>
              <a:defRPr/>
            </a:lvl1pPr>
          </a:lstStyle>
          <a:p>
            <a:pPr>
              <a:defRPr/>
            </a:pPr>
            <a:fld id="{DC293F36-DB17-402B-B2D5-86B136F97001}" type="slidenum">
              <a:rPr lang="en-US" altLang="zh-CN"/>
              <a:pPr>
                <a:defRPr/>
              </a:pPr>
              <a:t>‹#›</a:t>
            </a:fld>
            <a:endParaRPr lang="en-US" altLang="zh-CN"/>
          </a:p>
        </p:txBody>
      </p:sp>
    </p:spTree>
    <p:extLst>
      <p:ext uri="{BB962C8B-B14F-4D97-AF65-F5344CB8AC3E}">
        <p14:creationId xmlns:p14="http://schemas.microsoft.com/office/powerpoint/2010/main" val="3677043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152400"/>
            <a:ext cx="8540750" cy="990600"/>
          </a:xfrm>
        </p:spPr>
        <p:txBody>
          <a:bodyPr/>
          <a:lstStyle/>
          <a:p>
            <a:r>
              <a:rPr lang="zh-CN" altLang="en-US"/>
              <a:t>单击此处编辑母版标题样式</a:t>
            </a:r>
          </a:p>
        </p:txBody>
      </p:sp>
      <p:sp>
        <p:nvSpPr>
          <p:cNvPr id="3" name="内容占位符 2"/>
          <p:cNvSpPr>
            <a:spLocks noGrp="1"/>
          </p:cNvSpPr>
          <p:nvPr>
            <p:ph sz="half" idx="1"/>
          </p:nvPr>
        </p:nvSpPr>
        <p:spPr>
          <a:xfrm>
            <a:off x="609600" y="1295400"/>
            <a:ext cx="4000500" cy="4803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62500" y="1295400"/>
            <a:ext cx="4000500" cy="23256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62500" y="3773488"/>
            <a:ext cx="4000500" cy="2325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50"/>
          <p:cNvSpPr>
            <a:spLocks noGrp="1" noChangeArrowheads="1"/>
          </p:cNvSpPr>
          <p:nvPr>
            <p:ph type="dt" sz="half" idx="10"/>
          </p:nvPr>
        </p:nvSpPr>
        <p:spPr/>
        <p:txBody>
          <a:bodyPr/>
          <a:lstStyle>
            <a:lvl1pPr>
              <a:defRPr/>
            </a:lvl1pPr>
          </a:lstStyle>
          <a:p>
            <a:pPr>
              <a:defRPr/>
            </a:pPr>
            <a:r>
              <a:rPr lang="zh-CN" altLang="zh-CN"/>
              <a:t>2011-11-29</a:t>
            </a:r>
          </a:p>
        </p:txBody>
      </p:sp>
      <p:sp>
        <p:nvSpPr>
          <p:cNvPr id="7" name="Rectangle 251"/>
          <p:cNvSpPr>
            <a:spLocks noGrp="1" noChangeArrowheads="1"/>
          </p:cNvSpPr>
          <p:nvPr>
            <p:ph type="ftr" sz="quarter" idx="11"/>
          </p:nvPr>
        </p:nvSpPr>
        <p:spPr/>
        <p:txBody>
          <a:bodyPr/>
          <a:lstStyle>
            <a:lvl1pPr>
              <a:defRPr/>
            </a:lvl1pPr>
          </a:lstStyle>
          <a:p>
            <a:pPr>
              <a:defRPr/>
            </a:pPr>
            <a:endParaRPr lang="en-US" altLang="zh-CN"/>
          </a:p>
        </p:txBody>
      </p:sp>
      <p:sp>
        <p:nvSpPr>
          <p:cNvPr id="8" name="Rectangle 252"/>
          <p:cNvSpPr>
            <a:spLocks noGrp="1" noChangeArrowheads="1"/>
          </p:cNvSpPr>
          <p:nvPr>
            <p:ph type="sldNum" sz="quarter" idx="12"/>
          </p:nvPr>
        </p:nvSpPr>
        <p:spPr/>
        <p:txBody>
          <a:bodyPr/>
          <a:lstStyle>
            <a:lvl1pPr>
              <a:defRPr/>
            </a:lvl1pPr>
          </a:lstStyle>
          <a:p>
            <a:pPr>
              <a:defRPr/>
            </a:pPr>
            <a:fld id="{4002B7C6-12FA-47B9-BC6D-2C5E78ECD39A}" type="slidenum">
              <a:rPr lang="en-US" altLang="zh-CN"/>
              <a:pPr>
                <a:defRPr/>
              </a:pPr>
              <a:t>‹#›</a:t>
            </a:fld>
            <a:endParaRPr lang="en-US" altLang="zh-CN"/>
          </a:p>
        </p:txBody>
      </p:sp>
    </p:spTree>
    <p:extLst>
      <p:ext uri="{BB962C8B-B14F-4D97-AF65-F5344CB8AC3E}">
        <p14:creationId xmlns:p14="http://schemas.microsoft.com/office/powerpoint/2010/main" val="3813807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50"/>
          <p:cNvSpPr>
            <a:spLocks noGrp="1" noChangeArrowheads="1"/>
          </p:cNvSpPr>
          <p:nvPr>
            <p:ph type="dt" sz="half" idx="10"/>
          </p:nvPr>
        </p:nvSpPr>
        <p:spPr/>
        <p:txBody>
          <a:bodyPr/>
          <a:lstStyle>
            <a:lvl1pPr>
              <a:defRPr/>
            </a:lvl1pPr>
          </a:lstStyle>
          <a:p>
            <a:pPr>
              <a:defRPr/>
            </a:pPr>
            <a:r>
              <a:rPr lang="zh-CN" altLang="zh-CN"/>
              <a:t>2011-11-29</a:t>
            </a:r>
          </a:p>
        </p:txBody>
      </p:sp>
      <p:sp>
        <p:nvSpPr>
          <p:cNvPr id="5" name="Rectangle 251"/>
          <p:cNvSpPr>
            <a:spLocks noGrp="1" noChangeArrowheads="1"/>
          </p:cNvSpPr>
          <p:nvPr>
            <p:ph type="ftr" sz="quarter" idx="11"/>
          </p:nvPr>
        </p:nvSpPr>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p:txBody>
          <a:bodyPr/>
          <a:lstStyle>
            <a:lvl1pPr>
              <a:defRPr/>
            </a:lvl1pPr>
          </a:lstStyle>
          <a:p>
            <a:pPr>
              <a:defRPr/>
            </a:pPr>
            <a:fld id="{FF11AE3C-13E6-4E76-B4F3-8DB437E3478E}" type="slidenum">
              <a:rPr lang="en-US" altLang="zh-CN"/>
              <a:pPr>
                <a:defRPr/>
              </a:pPr>
              <a:t>‹#›</a:t>
            </a:fld>
            <a:endParaRPr lang="en-US" altLang="zh-CN"/>
          </a:p>
        </p:txBody>
      </p:sp>
    </p:spTree>
    <p:extLst>
      <p:ext uri="{BB962C8B-B14F-4D97-AF65-F5344CB8AC3E}">
        <p14:creationId xmlns:p14="http://schemas.microsoft.com/office/powerpoint/2010/main" val="867125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50"/>
          <p:cNvSpPr>
            <a:spLocks noGrp="1" noChangeArrowheads="1"/>
          </p:cNvSpPr>
          <p:nvPr>
            <p:ph type="dt" sz="half" idx="10"/>
          </p:nvPr>
        </p:nvSpPr>
        <p:spPr/>
        <p:txBody>
          <a:bodyPr/>
          <a:lstStyle>
            <a:lvl1pPr>
              <a:defRPr/>
            </a:lvl1pPr>
          </a:lstStyle>
          <a:p>
            <a:pPr>
              <a:defRPr/>
            </a:pPr>
            <a:r>
              <a:rPr lang="zh-CN" altLang="zh-CN"/>
              <a:t>2011-11-29</a:t>
            </a:r>
          </a:p>
        </p:txBody>
      </p:sp>
      <p:sp>
        <p:nvSpPr>
          <p:cNvPr id="5" name="Rectangle 251"/>
          <p:cNvSpPr>
            <a:spLocks noGrp="1" noChangeArrowheads="1"/>
          </p:cNvSpPr>
          <p:nvPr>
            <p:ph type="ftr" sz="quarter" idx="11"/>
          </p:nvPr>
        </p:nvSpPr>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p:txBody>
          <a:bodyPr/>
          <a:lstStyle>
            <a:lvl1pPr>
              <a:defRPr/>
            </a:lvl1pPr>
          </a:lstStyle>
          <a:p>
            <a:pPr>
              <a:defRPr/>
            </a:pPr>
            <a:fld id="{06DFD4A2-5CA8-4EA2-A969-53A2A9CAA3F8}" type="slidenum">
              <a:rPr lang="en-US" altLang="zh-CN"/>
              <a:pPr>
                <a:defRPr/>
              </a:pPr>
              <a:t>‹#›</a:t>
            </a:fld>
            <a:endParaRPr lang="en-US" altLang="zh-CN"/>
          </a:p>
        </p:txBody>
      </p:sp>
    </p:spTree>
    <p:extLst>
      <p:ext uri="{BB962C8B-B14F-4D97-AF65-F5344CB8AC3E}">
        <p14:creationId xmlns:p14="http://schemas.microsoft.com/office/powerpoint/2010/main" val="2167544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95400"/>
            <a:ext cx="4000500" cy="4803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295400"/>
            <a:ext cx="4000500" cy="4803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0"/>
          <p:cNvSpPr>
            <a:spLocks noGrp="1" noChangeArrowheads="1"/>
          </p:cNvSpPr>
          <p:nvPr>
            <p:ph type="dt" sz="half" idx="10"/>
          </p:nvPr>
        </p:nvSpPr>
        <p:spPr/>
        <p:txBody>
          <a:bodyPr/>
          <a:lstStyle>
            <a:lvl1pPr>
              <a:defRPr/>
            </a:lvl1pPr>
          </a:lstStyle>
          <a:p>
            <a:pPr>
              <a:defRPr/>
            </a:pPr>
            <a:r>
              <a:rPr lang="zh-CN" altLang="zh-CN"/>
              <a:t>2011-11-29</a:t>
            </a:r>
          </a:p>
        </p:txBody>
      </p:sp>
      <p:sp>
        <p:nvSpPr>
          <p:cNvPr id="6" name="Rectangle 251"/>
          <p:cNvSpPr>
            <a:spLocks noGrp="1" noChangeArrowheads="1"/>
          </p:cNvSpPr>
          <p:nvPr>
            <p:ph type="ftr" sz="quarter" idx="11"/>
          </p:nvPr>
        </p:nvSpPr>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p:txBody>
          <a:bodyPr/>
          <a:lstStyle>
            <a:lvl1pPr>
              <a:defRPr/>
            </a:lvl1pPr>
          </a:lstStyle>
          <a:p>
            <a:pPr>
              <a:defRPr/>
            </a:pPr>
            <a:fld id="{A01CE76D-CFEF-4E92-8372-FECAC38B27CD}" type="slidenum">
              <a:rPr lang="en-US" altLang="zh-CN"/>
              <a:pPr>
                <a:defRPr/>
              </a:pPr>
              <a:t>‹#›</a:t>
            </a:fld>
            <a:endParaRPr lang="en-US" altLang="zh-CN"/>
          </a:p>
        </p:txBody>
      </p:sp>
    </p:spTree>
    <p:extLst>
      <p:ext uri="{BB962C8B-B14F-4D97-AF65-F5344CB8AC3E}">
        <p14:creationId xmlns:p14="http://schemas.microsoft.com/office/powerpoint/2010/main" val="2935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50"/>
          <p:cNvSpPr>
            <a:spLocks noGrp="1" noChangeArrowheads="1"/>
          </p:cNvSpPr>
          <p:nvPr>
            <p:ph type="dt" sz="half" idx="10"/>
          </p:nvPr>
        </p:nvSpPr>
        <p:spPr/>
        <p:txBody>
          <a:bodyPr/>
          <a:lstStyle>
            <a:lvl1pPr>
              <a:defRPr/>
            </a:lvl1pPr>
          </a:lstStyle>
          <a:p>
            <a:pPr>
              <a:defRPr/>
            </a:pPr>
            <a:r>
              <a:rPr lang="zh-CN" altLang="zh-CN"/>
              <a:t>2011-11-29</a:t>
            </a:r>
          </a:p>
        </p:txBody>
      </p:sp>
      <p:sp>
        <p:nvSpPr>
          <p:cNvPr id="8" name="Rectangle 251"/>
          <p:cNvSpPr>
            <a:spLocks noGrp="1" noChangeArrowheads="1"/>
          </p:cNvSpPr>
          <p:nvPr>
            <p:ph type="ftr" sz="quarter" idx="11"/>
          </p:nvPr>
        </p:nvSpPr>
        <p:spPr/>
        <p:txBody>
          <a:bodyPr/>
          <a:lstStyle>
            <a:lvl1pPr>
              <a:defRPr/>
            </a:lvl1pPr>
          </a:lstStyle>
          <a:p>
            <a:pPr>
              <a:defRPr/>
            </a:pPr>
            <a:endParaRPr lang="en-US" altLang="zh-CN"/>
          </a:p>
        </p:txBody>
      </p:sp>
      <p:sp>
        <p:nvSpPr>
          <p:cNvPr id="9" name="Rectangle 252"/>
          <p:cNvSpPr>
            <a:spLocks noGrp="1" noChangeArrowheads="1"/>
          </p:cNvSpPr>
          <p:nvPr>
            <p:ph type="sldNum" sz="quarter" idx="12"/>
          </p:nvPr>
        </p:nvSpPr>
        <p:spPr/>
        <p:txBody>
          <a:bodyPr/>
          <a:lstStyle>
            <a:lvl1pPr>
              <a:defRPr/>
            </a:lvl1pPr>
          </a:lstStyle>
          <a:p>
            <a:pPr>
              <a:defRPr/>
            </a:pPr>
            <a:fld id="{59C939EF-AFFB-4BCF-8C57-DE6CB3402B8E}" type="slidenum">
              <a:rPr lang="en-US" altLang="zh-CN"/>
              <a:pPr>
                <a:defRPr/>
              </a:pPr>
              <a:t>‹#›</a:t>
            </a:fld>
            <a:endParaRPr lang="en-US" altLang="zh-CN"/>
          </a:p>
        </p:txBody>
      </p:sp>
    </p:spTree>
    <p:extLst>
      <p:ext uri="{BB962C8B-B14F-4D97-AF65-F5344CB8AC3E}">
        <p14:creationId xmlns:p14="http://schemas.microsoft.com/office/powerpoint/2010/main" val="2954637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50"/>
          <p:cNvSpPr>
            <a:spLocks noGrp="1" noChangeArrowheads="1"/>
          </p:cNvSpPr>
          <p:nvPr>
            <p:ph type="dt" sz="half" idx="10"/>
          </p:nvPr>
        </p:nvSpPr>
        <p:spPr/>
        <p:txBody>
          <a:bodyPr/>
          <a:lstStyle>
            <a:lvl1pPr>
              <a:defRPr/>
            </a:lvl1pPr>
          </a:lstStyle>
          <a:p>
            <a:pPr>
              <a:defRPr/>
            </a:pPr>
            <a:r>
              <a:rPr lang="zh-CN" altLang="zh-CN"/>
              <a:t>2011-11-29</a:t>
            </a:r>
          </a:p>
        </p:txBody>
      </p:sp>
      <p:sp>
        <p:nvSpPr>
          <p:cNvPr id="4" name="Rectangle 251"/>
          <p:cNvSpPr>
            <a:spLocks noGrp="1" noChangeArrowheads="1"/>
          </p:cNvSpPr>
          <p:nvPr>
            <p:ph type="ftr" sz="quarter" idx="11"/>
          </p:nvPr>
        </p:nvSpPr>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p:txBody>
          <a:bodyPr/>
          <a:lstStyle>
            <a:lvl1pPr>
              <a:defRPr/>
            </a:lvl1pPr>
          </a:lstStyle>
          <a:p>
            <a:pPr>
              <a:defRPr/>
            </a:pPr>
            <a:fld id="{0B2262C4-0D82-4E42-8971-956FC0FA07EC}" type="slidenum">
              <a:rPr lang="en-US" altLang="zh-CN"/>
              <a:pPr>
                <a:defRPr/>
              </a:pPr>
              <a:t>‹#›</a:t>
            </a:fld>
            <a:endParaRPr lang="en-US" altLang="zh-CN"/>
          </a:p>
        </p:txBody>
      </p:sp>
    </p:spTree>
    <p:extLst>
      <p:ext uri="{BB962C8B-B14F-4D97-AF65-F5344CB8AC3E}">
        <p14:creationId xmlns:p14="http://schemas.microsoft.com/office/powerpoint/2010/main" val="1738830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p:txBody>
          <a:bodyPr/>
          <a:lstStyle>
            <a:lvl1pPr>
              <a:defRPr/>
            </a:lvl1pPr>
          </a:lstStyle>
          <a:p>
            <a:pPr>
              <a:defRPr/>
            </a:pPr>
            <a:r>
              <a:rPr lang="zh-CN" altLang="zh-CN"/>
              <a:t>2011-11-29</a:t>
            </a:r>
          </a:p>
        </p:txBody>
      </p:sp>
      <p:sp>
        <p:nvSpPr>
          <p:cNvPr id="3" name="Rectangle 251"/>
          <p:cNvSpPr>
            <a:spLocks noGrp="1" noChangeArrowheads="1"/>
          </p:cNvSpPr>
          <p:nvPr>
            <p:ph type="ftr" sz="quarter" idx="11"/>
          </p:nvPr>
        </p:nvSpPr>
        <p:spPr/>
        <p:txBody>
          <a:bodyPr/>
          <a:lstStyle>
            <a:lvl1pPr>
              <a:defRPr/>
            </a:lvl1pPr>
          </a:lstStyle>
          <a:p>
            <a:pPr>
              <a:defRPr/>
            </a:pPr>
            <a:endParaRPr lang="en-US" altLang="zh-CN"/>
          </a:p>
        </p:txBody>
      </p:sp>
      <p:sp>
        <p:nvSpPr>
          <p:cNvPr id="4" name="Rectangle 252"/>
          <p:cNvSpPr>
            <a:spLocks noGrp="1" noChangeArrowheads="1"/>
          </p:cNvSpPr>
          <p:nvPr>
            <p:ph type="sldNum" sz="quarter" idx="12"/>
          </p:nvPr>
        </p:nvSpPr>
        <p:spPr/>
        <p:txBody>
          <a:bodyPr/>
          <a:lstStyle>
            <a:lvl1pPr>
              <a:defRPr/>
            </a:lvl1pPr>
          </a:lstStyle>
          <a:p>
            <a:pPr>
              <a:defRPr/>
            </a:pPr>
            <a:fld id="{3771DD37-04AF-497A-9004-941BD13569ED}" type="slidenum">
              <a:rPr lang="en-US" altLang="zh-CN"/>
              <a:pPr>
                <a:defRPr/>
              </a:pPr>
              <a:t>‹#›</a:t>
            </a:fld>
            <a:endParaRPr lang="en-US" altLang="zh-CN"/>
          </a:p>
        </p:txBody>
      </p:sp>
    </p:spTree>
    <p:extLst>
      <p:ext uri="{BB962C8B-B14F-4D97-AF65-F5344CB8AC3E}">
        <p14:creationId xmlns:p14="http://schemas.microsoft.com/office/powerpoint/2010/main" val="1553840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50"/>
          <p:cNvSpPr>
            <a:spLocks noGrp="1" noChangeArrowheads="1"/>
          </p:cNvSpPr>
          <p:nvPr>
            <p:ph type="dt" sz="half" idx="10"/>
          </p:nvPr>
        </p:nvSpPr>
        <p:spPr/>
        <p:txBody>
          <a:bodyPr/>
          <a:lstStyle>
            <a:lvl1pPr>
              <a:defRPr/>
            </a:lvl1pPr>
          </a:lstStyle>
          <a:p>
            <a:pPr>
              <a:defRPr/>
            </a:pPr>
            <a:r>
              <a:rPr lang="zh-CN" altLang="zh-CN"/>
              <a:t>2011-11-29</a:t>
            </a:r>
          </a:p>
        </p:txBody>
      </p:sp>
      <p:sp>
        <p:nvSpPr>
          <p:cNvPr id="6" name="Rectangle 251"/>
          <p:cNvSpPr>
            <a:spLocks noGrp="1" noChangeArrowheads="1"/>
          </p:cNvSpPr>
          <p:nvPr>
            <p:ph type="ftr" sz="quarter" idx="11"/>
          </p:nvPr>
        </p:nvSpPr>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p:txBody>
          <a:bodyPr/>
          <a:lstStyle>
            <a:lvl1pPr>
              <a:defRPr/>
            </a:lvl1pPr>
          </a:lstStyle>
          <a:p>
            <a:pPr>
              <a:defRPr/>
            </a:pPr>
            <a:fld id="{BC6E8431-3126-4D28-BC26-E249E1944D3A}" type="slidenum">
              <a:rPr lang="en-US" altLang="zh-CN"/>
              <a:pPr>
                <a:defRPr/>
              </a:pPr>
              <a:t>‹#›</a:t>
            </a:fld>
            <a:endParaRPr lang="en-US" altLang="zh-CN"/>
          </a:p>
        </p:txBody>
      </p:sp>
    </p:spTree>
    <p:extLst>
      <p:ext uri="{BB962C8B-B14F-4D97-AF65-F5344CB8AC3E}">
        <p14:creationId xmlns:p14="http://schemas.microsoft.com/office/powerpoint/2010/main" val="337563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50"/>
          <p:cNvSpPr>
            <a:spLocks noGrp="1" noChangeArrowheads="1"/>
          </p:cNvSpPr>
          <p:nvPr>
            <p:ph type="dt" sz="half" idx="10"/>
          </p:nvPr>
        </p:nvSpPr>
        <p:spPr/>
        <p:txBody>
          <a:bodyPr/>
          <a:lstStyle>
            <a:lvl1pPr>
              <a:defRPr/>
            </a:lvl1pPr>
          </a:lstStyle>
          <a:p>
            <a:pPr>
              <a:defRPr/>
            </a:pPr>
            <a:r>
              <a:rPr lang="zh-CN" altLang="zh-CN"/>
              <a:t>2011-11-29</a:t>
            </a:r>
          </a:p>
        </p:txBody>
      </p:sp>
      <p:sp>
        <p:nvSpPr>
          <p:cNvPr id="6" name="Rectangle 251"/>
          <p:cNvSpPr>
            <a:spLocks noGrp="1" noChangeArrowheads="1"/>
          </p:cNvSpPr>
          <p:nvPr>
            <p:ph type="ftr" sz="quarter" idx="11"/>
          </p:nvPr>
        </p:nvSpPr>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p:txBody>
          <a:bodyPr/>
          <a:lstStyle>
            <a:lvl1pPr>
              <a:defRPr/>
            </a:lvl1pPr>
          </a:lstStyle>
          <a:p>
            <a:pPr>
              <a:defRPr/>
            </a:pPr>
            <a:fld id="{0E63ADEA-7E20-4690-955C-086989007EAC}" type="slidenum">
              <a:rPr lang="en-US" altLang="zh-CN"/>
              <a:pPr>
                <a:defRPr/>
              </a:pPr>
              <a:t>‹#›</a:t>
            </a:fld>
            <a:endParaRPr lang="en-US" altLang="zh-CN"/>
          </a:p>
        </p:txBody>
      </p:sp>
    </p:spTree>
    <p:extLst>
      <p:ext uri="{BB962C8B-B14F-4D97-AF65-F5344CB8AC3E}">
        <p14:creationId xmlns:p14="http://schemas.microsoft.com/office/powerpoint/2010/main" val="3498044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566738"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33" name="Freeform 4"/>
            <p:cNvSpPr>
              <a:spLocks noEditPoints="1"/>
            </p:cNvSpPr>
            <p:nvPr/>
          </p:nvSpPr>
          <p:spPr bwMode="auto">
            <a:xfrm>
              <a:off x="384"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4" name="Freeform 5"/>
            <p:cNvSpPr>
              <a:spLocks noEditPoints="1"/>
            </p:cNvSpPr>
            <p:nvPr/>
          </p:nvSpPr>
          <p:spPr bwMode="auto">
            <a:xfrm>
              <a:off x="384"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76" name="Freeform 147"/>
            <p:cNvSpPr>
              <a:spLocks/>
            </p:cNvSpPr>
            <p:nvPr/>
          </p:nvSpPr>
          <p:spPr bwMode="auto">
            <a:xfrm>
              <a:off x="349" y="3304"/>
              <a:ext cx="20" cy="10"/>
            </a:xfrm>
            <a:custGeom>
              <a:avLst/>
              <a:gdLst>
                <a:gd name="T0" fmla="*/ 0 w 4"/>
                <a:gd name="T1" fmla="*/ 25 h 2"/>
                <a:gd name="T2" fmla="*/ 0 w 4"/>
                <a:gd name="T3" fmla="*/ 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7" name="Group 148"/>
          <p:cNvGrpSpPr>
            <a:grpSpLocks/>
          </p:cNvGrpSpPr>
          <p:nvPr/>
        </p:nvGrpSpPr>
        <p:grpSpPr bwMode="auto">
          <a:xfrm>
            <a:off x="1066800" y="3444875"/>
            <a:ext cx="533400" cy="492125"/>
            <a:chOff x="96" y="2784"/>
            <a:chExt cx="1062" cy="981"/>
          </a:xfrm>
        </p:grpSpPr>
        <p:sp>
          <p:nvSpPr>
            <p:cNvPr id="1119" name="Freeform 149"/>
            <p:cNvSpPr>
              <a:spLocks/>
            </p:cNvSpPr>
            <p:nvPr userDrawn="1"/>
          </p:nvSpPr>
          <p:spPr bwMode="auto">
            <a:xfrm>
              <a:off x="121" y="2784"/>
              <a:ext cx="207" cy="81"/>
            </a:xfrm>
            <a:custGeom>
              <a:avLst/>
              <a:gdLst>
                <a:gd name="T0" fmla="*/ 762 w 41"/>
                <a:gd name="T1" fmla="*/ 309 h 16"/>
                <a:gd name="T2" fmla="*/ 944 w 41"/>
                <a:gd name="T3" fmla="*/ 258 h 16"/>
                <a:gd name="T4" fmla="*/ 969 w 41"/>
                <a:gd name="T5" fmla="*/ 233 h 16"/>
                <a:gd name="T6" fmla="*/ 793 w 41"/>
                <a:gd name="T7" fmla="*/ 25 h 16"/>
                <a:gd name="T8" fmla="*/ 202 w 41"/>
                <a:gd name="T9" fmla="*/ 284 h 16"/>
                <a:gd name="T10" fmla="*/ 762 w 41"/>
                <a:gd name="T11" fmla="*/ 309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0" name="Freeform 150"/>
            <p:cNvSpPr>
              <a:spLocks noEditPoints="1"/>
            </p:cNvSpPr>
            <p:nvPr userDrawn="1"/>
          </p:nvSpPr>
          <p:spPr bwMode="auto">
            <a:xfrm>
              <a:off x="96" y="2789"/>
              <a:ext cx="1062" cy="976"/>
            </a:xfrm>
            <a:custGeom>
              <a:avLst/>
              <a:gdLst>
                <a:gd name="T0" fmla="*/ 4167 w 210"/>
                <a:gd name="T1" fmla="*/ 3965 h 193"/>
                <a:gd name="T2" fmla="*/ 3889 w 210"/>
                <a:gd name="T3" fmla="*/ 3196 h 193"/>
                <a:gd name="T4" fmla="*/ 3631 w 210"/>
                <a:gd name="T5" fmla="*/ 2534 h 193"/>
                <a:gd name="T6" fmla="*/ 4218 w 210"/>
                <a:gd name="T7" fmla="*/ 2377 h 193"/>
                <a:gd name="T8" fmla="*/ 3732 w 210"/>
                <a:gd name="T9" fmla="*/ 2099 h 193"/>
                <a:gd name="T10" fmla="*/ 4015 w 210"/>
                <a:gd name="T11" fmla="*/ 2124 h 193"/>
                <a:gd name="T12" fmla="*/ 4015 w 210"/>
                <a:gd name="T13" fmla="*/ 1967 h 193"/>
                <a:gd name="T14" fmla="*/ 3454 w 210"/>
                <a:gd name="T15" fmla="*/ 1992 h 193"/>
                <a:gd name="T16" fmla="*/ 3272 w 210"/>
                <a:gd name="T17" fmla="*/ 3196 h 193"/>
                <a:gd name="T18" fmla="*/ 3171 w 210"/>
                <a:gd name="T19" fmla="*/ 2149 h 193"/>
                <a:gd name="T20" fmla="*/ 3019 w 210"/>
                <a:gd name="T21" fmla="*/ 1714 h 193"/>
                <a:gd name="T22" fmla="*/ 3171 w 210"/>
                <a:gd name="T23" fmla="*/ 1305 h 193"/>
                <a:gd name="T24" fmla="*/ 3095 w 210"/>
                <a:gd name="T25" fmla="*/ 946 h 193"/>
                <a:gd name="T26" fmla="*/ 3044 w 210"/>
                <a:gd name="T27" fmla="*/ 612 h 193"/>
                <a:gd name="T28" fmla="*/ 3378 w 210"/>
                <a:gd name="T29" fmla="*/ 996 h 193"/>
                <a:gd name="T30" fmla="*/ 3813 w 210"/>
                <a:gd name="T31" fmla="*/ 460 h 193"/>
                <a:gd name="T32" fmla="*/ 3757 w 210"/>
                <a:gd name="T33" fmla="*/ 920 h 193"/>
                <a:gd name="T34" fmla="*/ 3656 w 210"/>
                <a:gd name="T35" fmla="*/ 1229 h 193"/>
                <a:gd name="T36" fmla="*/ 3682 w 210"/>
                <a:gd name="T37" fmla="*/ 1714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5 h 193"/>
                <a:gd name="T52" fmla="*/ 334 w 210"/>
                <a:gd name="T53" fmla="*/ 2943 h 193"/>
                <a:gd name="T54" fmla="*/ 1558 w 210"/>
                <a:gd name="T55" fmla="*/ 3732 h 193"/>
                <a:gd name="T56" fmla="*/ 1153 w 210"/>
                <a:gd name="T57" fmla="*/ 3403 h 193"/>
                <a:gd name="T58" fmla="*/ 895 w 210"/>
                <a:gd name="T59" fmla="*/ 3707 h 193"/>
                <a:gd name="T60" fmla="*/ 819 w 210"/>
                <a:gd name="T61" fmla="*/ 3272 h 193"/>
                <a:gd name="T62" fmla="*/ 1178 w 210"/>
                <a:gd name="T63" fmla="*/ 2200 h 193"/>
                <a:gd name="T64" fmla="*/ 1714 w 210"/>
                <a:gd name="T65" fmla="*/ 2124 h 193"/>
                <a:gd name="T66" fmla="*/ 1816 w 210"/>
                <a:gd name="T67" fmla="*/ 2427 h 193"/>
                <a:gd name="T68" fmla="*/ 1558 w 210"/>
                <a:gd name="T69" fmla="*/ 3095 h 193"/>
                <a:gd name="T70" fmla="*/ 2326 w 210"/>
                <a:gd name="T71" fmla="*/ 4602 h 193"/>
                <a:gd name="T72" fmla="*/ 4759 w 210"/>
                <a:gd name="T73" fmla="*/ 4243 h 193"/>
                <a:gd name="T74" fmla="*/ 4653 w 210"/>
                <a:gd name="T75" fmla="*/ 1689 h 193"/>
                <a:gd name="T76" fmla="*/ 4218 w 210"/>
                <a:gd name="T77" fmla="*/ 1532 h 193"/>
                <a:gd name="T78" fmla="*/ 2888 w 210"/>
                <a:gd name="T79" fmla="*/ 1558 h 193"/>
                <a:gd name="T80" fmla="*/ 2761 w 210"/>
                <a:gd name="T81" fmla="*/ 2225 h 193"/>
                <a:gd name="T82" fmla="*/ 2918 w 210"/>
                <a:gd name="T83" fmla="*/ 1279 h 193"/>
                <a:gd name="T84" fmla="*/ 2276 w 210"/>
                <a:gd name="T85" fmla="*/ 662 h 193"/>
                <a:gd name="T86" fmla="*/ 2685 w 210"/>
                <a:gd name="T87" fmla="*/ 895 h 193"/>
                <a:gd name="T88" fmla="*/ 1558 w 210"/>
                <a:gd name="T89" fmla="*/ 1841 h 193"/>
                <a:gd name="T90" fmla="*/ 612 w 210"/>
                <a:gd name="T91" fmla="*/ 946 h 193"/>
                <a:gd name="T92" fmla="*/ 1740 w 210"/>
                <a:gd name="T93" fmla="*/ 1022 h 193"/>
                <a:gd name="T94" fmla="*/ 2023 w 210"/>
                <a:gd name="T95" fmla="*/ 1022 h 193"/>
                <a:gd name="T96" fmla="*/ 2761 w 210"/>
                <a:gd name="T97" fmla="*/ 1153 h 193"/>
                <a:gd name="T98" fmla="*/ 2534 w 210"/>
                <a:gd name="T99" fmla="*/ 2377 h 193"/>
                <a:gd name="T100" fmla="*/ 2377 w 210"/>
                <a:gd name="T101" fmla="*/ 1305 h 193"/>
                <a:gd name="T102" fmla="*/ 1558 w 210"/>
                <a:gd name="T103" fmla="*/ 1841 h 193"/>
                <a:gd name="T104" fmla="*/ 2048 w 210"/>
                <a:gd name="T105" fmla="*/ 2099 h 193"/>
                <a:gd name="T106" fmla="*/ 2250 w 210"/>
                <a:gd name="T107" fmla="*/ 1482 h 193"/>
                <a:gd name="T108" fmla="*/ 2609 w 210"/>
                <a:gd name="T109" fmla="*/ 3707 h 193"/>
                <a:gd name="T110" fmla="*/ 2099 w 210"/>
                <a:gd name="T111" fmla="*/ 2453 h 193"/>
                <a:gd name="T112" fmla="*/ 2994 w 210"/>
                <a:gd name="T113" fmla="*/ 271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1" name="Freeform 151"/>
            <p:cNvSpPr>
              <a:spLocks/>
            </p:cNvSpPr>
            <p:nvPr userDrawn="1"/>
          </p:nvSpPr>
          <p:spPr bwMode="auto">
            <a:xfrm>
              <a:off x="348" y="3254"/>
              <a:ext cx="86" cy="102"/>
            </a:xfrm>
            <a:custGeom>
              <a:avLst/>
              <a:gdLst>
                <a:gd name="T0" fmla="*/ 359 w 17"/>
                <a:gd name="T1" fmla="*/ 133 h 20"/>
                <a:gd name="T2" fmla="*/ 233 w 17"/>
                <a:gd name="T3" fmla="*/ 520 h 20"/>
                <a:gd name="T4" fmla="*/ 359 w 17"/>
                <a:gd name="T5" fmla="*/ 133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2" name="Freeform 152"/>
            <p:cNvSpPr>
              <a:spLocks/>
            </p:cNvSpPr>
            <p:nvPr userDrawn="1"/>
          </p:nvSpPr>
          <p:spPr bwMode="auto">
            <a:xfrm>
              <a:off x="267" y="3295"/>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3" name="Freeform 153"/>
            <p:cNvSpPr>
              <a:spLocks/>
            </p:cNvSpPr>
            <p:nvPr userDrawn="1"/>
          </p:nvSpPr>
          <p:spPr bwMode="auto">
            <a:xfrm>
              <a:off x="222" y="3022"/>
              <a:ext cx="243" cy="116"/>
            </a:xfrm>
            <a:custGeom>
              <a:avLst/>
              <a:gdLst>
                <a:gd name="T0" fmla="*/ 1028 w 48"/>
                <a:gd name="T1" fmla="*/ 50 h 23"/>
                <a:gd name="T2" fmla="*/ 233 w 48"/>
                <a:gd name="T3" fmla="*/ 25 h 23"/>
                <a:gd name="T4" fmla="*/ 25 w 48"/>
                <a:gd name="T5" fmla="*/ 227 h 23"/>
                <a:gd name="T6" fmla="*/ 562 w 48"/>
                <a:gd name="T7" fmla="*/ 535 h 23"/>
                <a:gd name="T8" fmla="*/ 871 w 48"/>
                <a:gd name="T9" fmla="*/ 509 h 23"/>
                <a:gd name="T10" fmla="*/ 1028 w 48"/>
                <a:gd name="T11" fmla="*/ 484 h 23"/>
                <a:gd name="T12" fmla="*/ 1028 w 48"/>
                <a:gd name="T13" fmla="*/ 5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4" name="Freeform 154"/>
            <p:cNvSpPr>
              <a:spLocks/>
            </p:cNvSpPr>
            <p:nvPr userDrawn="1"/>
          </p:nvSpPr>
          <p:spPr bwMode="auto">
            <a:xfrm>
              <a:off x="500" y="3345"/>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5" name="Freeform 155"/>
            <p:cNvSpPr>
              <a:spLocks/>
            </p:cNvSpPr>
            <p:nvPr userDrawn="1"/>
          </p:nvSpPr>
          <p:spPr bwMode="auto">
            <a:xfrm>
              <a:off x="905" y="3158"/>
              <a:ext cx="177" cy="36"/>
            </a:xfrm>
            <a:custGeom>
              <a:avLst/>
              <a:gdLst>
                <a:gd name="T0" fmla="*/ 126 w 35"/>
                <a:gd name="T1" fmla="*/ 0 h 7"/>
                <a:gd name="T2" fmla="*/ 359 w 35"/>
                <a:gd name="T3" fmla="*/ 134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6" name="Freeform 156"/>
            <p:cNvSpPr>
              <a:spLocks/>
            </p:cNvSpPr>
            <p:nvPr userDrawn="1"/>
          </p:nvSpPr>
          <p:spPr bwMode="auto">
            <a:xfrm>
              <a:off x="965" y="3153"/>
              <a:ext cx="137" cy="81"/>
            </a:xfrm>
            <a:custGeom>
              <a:avLst/>
              <a:gdLst>
                <a:gd name="T0" fmla="*/ 183 w 27"/>
                <a:gd name="T1" fmla="*/ 334 h 16"/>
                <a:gd name="T2" fmla="*/ 644 w 27"/>
                <a:gd name="T3" fmla="*/ 152 h 16"/>
                <a:gd name="T4" fmla="*/ 436 w 27"/>
                <a:gd name="T5" fmla="*/ 25 h 16"/>
                <a:gd name="T6" fmla="*/ 183 w 27"/>
                <a:gd name="T7" fmla="*/ 284 h 16"/>
                <a:gd name="T8" fmla="*/ 183 w 27"/>
                <a:gd name="T9" fmla="*/ 33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7" name="Freeform 157"/>
            <p:cNvSpPr>
              <a:spLocks/>
            </p:cNvSpPr>
            <p:nvPr userDrawn="1"/>
          </p:nvSpPr>
          <p:spPr bwMode="auto">
            <a:xfrm>
              <a:off x="960" y="3204"/>
              <a:ext cx="177" cy="86"/>
            </a:xfrm>
            <a:custGeom>
              <a:avLst/>
              <a:gdLst>
                <a:gd name="T0" fmla="*/ 637 w 35"/>
                <a:gd name="T1" fmla="*/ 152 h 17"/>
                <a:gd name="T2" fmla="*/ 202 w 35"/>
                <a:gd name="T3" fmla="*/ 258 h 17"/>
                <a:gd name="T4" fmla="*/ 152 w 35"/>
                <a:gd name="T5" fmla="*/ 334 h 17"/>
                <a:gd name="T6" fmla="*/ 693 w 35"/>
                <a:gd name="T7" fmla="*/ 309 h 17"/>
                <a:gd name="T8" fmla="*/ 637 w 35"/>
                <a:gd name="T9" fmla="*/ 15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8" name="Freeform 158"/>
            <p:cNvSpPr>
              <a:spLocks/>
            </p:cNvSpPr>
            <p:nvPr userDrawn="1"/>
          </p:nvSpPr>
          <p:spPr bwMode="auto">
            <a:xfrm>
              <a:off x="844" y="3285"/>
              <a:ext cx="248" cy="60"/>
            </a:xfrm>
            <a:custGeom>
              <a:avLst/>
              <a:gdLst>
                <a:gd name="T0" fmla="*/ 1022 w 49"/>
                <a:gd name="T1" fmla="*/ 75 h 12"/>
                <a:gd name="T2" fmla="*/ 744 w 49"/>
                <a:gd name="T3" fmla="*/ 25 h 12"/>
                <a:gd name="T4" fmla="*/ 177 w 49"/>
                <a:gd name="T5" fmla="*/ 0 h 12"/>
                <a:gd name="T6" fmla="*/ 51 w 49"/>
                <a:gd name="T7" fmla="*/ 125 h 12"/>
                <a:gd name="T8" fmla="*/ 511 w 49"/>
                <a:gd name="T9" fmla="*/ 200 h 12"/>
                <a:gd name="T10" fmla="*/ 1053 w 49"/>
                <a:gd name="T11" fmla="*/ 200 h 12"/>
                <a:gd name="T12" fmla="*/ 1022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9" name="Freeform 159"/>
            <p:cNvSpPr>
              <a:spLocks/>
            </p:cNvSpPr>
            <p:nvPr userDrawn="1"/>
          </p:nvSpPr>
          <p:spPr bwMode="auto">
            <a:xfrm>
              <a:off x="869" y="3340"/>
              <a:ext cx="203" cy="56"/>
            </a:xfrm>
            <a:custGeom>
              <a:avLst/>
              <a:gdLst>
                <a:gd name="T0" fmla="*/ 954 w 40"/>
                <a:gd name="T1" fmla="*/ 51 h 11"/>
                <a:gd name="T2" fmla="*/ 670 w 40"/>
                <a:gd name="T3" fmla="*/ 102 h 11"/>
                <a:gd name="T4" fmla="*/ 335 w 40"/>
                <a:gd name="T5" fmla="*/ 76 h 11"/>
                <a:gd name="T6" fmla="*/ 25 w 40"/>
                <a:gd name="T7" fmla="*/ 51 h 11"/>
                <a:gd name="T8" fmla="*/ 903 w 40"/>
                <a:gd name="T9" fmla="*/ 209 h 11"/>
                <a:gd name="T10" fmla="*/ 954 w 40"/>
                <a:gd name="T11" fmla="*/ 5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0" name="Freeform 160"/>
            <p:cNvSpPr>
              <a:spLocks/>
            </p:cNvSpPr>
            <p:nvPr userDrawn="1"/>
          </p:nvSpPr>
          <p:spPr bwMode="auto">
            <a:xfrm>
              <a:off x="859" y="3386"/>
              <a:ext cx="207" cy="172"/>
            </a:xfrm>
            <a:custGeom>
              <a:avLst/>
              <a:gdLst>
                <a:gd name="T0" fmla="*/ 712 w 41"/>
                <a:gd name="T1" fmla="*/ 233 h 34"/>
                <a:gd name="T2" fmla="*/ 333 w 41"/>
                <a:gd name="T3" fmla="*/ 152 h 34"/>
                <a:gd name="T4" fmla="*/ 101 w 41"/>
                <a:gd name="T5" fmla="*/ 384 h 34"/>
                <a:gd name="T6" fmla="*/ 25 w 41"/>
                <a:gd name="T7" fmla="*/ 486 h 34"/>
                <a:gd name="T8" fmla="*/ 227 w 41"/>
                <a:gd name="T9" fmla="*/ 486 h 34"/>
                <a:gd name="T10" fmla="*/ 434 w 41"/>
                <a:gd name="T11" fmla="*/ 693 h 34"/>
                <a:gd name="T12" fmla="*/ 535 w 41"/>
                <a:gd name="T13" fmla="*/ 769 h 34"/>
                <a:gd name="T14" fmla="*/ 737 w 41"/>
                <a:gd name="T15" fmla="*/ 486 h 34"/>
                <a:gd name="T16" fmla="*/ 995 w 41"/>
                <a:gd name="T17" fmla="*/ 486 h 34"/>
                <a:gd name="T18" fmla="*/ 712 w 41"/>
                <a:gd name="T19" fmla="*/ 2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1" name="Freeform 161"/>
            <p:cNvSpPr>
              <a:spLocks/>
            </p:cNvSpPr>
            <p:nvPr userDrawn="1"/>
          </p:nvSpPr>
          <p:spPr bwMode="auto">
            <a:xfrm>
              <a:off x="996" y="3305"/>
              <a:ext cx="126" cy="318"/>
            </a:xfrm>
            <a:custGeom>
              <a:avLst/>
              <a:gdLst>
                <a:gd name="T0" fmla="*/ 559 w 25"/>
                <a:gd name="T1" fmla="*/ 50 h 63"/>
                <a:gd name="T2" fmla="*/ 459 w 25"/>
                <a:gd name="T3" fmla="*/ 434 h 63"/>
                <a:gd name="T4" fmla="*/ 176 w 25"/>
                <a:gd name="T5" fmla="*/ 510 h 63"/>
                <a:gd name="T6" fmla="*/ 176 w 25"/>
                <a:gd name="T7" fmla="*/ 586 h 63"/>
                <a:gd name="T8" fmla="*/ 433 w 25"/>
                <a:gd name="T9" fmla="*/ 868 h 63"/>
                <a:gd name="T10" fmla="*/ 302 w 25"/>
                <a:gd name="T11" fmla="*/ 1146 h 63"/>
                <a:gd name="T12" fmla="*/ 0 w 25"/>
                <a:gd name="T13" fmla="*/ 1403 h 63"/>
                <a:gd name="T14" fmla="*/ 126 w 25"/>
                <a:gd name="T15" fmla="*/ 1479 h 63"/>
                <a:gd name="T16" fmla="*/ 408 w 25"/>
                <a:gd name="T17" fmla="*/ 1580 h 63"/>
                <a:gd name="T18" fmla="*/ 585 w 25"/>
                <a:gd name="T19" fmla="*/ 1454 h 63"/>
                <a:gd name="T20" fmla="*/ 635 w 25"/>
                <a:gd name="T21" fmla="*/ 358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8" name="Group 162"/>
          <p:cNvGrpSpPr>
            <a:grpSpLocks/>
          </p:cNvGrpSpPr>
          <p:nvPr/>
        </p:nvGrpSpPr>
        <p:grpSpPr bwMode="auto">
          <a:xfrm>
            <a:off x="1066800" y="4552950"/>
            <a:ext cx="533400" cy="492125"/>
            <a:chOff x="96" y="2784"/>
            <a:chExt cx="1062" cy="981"/>
          </a:xfrm>
        </p:grpSpPr>
        <p:sp>
          <p:nvSpPr>
            <p:cNvPr id="1106" name="Freeform 163"/>
            <p:cNvSpPr>
              <a:spLocks/>
            </p:cNvSpPr>
            <p:nvPr userDrawn="1"/>
          </p:nvSpPr>
          <p:spPr bwMode="auto">
            <a:xfrm>
              <a:off x="121" y="2784"/>
              <a:ext cx="207" cy="81"/>
            </a:xfrm>
            <a:custGeom>
              <a:avLst/>
              <a:gdLst>
                <a:gd name="T0" fmla="*/ 762 w 41"/>
                <a:gd name="T1" fmla="*/ 309 h 16"/>
                <a:gd name="T2" fmla="*/ 944 w 41"/>
                <a:gd name="T3" fmla="*/ 258 h 16"/>
                <a:gd name="T4" fmla="*/ 969 w 41"/>
                <a:gd name="T5" fmla="*/ 233 h 16"/>
                <a:gd name="T6" fmla="*/ 793 w 41"/>
                <a:gd name="T7" fmla="*/ 25 h 16"/>
                <a:gd name="T8" fmla="*/ 202 w 41"/>
                <a:gd name="T9" fmla="*/ 284 h 16"/>
                <a:gd name="T10" fmla="*/ 762 w 41"/>
                <a:gd name="T11" fmla="*/ 309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7" name="Freeform 164"/>
            <p:cNvSpPr>
              <a:spLocks noEditPoints="1"/>
            </p:cNvSpPr>
            <p:nvPr userDrawn="1"/>
          </p:nvSpPr>
          <p:spPr bwMode="auto">
            <a:xfrm>
              <a:off x="96" y="2789"/>
              <a:ext cx="1062" cy="976"/>
            </a:xfrm>
            <a:custGeom>
              <a:avLst/>
              <a:gdLst>
                <a:gd name="T0" fmla="*/ 4167 w 210"/>
                <a:gd name="T1" fmla="*/ 3965 h 193"/>
                <a:gd name="T2" fmla="*/ 3889 w 210"/>
                <a:gd name="T3" fmla="*/ 3196 h 193"/>
                <a:gd name="T4" fmla="*/ 3631 w 210"/>
                <a:gd name="T5" fmla="*/ 2534 h 193"/>
                <a:gd name="T6" fmla="*/ 4218 w 210"/>
                <a:gd name="T7" fmla="*/ 2377 h 193"/>
                <a:gd name="T8" fmla="*/ 3732 w 210"/>
                <a:gd name="T9" fmla="*/ 2099 h 193"/>
                <a:gd name="T10" fmla="*/ 4015 w 210"/>
                <a:gd name="T11" fmla="*/ 2124 h 193"/>
                <a:gd name="T12" fmla="*/ 4015 w 210"/>
                <a:gd name="T13" fmla="*/ 1967 h 193"/>
                <a:gd name="T14" fmla="*/ 3454 w 210"/>
                <a:gd name="T15" fmla="*/ 1992 h 193"/>
                <a:gd name="T16" fmla="*/ 3272 w 210"/>
                <a:gd name="T17" fmla="*/ 3196 h 193"/>
                <a:gd name="T18" fmla="*/ 3171 w 210"/>
                <a:gd name="T19" fmla="*/ 2149 h 193"/>
                <a:gd name="T20" fmla="*/ 3019 w 210"/>
                <a:gd name="T21" fmla="*/ 1714 h 193"/>
                <a:gd name="T22" fmla="*/ 3171 w 210"/>
                <a:gd name="T23" fmla="*/ 1305 h 193"/>
                <a:gd name="T24" fmla="*/ 3095 w 210"/>
                <a:gd name="T25" fmla="*/ 946 h 193"/>
                <a:gd name="T26" fmla="*/ 3044 w 210"/>
                <a:gd name="T27" fmla="*/ 612 h 193"/>
                <a:gd name="T28" fmla="*/ 3378 w 210"/>
                <a:gd name="T29" fmla="*/ 996 h 193"/>
                <a:gd name="T30" fmla="*/ 3813 w 210"/>
                <a:gd name="T31" fmla="*/ 460 h 193"/>
                <a:gd name="T32" fmla="*/ 3757 w 210"/>
                <a:gd name="T33" fmla="*/ 920 h 193"/>
                <a:gd name="T34" fmla="*/ 3656 w 210"/>
                <a:gd name="T35" fmla="*/ 1229 h 193"/>
                <a:gd name="T36" fmla="*/ 3682 w 210"/>
                <a:gd name="T37" fmla="*/ 1714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5 h 193"/>
                <a:gd name="T52" fmla="*/ 334 w 210"/>
                <a:gd name="T53" fmla="*/ 2943 h 193"/>
                <a:gd name="T54" fmla="*/ 1558 w 210"/>
                <a:gd name="T55" fmla="*/ 3732 h 193"/>
                <a:gd name="T56" fmla="*/ 1153 w 210"/>
                <a:gd name="T57" fmla="*/ 3403 h 193"/>
                <a:gd name="T58" fmla="*/ 895 w 210"/>
                <a:gd name="T59" fmla="*/ 3707 h 193"/>
                <a:gd name="T60" fmla="*/ 819 w 210"/>
                <a:gd name="T61" fmla="*/ 3272 h 193"/>
                <a:gd name="T62" fmla="*/ 1178 w 210"/>
                <a:gd name="T63" fmla="*/ 2200 h 193"/>
                <a:gd name="T64" fmla="*/ 1714 w 210"/>
                <a:gd name="T65" fmla="*/ 2124 h 193"/>
                <a:gd name="T66" fmla="*/ 1816 w 210"/>
                <a:gd name="T67" fmla="*/ 2427 h 193"/>
                <a:gd name="T68" fmla="*/ 1558 w 210"/>
                <a:gd name="T69" fmla="*/ 3095 h 193"/>
                <a:gd name="T70" fmla="*/ 2326 w 210"/>
                <a:gd name="T71" fmla="*/ 4602 h 193"/>
                <a:gd name="T72" fmla="*/ 4759 w 210"/>
                <a:gd name="T73" fmla="*/ 4243 h 193"/>
                <a:gd name="T74" fmla="*/ 4653 w 210"/>
                <a:gd name="T75" fmla="*/ 1689 h 193"/>
                <a:gd name="T76" fmla="*/ 4218 w 210"/>
                <a:gd name="T77" fmla="*/ 1532 h 193"/>
                <a:gd name="T78" fmla="*/ 2888 w 210"/>
                <a:gd name="T79" fmla="*/ 1558 h 193"/>
                <a:gd name="T80" fmla="*/ 2761 w 210"/>
                <a:gd name="T81" fmla="*/ 2225 h 193"/>
                <a:gd name="T82" fmla="*/ 2918 w 210"/>
                <a:gd name="T83" fmla="*/ 1279 h 193"/>
                <a:gd name="T84" fmla="*/ 2276 w 210"/>
                <a:gd name="T85" fmla="*/ 662 h 193"/>
                <a:gd name="T86" fmla="*/ 2685 w 210"/>
                <a:gd name="T87" fmla="*/ 895 h 193"/>
                <a:gd name="T88" fmla="*/ 1558 w 210"/>
                <a:gd name="T89" fmla="*/ 1841 h 193"/>
                <a:gd name="T90" fmla="*/ 612 w 210"/>
                <a:gd name="T91" fmla="*/ 946 h 193"/>
                <a:gd name="T92" fmla="*/ 1740 w 210"/>
                <a:gd name="T93" fmla="*/ 1022 h 193"/>
                <a:gd name="T94" fmla="*/ 2023 w 210"/>
                <a:gd name="T95" fmla="*/ 1022 h 193"/>
                <a:gd name="T96" fmla="*/ 2761 w 210"/>
                <a:gd name="T97" fmla="*/ 1153 h 193"/>
                <a:gd name="T98" fmla="*/ 2534 w 210"/>
                <a:gd name="T99" fmla="*/ 2377 h 193"/>
                <a:gd name="T100" fmla="*/ 2377 w 210"/>
                <a:gd name="T101" fmla="*/ 1305 h 193"/>
                <a:gd name="T102" fmla="*/ 1558 w 210"/>
                <a:gd name="T103" fmla="*/ 1841 h 193"/>
                <a:gd name="T104" fmla="*/ 2048 w 210"/>
                <a:gd name="T105" fmla="*/ 2099 h 193"/>
                <a:gd name="T106" fmla="*/ 2250 w 210"/>
                <a:gd name="T107" fmla="*/ 1482 h 193"/>
                <a:gd name="T108" fmla="*/ 2609 w 210"/>
                <a:gd name="T109" fmla="*/ 3707 h 193"/>
                <a:gd name="T110" fmla="*/ 2099 w 210"/>
                <a:gd name="T111" fmla="*/ 2453 h 193"/>
                <a:gd name="T112" fmla="*/ 2994 w 210"/>
                <a:gd name="T113" fmla="*/ 271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8" name="Freeform 165"/>
            <p:cNvSpPr>
              <a:spLocks/>
            </p:cNvSpPr>
            <p:nvPr userDrawn="1"/>
          </p:nvSpPr>
          <p:spPr bwMode="auto">
            <a:xfrm>
              <a:off x="348" y="3254"/>
              <a:ext cx="86" cy="102"/>
            </a:xfrm>
            <a:custGeom>
              <a:avLst/>
              <a:gdLst>
                <a:gd name="T0" fmla="*/ 359 w 17"/>
                <a:gd name="T1" fmla="*/ 133 h 20"/>
                <a:gd name="T2" fmla="*/ 233 w 17"/>
                <a:gd name="T3" fmla="*/ 520 h 20"/>
                <a:gd name="T4" fmla="*/ 359 w 17"/>
                <a:gd name="T5" fmla="*/ 133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9" name="Freeform 166"/>
            <p:cNvSpPr>
              <a:spLocks/>
            </p:cNvSpPr>
            <p:nvPr userDrawn="1"/>
          </p:nvSpPr>
          <p:spPr bwMode="auto">
            <a:xfrm>
              <a:off x="267" y="3295"/>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0" name="Freeform 167"/>
            <p:cNvSpPr>
              <a:spLocks/>
            </p:cNvSpPr>
            <p:nvPr userDrawn="1"/>
          </p:nvSpPr>
          <p:spPr bwMode="auto">
            <a:xfrm>
              <a:off x="222" y="3022"/>
              <a:ext cx="243" cy="116"/>
            </a:xfrm>
            <a:custGeom>
              <a:avLst/>
              <a:gdLst>
                <a:gd name="T0" fmla="*/ 1028 w 48"/>
                <a:gd name="T1" fmla="*/ 50 h 23"/>
                <a:gd name="T2" fmla="*/ 233 w 48"/>
                <a:gd name="T3" fmla="*/ 25 h 23"/>
                <a:gd name="T4" fmla="*/ 25 w 48"/>
                <a:gd name="T5" fmla="*/ 227 h 23"/>
                <a:gd name="T6" fmla="*/ 562 w 48"/>
                <a:gd name="T7" fmla="*/ 535 h 23"/>
                <a:gd name="T8" fmla="*/ 871 w 48"/>
                <a:gd name="T9" fmla="*/ 509 h 23"/>
                <a:gd name="T10" fmla="*/ 1028 w 48"/>
                <a:gd name="T11" fmla="*/ 484 h 23"/>
                <a:gd name="T12" fmla="*/ 1028 w 48"/>
                <a:gd name="T13" fmla="*/ 5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1" name="Freeform 168"/>
            <p:cNvSpPr>
              <a:spLocks/>
            </p:cNvSpPr>
            <p:nvPr userDrawn="1"/>
          </p:nvSpPr>
          <p:spPr bwMode="auto">
            <a:xfrm>
              <a:off x="500" y="3345"/>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2" name="Freeform 169"/>
            <p:cNvSpPr>
              <a:spLocks/>
            </p:cNvSpPr>
            <p:nvPr userDrawn="1"/>
          </p:nvSpPr>
          <p:spPr bwMode="auto">
            <a:xfrm>
              <a:off x="905" y="3158"/>
              <a:ext cx="177" cy="36"/>
            </a:xfrm>
            <a:custGeom>
              <a:avLst/>
              <a:gdLst>
                <a:gd name="T0" fmla="*/ 126 w 35"/>
                <a:gd name="T1" fmla="*/ 0 h 7"/>
                <a:gd name="T2" fmla="*/ 359 w 35"/>
                <a:gd name="T3" fmla="*/ 134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3" name="Freeform 170"/>
            <p:cNvSpPr>
              <a:spLocks/>
            </p:cNvSpPr>
            <p:nvPr userDrawn="1"/>
          </p:nvSpPr>
          <p:spPr bwMode="auto">
            <a:xfrm>
              <a:off x="965" y="3153"/>
              <a:ext cx="137" cy="81"/>
            </a:xfrm>
            <a:custGeom>
              <a:avLst/>
              <a:gdLst>
                <a:gd name="T0" fmla="*/ 183 w 27"/>
                <a:gd name="T1" fmla="*/ 334 h 16"/>
                <a:gd name="T2" fmla="*/ 644 w 27"/>
                <a:gd name="T3" fmla="*/ 152 h 16"/>
                <a:gd name="T4" fmla="*/ 436 w 27"/>
                <a:gd name="T5" fmla="*/ 25 h 16"/>
                <a:gd name="T6" fmla="*/ 183 w 27"/>
                <a:gd name="T7" fmla="*/ 284 h 16"/>
                <a:gd name="T8" fmla="*/ 183 w 27"/>
                <a:gd name="T9" fmla="*/ 33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4" name="Freeform 171"/>
            <p:cNvSpPr>
              <a:spLocks/>
            </p:cNvSpPr>
            <p:nvPr userDrawn="1"/>
          </p:nvSpPr>
          <p:spPr bwMode="auto">
            <a:xfrm>
              <a:off x="960" y="3204"/>
              <a:ext cx="177" cy="86"/>
            </a:xfrm>
            <a:custGeom>
              <a:avLst/>
              <a:gdLst>
                <a:gd name="T0" fmla="*/ 637 w 35"/>
                <a:gd name="T1" fmla="*/ 152 h 17"/>
                <a:gd name="T2" fmla="*/ 202 w 35"/>
                <a:gd name="T3" fmla="*/ 258 h 17"/>
                <a:gd name="T4" fmla="*/ 152 w 35"/>
                <a:gd name="T5" fmla="*/ 334 h 17"/>
                <a:gd name="T6" fmla="*/ 693 w 35"/>
                <a:gd name="T7" fmla="*/ 309 h 17"/>
                <a:gd name="T8" fmla="*/ 637 w 35"/>
                <a:gd name="T9" fmla="*/ 15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5" name="Freeform 172"/>
            <p:cNvSpPr>
              <a:spLocks/>
            </p:cNvSpPr>
            <p:nvPr userDrawn="1"/>
          </p:nvSpPr>
          <p:spPr bwMode="auto">
            <a:xfrm>
              <a:off x="844" y="3285"/>
              <a:ext cx="248" cy="60"/>
            </a:xfrm>
            <a:custGeom>
              <a:avLst/>
              <a:gdLst>
                <a:gd name="T0" fmla="*/ 1022 w 49"/>
                <a:gd name="T1" fmla="*/ 75 h 12"/>
                <a:gd name="T2" fmla="*/ 744 w 49"/>
                <a:gd name="T3" fmla="*/ 25 h 12"/>
                <a:gd name="T4" fmla="*/ 177 w 49"/>
                <a:gd name="T5" fmla="*/ 0 h 12"/>
                <a:gd name="T6" fmla="*/ 51 w 49"/>
                <a:gd name="T7" fmla="*/ 125 h 12"/>
                <a:gd name="T8" fmla="*/ 511 w 49"/>
                <a:gd name="T9" fmla="*/ 200 h 12"/>
                <a:gd name="T10" fmla="*/ 1053 w 49"/>
                <a:gd name="T11" fmla="*/ 200 h 12"/>
                <a:gd name="T12" fmla="*/ 1022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6" name="Freeform 173"/>
            <p:cNvSpPr>
              <a:spLocks/>
            </p:cNvSpPr>
            <p:nvPr userDrawn="1"/>
          </p:nvSpPr>
          <p:spPr bwMode="auto">
            <a:xfrm>
              <a:off x="869" y="3340"/>
              <a:ext cx="203" cy="56"/>
            </a:xfrm>
            <a:custGeom>
              <a:avLst/>
              <a:gdLst>
                <a:gd name="T0" fmla="*/ 954 w 40"/>
                <a:gd name="T1" fmla="*/ 51 h 11"/>
                <a:gd name="T2" fmla="*/ 670 w 40"/>
                <a:gd name="T3" fmla="*/ 102 h 11"/>
                <a:gd name="T4" fmla="*/ 335 w 40"/>
                <a:gd name="T5" fmla="*/ 76 h 11"/>
                <a:gd name="T6" fmla="*/ 25 w 40"/>
                <a:gd name="T7" fmla="*/ 51 h 11"/>
                <a:gd name="T8" fmla="*/ 903 w 40"/>
                <a:gd name="T9" fmla="*/ 209 h 11"/>
                <a:gd name="T10" fmla="*/ 954 w 40"/>
                <a:gd name="T11" fmla="*/ 5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7" name="Freeform 174"/>
            <p:cNvSpPr>
              <a:spLocks/>
            </p:cNvSpPr>
            <p:nvPr userDrawn="1"/>
          </p:nvSpPr>
          <p:spPr bwMode="auto">
            <a:xfrm>
              <a:off x="859" y="3386"/>
              <a:ext cx="207" cy="172"/>
            </a:xfrm>
            <a:custGeom>
              <a:avLst/>
              <a:gdLst>
                <a:gd name="T0" fmla="*/ 712 w 41"/>
                <a:gd name="T1" fmla="*/ 233 h 34"/>
                <a:gd name="T2" fmla="*/ 333 w 41"/>
                <a:gd name="T3" fmla="*/ 152 h 34"/>
                <a:gd name="T4" fmla="*/ 101 w 41"/>
                <a:gd name="T5" fmla="*/ 384 h 34"/>
                <a:gd name="T6" fmla="*/ 25 w 41"/>
                <a:gd name="T7" fmla="*/ 486 h 34"/>
                <a:gd name="T8" fmla="*/ 227 w 41"/>
                <a:gd name="T9" fmla="*/ 486 h 34"/>
                <a:gd name="T10" fmla="*/ 434 w 41"/>
                <a:gd name="T11" fmla="*/ 693 h 34"/>
                <a:gd name="T12" fmla="*/ 535 w 41"/>
                <a:gd name="T13" fmla="*/ 769 h 34"/>
                <a:gd name="T14" fmla="*/ 737 w 41"/>
                <a:gd name="T15" fmla="*/ 486 h 34"/>
                <a:gd name="T16" fmla="*/ 995 w 41"/>
                <a:gd name="T17" fmla="*/ 486 h 34"/>
                <a:gd name="T18" fmla="*/ 712 w 41"/>
                <a:gd name="T19" fmla="*/ 2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8" name="Freeform 175"/>
            <p:cNvSpPr>
              <a:spLocks/>
            </p:cNvSpPr>
            <p:nvPr userDrawn="1"/>
          </p:nvSpPr>
          <p:spPr bwMode="auto">
            <a:xfrm>
              <a:off x="996" y="3305"/>
              <a:ext cx="126" cy="318"/>
            </a:xfrm>
            <a:custGeom>
              <a:avLst/>
              <a:gdLst>
                <a:gd name="T0" fmla="*/ 559 w 25"/>
                <a:gd name="T1" fmla="*/ 50 h 63"/>
                <a:gd name="T2" fmla="*/ 459 w 25"/>
                <a:gd name="T3" fmla="*/ 434 h 63"/>
                <a:gd name="T4" fmla="*/ 176 w 25"/>
                <a:gd name="T5" fmla="*/ 510 h 63"/>
                <a:gd name="T6" fmla="*/ 176 w 25"/>
                <a:gd name="T7" fmla="*/ 586 h 63"/>
                <a:gd name="T8" fmla="*/ 433 w 25"/>
                <a:gd name="T9" fmla="*/ 868 h 63"/>
                <a:gd name="T10" fmla="*/ 302 w 25"/>
                <a:gd name="T11" fmla="*/ 1146 h 63"/>
                <a:gd name="T12" fmla="*/ 0 w 25"/>
                <a:gd name="T13" fmla="*/ 1403 h 63"/>
                <a:gd name="T14" fmla="*/ 126 w 25"/>
                <a:gd name="T15" fmla="*/ 1479 h 63"/>
                <a:gd name="T16" fmla="*/ 408 w 25"/>
                <a:gd name="T17" fmla="*/ 1580 h 63"/>
                <a:gd name="T18" fmla="*/ 585 w 25"/>
                <a:gd name="T19" fmla="*/ 1454 h 63"/>
                <a:gd name="T20" fmla="*/ 635 w 25"/>
                <a:gd name="T21" fmla="*/ 358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9" name="Group 176"/>
          <p:cNvGrpSpPr>
            <a:grpSpLocks/>
          </p:cNvGrpSpPr>
          <p:nvPr/>
        </p:nvGrpSpPr>
        <p:grpSpPr bwMode="auto">
          <a:xfrm>
            <a:off x="1066800" y="5562600"/>
            <a:ext cx="533400" cy="492125"/>
            <a:chOff x="96" y="2784"/>
            <a:chExt cx="1062" cy="981"/>
          </a:xfrm>
        </p:grpSpPr>
        <p:sp>
          <p:nvSpPr>
            <p:cNvPr id="1093" name="Freeform 177"/>
            <p:cNvSpPr>
              <a:spLocks/>
            </p:cNvSpPr>
            <p:nvPr userDrawn="1"/>
          </p:nvSpPr>
          <p:spPr bwMode="auto">
            <a:xfrm>
              <a:off x="121" y="2784"/>
              <a:ext cx="207" cy="81"/>
            </a:xfrm>
            <a:custGeom>
              <a:avLst/>
              <a:gdLst>
                <a:gd name="T0" fmla="*/ 762 w 41"/>
                <a:gd name="T1" fmla="*/ 309 h 16"/>
                <a:gd name="T2" fmla="*/ 944 w 41"/>
                <a:gd name="T3" fmla="*/ 258 h 16"/>
                <a:gd name="T4" fmla="*/ 969 w 41"/>
                <a:gd name="T5" fmla="*/ 233 h 16"/>
                <a:gd name="T6" fmla="*/ 793 w 41"/>
                <a:gd name="T7" fmla="*/ 25 h 16"/>
                <a:gd name="T8" fmla="*/ 202 w 41"/>
                <a:gd name="T9" fmla="*/ 284 h 16"/>
                <a:gd name="T10" fmla="*/ 762 w 41"/>
                <a:gd name="T11" fmla="*/ 309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4" name="Freeform 178"/>
            <p:cNvSpPr>
              <a:spLocks noEditPoints="1"/>
            </p:cNvSpPr>
            <p:nvPr userDrawn="1"/>
          </p:nvSpPr>
          <p:spPr bwMode="auto">
            <a:xfrm>
              <a:off x="96" y="2789"/>
              <a:ext cx="1062" cy="976"/>
            </a:xfrm>
            <a:custGeom>
              <a:avLst/>
              <a:gdLst>
                <a:gd name="T0" fmla="*/ 4167 w 210"/>
                <a:gd name="T1" fmla="*/ 3965 h 193"/>
                <a:gd name="T2" fmla="*/ 3889 w 210"/>
                <a:gd name="T3" fmla="*/ 3196 h 193"/>
                <a:gd name="T4" fmla="*/ 3631 w 210"/>
                <a:gd name="T5" fmla="*/ 2534 h 193"/>
                <a:gd name="T6" fmla="*/ 4218 w 210"/>
                <a:gd name="T7" fmla="*/ 2377 h 193"/>
                <a:gd name="T8" fmla="*/ 3732 w 210"/>
                <a:gd name="T9" fmla="*/ 2099 h 193"/>
                <a:gd name="T10" fmla="*/ 4015 w 210"/>
                <a:gd name="T11" fmla="*/ 2124 h 193"/>
                <a:gd name="T12" fmla="*/ 4015 w 210"/>
                <a:gd name="T13" fmla="*/ 1967 h 193"/>
                <a:gd name="T14" fmla="*/ 3454 w 210"/>
                <a:gd name="T15" fmla="*/ 1992 h 193"/>
                <a:gd name="T16" fmla="*/ 3272 w 210"/>
                <a:gd name="T17" fmla="*/ 3196 h 193"/>
                <a:gd name="T18" fmla="*/ 3171 w 210"/>
                <a:gd name="T19" fmla="*/ 2149 h 193"/>
                <a:gd name="T20" fmla="*/ 3019 w 210"/>
                <a:gd name="T21" fmla="*/ 1714 h 193"/>
                <a:gd name="T22" fmla="*/ 3171 w 210"/>
                <a:gd name="T23" fmla="*/ 1305 h 193"/>
                <a:gd name="T24" fmla="*/ 3095 w 210"/>
                <a:gd name="T25" fmla="*/ 946 h 193"/>
                <a:gd name="T26" fmla="*/ 3044 w 210"/>
                <a:gd name="T27" fmla="*/ 612 h 193"/>
                <a:gd name="T28" fmla="*/ 3378 w 210"/>
                <a:gd name="T29" fmla="*/ 996 h 193"/>
                <a:gd name="T30" fmla="*/ 3813 w 210"/>
                <a:gd name="T31" fmla="*/ 460 h 193"/>
                <a:gd name="T32" fmla="*/ 3757 w 210"/>
                <a:gd name="T33" fmla="*/ 920 h 193"/>
                <a:gd name="T34" fmla="*/ 3656 w 210"/>
                <a:gd name="T35" fmla="*/ 1229 h 193"/>
                <a:gd name="T36" fmla="*/ 3682 w 210"/>
                <a:gd name="T37" fmla="*/ 1714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5 h 193"/>
                <a:gd name="T52" fmla="*/ 334 w 210"/>
                <a:gd name="T53" fmla="*/ 2943 h 193"/>
                <a:gd name="T54" fmla="*/ 1558 w 210"/>
                <a:gd name="T55" fmla="*/ 3732 h 193"/>
                <a:gd name="T56" fmla="*/ 1153 w 210"/>
                <a:gd name="T57" fmla="*/ 3403 h 193"/>
                <a:gd name="T58" fmla="*/ 895 w 210"/>
                <a:gd name="T59" fmla="*/ 3707 h 193"/>
                <a:gd name="T60" fmla="*/ 819 w 210"/>
                <a:gd name="T61" fmla="*/ 3272 h 193"/>
                <a:gd name="T62" fmla="*/ 1178 w 210"/>
                <a:gd name="T63" fmla="*/ 2200 h 193"/>
                <a:gd name="T64" fmla="*/ 1714 w 210"/>
                <a:gd name="T65" fmla="*/ 2124 h 193"/>
                <a:gd name="T66" fmla="*/ 1816 w 210"/>
                <a:gd name="T67" fmla="*/ 2427 h 193"/>
                <a:gd name="T68" fmla="*/ 1558 w 210"/>
                <a:gd name="T69" fmla="*/ 3095 h 193"/>
                <a:gd name="T70" fmla="*/ 2326 w 210"/>
                <a:gd name="T71" fmla="*/ 4602 h 193"/>
                <a:gd name="T72" fmla="*/ 4759 w 210"/>
                <a:gd name="T73" fmla="*/ 4243 h 193"/>
                <a:gd name="T74" fmla="*/ 4653 w 210"/>
                <a:gd name="T75" fmla="*/ 1689 h 193"/>
                <a:gd name="T76" fmla="*/ 4218 w 210"/>
                <a:gd name="T77" fmla="*/ 1532 h 193"/>
                <a:gd name="T78" fmla="*/ 2888 w 210"/>
                <a:gd name="T79" fmla="*/ 1558 h 193"/>
                <a:gd name="T80" fmla="*/ 2761 w 210"/>
                <a:gd name="T81" fmla="*/ 2225 h 193"/>
                <a:gd name="T82" fmla="*/ 2918 w 210"/>
                <a:gd name="T83" fmla="*/ 1279 h 193"/>
                <a:gd name="T84" fmla="*/ 2276 w 210"/>
                <a:gd name="T85" fmla="*/ 662 h 193"/>
                <a:gd name="T86" fmla="*/ 2685 w 210"/>
                <a:gd name="T87" fmla="*/ 895 h 193"/>
                <a:gd name="T88" fmla="*/ 1558 w 210"/>
                <a:gd name="T89" fmla="*/ 1841 h 193"/>
                <a:gd name="T90" fmla="*/ 612 w 210"/>
                <a:gd name="T91" fmla="*/ 946 h 193"/>
                <a:gd name="T92" fmla="*/ 1740 w 210"/>
                <a:gd name="T93" fmla="*/ 1022 h 193"/>
                <a:gd name="T94" fmla="*/ 2023 w 210"/>
                <a:gd name="T95" fmla="*/ 1022 h 193"/>
                <a:gd name="T96" fmla="*/ 2761 w 210"/>
                <a:gd name="T97" fmla="*/ 1153 h 193"/>
                <a:gd name="T98" fmla="*/ 2534 w 210"/>
                <a:gd name="T99" fmla="*/ 2377 h 193"/>
                <a:gd name="T100" fmla="*/ 2377 w 210"/>
                <a:gd name="T101" fmla="*/ 1305 h 193"/>
                <a:gd name="T102" fmla="*/ 1558 w 210"/>
                <a:gd name="T103" fmla="*/ 1841 h 193"/>
                <a:gd name="T104" fmla="*/ 2048 w 210"/>
                <a:gd name="T105" fmla="*/ 2099 h 193"/>
                <a:gd name="T106" fmla="*/ 2250 w 210"/>
                <a:gd name="T107" fmla="*/ 1482 h 193"/>
                <a:gd name="T108" fmla="*/ 2609 w 210"/>
                <a:gd name="T109" fmla="*/ 3707 h 193"/>
                <a:gd name="T110" fmla="*/ 2099 w 210"/>
                <a:gd name="T111" fmla="*/ 2453 h 193"/>
                <a:gd name="T112" fmla="*/ 2994 w 210"/>
                <a:gd name="T113" fmla="*/ 271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5" name="Freeform 179"/>
            <p:cNvSpPr>
              <a:spLocks/>
            </p:cNvSpPr>
            <p:nvPr userDrawn="1"/>
          </p:nvSpPr>
          <p:spPr bwMode="auto">
            <a:xfrm>
              <a:off x="348" y="3254"/>
              <a:ext cx="86" cy="102"/>
            </a:xfrm>
            <a:custGeom>
              <a:avLst/>
              <a:gdLst>
                <a:gd name="T0" fmla="*/ 359 w 17"/>
                <a:gd name="T1" fmla="*/ 133 h 20"/>
                <a:gd name="T2" fmla="*/ 233 w 17"/>
                <a:gd name="T3" fmla="*/ 520 h 20"/>
                <a:gd name="T4" fmla="*/ 359 w 17"/>
                <a:gd name="T5" fmla="*/ 133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6" name="Freeform 180"/>
            <p:cNvSpPr>
              <a:spLocks/>
            </p:cNvSpPr>
            <p:nvPr userDrawn="1"/>
          </p:nvSpPr>
          <p:spPr bwMode="auto">
            <a:xfrm>
              <a:off x="267" y="3295"/>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7" name="Freeform 181"/>
            <p:cNvSpPr>
              <a:spLocks/>
            </p:cNvSpPr>
            <p:nvPr userDrawn="1"/>
          </p:nvSpPr>
          <p:spPr bwMode="auto">
            <a:xfrm>
              <a:off x="222" y="3022"/>
              <a:ext cx="243" cy="116"/>
            </a:xfrm>
            <a:custGeom>
              <a:avLst/>
              <a:gdLst>
                <a:gd name="T0" fmla="*/ 1028 w 48"/>
                <a:gd name="T1" fmla="*/ 50 h 23"/>
                <a:gd name="T2" fmla="*/ 233 w 48"/>
                <a:gd name="T3" fmla="*/ 25 h 23"/>
                <a:gd name="T4" fmla="*/ 25 w 48"/>
                <a:gd name="T5" fmla="*/ 227 h 23"/>
                <a:gd name="T6" fmla="*/ 562 w 48"/>
                <a:gd name="T7" fmla="*/ 535 h 23"/>
                <a:gd name="T8" fmla="*/ 871 w 48"/>
                <a:gd name="T9" fmla="*/ 509 h 23"/>
                <a:gd name="T10" fmla="*/ 1028 w 48"/>
                <a:gd name="T11" fmla="*/ 484 h 23"/>
                <a:gd name="T12" fmla="*/ 1028 w 48"/>
                <a:gd name="T13" fmla="*/ 5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8" name="Freeform 182"/>
            <p:cNvSpPr>
              <a:spLocks/>
            </p:cNvSpPr>
            <p:nvPr userDrawn="1"/>
          </p:nvSpPr>
          <p:spPr bwMode="auto">
            <a:xfrm>
              <a:off x="500" y="3345"/>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9" name="Freeform 183"/>
            <p:cNvSpPr>
              <a:spLocks/>
            </p:cNvSpPr>
            <p:nvPr userDrawn="1"/>
          </p:nvSpPr>
          <p:spPr bwMode="auto">
            <a:xfrm>
              <a:off x="905" y="3158"/>
              <a:ext cx="177" cy="36"/>
            </a:xfrm>
            <a:custGeom>
              <a:avLst/>
              <a:gdLst>
                <a:gd name="T0" fmla="*/ 126 w 35"/>
                <a:gd name="T1" fmla="*/ 0 h 7"/>
                <a:gd name="T2" fmla="*/ 359 w 35"/>
                <a:gd name="T3" fmla="*/ 134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0" name="Freeform 184"/>
            <p:cNvSpPr>
              <a:spLocks/>
            </p:cNvSpPr>
            <p:nvPr userDrawn="1"/>
          </p:nvSpPr>
          <p:spPr bwMode="auto">
            <a:xfrm>
              <a:off x="965" y="3153"/>
              <a:ext cx="137" cy="81"/>
            </a:xfrm>
            <a:custGeom>
              <a:avLst/>
              <a:gdLst>
                <a:gd name="T0" fmla="*/ 183 w 27"/>
                <a:gd name="T1" fmla="*/ 334 h 16"/>
                <a:gd name="T2" fmla="*/ 644 w 27"/>
                <a:gd name="T3" fmla="*/ 152 h 16"/>
                <a:gd name="T4" fmla="*/ 436 w 27"/>
                <a:gd name="T5" fmla="*/ 25 h 16"/>
                <a:gd name="T6" fmla="*/ 183 w 27"/>
                <a:gd name="T7" fmla="*/ 284 h 16"/>
                <a:gd name="T8" fmla="*/ 183 w 27"/>
                <a:gd name="T9" fmla="*/ 33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1" name="Freeform 185"/>
            <p:cNvSpPr>
              <a:spLocks/>
            </p:cNvSpPr>
            <p:nvPr userDrawn="1"/>
          </p:nvSpPr>
          <p:spPr bwMode="auto">
            <a:xfrm>
              <a:off x="960" y="3204"/>
              <a:ext cx="177" cy="86"/>
            </a:xfrm>
            <a:custGeom>
              <a:avLst/>
              <a:gdLst>
                <a:gd name="T0" fmla="*/ 637 w 35"/>
                <a:gd name="T1" fmla="*/ 152 h 17"/>
                <a:gd name="T2" fmla="*/ 202 w 35"/>
                <a:gd name="T3" fmla="*/ 258 h 17"/>
                <a:gd name="T4" fmla="*/ 152 w 35"/>
                <a:gd name="T5" fmla="*/ 334 h 17"/>
                <a:gd name="T6" fmla="*/ 693 w 35"/>
                <a:gd name="T7" fmla="*/ 309 h 17"/>
                <a:gd name="T8" fmla="*/ 637 w 35"/>
                <a:gd name="T9" fmla="*/ 15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2" name="Freeform 186"/>
            <p:cNvSpPr>
              <a:spLocks/>
            </p:cNvSpPr>
            <p:nvPr userDrawn="1"/>
          </p:nvSpPr>
          <p:spPr bwMode="auto">
            <a:xfrm>
              <a:off x="844" y="3285"/>
              <a:ext cx="248" cy="60"/>
            </a:xfrm>
            <a:custGeom>
              <a:avLst/>
              <a:gdLst>
                <a:gd name="T0" fmla="*/ 1022 w 49"/>
                <a:gd name="T1" fmla="*/ 75 h 12"/>
                <a:gd name="T2" fmla="*/ 744 w 49"/>
                <a:gd name="T3" fmla="*/ 25 h 12"/>
                <a:gd name="T4" fmla="*/ 177 w 49"/>
                <a:gd name="T5" fmla="*/ 0 h 12"/>
                <a:gd name="T6" fmla="*/ 51 w 49"/>
                <a:gd name="T7" fmla="*/ 125 h 12"/>
                <a:gd name="T8" fmla="*/ 511 w 49"/>
                <a:gd name="T9" fmla="*/ 200 h 12"/>
                <a:gd name="T10" fmla="*/ 1053 w 49"/>
                <a:gd name="T11" fmla="*/ 200 h 12"/>
                <a:gd name="T12" fmla="*/ 1022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3" name="Freeform 187"/>
            <p:cNvSpPr>
              <a:spLocks/>
            </p:cNvSpPr>
            <p:nvPr userDrawn="1"/>
          </p:nvSpPr>
          <p:spPr bwMode="auto">
            <a:xfrm>
              <a:off x="869" y="3340"/>
              <a:ext cx="203" cy="56"/>
            </a:xfrm>
            <a:custGeom>
              <a:avLst/>
              <a:gdLst>
                <a:gd name="T0" fmla="*/ 954 w 40"/>
                <a:gd name="T1" fmla="*/ 51 h 11"/>
                <a:gd name="T2" fmla="*/ 670 w 40"/>
                <a:gd name="T3" fmla="*/ 102 h 11"/>
                <a:gd name="T4" fmla="*/ 335 w 40"/>
                <a:gd name="T5" fmla="*/ 76 h 11"/>
                <a:gd name="T6" fmla="*/ 25 w 40"/>
                <a:gd name="T7" fmla="*/ 51 h 11"/>
                <a:gd name="T8" fmla="*/ 903 w 40"/>
                <a:gd name="T9" fmla="*/ 209 h 11"/>
                <a:gd name="T10" fmla="*/ 954 w 40"/>
                <a:gd name="T11" fmla="*/ 5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4" name="Freeform 188"/>
            <p:cNvSpPr>
              <a:spLocks/>
            </p:cNvSpPr>
            <p:nvPr userDrawn="1"/>
          </p:nvSpPr>
          <p:spPr bwMode="auto">
            <a:xfrm>
              <a:off x="859" y="3386"/>
              <a:ext cx="207" cy="172"/>
            </a:xfrm>
            <a:custGeom>
              <a:avLst/>
              <a:gdLst>
                <a:gd name="T0" fmla="*/ 712 w 41"/>
                <a:gd name="T1" fmla="*/ 233 h 34"/>
                <a:gd name="T2" fmla="*/ 333 w 41"/>
                <a:gd name="T3" fmla="*/ 152 h 34"/>
                <a:gd name="T4" fmla="*/ 101 w 41"/>
                <a:gd name="T5" fmla="*/ 384 h 34"/>
                <a:gd name="T6" fmla="*/ 25 w 41"/>
                <a:gd name="T7" fmla="*/ 486 h 34"/>
                <a:gd name="T8" fmla="*/ 227 w 41"/>
                <a:gd name="T9" fmla="*/ 486 h 34"/>
                <a:gd name="T10" fmla="*/ 434 w 41"/>
                <a:gd name="T11" fmla="*/ 693 h 34"/>
                <a:gd name="T12" fmla="*/ 535 w 41"/>
                <a:gd name="T13" fmla="*/ 769 h 34"/>
                <a:gd name="T14" fmla="*/ 737 w 41"/>
                <a:gd name="T15" fmla="*/ 486 h 34"/>
                <a:gd name="T16" fmla="*/ 995 w 41"/>
                <a:gd name="T17" fmla="*/ 486 h 34"/>
                <a:gd name="T18" fmla="*/ 712 w 41"/>
                <a:gd name="T19" fmla="*/ 2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5" name="Freeform 189"/>
            <p:cNvSpPr>
              <a:spLocks/>
            </p:cNvSpPr>
            <p:nvPr userDrawn="1"/>
          </p:nvSpPr>
          <p:spPr bwMode="auto">
            <a:xfrm>
              <a:off x="996" y="3305"/>
              <a:ext cx="126" cy="318"/>
            </a:xfrm>
            <a:custGeom>
              <a:avLst/>
              <a:gdLst>
                <a:gd name="T0" fmla="*/ 559 w 25"/>
                <a:gd name="T1" fmla="*/ 50 h 63"/>
                <a:gd name="T2" fmla="*/ 459 w 25"/>
                <a:gd name="T3" fmla="*/ 434 h 63"/>
                <a:gd name="T4" fmla="*/ 176 w 25"/>
                <a:gd name="T5" fmla="*/ 510 h 63"/>
                <a:gd name="T6" fmla="*/ 176 w 25"/>
                <a:gd name="T7" fmla="*/ 586 h 63"/>
                <a:gd name="T8" fmla="*/ 433 w 25"/>
                <a:gd name="T9" fmla="*/ 868 h 63"/>
                <a:gd name="T10" fmla="*/ 302 w 25"/>
                <a:gd name="T11" fmla="*/ 1146 h 63"/>
                <a:gd name="T12" fmla="*/ 0 w 25"/>
                <a:gd name="T13" fmla="*/ 1403 h 63"/>
                <a:gd name="T14" fmla="*/ 126 w 25"/>
                <a:gd name="T15" fmla="*/ 1479 h 63"/>
                <a:gd name="T16" fmla="*/ 408 w 25"/>
                <a:gd name="T17" fmla="*/ 1580 h 63"/>
                <a:gd name="T18" fmla="*/ 585 w 25"/>
                <a:gd name="T19" fmla="*/ 1454 h 63"/>
                <a:gd name="T20" fmla="*/ 635 w 25"/>
                <a:gd name="T21" fmla="*/ 358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0" name="Group 190"/>
          <p:cNvGrpSpPr>
            <a:grpSpLocks/>
          </p:cNvGrpSpPr>
          <p:nvPr/>
        </p:nvGrpSpPr>
        <p:grpSpPr bwMode="auto">
          <a:xfrm>
            <a:off x="381000" y="3962400"/>
            <a:ext cx="533400" cy="492125"/>
            <a:chOff x="96" y="2784"/>
            <a:chExt cx="1062" cy="981"/>
          </a:xfrm>
        </p:grpSpPr>
        <p:sp>
          <p:nvSpPr>
            <p:cNvPr id="1080" name="Freeform 191"/>
            <p:cNvSpPr>
              <a:spLocks/>
            </p:cNvSpPr>
            <p:nvPr userDrawn="1"/>
          </p:nvSpPr>
          <p:spPr bwMode="auto">
            <a:xfrm>
              <a:off x="121" y="2784"/>
              <a:ext cx="207" cy="81"/>
            </a:xfrm>
            <a:custGeom>
              <a:avLst/>
              <a:gdLst>
                <a:gd name="T0" fmla="*/ 762 w 41"/>
                <a:gd name="T1" fmla="*/ 309 h 16"/>
                <a:gd name="T2" fmla="*/ 944 w 41"/>
                <a:gd name="T3" fmla="*/ 258 h 16"/>
                <a:gd name="T4" fmla="*/ 969 w 41"/>
                <a:gd name="T5" fmla="*/ 233 h 16"/>
                <a:gd name="T6" fmla="*/ 793 w 41"/>
                <a:gd name="T7" fmla="*/ 25 h 16"/>
                <a:gd name="T8" fmla="*/ 202 w 41"/>
                <a:gd name="T9" fmla="*/ 284 h 16"/>
                <a:gd name="T10" fmla="*/ 762 w 41"/>
                <a:gd name="T11" fmla="*/ 309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1" name="Freeform 192"/>
            <p:cNvSpPr>
              <a:spLocks noEditPoints="1"/>
            </p:cNvSpPr>
            <p:nvPr userDrawn="1"/>
          </p:nvSpPr>
          <p:spPr bwMode="auto">
            <a:xfrm>
              <a:off x="96" y="2789"/>
              <a:ext cx="1062" cy="976"/>
            </a:xfrm>
            <a:custGeom>
              <a:avLst/>
              <a:gdLst>
                <a:gd name="T0" fmla="*/ 4167 w 210"/>
                <a:gd name="T1" fmla="*/ 3965 h 193"/>
                <a:gd name="T2" fmla="*/ 3889 w 210"/>
                <a:gd name="T3" fmla="*/ 3196 h 193"/>
                <a:gd name="T4" fmla="*/ 3631 w 210"/>
                <a:gd name="T5" fmla="*/ 2534 h 193"/>
                <a:gd name="T6" fmla="*/ 4218 w 210"/>
                <a:gd name="T7" fmla="*/ 2377 h 193"/>
                <a:gd name="T8" fmla="*/ 3732 w 210"/>
                <a:gd name="T9" fmla="*/ 2099 h 193"/>
                <a:gd name="T10" fmla="*/ 4015 w 210"/>
                <a:gd name="T11" fmla="*/ 2124 h 193"/>
                <a:gd name="T12" fmla="*/ 4015 w 210"/>
                <a:gd name="T13" fmla="*/ 1967 h 193"/>
                <a:gd name="T14" fmla="*/ 3454 w 210"/>
                <a:gd name="T15" fmla="*/ 1992 h 193"/>
                <a:gd name="T16" fmla="*/ 3272 w 210"/>
                <a:gd name="T17" fmla="*/ 3196 h 193"/>
                <a:gd name="T18" fmla="*/ 3171 w 210"/>
                <a:gd name="T19" fmla="*/ 2149 h 193"/>
                <a:gd name="T20" fmla="*/ 3019 w 210"/>
                <a:gd name="T21" fmla="*/ 1714 h 193"/>
                <a:gd name="T22" fmla="*/ 3171 w 210"/>
                <a:gd name="T23" fmla="*/ 1305 h 193"/>
                <a:gd name="T24" fmla="*/ 3095 w 210"/>
                <a:gd name="T25" fmla="*/ 946 h 193"/>
                <a:gd name="T26" fmla="*/ 3044 w 210"/>
                <a:gd name="T27" fmla="*/ 612 h 193"/>
                <a:gd name="T28" fmla="*/ 3378 w 210"/>
                <a:gd name="T29" fmla="*/ 996 h 193"/>
                <a:gd name="T30" fmla="*/ 3813 w 210"/>
                <a:gd name="T31" fmla="*/ 460 h 193"/>
                <a:gd name="T32" fmla="*/ 3757 w 210"/>
                <a:gd name="T33" fmla="*/ 920 h 193"/>
                <a:gd name="T34" fmla="*/ 3656 w 210"/>
                <a:gd name="T35" fmla="*/ 1229 h 193"/>
                <a:gd name="T36" fmla="*/ 3682 w 210"/>
                <a:gd name="T37" fmla="*/ 1714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5 h 193"/>
                <a:gd name="T52" fmla="*/ 334 w 210"/>
                <a:gd name="T53" fmla="*/ 2943 h 193"/>
                <a:gd name="T54" fmla="*/ 1558 w 210"/>
                <a:gd name="T55" fmla="*/ 3732 h 193"/>
                <a:gd name="T56" fmla="*/ 1153 w 210"/>
                <a:gd name="T57" fmla="*/ 3403 h 193"/>
                <a:gd name="T58" fmla="*/ 895 w 210"/>
                <a:gd name="T59" fmla="*/ 3707 h 193"/>
                <a:gd name="T60" fmla="*/ 819 w 210"/>
                <a:gd name="T61" fmla="*/ 3272 h 193"/>
                <a:gd name="T62" fmla="*/ 1178 w 210"/>
                <a:gd name="T63" fmla="*/ 2200 h 193"/>
                <a:gd name="T64" fmla="*/ 1714 w 210"/>
                <a:gd name="T65" fmla="*/ 2124 h 193"/>
                <a:gd name="T66" fmla="*/ 1816 w 210"/>
                <a:gd name="T67" fmla="*/ 2427 h 193"/>
                <a:gd name="T68" fmla="*/ 1558 w 210"/>
                <a:gd name="T69" fmla="*/ 3095 h 193"/>
                <a:gd name="T70" fmla="*/ 2326 w 210"/>
                <a:gd name="T71" fmla="*/ 4602 h 193"/>
                <a:gd name="T72" fmla="*/ 4759 w 210"/>
                <a:gd name="T73" fmla="*/ 4243 h 193"/>
                <a:gd name="T74" fmla="*/ 4653 w 210"/>
                <a:gd name="T75" fmla="*/ 1689 h 193"/>
                <a:gd name="T76" fmla="*/ 4218 w 210"/>
                <a:gd name="T77" fmla="*/ 1532 h 193"/>
                <a:gd name="T78" fmla="*/ 2888 w 210"/>
                <a:gd name="T79" fmla="*/ 1558 h 193"/>
                <a:gd name="T80" fmla="*/ 2761 w 210"/>
                <a:gd name="T81" fmla="*/ 2225 h 193"/>
                <a:gd name="T82" fmla="*/ 2918 w 210"/>
                <a:gd name="T83" fmla="*/ 1279 h 193"/>
                <a:gd name="T84" fmla="*/ 2276 w 210"/>
                <a:gd name="T85" fmla="*/ 662 h 193"/>
                <a:gd name="T86" fmla="*/ 2685 w 210"/>
                <a:gd name="T87" fmla="*/ 895 h 193"/>
                <a:gd name="T88" fmla="*/ 1558 w 210"/>
                <a:gd name="T89" fmla="*/ 1841 h 193"/>
                <a:gd name="T90" fmla="*/ 612 w 210"/>
                <a:gd name="T91" fmla="*/ 946 h 193"/>
                <a:gd name="T92" fmla="*/ 1740 w 210"/>
                <a:gd name="T93" fmla="*/ 1022 h 193"/>
                <a:gd name="T94" fmla="*/ 2023 w 210"/>
                <a:gd name="T95" fmla="*/ 1022 h 193"/>
                <a:gd name="T96" fmla="*/ 2761 w 210"/>
                <a:gd name="T97" fmla="*/ 1153 h 193"/>
                <a:gd name="T98" fmla="*/ 2534 w 210"/>
                <a:gd name="T99" fmla="*/ 2377 h 193"/>
                <a:gd name="T100" fmla="*/ 2377 w 210"/>
                <a:gd name="T101" fmla="*/ 1305 h 193"/>
                <a:gd name="T102" fmla="*/ 1558 w 210"/>
                <a:gd name="T103" fmla="*/ 1841 h 193"/>
                <a:gd name="T104" fmla="*/ 2048 w 210"/>
                <a:gd name="T105" fmla="*/ 2099 h 193"/>
                <a:gd name="T106" fmla="*/ 2250 w 210"/>
                <a:gd name="T107" fmla="*/ 1482 h 193"/>
                <a:gd name="T108" fmla="*/ 2609 w 210"/>
                <a:gd name="T109" fmla="*/ 3707 h 193"/>
                <a:gd name="T110" fmla="*/ 2099 w 210"/>
                <a:gd name="T111" fmla="*/ 2453 h 193"/>
                <a:gd name="T112" fmla="*/ 2994 w 210"/>
                <a:gd name="T113" fmla="*/ 271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2" name="Freeform 193"/>
            <p:cNvSpPr>
              <a:spLocks/>
            </p:cNvSpPr>
            <p:nvPr userDrawn="1"/>
          </p:nvSpPr>
          <p:spPr bwMode="auto">
            <a:xfrm>
              <a:off x="348" y="3254"/>
              <a:ext cx="86" cy="102"/>
            </a:xfrm>
            <a:custGeom>
              <a:avLst/>
              <a:gdLst>
                <a:gd name="T0" fmla="*/ 359 w 17"/>
                <a:gd name="T1" fmla="*/ 133 h 20"/>
                <a:gd name="T2" fmla="*/ 233 w 17"/>
                <a:gd name="T3" fmla="*/ 520 h 20"/>
                <a:gd name="T4" fmla="*/ 359 w 17"/>
                <a:gd name="T5" fmla="*/ 133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3" name="Freeform 194"/>
            <p:cNvSpPr>
              <a:spLocks/>
            </p:cNvSpPr>
            <p:nvPr userDrawn="1"/>
          </p:nvSpPr>
          <p:spPr bwMode="auto">
            <a:xfrm>
              <a:off x="267" y="3295"/>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4" name="Freeform 195"/>
            <p:cNvSpPr>
              <a:spLocks/>
            </p:cNvSpPr>
            <p:nvPr userDrawn="1"/>
          </p:nvSpPr>
          <p:spPr bwMode="auto">
            <a:xfrm>
              <a:off x="222" y="3022"/>
              <a:ext cx="243" cy="116"/>
            </a:xfrm>
            <a:custGeom>
              <a:avLst/>
              <a:gdLst>
                <a:gd name="T0" fmla="*/ 1028 w 48"/>
                <a:gd name="T1" fmla="*/ 50 h 23"/>
                <a:gd name="T2" fmla="*/ 233 w 48"/>
                <a:gd name="T3" fmla="*/ 25 h 23"/>
                <a:gd name="T4" fmla="*/ 25 w 48"/>
                <a:gd name="T5" fmla="*/ 227 h 23"/>
                <a:gd name="T6" fmla="*/ 562 w 48"/>
                <a:gd name="T7" fmla="*/ 535 h 23"/>
                <a:gd name="T8" fmla="*/ 871 w 48"/>
                <a:gd name="T9" fmla="*/ 509 h 23"/>
                <a:gd name="T10" fmla="*/ 1028 w 48"/>
                <a:gd name="T11" fmla="*/ 484 h 23"/>
                <a:gd name="T12" fmla="*/ 1028 w 48"/>
                <a:gd name="T13" fmla="*/ 5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5" name="Freeform 196"/>
            <p:cNvSpPr>
              <a:spLocks/>
            </p:cNvSpPr>
            <p:nvPr userDrawn="1"/>
          </p:nvSpPr>
          <p:spPr bwMode="auto">
            <a:xfrm>
              <a:off x="500" y="3345"/>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6" name="Freeform 197"/>
            <p:cNvSpPr>
              <a:spLocks/>
            </p:cNvSpPr>
            <p:nvPr userDrawn="1"/>
          </p:nvSpPr>
          <p:spPr bwMode="auto">
            <a:xfrm>
              <a:off x="905" y="3158"/>
              <a:ext cx="177" cy="36"/>
            </a:xfrm>
            <a:custGeom>
              <a:avLst/>
              <a:gdLst>
                <a:gd name="T0" fmla="*/ 126 w 35"/>
                <a:gd name="T1" fmla="*/ 0 h 7"/>
                <a:gd name="T2" fmla="*/ 359 w 35"/>
                <a:gd name="T3" fmla="*/ 134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7" name="Freeform 198"/>
            <p:cNvSpPr>
              <a:spLocks/>
            </p:cNvSpPr>
            <p:nvPr userDrawn="1"/>
          </p:nvSpPr>
          <p:spPr bwMode="auto">
            <a:xfrm>
              <a:off x="965" y="3153"/>
              <a:ext cx="137" cy="81"/>
            </a:xfrm>
            <a:custGeom>
              <a:avLst/>
              <a:gdLst>
                <a:gd name="T0" fmla="*/ 183 w 27"/>
                <a:gd name="T1" fmla="*/ 334 h 16"/>
                <a:gd name="T2" fmla="*/ 644 w 27"/>
                <a:gd name="T3" fmla="*/ 152 h 16"/>
                <a:gd name="T4" fmla="*/ 436 w 27"/>
                <a:gd name="T5" fmla="*/ 25 h 16"/>
                <a:gd name="T6" fmla="*/ 183 w 27"/>
                <a:gd name="T7" fmla="*/ 284 h 16"/>
                <a:gd name="T8" fmla="*/ 183 w 27"/>
                <a:gd name="T9" fmla="*/ 33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8" name="Freeform 199"/>
            <p:cNvSpPr>
              <a:spLocks/>
            </p:cNvSpPr>
            <p:nvPr userDrawn="1"/>
          </p:nvSpPr>
          <p:spPr bwMode="auto">
            <a:xfrm>
              <a:off x="960" y="3204"/>
              <a:ext cx="177" cy="86"/>
            </a:xfrm>
            <a:custGeom>
              <a:avLst/>
              <a:gdLst>
                <a:gd name="T0" fmla="*/ 637 w 35"/>
                <a:gd name="T1" fmla="*/ 152 h 17"/>
                <a:gd name="T2" fmla="*/ 202 w 35"/>
                <a:gd name="T3" fmla="*/ 258 h 17"/>
                <a:gd name="T4" fmla="*/ 152 w 35"/>
                <a:gd name="T5" fmla="*/ 334 h 17"/>
                <a:gd name="T6" fmla="*/ 693 w 35"/>
                <a:gd name="T7" fmla="*/ 309 h 17"/>
                <a:gd name="T8" fmla="*/ 637 w 35"/>
                <a:gd name="T9" fmla="*/ 15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9" name="Freeform 200"/>
            <p:cNvSpPr>
              <a:spLocks/>
            </p:cNvSpPr>
            <p:nvPr userDrawn="1"/>
          </p:nvSpPr>
          <p:spPr bwMode="auto">
            <a:xfrm>
              <a:off x="844" y="3285"/>
              <a:ext cx="248" cy="60"/>
            </a:xfrm>
            <a:custGeom>
              <a:avLst/>
              <a:gdLst>
                <a:gd name="T0" fmla="*/ 1022 w 49"/>
                <a:gd name="T1" fmla="*/ 75 h 12"/>
                <a:gd name="T2" fmla="*/ 744 w 49"/>
                <a:gd name="T3" fmla="*/ 25 h 12"/>
                <a:gd name="T4" fmla="*/ 177 w 49"/>
                <a:gd name="T5" fmla="*/ 0 h 12"/>
                <a:gd name="T6" fmla="*/ 51 w 49"/>
                <a:gd name="T7" fmla="*/ 125 h 12"/>
                <a:gd name="T8" fmla="*/ 511 w 49"/>
                <a:gd name="T9" fmla="*/ 200 h 12"/>
                <a:gd name="T10" fmla="*/ 1053 w 49"/>
                <a:gd name="T11" fmla="*/ 200 h 12"/>
                <a:gd name="T12" fmla="*/ 1022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0" name="Freeform 201"/>
            <p:cNvSpPr>
              <a:spLocks/>
            </p:cNvSpPr>
            <p:nvPr userDrawn="1"/>
          </p:nvSpPr>
          <p:spPr bwMode="auto">
            <a:xfrm>
              <a:off x="869" y="3340"/>
              <a:ext cx="203" cy="56"/>
            </a:xfrm>
            <a:custGeom>
              <a:avLst/>
              <a:gdLst>
                <a:gd name="T0" fmla="*/ 954 w 40"/>
                <a:gd name="T1" fmla="*/ 51 h 11"/>
                <a:gd name="T2" fmla="*/ 670 w 40"/>
                <a:gd name="T3" fmla="*/ 102 h 11"/>
                <a:gd name="T4" fmla="*/ 335 w 40"/>
                <a:gd name="T5" fmla="*/ 76 h 11"/>
                <a:gd name="T6" fmla="*/ 25 w 40"/>
                <a:gd name="T7" fmla="*/ 51 h 11"/>
                <a:gd name="T8" fmla="*/ 903 w 40"/>
                <a:gd name="T9" fmla="*/ 209 h 11"/>
                <a:gd name="T10" fmla="*/ 954 w 40"/>
                <a:gd name="T11" fmla="*/ 5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1" name="Freeform 202"/>
            <p:cNvSpPr>
              <a:spLocks/>
            </p:cNvSpPr>
            <p:nvPr userDrawn="1"/>
          </p:nvSpPr>
          <p:spPr bwMode="auto">
            <a:xfrm>
              <a:off x="859" y="3386"/>
              <a:ext cx="207" cy="172"/>
            </a:xfrm>
            <a:custGeom>
              <a:avLst/>
              <a:gdLst>
                <a:gd name="T0" fmla="*/ 712 w 41"/>
                <a:gd name="T1" fmla="*/ 233 h 34"/>
                <a:gd name="T2" fmla="*/ 333 w 41"/>
                <a:gd name="T3" fmla="*/ 152 h 34"/>
                <a:gd name="T4" fmla="*/ 101 w 41"/>
                <a:gd name="T5" fmla="*/ 384 h 34"/>
                <a:gd name="T6" fmla="*/ 25 w 41"/>
                <a:gd name="T7" fmla="*/ 486 h 34"/>
                <a:gd name="T8" fmla="*/ 227 w 41"/>
                <a:gd name="T9" fmla="*/ 486 h 34"/>
                <a:gd name="T10" fmla="*/ 434 w 41"/>
                <a:gd name="T11" fmla="*/ 693 h 34"/>
                <a:gd name="T12" fmla="*/ 535 w 41"/>
                <a:gd name="T13" fmla="*/ 769 h 34"/>
                <a:gd name="T14" fmla="*/ 737 w 41"/>
                <a:gd name="T15" fmla="*/ 486 h 34"/>
                <a:gd name="T16" fmla="*/ 995 w 41"/>
                <a:gd name="T17" fmla="*/ 486 h 34"/>
                <a:gd name="T18" fmla="*/ 712 w 41"/>
                <a:gd name="T19" fmla="*/ 2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2" name="Freeform 203"/>
            <p:cNvSpPr>
              <a:spLocks/>
            </p:cNvSpPr>
            <p:nvPr userDrawn="1"/>
          </p:nvSpPr>
          <p:spPr bwMode="auto">
            <a:xfrm>
              <a:off x="996" y="3305"/>
              <a:ext cx="126" cy="318"/>
            </a:xfrm>
            <a:custGeom>
              <a:avLst/>
              <a:gdLst>
                <a:gd name="T0" fmla="*/ 559 w 25"/>
                <a:gd name="T1" fmla="*/ 50 h 63"/>
                <a:gd name="T2" fmla="*/ 459 w 25"/>
                <a:gd name="T3" fmla="*/ 434 h 63"/>
                <a:gd name="T4" fmla="*/ 176 w 25"/>
                <a:gd name="T5" fmla="*/ 510 h 63"/>
                <a:gd name="T6" fmla="*/ 176 w 25"/>
                <a:gd name="T7" fmla="*/ 586 h 63"/>
                <a:gd name="T8" fmla="*/ 433 w 25"/>
                <a:gd name="T9" fmla="*/ 868 h 63"/>
                <a:gd name="T10" fmla="*/ 302 w 25"/>
                <a:gd name="T11" fmla="*/ 1146 h 63"/>
                <a:gd name="T12" fmla="*/ 0 w 25"/>
                <a:gd name="T13" fmla="*/ 1403 h 63"/>
                <a:gd name="T14" fmla="*/ 126 w 25"/>
                <a:gd name="T15" fmla="*/ 1479 h 63"/>
                <a:gd name="T16" fmla="*/ 408 w 25"/>
                <a:gd name="T17" fmla="*/ 1580 h 63"/>
                <a:gd name="T18" fmla="*/ 585 w 25"/>
                <a:gd name="T19" fmla="*/ 1454 h 63"/>
                <a:gd name="T20" fmla="*/ 635 w 25"/>
                <a:gd name="T21" fmla="*/ 358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1" name="Group 204"/>
          <p:cNvGrpSpPr>
            <a:grpSpLocks/>
          </p:cNvGrpSpPr>
          <p:nvPr/>
        </p:nvGrpSpPr>
        <p:grpSpPr bwMode="auto">
          <a:xfrm>
            <a:off x="381000" y="5070475"/>
            <a:ext cx="533400" cy="492125"/>
            <a:chOff x="96" y="2784"/>
            <a:chExt cx="1062" cy="981"/>
          </a:xfrm>
        </p:grpSpPr>
        <p:sp>
          <p:nvSpPr>
            <p:cNvPr id="1067" name="Freeform 205"/>
            <p:cNvSpPr>
              <a:spLocks/>
            </p:cNvSpPr>
            <p:nvPr userDrawn="1"/>
          </p:nvSpPr>
          <p:spPr bwMode="auto">
            <a:xfrm>
              <a:off x="121" y="2784"/>
              <a:ext cx="207" cy="81"/>
            </a:xfrm>
            <a:custGeom>
              <a:avLst/>
              <a:gdLst>
                <a:gd name="T0" fmla="*/ 762 w 41"/>
                <a:gd name="T1" fmla="*/ 309 h 16"/>
                <a:gd name="T2" fmla="*/ 944 w 41"/>
                <a:gd name="T3" fmla="*/ 258 h 16"/>
                <a:gd name="T4" fmla="*/ 969 w 41"/>
                <a:gd name="T5" fmla="*/ 233 h 16"/>
                <a:gd name="T6" fmla="*/ 793 w 41"/>
                <a:gd name="T7" fmla="*/ 25 h 16"/>
                <a:gd name="T8" fmla="*/ 202 w 41"/>
                <a:gd name="T9" fmla="*/ 284 h 16"/>
                <a:gd name="T10" fmla="*/ 762 w 41"/>
                <a:gd name="T11" fmla="*/ 309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8" name="Freeform 206"/>
            <p:cNvSpPr>
              <a:spLocks noEditPoints="1"/>
            </p:cNvSpPr>
            <p:nvPr userDrawn="1"/>
          </p:nvSpPr>
          <p:spPr bwMode="auto">
            <a:xfrm>
              <a:off x="96" y="2789"/>
              <a:ext cx="1062" cy="976"/>
            </a:xfrm>
            <a:custGeom>
              <a:avLst/>
              <a:gdLst>
                <a:gd name="T0" fmla="*/ 4167 w 210"/>
                <a:gd name="T1" fmla="*/ 3965 h 193"/>
                <a:gd name="T2" fmla="*/ 3889 w 210"/>
                <a:gd name="T3" fmla="*/ 3196 h 193"/>
                <a:gd name="T4" fmla="*/ 3631 w 210"/>
                <a:gd name="T5" fmla="*/ 2534 h 193"/>
                <a:gd name="T6" fmla="*/ 4218 w 210"/>
                <a:gd name="T7" fmla="*/ 2377 h 193"/>
                <a:gd name="T8" fmla="*/ 3732 w 210"/>
                <a:gd name="T9" fmla="*/ 2099 h 193"/>
                <a:gd name="T10" fmla="*/ 4015 w 210"/>
                <a:gd name="T11" fmla="*/ 2124 h 193"/>
                <a:gd name="T12" fmla="*/ 4015 w 210"/>
                <a:gd name="T13" fmla="*/ 1967 h 193"/>
                <a:gd name="T14" fmla="*/ 3454 w 210"/>
                <a:gd name="T15" fmla="*/ 1992 h 193"/>
                <a:gd name="T16" fmla="*/ 3272 w 210"/>
                <a:gd name="T17" fmla="*/ 3196 h 193"/>
                <a:gd name="T18" fmla="*/ 3171 w 210"/>
                <a:gd name="T19" fmla="*/ 2149 h 193"/>
                <a:gd name="T20" fmla="*/ 3019 w 210"/>
                <a:gd name="T21" fmla="*/ 1714 h 193"/>
                <a:gd name="T22" fmla="*/ 3171 w 210"/>
                <a:gd name="T23" fmla="*/ 1305 h 193"/>
                <a:gd name="T24" fmla="*/ 3095 w 210"/>
                <a:gd name="T25" fmla="*/ 946 h 193"/>
                <a:gd name="T26" fmla="*/ 3044 w 210"/>
                <a:gd name="T27" fmla="*/ 612 h 193"/>
                <a:gd name="T28" fmla="*/ 3378 w 210"/>
                <a:gd name="T29" fmla="*/ 996 h 193"/>
                <a:gd name="T30" fmla="*/ 3813 w 210"/>
                <a:gd name="T31" fmla="*/ 460 h 193"/>
                <a:gd name="T32" fmla="*/ 3757 w 210"/>
                <a:gd name="T33" fmla="*/ 920 h 193"/>
                <a:gd name="T34" fmla="*/ 3656 w 210"/>
                <a:gd name="T35" fmla="*/ 1229 h 193"/>
                <a:gd name="T36" fmla="*/ 3682 w 210"/>
                <a:gd name="T37" fmla="*/ 1714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5 h 193"/>
                <a:gd name="T52" fmla="*/ 334 w 210"/>
                <a:gd name="T53" fmla="*/ 2943 h 193"/>
                <a:gd name="T54" fmla="*/ 1558 w 210"/>
                <a:gd name="T55" fmla="*/ 3732 h 193"/>
                <a:gd name="T56" fmla="*/ 1153 w 210"/>
                <a:gd name="T57" fmla="*/ 3403 h 193"/>
                <a:gd name="T58" fmla="*/ 895 w 210"/>
                <a:gd name="T59" fmla="*/ 3707 h 193"/>
                <a:gd name="T60" fmla="*/ 819 w 210"/>
                <a:gd name="T61" fmla="*/ 3272 h 193"/>
                <a:gd name="T62" fmla="*/ 1178 w 210"/>
                <a:gd name="T63" fmla="*/ 2200 h 193"/>
                <a:gd name="T64" fmla="*/ 1714 w 210"/>
                <a:gd name="T65" fmla="*/ 2124 h 193"/>
                <a:gd name="T66" fmla="*/ 1816 w 210"/>
                <a:gd name="T67" fmla="*/ 2427 h 193"/>
                <a:gd name="T68" fmla="*/ 1558 w 210"/>
                <a:gd name="T69" fmla="*/ 3095 h 193"/>
                <a:gd name="T70" fmla="*/ 2326 w 210"/>
                <a:gd name="T71" fmla="*/ 4602 h 193"/>
                <a:gd name="T72" fmla="*/ 4759 w 210"/>
                <a:gd name="T73" fmla="*/ 4243 h 193"/>
                <a:gd name="T74" fmla="*/ 4653 w 210"/>
                <a:gd name="T75" fmla="*/ 1689 h 193"/>
                <a:gd name="T76" fmla="*/ 4218 w 210"/>
                <a:gd name="T77" fmla="*/ 1532 h 193"/>
                <a:gd name="T78" fmla="*/ 2888 w 210"/>
                <a:gd name="T79" fmla="*/ 1558 h 193"/>
                <a:gd name="T80" fmla="*/ 2761 w 210"/>
                <a:gd name="T81" fmla="*/ 2225 h 193"/>
                <a:gd name="T82" fmla="*/ 2918 w 210"/>
                <a:gd name="T83" fmla="*/ 1279 h 193"/>
                <a:gd name="T84" fmla="*/ 2276 w 210"/>
                <a:gd name="T85" fmla="*/ 662 h 193"/>
                <a:gd name="T86" fmla="*/ 2685 w 210"/>
                <a:gd name="T87" fmla="*/ 895 h 193"/>
                <a:gd name="T88" fmla="*/ 1558 w 210"/>
                <a:gd name="T89" fmla="*/ 1841 h 193"/>
                <a:gd name="T90" fmla="*/ 612 w 210"/>
                <a:gd name="T91" fmla="*/ 946 h 193"/>
                <a:gd name="T92" fmla="*/ 1740 w 210"/>
                <a:gd name="T93" fmla="*/ 1022 h 193"/>
                <a:gd name="T94" fmla="*/ 2023 w 210"/>
                <a:gd name="T95" fmla="*/ 1022 h 193"/>
                <a:gd name="T96" fmla="*/ 2761 w 210"/>
                <a:gd name="T97" fmla="*/ 1153 h 193"/>
                <a:gd name="T98" fmla="*/ 2534 w 210"/>
                <a:gd name="T99" fmla="*/ 2377 h 193"/>
                <a:gd name="T100" fmla="*/ 2377 w 210"/>
                <a:gd name="T101" fmla="*/ 1305 h 193"/>
                <a:gd name="T102" fmla="*/ 1558 w 210"/>
                <a:gd name="T103" fmla="*/ 1841 h 193"/>
                <a:gd name="T104" fmla="*/ 2048 w 210"/>
                <a:gd name="T105" fmla="*/ 2099 h 193"/>
                <a:gd name="T106" fmla="*/ 2250 w 210"/>
                <a:gd name="T107" fmla="*/ 1482 h 193"/>
                <a:gd name="T108" fmla="*/ 2609 w 210"/>
                <a:gd name="T109" fmla="*/ 3707 h 193"/>
                <a:gd name="T110" fmla="*/ 2099 w 210"/>
                <a:gd name="T111" fmla="*/ 2453 h 193"/>
                <a:gd name="T112" fmla="*/ 2994 w 210"/>
                <a:gd name="T113" fmla="*/ 271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9" name="Freeform 207"/>
            <p:cNvSpPr>
              <a:spLocks/>
            </p:cNvSpPr>
            <p:nvPr userDrawn="1"/>
          </p:nvSpPr>
          <p:spPr bwMode="auto">
            <a:xfrm>
              <a:off x="348" y="3254"/>
              <a:ext cx="86" cy="102"/>
            </a:xfrm>
            <a:custGeom>
              <a:avLst/>
              <a:gdLst>
                <a:gd name="T0" fmla="*/ 359 w 17"/>
                <a:gd name="T1" fmla="*/ 133 h 20"/>
                <a:gd name="T2" fmla="*/ 233 w 17"/>
                <a:gd name="T3" fmla="*/ 520 h 20"/>
                <a:gd name="T4" fmla="*/ 359 w 17"/>
                <a:gd name="T5" fmla="*/ 133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0" name="Freeform 208"/>
            <p:cNvSpPr>
              <a:spLocks/>
            </p:cNvSpPr>
            <p:nvPr userDrawn="1"/>
          </p:nvSpPr>
          <p:spPr bwMode="auto">
            <a:xfrm>
              <a:off x="267" y="3295"/>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1" name="Freeform 209"/>
            <p:cNvSpPr>
              <a:spLocks/>
            </p:cNvSpPr>
            <p:nvPr userDrawn="1"/>
          </p:nvSpPr>
          <p:spPr bwMode="auto">
            <a:xfrm>
              <a:off x="222" y="3022"/>
              <a:ext cx="243" cy="116"/>
            </a:xfrm>
            <a:custGeom>
              <a:avLst/>
              <a:gdLst>
                <a:gd name="T0" fmla="*/ 1028 w 48"/>
                <a:gd name="T1" fmla="*/ 50 h 23"/>
                <a:gd name="T2" fmla="*/ 233 w 48"/>
                <a:gd name="T3" fmla="*/ 25 h 23"/>
                <a:gd name="T4" fmla="*/ 25 w 48"/>
                <a:gd name="T5" fmla="*/ 227 h 23"/>
                <a:gd name="T6" fmla="*/ 562 w 48"/>
                <a:gd name="T7" fmla="*/ 535 h 23"/>
                <a:gd name="T8" fmla="*/ 871 w 48"/>
                <a:gd name="T9" fmla="*/ 509 h 23"/>
                <a:gd name="T10" fmla="*/ 1028 w 48"/>
                <a:gd name="T11" fmla="*/ 484 h 23"/>
                <a:gd name="T12" fmla="*/ 1028 w 48"/>
                <a:gd name="T13" fmla="*/ 5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2" name="Freeform 210"/>
            <p:cNvSpPr>
              <a:spLocks/>
            </p:cNvSpPr>
            <p:nvPr userDrawn="1"/>
          </p:nvSpPr>
          <p:spPr bwMode="auto">
            <a:xfrm>
              <a:off x="500" y="3345"/>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3" name="Freeform 211"/>
            <p:cNvSpPr>
              <a:spLocks/>
            </p:cNvSpPr>
            <p:nvPr userDrawn="1"/>
          </p:nvSpPr>
          <p:spPr bwMode="auto">
            <a:xfrm>
              <a:off x="905" y="3158"/>
              <a:ext cx="177" cy="36"/>
            </a:xfrm>
            <a:custGeom>
              <a:avLst/>
              <a:gdLst>
                <a:gd name="T0" fmla="*/ 126 w 35"/>
                <a:gd name="T1" fmla="*/ 0 h 7"/>
                <a:gd name="T2" fmla="*/ 359 w 35"/>
                <a:gd name="T3" fmla="*/ 134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4" name="Freeform 212"/>
            <p:cNvSpPr>
              <a:spLocks/>
            </p:cNvSpPr>
            <p:nvPr userDrawn="1"/>
          </p:nvSpPr>
          <p:spPr bwMode="auto">
            <a:xfrm>
              <a:off x="965" y="3153"/>
              <a:ext cx="137" cy="81"/>
            </a:xfrm>
            <a:custGeom>
              <a:avLst/>
              <a:gdLst>
                <a:gd name="T0" fmla="*/ 183 w 27"/>
                <a:gd name="T1" fmla="*/ 334 h 16"/>
                <a:gd name="T2" fmla="*/ 644 w 27"/>
                <a:gd name="T3" fmla="*/ 152 h 16"/>
                <a:gd name="T4" fmla="*/ 436 w 27"/>
                <a:gd name="T5" fmla="*/ 25 h 16"/>
                <a:gd name="T6" fmla="*/ 183 w 27"/>
                <a:gd name="T7" fmla="*/ 284 h 16"/>
                <a:gd name="T8" fmla="*/ 183 w 27"/>
                <a:gd name="T9" fmla="*/ 33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5" name="Freeform 213"/>
            <p:cNvSpPr>
              <a:spLocks/>
            </p:cNvSpPr>
            <p:nvPr userDrawn="1"/>
          </p:nvSpPr>
          <p:spPr bwMode="auto">
            <a:xfrm>
              <a:off x="960" y="3204"/>
              <a:ext cx="177" cy="86"/>
            </a:xfrm>
            <a:custGeom>
              <a:avLst/>
              <a:gdLst>
                <a:gd name="T0" fmla="*/ 637 w 35"/>
                <a:gd name="T1" fmla="*/ 152 h 17"/>
                <a:gd name="T2" fmla="*/ 202 w 35"/>
                <a:gd name="T3" fmla="*/ 258 h 17"/>
                <a:gd name="T4" fmla="*/ 152 w 35"/>
                <a:gd name="T5" fmla="*/ 334 h 17"/>
                <a:gd name="T6" fmla="*/ 693 w 35"/>
                <a:gd name="T7" fmla="*/ 309 h 17"/>
                <a:gd name="T8" fmla="*/ 637 w 35"/>
                <a:gd name="T9" fmla="*/ 15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6" name="Freeform 214"/>
            <p:cNvSpPr>
              <a:spLocks/>
            </p:cNvSpPr>
            <p:nvPr userDrawn="1"/>
          </p:nvSpPr>
          <p:spPr bwMode="auto">
            <a:xfrm>
              <a:off x="844" y="3285"/>
              <a:ext cx="248" cy="60"/>
            </a:xfrm>
            <a:custGeom>
              <a:avLst/>
              <a:gdLst>
                <a:gd name="T0" fmla="*/ 1022 w 49"/>
                <a:gd name="T1" fmla="*/ 75 h 12"/>
                <a:gd name="T2" fmla="*/ 744 w 49"/>
                <a:gd name="T3" fmla="*/ 25 h 12"/>
                <a:gd name="T4" fmla="*/ 177 w 49"/>
                <a:gd name="T5" fmla="*/ 0 h 12"/>
                <a:gd name="T6" fmla="*/ 51 w 49"/>
                <a:gd name="T7" fmla="*/ 125 h 12"/>
                <a:gd name="T8" fmla="*/ 511 w 49"/>
                <a:gd name="T9" fmla="*/ 200 h 12"/>
                <a:gd name="T10" fmla="*/ 1053 w 49"/>
                <a:gd name="T11" fmla="*/ 200 h 12"/>
                <a:gd name="T12" fmla="*/ 1022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7" name="Freeform 215"/>
            <p:cNvSpPr>
              <a:spLocks/>
            </p:cNvSpPr>
            <p:nvPr userDrawn="1"/>
          </p:nvSpPr>
          <p:spPr bwMode="auto">
            <a:xfrm>
              <a:off x="869" y="3340"/>
              <a:ext cx="203" cy="56"/>
            </a:xfrm>
            <a:custGeom>
              <a:avLst/>
              <a:gdLst>
                <a:gd name="T0" fmla="*/ 954 w 40"/>
                <a:gd name="T1" fmla="*/ 51 h 11"/>
                <a:gd name="T2" fmla="*/ 670 w 40"/>
                <a:gd name="T3" fmla="*/ 102 h 11"/>
                <a:gd name="T4" fmla="*/ 335 w 40"/>
                <a:gd name="T5" fmla="*/ 76 h 11"/>
                <a:gd name="T6" fmla="*/ 25 w 40"/>
                <a:gd name="T7" fmla="*/ 51 h 11"/>
                <a:gd name="T8" fmla="*/ 903 w 40"/>
                <a:gd name="T9" fmla="*/ 209 h 11"/>
                <a:gd name="T10" fmla="*/ 954 w 40"/>
                <a:gd name="T11" fmla="*/ 5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8" name="Freeform 216"/>
            <p:cNvSpPr>
              <a:spLocks/>
            </p:cNvSpPr>
            <p:nvPr userDrawn="1"/>
          </p:nvSpPr>
          <p:spPr bwMode="auto">
            <a:xfrm>
              <a:off x="859" y="3386"/>
              <a:ext cx="207" cy="172"/>
            </a:xfrm>
            <a:custGeom>
              <a:avLst/>
              <a:gdLst>
                <a:gd name="T0" fmla="*/ 712 w 41"/>
                <a:gd name="T1" fmla="*/ 233 h 34"/>
                <a:gd name="T2" fmla="*/ 333 w 41"/>
                <a:gd name="T3" fmla="*/ 152 h 34"/>
                <a:gd name="T4" fmla="*/ 101 w 41"/>
                <a:gd name="T5" fmla="*/ 384 h 34"/>
                <a:gd name="T6" fmla="*/ 25 w 41"/>
                <a:gd name="T7" fmla="*/ 486 h 34"/>
                <a:gd name="T8" fmla="*/ 227 w 41"/>
                <a:gd name="T9" fmla="*/ 486 h 34"/>
                <a:gd name="T10" fmla="*/ 434 w 41"/>
                <a:gd name="T11" fmla="*/ 693 h 34"/>
                <a:gd name="T12" fmla="*/ 535 w 41"/>
                <a:gd name="T13" fmla="*/ 769 h 34"/>
                <a:gd name="T14" fmla="*/ 737 w 41"/>
                <a:gd name="T15" fmla="*/ 486 h 34"/>
                <a:gd name="T16" fmla="*/ 995 w 41"/>
                <a:gd name="T17" fmla="*/ 486 h 34"/>
                <a:gd name="T18" fmla="*/ 712 w 41"/>
                <a:gd name="T19" fmla="*/ 2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9" name="Freeform 217"/>
            <p:cNvSpPr>
              <a:spLocks/>
            </p:cNvSpPr>
            <p:nvPr userDrawn="1"/>
          </p:nvSpPr>
          <p:spPr bwMode="auto">
            <a:xfrm>
              <a:off x="996" y="3305"/>
              <a:ext cx="126" cy="318"/>
            </a:xfrm>
            <a:custGeom>
              <a:avLst/>
              <a:gdLst>
                <a:gd name="T0" fmla="*/ 559 w 25"/>
                <a:gd name="T1" fmla="*/ 50 h 63"/>
                <a:gd name="T2" fmla="*/ 459 w 25"/>
                <a:gd name="T3" fmla="*/ 434 h 63"/>
                <a:gd name="T4" fmla="*/ 176 w 25"/>
                <a:gd name="T5" fmla="*/ 510 h 63"/>
                <a:gd name="T6" fmla="*/ 176 w 25"/>
                <a:gd name="T7" fmla="*/ 586 h 63"/>
                <a:gd name="T8" fmla="*/ 433 w 25"/>
                <a:gd name="T9" fmla="*/ 868 h 63"/>
                <a:gd name="T10" fmla="*/ 302 w 25"/>
                <a:gd name="T11" fmla="*/ 1146 h 63"/>
                <a:gd name="T12" fmla="*/ 0 w 25"/>
                <a:gd name="T13" fmla="*/ 1403 h 63"/>
                <a:gd name="T14" fmla="*/ 126 w 25"/>
                <a:gd name="T15" fmla="*/ 1479 h 63"/>
                <a:gd name="T16" fmla="*/ 408 w 25"/>
                <a:gd name="T17" fmla="*/ 1580 h 63"/>
                <a:gd name="T18" fmla="*/ 585 w 25"/>
                <a:gd name="T19" fmla="*/ 1454 h 63"/>
                <a:gd name="T20" fmla="*/ 635 w 25"/>
                <a:gd name="T21" fmla="*/ 358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2" name="Group 218"/>
          <p:cNvGrpSpPr>
            <a:grpSpLocks/>
          </p:cNvGrpSpPr>
          <p:nvPr/>
        </p:nvGrpSpPr>
        <p:grpSpPr bwMode="auto">
          <a:xfrm>
            <a:off x="381000" y="6121400"/>
            <a:ext cx="533400" cy="492125"/>
            <a:chOff x="96" y="2784"/>
            <a:chExt cx="1062" cy="981"/>
          </a:xfrm>
        </p:grpSpPr>
        <p:sp>
          <p:nvSpPr>
            <p:cNvPr id="1054" name="Freeform 219"/>
            <p:cNvSpPr>
              <a:spLocks/>
            </p:cNvSpPr>
            <p:nvPr userDrawn="1"/>
          </p:nvSpPr>
          <p:spPr bwMode="auto">
            <a:xfrm>
              <a:off x="121" y="2784"/>
              <a:ext cx="207" cy="81"/>
            </a:xfrm>
            <a:custGeom>
              <a:avLst/>
              <a:gdLst>
                <a:gd name="T0" fmla="*/ 762 w 41"/>
                <a:gd name="T1" fmla="*/ 309 h 16"/>
                <a:gd name="T2" fmla="*/ 944 w 41"/>
                <a:gd name="T3" fmla="*/ 258 h 16"/>
                <a:gd name="T4" fmla="*/ 969 w 41"/>
                <a:gd name="T5" fmla="*/ 233 h 16"/>
                <a:gd name="T6" fmla="*/ 793 w 41"/>
                <a:gd name="T7" fmla="*/ 25 h 16"/>
                <a:gd name="T8" fmla="*/ 202 w 41"/>
                <a:gd name="T9" fmla="*/ 284 h 16"/>
                <a:gd name="T10" fmla="*/ 762 w 41"/>
                <a:gd name="T11" fmla="*/ 309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5" name="Freeform 220"/>
            <p:cNvSpPr>
              <a:spLocks noEditPoints="1"/>
            </p:cNvSpPr>
            <p:nvPr userDrawn="1"/>
          </p:nvSpPr>
          <p:spPr bwMode="auto">
            <a:xfrm>
              <a:off x="96" y="2789"/>
              <a:ext cx="1062" cy="976"/>
            </a:xfrm>
            <a:custGeom>
              <a:avLst/>
              <a:gdLst>
                <a:gd name="T0" fmla="*/ 4167 w 210"/>
                <a:gd name="T1" fmla="*/ 3965 h 193"/>
                <a:gd name="T2" fmla="*/ 3889 w 210"/>
                <a:gd name="T3" fmla="*/ 3196 h 193"/>
                <a:gd name="T4" fmla="*/ 3631 w 210"/>
                <a:gd name="T5" fmla="*/ 2534 h 193"/>
                <a:gd name="T6" fmla="*/ 4218 w 210"/>
                <a:gd name="T7" fmla="*/ 2377 h 193"/>
                <a:gd name="T8" fmla="*/ 3732 w 210"/>
                <a:gd name="T9" fmla="*/ 2099 h 193"/>
                <a:gd name="T10" fmla="*/ 4015 w 210"/>
                <a:gd name="T11" fmla="*/ 2124 h 193"/>
                <a:gd name="T12" fmla="*/ 4015 w 210"/>
                <a:gd name="T13" fmla="*/ 1967 h 193"/>
                <a:gd name="T14" fmla="*/ 3454 w 210"/>
                <a:gd name="T15" fmla="*/ 1992 h 193"/>
                <a:gd name="T16" fmla="*/ 3272 w 210"/>
                <a:gd name="T17" fmla="*/ 3196 h 193"/>
                <a:gd name="T18" fmla="*/ 3171 w 210"/>
                <a:gd name="T19" fmla="*/ 2149 h 193"/>
                <a:gd name="T20" fmla="*/ 3019 w 210"/>
                <a:gd name="T21" fmla="*/ 1714 h 193"/>
                <a:gd name="T22" fmla="*/ 3171 w 210"/>
                <a:gd name="T23" fmla="*/ 1305 h 193"/>
                <a:gd name="T24" fmla="*/ 3095 w 210"/>
                <a:gd name="T25" fmla="*/ 946 h 193"/>
                <a:gd name="T26" fmla="*/ 3044 w 210"/>
                <a:gd name="T27" fmla="*/ 612 h 193"/>
                <a:gd name="T28" fmla="*/ 3378 w 210"/>
                <a:gd name="T29" fmla="*/ 996 h 193"/>
                <a:gd name="T30" fmla="*/ 3813 w 210"/>
                <a:gd name="T31" fmla="*/ 460 h 193"/>
                <a:gd name="T32" fmla="*/ 3757 w 210"/>
                <a:gd name="T33" fmla="*/ 920 h 193"/>
                <a:gd name="T34" fmla="*/ 3656 w 210"/>
                <a:gd name="T35" fmla="*/ 1229 h 193"/>
                <a:gd name="T36" fmla="*/ 3682 w 210"/>
                <a:gd name="T37" fmla="*/ 1714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5 h 193"/>
                <a:gd name="T52" fmla="*/ 334 w 210"/>
                <a:gd name="T53" fmla="*/ 2943 h 193"/>
                <a:gd name="T54" fmla="*/ 1558 w 210"/>
                <a:gd name="T55" fmla="*/ 3732 h 193"/>
                <a:gd name="T56" fmla="*/ 1153 w 210"/>
                <a:gd name="T57" fmla="*/ 3403 h 193"/>
                <a:gd name="T58" fmla="*/ 895 w 210"/>
                <a:gd name="T59" fmla="*/ 3707 h 193"/>
                <a:gd name="T60" fmla="*/ 819 w 210"/>
                <a:gd name="T61" fmla="*/ 3272 h 193"/>
                <a:gd name="T62" fmla="*/ 1178 w 210"/>
                <a:gd name="T63" fmla="*/ 2200 h 193"/>
                <a:gd name="T64" fmla="*/ 1714 w 210"/>
                <a:gd name="T65" fmla="*/ 2124 h 193"/>
                <a:gd name="T66" fmla="*/ 1816 w 210"/>
                <a:gd name="T67" fmla="*/ 2427 h 193"/>
                <a:gd name="T68" fmla="*/ 1558 w 210"/>
                <a:gd name="T69" fmla="*/ 3095 h 193"/>
                <a:gd name="T70" fmla="*/ 2326 w 210"/>
                <a:gd name="T71" fmla="*/ 4602 h 193"/>
                <a:gd name="T72" fmla="*/ 4759 w 210"/>
                <a:gd name="T73" fmla="*/ 4243 h 193"/>
                <a:gd name="T74" fmla="*/ 4653 w 210"/>
                <a:gd name="T75" fmla="*/ 1689 h 193"/>
                <a:gd name="T76" fmla="*/ 4218 w 210"/>
                <a:gd name="T77" fmla="*/ 1532 h 193"/>
                <a:gd name="T78" fmla="*/ 2888 w 210"/>
                <a:gd name="T79" fmla="*/ 1558 h 193"/>
                <a:gd name="T80" fmla="*/ 2761 w 210"/>
                <a:gd name="T81" fmla="*/ 2225 h 193"/>
                <a:gd name="T82" fmla="*/ 2918 w 210"/>
                <a:gd name="T83" fmla="*/ 1279 h 193"/>
                <a:gd name="T84" fmla="*/ 2276 w 210"/>
                <a:gd name="T85" fmla="*/ 662 h 193"/>
                <a:gd name="T86" fmla="*/ 2685 w 210"/>
                <a:gd name="T87" fmla="*/ 895 h 193"/>
                <a:gd name="T88" fmla="*/ 1558 w 210"/>
                <a:gd name="T89" fmla="*/ 1841 h 193"/>
                <a:gd name="T90" fmla="*/ 612 w 210"/>
                <a:gd name="T91" fmla="*/ 946 h 193"/>
                <a:gd name="T92" fmla="*/ 1740 w 210"/>
                <a:gd name="T93" fmla="*/ 1022 h 193"/>
                <a:gd name="T94" fmla="*/ 2023 w 210"/>
                <a:gd name="T95" fmla="*/ 1022 h 193"/>
                <a:gd name="T96" fmla="*/ 2761 w 210"/>
                <a:gd name="T97" fmla="*/ 1153 h 193"/>
                <a:gd name="T98" fmla="*/ 2534 w 210"/>
                <a:gd name="T99" fmla="*/ 2377 h 193"/>
                <a:gd name="T100" fmla="*/ 2377 w 210"/>
                <a:gd name="T101" fmla="*/ 1305 h 193"/>
                <a:gd name="T102" fmla="*/ 1558 w 210"/>
                <a:gd name="T103" fmla="*/ 1841 h 193"/>
                <a:gd name="T104" fmla="*/ 2048 w 210"/>
                <a:gd name="T105" fmla="*/ 2099 h 193"/>
                <a:gd name="T106" fmla="*/ 2250 w 210"/>
                <a:gd name="T107" fmla="*/ 1482 h 193"/>
                <a:gd name="T108" fmla="*/ 2609 w 210"/>
                <a:gd name="T109" fmla="*/ 3707 h 193"/>
                <a:gd name="T110" fmla="*/ 2099 w 210"/>
                <a:gd name="T111" fmla="*/ 2453 h 193"/>
                <a:gd name="T112" fmla="*/ 2994 w 210"/>
                <a:gd name="T113" fmla="*/ 271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6" name="Freeform 221"/>
            <p:cNvSpPr>
              <a:spLocks/>
            </p:cNvSpPr>
            <p:nvPr userDrawn="1"/>
          </p:nvSpPr>
          <p:spPr bwMode="auto">
            <a:xfrm>
              <a:off x="348" y="3254"/>
              <a:ext cx="86" cy="102"/>
            </a:xfrm>
            <a:custGeom>
              <a:avLst/>
              <a:gdLst>
                <a:gd name="T0" fmla="*/ 359 w 17"/>
                <a:gd name="T1" fmla="*/ 133 h 20"/>
                <a:gd name="T2" fmla="*/ 233 w 17"/>
                <a:gd name="T3" fmla="*/ 520 h 20"/>
                <a:gd name="T4" fmla="*/ 359 w 17"/>
                <a:gd name="T5" fmla="*/ 133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7" name="Freeform 222"/>
            <p:cNvSpPr>
              <a:spLocks/>
            </p:cNvSpPr>
            <p:nvPr userDrawn="1"/>
          </p:nvSpPr>
          <p:spPr bwMode="auto">
            <a:xfrm>
              <a:off x="267" y="3295"/>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8" name="Freeform 223"/>
            <p:cNvSpPr>
              <a:spLocks/>
            </p:cNvSpPr>
            <p:nvPr userDrawn="1"/>
          </p:nvSpPr>
          <p:spPr bwMode="auto">
            <a:xfrm>
              <a:off x="222" y="3022"/>
              <a:ext cx="243" cy="116"/>
            </a:xfrm>
            <a:custGeom>
              <a:avLst/>
              <a:gdLst>
                <a:gd name="T0" fmla="*/ 1028 w 48"/>
                <a:gd name="T1" fmla="*/ 50 h 23"/>
                <a:gd name="T2" fmla="*/ 233 w 48"/>
                <a:gd name="T3" fmla="*/ 25 h 23"/>
                <a:gd name="T4" fmla="*/ 25 w 48"/>
                <a:gd name="T5" fmla="*/ 227 h 23"/>
                <a:gd name="T6" fmla="*/ 562 w 48"/>
                <a:gd name="T7" fmla="*/ 535 h 23"/>
                <a:gd name="T8" fmla="*/ 871 w 48"/>
                <a:gd name="T9" fmla="*/ 509 h 23"/>
                <a:gd name="T10" fmla="*/ 1028 w 48"/>
                <a:gd name="T11" fmla="*/ 484 h 23"/>
                <a:gd name="T12" fmla="*/ 1028 w 48"/>
                <a:gd name="T13" fmla="*/ 5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9" name="Freeform 224"/>
            <p:cNvSpPr>
              <a:spLocks/>
            </p:cNvSpPr>
            <p:nvPr userDrawn="1"/>
          </p:nvSpPr>
          <p:spPr bwMode="auto">
            <a:xfrm>
              <a:off x="500" y="3345"/>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0" name="Freeform 225"/>
            <p:cNvSpPr>
              <a:spLocks/>
            </p:cNvSpPr>
            <p:nvPr userDrawn="1"/>
          </p:nvSpPr>
          <p:spPr bwMode="auto">
            <a:xfrm>
              <a:off x="905" y="3158"/>
              <a:ext cx="177" cy="36"/>
            </a:xfrm>
            <a:custGeom>
              <a:avLst/>
              <a:gdLst>
                <a:gd name="T0" fmla="*/ 126 w 35"/>
                <a:gd name="T1" fmla="*/ 0 h 7"/>
                <a:gd name="T2" fmla="*/ 359 w 35"/>
                <a:gd name="T3" fmla="*/ 134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1" name="Freeform 226"/>
            <p:cNvSpPr>
              <a:spLocks/>
            </p:cNvSpPr>
            <p:nvPr userDrawn="1"/>
          </p:nvSpPr>
          <p:spPr bwMode="auto">
            <a:xfrm>
              <a:off x="965" y="3153"/>
              <a:ext cx="137" cy="81"/>
            </a:xfrm>
            <a:custGeom>
              <a:avLst/>
              <a:gdLst>
                <a:gd name="T0" fmla="*/ 183 w 27"/>
                <a:gd name="T1" fmla="*/ 334 h 16"/>
                <a:gd name="T2" fmla="*/ 644 w 27"/>
                <a:gd name="T3" fmla="*/ 152 h 16"/>
                <a:gd name="T4" fmla="*/ 436 w 27"/>
                <a:gd name="T5" fmla="*/ 25 h 16"/>
                <a:gd name="T6" fmla="*/ 183 w 27"/>
                <a:gd name="T7" fmla="*/ 284 h 16"/>
                <a:gd name="T8" fmla="*/ 183 w 27"/>
                <a:gd name="T9" fmla="*/ 33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2" name="Freeform 227"/>
            <p:cNvSpPr>
              <a:spLocks/>
            </p:cNvSpPr>
            <p:nvPr userDrawn="1"/>
          </p:nvSpPr>
          <p:spPr bwMode="auto">
            <a:xfrm>
              <a:off x="960" y="3204"/>
              <a:ext cx="177" cy="86"/>
            </a:xfrm>
            <a:custGeom>
              <a:avLst/>
              <a:gdLst>
                <a:gd name="T0" fmla="*/ 637 w 35"/>
                <a:gd name="T1" fmla="*/ 152 h 17"/>
                <a:gd name="T2" fmla="*/ 202 w 35"/>
                <a:gd name="T3" fmla="*/ 258 h 17"/>
                <a:gd name="T4" fmla="*/ 152 w 35"/>
                <a:gd name="T5" fmla="*/ 334 h 17"/>
                <a:gd name="T6" fmla="*/ 693 w 35"/>
                <a:gd name="T7" fmla="*/ 309 h 17"/>
                <a:gd name="T8" fmla="*/ 637 w 35"/>
                <a:gd name="T9" fmla="*/ 15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3" name="Freeform 228"/>
            <p:cNvSpPr>
              <a:spLocks/>
            </p:cNvSpPr>
            <p:nvPr userDrawn="1"/>
          </p:nvSpPr>
          <p:spPr bwMode="auto">
            <a:xfrm>
              <a:off x="844" y="3285"/>
              <a:ext cx="248" cy="60"/>
            </a:xfrm>
            <a:custGeom>
              <a:avLst/>
              <a:gdLst>
                <a:gd name="T0" fmla="*/ 1022 w 49"/>
                <a:gd name="T1" fmla="*/ 75 h 12"/>
                <a:gd name="T2" fmla="*/ 744 w 49"/>
                <a:gd name="T3" fmla="*/ 25 h 12"/>
                <a:gd name="T4" fmla="*/ 177 w 49"/>
                <a:gd name="T5" fmla="*/ 0 h 12"/>
                <a:gd name="T6" fmla="*/ 51 w 49"/>
                <a:gd name="T7" fmla="*/ 125 h 12"/>
                <a:gd name="T8" fmla="*/ 511 w 49"/>
                <a:gd name="T9" fmla="*/ 200 h 12"/>
                <a:gd name="T10" fmla="*/ 1053 w 49"/>
                <a:gd name="T11" fmla="*/ 200 h 12"/>
                <a:gd name="T12" fmla="*/ 1022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4" name="Freeform 229"/>
            <p:cNvSpPr>
              <a:spLocks/>
            </p:cNvSpPr>
            <p:nvPr userDrawn="1"/>
          </p:nvSpPr>
          <p:spPr bwMode="auto">
            <a:xfrm>
              <a:off x="869" y="3340"/>
              <a:ext cx="203" cy="56"/>
            </a:xfrm>
            <a:custGeom>
              <a:avLst/>
              <a:gdLst>
                <a:gd name="T0" fmla="*/ 954 w 40"/>
                <a:gd name="T1" fmla="*/ 51 h 11"/>
                <a:gd name="T2" fmla="*/ 670 w 40"/>
                <a:gd name="T3" fmla="*/ 102 h 11"/>
                <a:gd name="T4" fmla="*/ 335 w 40"/>
                <a:gd name="T5" fmla="*/ 76 h 11"/>
                <a:gd name="T6" fmla="*/ 25 w 40"/>
                <a:gd name="T7" fmla="*/ 51 h 11"/>
                <a:gd name="T8" fmla="*/ 903 w 40"/>
                <a:gd name="T9" fmla="*/ 209 h 11"/>
                <a:gd name="T10" fmla="*/ 954 w 40"/>
                <a:gd name="T11" fmla="*/ 5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5" name="Freeform 230"/>
            <p:cNvSpPr>
              <a:spLocks/>
            </p:cNvSpPr>
            <p:nvPr userDrawn="1"/>
          </p:nvSpPr>
          <p:spPr bwMode="auto">
            <a:xfrm>
              <a:off x="859" y="3386"/>
              <a:ext cx="207" cy="172"/>
            </a:xfrm>
            <a:custGeom>
              <a:avLst/>
              <a:gdLst>
                <a:gd name="T0" fmla="*/ 712 w 41"/>
                <a:gd name="T1" fmla="*/ 233 h 34"/>
                <a:gd name="T2" fmla="*/ 333 w 41"/>
                <a:gd name="T3" fmla="*/ 152 h 34"/>
                <a:gd name="T4" fmla="*/ 101 w 41"/>
                <a:gd name="T5" fmla="*/ 384 h 34"/>
                <a:gd name="T6" fmla="*/ 25 w 41"/>
                <a:gd name="T7" fmla="*/ 486 h 34"/>
                <a:gd name="T8" fmla="*/ 227 w 41"/>
                <a:gd name="T9" fmla="*/ 486 h 34"/>
                <a:gd name="T10" fmla="*/ 434 w 41"/>
                <a:gd name="T11" fmla="*/ 693 h 34"/>
                <a:gd name="T12" fmla="*/ 535 w 41"/>
                <a:gd name="T13" fmla="*/ 769 h 34"/>
                <a:gd name="T14" fmla="*/ 737 w 41"/>
                <a:gd name="T15" fmla="*/ 486 h 34"/>
                <a:gd name="T16" fmla="*/ 995 w 41"/>
                <a:gd name="T17" fmla="*/ 486 h 34"/>
                <a:gd name="T18" fmla="*/ 712 w 41"/>
                <a:gd name="T19" fmla="*/ 2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6" name="Freeform 231"/>
            <p:cNvSpPr>
              <a:spLocks/>
            </p:cNvSpPr>
            <p:nvPr userDrawn="1"/>
          </p:nvSpPr>
          <p:spPr bwMode="auto">
            <a:xfrm>
              <a:off x="996" y="3305"/>
              <a:ext cx="126" cy="318"/>
            </a:xfrm>
            <a:custGeom>
              <a:avLst/>
              <a:gdLst>
                <a:gd name="T0" fmla="*/ 559 w 25"/>
                <a:gd name="T1" fmla="*/ 50 h 63"/>
                <a:gd name="T2" fmla="*/ 459 w 25"/>
                <a:gd name="T3" fmla="*/ 434 h 63"/>
                <a:gd name="T4" fmla="*/ 176 w 25"/>
                <a:gd name="T5" fmla="*/ 510 h 63"/>
                <a:gd name="T6" fmla="*/ 176 w 25"/>
                <a:gd name="T7" fmla="*/ 586 h 63"/>
                <a:gd name="T8" fmla="*/ 433 w 25"/>
                <a:gd name="T9" fmla="*/ 868 h 63"/>
                <a:gd name="T10" fmla="*/ 302 w 25"/>
                <a:gd name="T11" fmla="*/ 1146 h 63"/>
                <a:gd name="T12" fmla="*/ 0 w 25"/>
                <a:gd name="T13" fmla="*/ 1403 h 63"/>
                <a:gd name="T14" fmla="*/ 126 w 25"/>
                <a:gd name="T15" fmla="*/ 1479 h 63"/>
                <a:gd name="T16" fmla="*/ 408 w 25"/>
                <a:gd name="T17" fmla="*/ 1580 h 63"/>
                <a:gd name="T18" fmla="*/ 585 w 25"/>
                <a:gd name="T19" fmla="*/ 1454 h 63"/>
                <a:gd name="T20" fmla="*/ 635 w 25"/>
                <a:gd name="T21" fmla="*/ 358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3" name="Group 232"/>
          <p:cNvGrpSpPr>
            <a:grpSpLocks/>
          </p:cNvGrpSpPr>
          <p:nvPr/>
        </p:nvGrpSpPr>
        <p:grpSpPr bwMode="auto">
          <a:xfrm>
            <a:off x="6934200" y="-7938"/>
            <a:ext cx="2317750" cy="2063751"/>
            <a:chOff x="4080" y="-5"/>
            <a:chExt cx="1748" cy="1556"/>
          </a:xfrm>
        </p:grpSpPr>
        <p:sp>
          <p:nvSpPr>
            <p:cNvPr id="1039" name="Freeform 233"/>
            <p:cNvSpPr>
              <a:spLocks/>
            </p:cNvSpPr>
            <p:nvPr userDrawn="1"/>
          </p:nvSpPr>
          <p:spPr bwMode="auto">
            <a:xfrm>
              <a:off x="4161" y="-5"/>
              <a:ext cx="1586" cy="1443"/>
            </a:xfrm>
            <a:custGeom>
              <a:avLst/>
              <a:gdLst>
                <a:gd name="T0" fmla="*/ 195 w 546"/>
                <a:gd name="T1" fmla="*/ 35 h 497"/>
                <a:gd name="T2" fmla="*/ 93 w 546"/>
                <a:gd name="T3" fmla="*/ 598 h 497"/>
                <a:gd name="T4" fmla="*/ 212 w 546"/>
                <a:gd name="T5" fmla="*/ 3313 h 497"/>
                <a:gd name="T6" fmla="*/ 456 w 546"/>
                <a:gd name="T7" fmla="*/ 3853 h 497"/>
                <a:gd name="T8" fmla="*/ 1333 w 546"/>
                <a:gd name="T9" fmla="*/ 4062 h 497"/>
                <a:gd name="T10" fmla="*/ 1723 w 546"/>
                <a:gd name="T11" fmla="*/ 4172 h 497"/>
                <a:gd name="T12" fmla="*/ 4386 w 546"/>
                <a:gd name="T13" fmla="*/ 4004 h 497"/>
                <a:gd name="T14" fmla="*/ 4497 w 546"/>
                <a:gd name="T15" fmla="*/ 1408 h 497"/>
                <a:gd name="T16" fmla="*/ 3114 w 546"/>
                <a:gd name="T17" fmla="*/ 134 h 497"/>
                <a:gd name="T18" fmla="*/ 2100 w 546"/>
                <a:gd name="T19" fmla="*/ 244 h 497"/>
                <a:gd name="T20" fmla="*/ 1670 w 546"/>
                <a:gd name="T21" fmla="*/ 93 h 497"/>
                <a:gd name="T22" fmla="*/ 1275 w 546"/>
                <a:gd name="T23" fmla="*/ 17 h 497"/>
                <a:gd name="T24" fmla="*/ 195 w 546"/>
                <a:gd name="T25" fmla="*/ 35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040" name="Group 234"/>
            <p:cNvGrpSpPr>
              <a:grpSpLocks/>
            </p:cNvGrpSpPr>
            <p:nvPr userDrawn="1"/>
          </p:nvGrpSpPr>
          <p:grpSpPr bwMode="auto">
            <a:xfrm>
              <a:off x="4080" y="0"/>
              <a:ext cx="1748" cy="1551"/>
              <a:chOff x="2918" y="18"/>
              <a:chExt cx="2958" cy="2699"/>
            </a:xfrm>
          </p:grpSpPr>
          <p:sp>
            <p:nvSpPr>
              <p:cNvPr id="1041" name="Freeform 235"/>
              <p:cNvSpPr>
                <a:spLocks/>
              </p:cNvSpPr>
              <p:nvPr/>
            </p:nvSpPr>
            <p:spPr bwMode="auto">
              <a:xfrm>
                <a:off x="3060" y="18"/>
                <a:ext cx="490" cy="187"/>
              </a:xfrm>
              <a:custGeom>
                <a:avLst/>
                <a:gdLst>
                  <a:gd name="T0" fmla="*/ 1814 w 97"/>
                  <a:gd name="T1" fmla="*/ 637 h 37"/>
                  <a:gd name="T2" fmla="*/ 2324 w 97"/>
                  <a:gd name="T3" fmla="*/ 510 h 37"/>
                  <a:gd name="T4" fmla="*/ 2349 w 97"/>
                  <a:gd name="T5" fmla="*/ 435 h 37"/>
                  <a:gd name="T6" fmla="*/ 2248 w 97"/>
                  <a:gd name="T7" fmla="*/ 0 h 37"/>
                  <a:gd name="T8" fmla="*/ 636 w 97"/>
                  <a:gd name="T9" fmla="*/ 0 h 37"/>
                  <a:gd name="T10" fmla="*/ 258 w 97"/>
                  <a:gd name="T11" fmla="*/ 561 h 37"/>
                  <a:gd name="T12" fmla="*/ 1814 w 97"/>
                  <a:gd name="T13" fmla="*/ 63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2" name="Freeform 236"/>
              <p:cNvSpPr>
                <a:spLocks noEditPoints="1"/>
              </p:cNvSpPr>
              <p:nvPr/>
            </p:nvSpPr>
            <p:spPr bwMode="auto">
              <a:xfrm>
                <a:off x="2918" y="18"/>
                <a:ext cx="2958" cy="2699"/>
              </a:xfrm>
              <a:custGeom>
                <a:avLst/>
                <a:gdLst>
                  <a:gd name="T0" fmla="*/ 12884 w 585"/>
                  <a:gd name="T1" fmla="*/ 25 h 534"/>
                  <a:gd name="T2" fmla="*/ 4015 w 585"/>
                  <a:gd name="T3" fmla="*/ 0 h 534"/>
                  <a:gd name="T4" fmla="*/ 5754 w 585"/>
                  <a:gd name="T5" fmla="*/ 536 h 534"/>
                  <a:gd name="T6" fmla="*/ 4450 w 585"/>
                  <a:gd name="T7" fmla="*/ 996 h 534"/>
                  <a:gd name="T8" fmla="*/ 5294 w 585"/>
                  <a:gd name="T9" fmla="*/ 1814 h 534"/>
                  <a:gd name="T10" fmla="*/ 1891 w 585"/>
                  <a:gd name="T11" fmla="*/ 1531 h 534"/>
                  <a:gd name="T12" fmla="*/ 662 w 585"/>
                  <a:gd name="T13" fmla="*/ 1607 h 534"/>
                  <a:gd name="T14" fmla="*/ 5087 w 585"/>
                  <a:gd name="T15" fmla="*/ 12439 h 534"/>
                  <a:gd name="T16" fmla="*/ 3681 w 585"/>
                  <a:gd name="T17" fmla="*/ 8714 h 534"/>
                  <a:gd name="T18" fmla="*/ 2685 w 585"/>
                  <a:gd name="T19" fmla="*/ 9603 h 534"/>
                  <a:gd name="T20" fmla="*/ 2402 w 585"/>
                  <a:gd name="T21" fmla="*/ 11114 h 534"/>
                  <a:gd name="T22" fmla="*/ 3170 w 585"/>
                  <a:gd name="T23" fmla="*/ 6768 h 534"/>
                  <a:gd name="T24" fmla="*/ 3914 w 585"/>
                  <a:gd name="T25" fmla="*/ 5823 h 534"/>
                  <a:gd name="T26" fmla="*/ 5345 w 585"/>
                  <a:gd name="T27" fmla="*/ 6055 h 534"/>
                  <a:gd name="T28" fmla="*/ 4809 w 585"/>
                  <a:gd name="T29" fmla="*/ 7819 h 534"/>
                  <a:gd name="T30" fmla="*/ 4910 w 585"/>
                  <a:gd name="T31" fmla="*/ 10088 h 534"/>
                  <a:gd name="T32" fmla="*/ 13167 w 585"/>
                  <a:gd name="T33" fmla="*/ 12338 h 534"/>
                  <a:gd name="T34" fmla="*/ 11610 w 585"/>
                  <a:gd name="T35" fmla="*/ 10907 h 534"/>
                  <a:gd name="T36" fmla="*/ 10866 w 585"/>
                  <a:gd name="T37" fmla="*/ 8815 h 534"/>
                  <a:gd name="T38" fmla="*/ 10123 w 585"/>
                  <a:gd name="T39" fmla="*/ 6899 h 534"/>
                  <a:gd name="T40" fmla="*/ 11761 w 585"/>
                  <a:gd name="T41" fmla="*/ 6540 h 534"/>
                  <a:gd name="T42" fmla="*/ 10406 w 585"/>
                  <a:gd name="T43" fmla="*/ 5696 h 534"/>
                  <a:gd name="T44" fmla="*/ 11225 w 585"/>
                  <a:gd name="T45" fmla="*/ 5772 h 534"/>
                  <a:gd name="T46" fmla="*/ 11200 w 585"/>
                  <a:gd name="T47" fmla="*/ 5337 h 534"/>
                  <a:gd name="T48" fmla="*/ 9612 w 585"/>
                  <a:gd name="T49" fmla="*/ 5388 h 534"/>
                  <a:gd name="T50" fmla="*/ 9127 w 585"/>
                  <a:gd name="T51" fmla="*/ 8764 h 534"/>
                  <a:gd name="T52" fmla="*/ 8874 w 585"/>
                  <a:gd name="T53" fmla="*/ 5873 h 534"/>
                  <a:gd name="T54" fmla="*/ 8464 w 585"/>
                  <a:gd name="T55" fmla="*/ 4650 h 534"/>
                  <a:gd name="T56" fmla="*/ 8874 w 585"/>
                  <a:gd name="T57" fmla="*/ 3472 h 534"/>
                  <a:gd name="T58" fmla="*/ 8667 w 585"/>
                  <a:gd name="T59" fmla="*/ 2527 h 534"/>
                  <a:gd name="T60" fmla="*/ 8464 w 585"/>
                  <a:gd name="T61" fmla="*/ 1582 h 534"/>
                  <a:gd name="T62" fmla="*/ 9435 w 585"/>
                  <a:gd name="T63" fmla="*/ 2633 h 534"/>
                  <a:gd name="T64" fmla="*/ 10608 w 585"/>
                  <a:gd name="T65" fmla="*/ 1203 h 534"/>
                  <a:gd name="T66" fmla="*/ 10457 w 585"/>
                  <a:gd name="T67" fmla="*/ 2426 h 534"/>
                  <a:gd name="T68" fmla="*/ 10254 w 585"/>
                  <a:gd name="T69" fmla="*/ 3321 h 534"/>
                  <a:gd name="T70" fmla="*/ 10254 w 585"/>
                  <a:gd name="T71" fmla="*/ 4625 h 534"/>
                  <a:gd name="T72" fmla="*/ 14264 w 585"/>
                  <a:gd name="T73" fmla="*/ 4625 h 534"/>
                  <a:gd name="T74" fmla="*/ 14163 w 585"/>
                  <a:gd name="T75" fmla="*/ 1941 h 534"/>
                  <a:gd name="T76" fmla="*/ 6366 w 585"/>
                  <a:gd name="T77" fmla="*/ 1764 h 534"/>
                  <a:gd name="T78" fmla="*/ 7494 w 585"/>
                  <a:gd name="T79" fmla="*/ 2376 h 534"/>
                  <a:gd name="T80" fmla="*/ 4374 w 585"/>
                  <a:gd name="T81" fmla="*/ 4984 h 534"/>
                  <a:gd name="T82" fmla="*/ 1765 w 585"/>
                  <a:gd name="T83" fmla="*/ 2502 h 534"/>
                  <a:gd name="T84" fmla="*/ 4884 w 585"/>
                  <a:gd name="T85" fmla="*/ 2709 h 534"/>
                  <a:gd name="T86" fmla="*/ 5623 w 585"/>
                  <a:gd name="T87" fmla="*/ 2684 h 534"/>
                  <a:gd name="T88" fmla="*/ 7721 w 585"/>
                  <a:gd name="T89" fmla="*/ 3093 h 534"/>
                  <a:gd name="T90" fmla="*/ 7059 w 585"/>
                  <a:gd name="T91" fmla="*/ 6540 h 534"/>
                  <a:gd name="T92" fmla="*/ 6649 w 585"/>
                  <a:gd name="T93" fmla="*/ 3498 h 534"/>
                  <a:gd name="T94" fmla="*/ 4374 w 585"/>
                  <a:gd name="T95" fmla="*/ 4984 h 534"/>
                  <a:gd name="T96" fmla="*/ 5704 w 585"/>
                  <a:gd name="T97" fmla="*/ 5747 h 534"/>
                  <a:gd name="T98" fmla="*/ 6315 w 585"/>
                  <a:gd name="T99" fmla="*/ 4038 h 534"/>
                  <a:gd name="T100" fmla="*/ 8333 w 585"/>
                  <a:gd name="T101" fmla="*/ 7460 h 534"/>
                  <a:gd name="T102" fmla="*/ 5496 w 585"/>
                  <a:gd name="T103" fmla="*/ 8198 h 534"/>
                  <a:gd name="T104" fmla="*/ 7898 w 585"/>
                  <a:gd name="T105" fmla="*/ 7076 h 534"/>
                  <a:gd name="T106" fmla="*/ 8131 w 585"/>
                  <a:gd name="T107" fmla="*/ 3396 h 534"/>
                  <a:gd name="T108" fmla="*/ 8004 w 585"/>
                  <a:gd name="T109" fmla="*/ 5443 h 534"/>
                  <a:gd name="T110" fmla="*/ 7645 w 585"/>
                  <a:gd name="T111" fmla="*/ 3680 h 534"/>
                  <a:gd name="T112" fmla="*/ 12965 w 585"/>
                  <a:gd name="T113" fmla="*/ 4574 h 534"/>
                  <a:gd name="T114" fmla="*/ 11786 w 585"/>
                  <a:gd name="T115" fmla="*/ 413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3" name="Freeform 237"/>
              <p:cNvSpPr>
                <a:spLocks/>
              </p:cNvSpPr>
              <p:nvPr/>
            </p:nvSpPr>
            <p:spPr bwMode="auto">
              <a:xfrm>
                <a:off x="3621" y="1287"/>
                <a:ext cx="238" cy="283"/>
              </a:xfrm>
              <a:custGeom>
                <a:avLst/>
                <a:gdLst>
                  <a:gd name="T0" fmla="*/ 1028 w 47"/>
                  <a:gd name="T1" fmla="*/ 384 h 56"/>
                  <a:gd name="T2" fmla="*/ 694 w 47"/>
                  <a:gd name="T3" fmla="*/ 1430 h 56"/>
                  <a:gd name="T4" fmla="*/ 1028 w 47"/>
                  <a:gd name="T5" fmla="*/ 384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4" name="Freeform 238"/>
              <p:cNvSpPr>
                <a:spLocks/>
              </p:cNvSpPr>
              <p:nvPr/>
            </p:nvSpPr>
            <p:spPr bwMode="auto">
              <a:xfrm>
                <a:off x="3403" y="1403"/>
                <a:ext cx="208" cy="379"/>
              </a:xfrm>
              <a:custGeom>
                <a:avLst/>
                <a:gdLst>
                  <a:gd name="T0" fmla="*/ 487 w 41"/>
                  <a:gd name="T1" fmla="*/ 687 h 75"/>
                  <a:gd name="T2" fmla="*/ 309 w 41"/>
                  <a:gd name="T3" fmla="*/ 1764 h 75"/>
                  <a:gd name="T4" fmla="*/ 1030 w 41"/>
                  <a:gd name="T5" fmla="*/ 1147 h 75"/>
                  <a:gd name="T6" fmla="*/ 954 w 41"/>
                  <a:gd name="T7" fmla="*/ 611 h 75"/>
                  <a:gd name="T8" fmla="*/ 487 w 41"/>
                  <a:gd name="T9" fmla="*/ 687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5" name="Freeform 239"/>
              <p:cNvSpPr>
                <a:spLocks/>
              </p:cNvSpPr>
              <p:nvPr/>
            </p:nvSpPr>
            <p:spPr bwMode="auto">
              <a:xfrm>
                <a:off x="3272" y="645"/>
                <a:ext cx="683" cy="318"/>
              </a:xfrm>
              <a:custGeom>
                <a:avLst/>
                <a:gdLst>
                  <a:gd name="T0" fmla="*/ 2869 w 135"/>
                  <a:gd name="T1" fmla="*/ 101 h 63"/>
                  <a:gd name="T2" fmla="*/ 612 w 135"/>
                  <a:gd name="T3" fmla="*/ 101 h 63"/>
                  <a:gd name="T4" fmla="*/ 51 w 135"/>
                  <a:gd name="T5" fmla="*/ 636 h 63"/>
                  <a:gd name="T6" fmla="*/ 1538 w 135"/>
                  <a:gd name="T7" fmla="*/ 1479 h 63"/>
                  <a:gd name="T8" fmla="*/ 2459 w 135"/>
                  <a:gd name="T9" fmla="*/ 1378 h 63"/>
                  <a:gd name="T10" fmla="*/ 2894 w 135"/>
                  <a:gd name="T11" fmla="*/ 1353 h 63"/>
                  <a:gd name="T12" fmla="*/ 2869 w 135"/>
                  <a:gd name="T13" fmla="*/ 101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6" name="Freeform 240"/>
              <p:cNvSpPr>
                <a:spLocks/>
              </p:cNvSpPr>
              <p:nvPr/>
            </p:nvSpPr>
            <p:spPr bwMode="auto">
              <a:xfrm>
                <a:off x="4046" y="1545"/>
                <a:ext cx="490" cy="515"/>
              </a:xfrm>
              <a:custGeom>
                <a:avLst/>
                <a:gdLst>
                  <a:gd name="T0" fmla="*/ 1707 w 97"/>
                  <a:gd name="T1" fmla="*/ 126 h 102"/>
                  <a:gd name="T2" fmla="*/ 793 w 97"/>
                  <a:gd name="T3" fmla="*/ 126 h 102"/>
                  <a:gd name="T4" fmla="*/ 308 w 97"/>
                  <a:gd name="T5" fmla="*/ 1454 h 102"/>
                  <a:gd name="T6" fmla="*/ 2016 w 97"/>
                  <a:gd name="T7" fmla="*/ 1580 h 102"/>
                  <a:gd name="T8" fmla="*/ 1707 w 97"/>
                  <a:gd name="T9" fmla="*/ 12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7" name="Freeform 241"/>
              <p:cNvSpPr>
                <a:spLocks/>
              </p:cNvSpPr>
              <p:nvPr/>
            </p:nvSpPr>
            <p:spPr bwMode="auto">
              <a:xfrm>
                <a:off x="5173" y="1024"/>
                <a:ext cx="501" cy="96"/>
              </a:xfrm>
              <a:custGeom>
                <a:avLst/>
                <a:gdLst>
                  <a:gd name="T0" fmla="*/ 385 w 99"/>
                  <a:gd name="T1" fmla="*/ 0 h 19"/>
                  <a:gd name="T2" fmla="*/ 1022 w 99"/>
                  <a:gd name="T3" fmla="*/ 384 h 19"/>
                  <a:gd name="T4" fmla="*/ 385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8" name="Freeform 242"/>
              <p:cNvSpPr>
                <a:spLocks/>
              </p:cNvSpPr>
              <p:nvPr/>
            </p:nvSpPr>
            <p:spPr bwMode="auto">
              <a:xfrm>
                <a:off x="5340" y="1004"/>
                <a:ext cx="385" cy="237"/>
              </a:xfrm>
              <a:custGeom>
                <a:avLst/>
                <a:gdLst>
                  <a:gd name="T0" fmla="*/ 537 w 76"/>
                  <a:gd name="T1" fmla="*/ 943 h 47"/>
                  <a:gd name="T2" fmla="*/ 1798 w 76"/>
                  <a:gd name="T3" fmla="*/ 434 h 47"/>
                  <a:gd name="T4" fmla="*/ 1231 w 76"/>
                  <a:gd name="T5" fmla="*/ 76 h 47"/>
                  <a:gd name="T6" fmla="*/ 486 w 76"/>
                  <a:gd name="T7" fmla="*/ 812 h 47"/>
                  <a:gd name="T8" fmla="*/ 537 w 76"/>
                  <a:gd name="T9" fmla="*/ 943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9" name="Freeform 243"/>
              <p:cNvSpPr>
                <a:spLocks/>
              </p:cNvSpPr>
              <p:nvPr/>
            </p:nvSpPr>
            <p:spPr bwMode="auto">
              <a:xfrm>
                <a:off x="5325" y="1201"/>
                <a:ext cx="415" cy="187"/>
              </a:xfrm>
              <a:custGeom>
                <a:avLst/>
                <a:gdLst>
                  <a:gd name="T0" fmla="*/ 1842 w 82"/>
                  <a:gd name="T1" fmla="*/ 152 h 37"/>
                  <a:gd name="T2" fmla="*/ 612 w 82"/>
                  <a:gd name="T3" fmla="*/ 435 h 37"/>
                  <a:gd name="T4" fmla="*/ 435 w 82"/>
                  <a:gd name="T5" fmla="*/ 662 h 37"/>
                  <a:gd name="T6" fmla="*/ 1948 w 82"/>
                  <a:gd name="T7" fmla="*/ 586 h 37"/>
                  <a:gd name="T8" fmla="*/ 2100 w 82"/>
                  <a:gd name="T9" fmla="*/ 510 h 37"/>
                  <a:gd name="T10" fmla="*/ 2100 w 82"/>
                  <a:gd name="T11" fmla="*/ 0 h 37"/>
                  <a:gd name="T12" fmla="*/ 1842 w 82"/>
                  <a:gd name="T13" fmla="*/ 152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0" name="Freeform 244"/>
              <p:cNvSpPr>
                <a:spLocks/>
              </p:cNvSpPr>
              <p:nvPr/>
            </p:nvSpPr>
            <p:spPr bwMode="auto">
              <a:xfrm>
                <a:off x="5001" y="1378"/>
                <a:ext cx="698" cy="167"/>
              </a:xfrm>
              <a:custGeom>
                <a:avLst/>
                <a:gdLst>
                  <a:gd name="T0" fmla="*/ 536 w 138"/>
                  <a:gd name="T1" fmla="*/ 25 h 33"/>
                  <a:gd name="T2" fmla="*/ 202 w 138"/>
                  <a:gd name="T3" fmla="*/ 359 h 33"/>
                  <a:gd name="T4" fmla="*/ 1457 w 138"/>
                  <a:gd name="T5" fmla="*/ 562 h 33"/>
                  <a:gd name="T6" fmla="*/ 2994 w 138"/>
                  <a:gd name="T7" fmla="*/ 587 h 33"/>
                  <a:gd name="T8" fmla="*/ 2918 w 138"/>
                  <a:gd name="T9" fmla="*/ 202 h 33"/>
                  <a:gd name="T10" fmla="*/ 2099 w 138"/>
                  <a:gd name="T11" fmla="*/ 76 h 33"/>
                  <a:gd name="T12" fmla="*/ 536 w 138"/>
                  <a:gd name="T13" fmla="*/ 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1" name="Freeform 245"/>
              <p:cNvSpPr>
                <a:spLocks/>
              </p:cNvSpPr>
              <p:nvPr/>
            </p:nvSpPr>
            <p:spPr bwMode="auto">
              <a:xfrm>
                <a:off x="5077" y="1540"/>
                <a:ext cx="567" cy="146"/>
              </a:xfrm>
              <a:custGeom>
                <a:avLst/>
                <a:gdLst>
                  <a:gd name="T0" fmla="*/ 2511 w 112"/>
                  <a:gd name="T1" fmla="*/ 483 h 29"/>
                  <a:gd name="T2" fmla="*/ 2638 w 112"/>
                  <a:gd name="T3" fmla="*/ 101 h 29"/>
                  <a:gd name="T4" fmla="*/ 1898 w 112"/>
                  <a:gd name="T5" fmla="*/ 252 h 29"/>
                  <a:gd name="T6" fmla="*/ 921 w 112"/>
                  <a:gd name="T7" fmla="*/ 151 h 29"/>
                  <a:gd name="T8" fmla="*/ 51 w 112"/>
                  <a:gd name="T9" fmla="*/ 101 h 29"/>
                  <a:gd name="T10" fmla="*/ 2511 w 112"/>
                  <a:gd name="T11" fmla="*/ 483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2" name="Freeform 246"/>
              <p:cNvSpPr>
                <a:spLocks/>
              </p:cNvSpPr>
              <p:nvPr/>
            </p:nvSpPr>
            <p:spPr bwMode="auto">
              <a:xfrm>
                <a:off x="5042" y="1656"/>
                <a:ext cx="581" cy="480"/>
              </a:xfrm>
              <a:custGeom>
                <a:avLst/>
                <a:gdLst>
                  <a:gd name="T0" fmla="*/ 76 w 115"/>
                  <a:gd name="T1" fmla="*/ 1354 h 95"/>
                  <a:gd name="T2" fmla="*/ 662 w 115"/>
                  <a:gd name="T3" fmla="*/ 1379 h 95"/>
                  <a:gd name="T4" fmla="*/ 1278 w 115"/>
                  <a:gd name="T5" fmla="*/ 1965 h 95"/>
                  <a:gd name="T6" fmla="*/ 1506 w 115"/>
                  <a:gd name="T7" fmla="*/ 2142 h 95"/>
                  <a:gd name="T8" fmla="*/ 2066 w 115"/>
                  <a:gd name="T9" fmla="*/ 1329 h 95"/>
                  <a:gd name="T10" fmla="*/ 2834 w 115"/>
                  <a:gd name="T11" fmla="*/ 1329 h 95"/>
                  <a:gd name="T12" fmla="*/ 2016 w 115"/>
                  <a:gd name="T13" fmla="*/ 687 h 95"/>
                  <a:gd name="T14" fmla="*/ 945 w 115"/>
                  <a:gd name="T15" fmla="*/ 409 h 95"/>
                  <a:gd name="T16" fmla="*/ 308 w 115"/>
                  <a:gd name="T17" fmla="*/ 1046 h 95"/>
                  <a:gd name="T18" fmla="*/ 76 w 115"/>
                  <a:gd name="T19" fmla="*/ 1354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3" name="Freeform 247"/>
              <p:cNvSpPr>
                <a:spLocks/>
              </p:cNvSpPr>
              <p:nvPr/>
            </p:nvSpPr>
            <p:spPr bwMode="auto">
              <a:xfrm>
                <a:off x="5421" y="1464"/>
                <a:ext cx="329" cy="854"/>
              </a:xfrm>
              <a:custGeom>
                <a:avLst/>
                <a:gdLst>
                  <a:gd name="T0" fmla="*/ 1306 w 65"/>
                  <a:gd name="T1" fmla="*/ 1021 h 169"/>
                  <a:gd name="T2" fmla="*/ 562 w 65"/>
                  <a:gd name="T3" fmla="*/ 1253 h 169"/>
                  <a:gd name="T4" fmla="*/ 562 w 65"/>
                  <a:gd name="T5" fmla="*/ 1506 h 169"/>
                  <a:gd name="T6" fmla="*/ 1281 w 65"/>
                  <a:gd name="T7" fmla="*/ 2299 h 169"/>
                  <a:gd name="T8" fmla="*/ 871 w 65"/>
                  <a:gd name="T9" fmla="*/ 3012 h 169"/>
                  <a:gd name="T10" fmla="*/ 0 w 65"/>
                  <a:gd name="T11" fmla="*/ 3780 h 169"/>
                  <a:gd name="T12" fmla="*/ 435 w 65"/>
                  <a:gd name="T13" fmla="*/ 3957 h 169"/>
                  <a:gd name="T14" fmla="*/ 1205 w 65"/>
                  <a:gd name="T15" fmla="*/ 4240 h 169"/>
                  <a:gd name="T16" fmla="*/ 1615 w 65"/>
                  <a:gd name="T17" fmla="*/ 4139 h 169"/>
                  <a:gd name="T18" fmla="*/ 1665 w 65"/>
                  <a:gd name="T19" fmla="*/ 0 h 169"/>
                  <a:gd name="T20" fmla="*/ 1306 w 65"/>
                  <a:gd name="T21" fmla="*/ 1021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sp>
        <p:nvSpPr>
          <p:cNvPr id="1034" name="Rectangle 248"/>
          <p:cNvSpPr>
            <a:spLocks noGrp="1" noRot="1" noChangeArrowheads="1"/>
          </p:cNvSpPr>
          <p:nvPr>
            <p:ph type="title"/>
          </p:nvPr>
        </p:nvSpPr>
        <p:spPr bwMode="auto">
          <a:xfrm>
            <a:off x="298450" y="152400"/>
            <a:ext cx="85407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5" name="Rectangle 249"/>
          <p:cNvSpPr>
            <a:spLocks noGrp="1" noRot="1" noChangeArrowheads="1"/>
          </p:cNvSpPr>
          <p:nvPr>
            <p:ph type="body" idx="1"/>
          </p:nvPr>
        </p:nvSpPr>
        <p:spPr bwMode="auto">
          <a:xfrm>
            <a:off x="609600" y="1295400"/>
            <a:ext cx="8153400" cy="480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418"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dirty="0" smtClean="0"/>
            </a:lvl1pPr>
          </a:lstStyle>
          <a:p>
            <a:pPr>
              <a:defRPr/>
            </a:pPr>
            <a:r>
              <a:rPr lang="zh-CN" altLang="zh-CN"/>
              <a:t>201</a:t>
            </a:r>
            <a:r>
              <a:rPr lang="en-US" altLang="zh-CN"/>
              <a:t>2</a:t>
            </a:r>
            <a:r>
              <a:rPr lang="zh-CN" altLang="zh-CN"/>
              <a:t>-11-2</a:t>
            </a:r>
            <a:r>
              <a:rPr lang="en-US" altLang="zh-CN"/>
              <a:t>3</a:t>
            </a:r>
            <a:endParaRPr lang="zh-CN" altLang="zh-CN"/>
          </a:p>
        </p:txBody>
      </p:sp>
      <p:sp>
        <p:nvSpPr>
          <p:cNvPr id="7419"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7420"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59E9097A-F95A-439D-B6CB-548DB18A64E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4.e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13.emf"/><Relationship Id="rId4"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10.vml"/><Relationship Id="rId5" Type="http://schemas.openxmlformats.org/officeDocument/2006/relationships/image" Target="../media/image17.emf"/><Relationship Id="rId4"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5.wmf"/><Relationship Id="rId18" Type="http://schemas.openxmlformats.org/officeDocument/2006/relationships/oleObject" Target="../embeddings/oleObject26.bin"/><Relationship Id="rId3" Type="http://schemas.openxmlformats.org/officeDocument/2006/relationships/oleObject" Target="../embeddings/oleObject20.bin"/><Relationship Id="rId21" Type="http://schemas.openxmlformats.org/officeDocument/2006/relationships/image" Target="../media/image29.wmf"/><Relationship Id="rId7" Type="http://schemas.openxmlformats.org/officeDocument/2006/relationships/oleObject" Target="../embeddings/oleObject22.bin"/><Relationship Id="rId12" Type="http://schemas.openxmlformats.org/officeDocument/2006/relationships/oleObject" Target="../embeddings/oleObject23.bin"/><Relationship Id="rId17" Type="http://schemas.openxmlformats.org/officeDocument/2006/relationships/image" Target="../media/image27.wmf"/><Relationship Id="rId2" Type="http://schemas.openxmlformats.org/officeDocument/2006/relationships/slideLayout" Target="../slideLayouts/slideLayout7.xml"/><Relationship Id="rId16" Type="http://schemas.openxmlformats.org/officeDocument/2006/relationships/oleObject" Target="../embeddings/oleObject25.bin"/><Relationship Id="rId20" Type="http://schemas.openxmlformats.org/officeDocument/2006/relationships/oleObject" Target="../embeddings/oleObject27.bin"/><Relationship Id="rId1" Type="http://schemas.openxmlformats.org/officeDocument/2006/relationships/vmlDrawing" Target="../drawings/vmlDrawing13.vml"/><Relationship Id="rId6" Type="http://schemas.openxmlformats.org/officeDocument/2006/relationships/image" Target="../media/image23.wmf"/><Relationship Id="rId11" Type="http://schemas.openxmlformats.org/officeDocument/2006/relationships/image" Target="../media/image32.emf"/><Relationship Id="rId5" Type="http://schemas.openxmlformats.org/officeDocument/2006/relationships/oleObject" Target="../embeddings/oleObject21.bin"/><Relationship Id="rId15" Type="http://schemas.openxmlformats.org/officeDocument/2006/relationships/image" Target="../media/image26.wmf"/><Relationship Id="rId10" Type="http://schemas.openxmlformats.org/officeDocument/2006/relationships/image" Target="../media/image31.emf"/><Relationship Id="rId19" Type="http://schemas.openxmlformats.org/officeDocument/2006/relationships/image" Target="../media/image28.wmf"/><Relationship Id="rId4" Type="http://schemas.openxmlformats.org/officeDocument/2006/relationships/image" Target="../media/image22.wmf"/><Relationship Id="rId9" Type="http://schemas.openxmlformats.org/officeDocument/2006/relationships/image" Target="../media/image30.emf"/><Relationship Id="rId14" Type="http://schemas.openxmlformats.org/officeDocument/2006/relationships/oleObject" Target="../embeddings/oleObject2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4.wmf"/><Relationship Id="rId5" Type="http://schemas.openxmlformats.org/officeDocument/2006/relationships/oleObject" Target="../embeddings/oleObject29.bin"/><Relationship Id="rId4" Type="http://schemas.openxmlformats.org/officeDocument/2006/relationships/image" Target="../media/image3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6.png"/><Relationship Id="rId4" Type="http://schemas.openxmlformats.org/officeDocument/2006/relationships/image" Target="../media/image3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37.wmf"/><Relationship Id="rId5" Type="http://schemas.openxmlformats.org/officeDocument/2006/relationships/oleObject" Target="../embeddings/oleObject31.bin"/><Relationship Id="rId4" Type="http://schemas.openxmlformats.org/officeDocument/2006/relationships/image" Target="../media/image38.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39.wmf"/><Relationship Id="rId4" Type="http://schemas.openxmlformats.org/officeDocument/2006/relationships/oleObject" Target="../embeddings/oleObject32.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45.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2.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image" Target="../media/image47.emf"/><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36.bin"/><Relationship Id="rId14" Type="http://schemas.openxmlformats.org/officeDocument/2006/relationships/image" Target="../media/image46.wmf"/></Relationships>
</file>

<file path=ppt/slides/_rels/slide28.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9.wmf"/><Relationship Id="rId5" Type="http://schemas.openxmlformats.org/officeDocument/2006/relationships/oleObject" Target="../embeddings/oleObject40.bin"/><Relationship Id="rId4" Type="http://schemas.openxmlformats.org/officeDocument/2006/relationships/image" Target="../media/image48.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4.wmf"/><Relationship Id="rId3" Type="http://schemas.openxmlformats.org/officeDocument/2006/relationships/notesSlide" Target="../notesSlides/notesSlide6.xml"/><Relationship Id="rId7" Type="http://schemas.openxmlformats.org/officeDocument/2006/relationships/image" Target="../media/image52.wmf"/><Relationship Id="rId12"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43.bin"/><Relationship Id="rId11" Type="http://schemas.openxmlformats.org/officeDocument/2006/relationships/image" Target="../media/image53.wmf"/><Relationship Id="rId5" Type="http://schemas.openxmlformats.org/officeDocument/2006/relationships/image" Target="../media/image51.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50.wmf"/><Relationship Id="rId14" Type="http://schemas.openxmlformats.org/officeDocument/2006/relationships/oleObject" Target="../embeddings/oleObject47.bin"/></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5.emf"/><Relationship Id="rId7" Type="http://schemas.openxmlformats.org/officeDocument/2006/relationships/image" Target="../media/image57.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49.bin"/><Relationship Id="rId5" Type="http://schemas.openxmlformats.org/officeDocument/2006/relationships/image" Target="../media/image56.wmf"/><Relationship Id="rId4" Type="http://schemas.openxmlformats.org/officeDocument/2006/relationships/oleObject" Target="../embeddings/oleObject48.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61.wmf"/><Relationship Id="rId3" Type="http://schemas.openxmlformats.org/officeDocument/2006/relationships/oleObject" Target="../embeddings/oleObject50.bin"/><Relationship Id="rId7" Type="http://schemas.openxmlformats.org/officeDocument/2006/relationships/image" Target="../media/image62.emf"/><Relationship Id="rId12"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58.wmf"/><Relationship Id="rId11" Type="http://schemas.openxmlformats.org/officeDocument/2006/relationships/image" Target="../media/image60.wmf"/><Relationship Id="rId5" Type="http://schemas.openxmlformats.org/officeDocument/2006/relationships/oleObject" Target="../embeddings/oleObject51.bin"/><Relationship Id="rId10" Type="http://schemas.openxmlformats.org/officeDocument/2006/relationships/oleObject" Target="../embeddings/oleObject53.bin"/><Relationship Id="rId4" Type="http://schemas.openxmlformats.org/officeDocument/2006/relationships/image" Target="../media/image57.wmf"/><Relationship Id="rId9" Type="http://schemas.openxmlformats.org/officeDocument/2006/relationships/image" Target="../media/image59.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59.wmf"/><Relationship Id="rId3" Type="http://schemas.openxmlformats.org/officeDocument/2006/relationships/notesSlide" Target="../notesSlides/notesSlide7.xml"/><Relationship Id="rId7" Type="http://schemas.openxmlformats.org/officeDocument/2006/relationships/image" Target="../media/image64.wmf"/><Relationship Id="rId12"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56.bin"/><Relationship Id="rId11" Type="http://schemas.openxmlformats.org/officeDocument/2006/relationships/image" Target="../media/image66.wmf"/><Relationship Id="rId5" Type="http://schemas.openxmlformats.org/officeDocument/2006/relationships/image" Target="../media/image63.wmf"/><Relationship Id="rId15" Type="http://schemas.openxmlformats.org/officeDocument/2006/relationships/image" Target="../media/image67.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65.wmf"/><Relationship Id="rId14" Type="http://schemas.openxmlformats.org/officeDocument/2006/relationships/oleObject" Target="../embeddings/oleObject60.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72.wmf"/><Relationship Id="rId3" Type="http://schemas.openxmlformats.org/officeDocument/2006/relationships/notesSlide" Target="../notesSlides/notesSlide8.xml"/><Relationship Id="rId7" Type="http://schemas.openxmlformats.org/officeDocument/2006/relationships/image" Target="../media/image69.wmf"/><Relationship Id="rId12"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62.bin"/><Relationship Id="rId11" Type="http://schemas.openxmlformats.org/officeDocument/2006/relationships/image" Target="../media/image71.wmf"/><Relationship Id="rId5" Type="http://schemas.openxmlformats.org/officeDocument/2006/relationships/image" Target="../media/image68.w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70.wmf"/></Relationships>
</file>

<file path=ppt/slides/_rels/slide35.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71.bin"/><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77.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74.wmf"/><Relationship Id="rId11" Type="http://schemas.openxmlformats.org/officeDocument/2006/relationships/oleObject" Target="../embeddings/oleObject70.bin"/><Relationship Id="rId5" Type="http://schemas.openxmlformats.org/officeDocument/2006/relationships/oleObject" Target="../embeddings/oleObject67.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69.bin"/><Relationship Id="rId14" Type="http://schemas.openxmlformats.org/officeDocument/2006/relationships/image" Target="../media/image78.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mailto:6536765@qq.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9.bin"/><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11.emf"/><Relationship Id="rId5" Type="http://schemas.openxmlformats.org/officeDocument/2006/relationships/oleObject" Target="../embeddings/oleObject11.bin"/><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6D77B7C-0AFB-44F7-A01B-F36EE2016D62}" type="slidenum">
              <a:rPr lang="en-US" altLang="zh-CN" smtClean="0"/>
              <a:pPr eaLnBrk="1" hangingPunct="1"/>
              <a:t>1</a:t>
            </a:fld>
            <a:endParaRPr lang="en-US" altLang="zh-CN"/>
          </a:p>
        </p:txBody>
      </p:sp>
      <p:sp>
        <p:nvSpPr>
          <p:cNvPr id="16388" name="Rectangle 2"/>
          <p:cNvSpPr>
            <a:spLocks noGrp="1" noRot="1" noChangeArrowheads="1"/>
          </p:cNvSpPr>
          <p:nvPr>
            <p:ph type="body" idx="1"/>
          </p:nvPr>
        </p:nvSpPr>
        <p:spPr/>
        <p:txBody>
          <a:bodyPr/>
          <a:lstStyle/>
          <a:p>
            <a:pPr algn="r" eaLnBrk="1" hangingPunct="1">
              <a:lnSpc>
                <a:spcPct val="90000"/>
              </a:lnSpc>
            </a:pPr>
            <a:endParaRPr lang="en-US" altLang="zh-CN" dirty="0"/>
          </a:p>
          <a:p>
            <a:pPr eaLnBrk="1" hangingPunct="1">
              <a:lnSpc>
                <a:spcPct val="90000"/>
              </a:lnSpc>
            </a:pPr>
            <a:endParaRPr lang="en-US" altLang="zh-CN" dirty="0"/>
          </a:p>
          <a:p>
            <a:pPr algn="ctr" eaLnBrk="1" hangingPunct="1">
              <a:lnSpc>
                <a:spcPct val="90000"/>
              </a:lnSpc>
              <a:buFont typeface="Wingdings" pitchFamily="2" charset="2"/>
              <a:buNone/>
            </a:pPr>
            <a:r>
              <a:rPr lang="zh-CN" altLang="en-US" sz="5400" smtClean="0"/>
              <a:t>神经网络</a:t>
            </a:r>
            <a:endParaRPr lang="zh-CN" altLang="en-US" sz="5400" dirty="0"/>
          </a:p>
          <a:p>
            <a:pPr eaLnBrk="1" hangingPunct="1">
              <a:lnSpc>
                <a:spcPct val="90000"/>
              </a:lnSpc>
            </a:pPr>
            <a:endParaRPr lang="zh-CN" altLang="en-US" sz="4400" dirty="0"/>
          </a:p>
          <a:p>
            <a:pPr eaLnBrk="1" hangingPunct="1">
              <a:lnSpc>
                <a:spcPct val="90000"/>
              </a:lnSpc>
            </a:pPr>
            <a:endParaRPr lang="zh-CN" altLang="en-US" sz="4400" dirty="0"/>
          </a:p>
          <a:p>
            <a:pPr algn="ctr" eaLnBrk="1" hangingPunct="1">
              <a:lnSpc>
                <a:spcPct val="90000"/>
              </a:lnSpc>
              <a:buFont typeface="Wingdings" pitchFamily="2" charset="2"/>
              <a:buNone/>
            </a:pPr>
            <a:r>
              <a:rPr lang="zh-CN" altLang="en-US" sz="3600" dirty="0">
                <a:solidFill>
                  <a:srgbClr val="000099"/>
                </a:solidFill>
                <a:ea typeface="楷体_GB2312" pitchFamily="49" charset="-122"/>
              </a:rPr>
              <a:t>秦中元</a:t>
            </a:r>
          </a:p>
          <a:p>
            <a:pPr algn="ctr" eaLnBrk="1" hangingPunct="1">
              <a:lnSpc>
                <a:spcPct val="90000"/>
              </a:lnSpc>
              <a:buFont typeface="Wingdings" pitchFamily="2" charset="2"/>
              <a:buNone/>
            </a:pPr>
            <a:r>
              <a:rPr lang="zh-CN" altLang="en-US" sz="2400" dirty="0">
                <a:solidFill>
                  <a:srgbClr val="000099"/>
                </a:solidFill>
              </a:rPr>
              <a:t>东南大学网络空间安全学院</a:t>
            </a:r>
          </a:p>
          <a:p>
            <a:pPr algn="ctr" eaLnBrk="1" hangingPunct="1">
              <a:lnSpc>
                <a:spcPct val="90000"/>
              </a:lnSpc>
              <a:buFont typeface="Wingdings" pitchFamily="2" charset="2"/>
              <a:buNone/>
            </a:pPr>
            <a:r>
              <a:rPr lang="en-US" altLang="zh-CN" sz="2400" dirty="0">
                <a:solidFill>
                  <a:srgbClr val="000099"/>
                </a:solidFill>
              </a:rPr>
              <a:t>zyqin@seu.edu.cn</a:t>
            </a:r>
          </a:p>
        </p:txBody>
      </p:sp>
      <p:sp>
        <p:nvSpPr>
          <p:cNvPr id="16389" name="Rectangle 3"/>
          <p:cNvSpPr>
            <a:spLocks noGrp="1" noRot="1" noChangeArrowheads="1"/>
          </p:cNvSpPr>
          <p:nvPr>
            <p:ph type="title"/>
          </p:nvPr>
        </p:nvSpPr>
        <p:spPr>
          <a:noFill/>
        </p:spPr>
        <p:txBody>
          <a:bodyPr/>
          <a:lstStyle/>
          <a:p>
            <a:pPr algn="r" eaLnBrk="1" hangingPunct="1"/>
            <a:r>
              <a:rPr lang="zh-CN" altLang="en-US" sz="2800" dirty="0">
                <a:solidFill>
                  <a:srgbClr val="000099"/>
                </a:solidFill>
              </a:rPr>
              <a:t/>
            </a:r>
            <a:br>
              <a:rPr lang="zh-CN" altLang="en-US" sz="2800" dirty="0">
                <a:solidFill>
                  <a:srgbClr val="000099"/>
                </a:solidFill>
              </a:rPr>
            </a:br>
            <a:r>
              <a:rPr lang="zh-CN" altLang="en-US" sz="3600" dirty="0">
                <a:solidFill>
                  <a:srgbClr val="000099"/>
                </a:solidFill>
              </a:rPr>
              <a:t>模式识别</a:t>
            </a:r>
            <a:r>
              <a:rPr lang="en-US" altLang="zh-CN" sz="3600" dirty="0">
                <a:solidFill>
                  <a:srgbClr val="000099"/>
                </a:solidFill>
              </a:rPr>
              <a:t>(</a:t>
            </a:r>
            <a:r>
              <a:rPr lang="en-US" altLang="zh-CN" sz="3600" i="1" dirty="0">
                <a:solidFill>
                  <a:srgbClr val="000099"/>
                </a:solidFill>
                <a:latin typeface="Times New Roman" pitchFamily="18" charset="0"/>
              </a:rPr>
              <a:t>Pattern Recognition</a:t>
            </a:r>
            <a:r>
              <a:rPr lang="en-US" altLang="zh-CN" sz="3600" dirty="0">
                <a:solidFill>
                  <a:srgbClr val="000099"/>
                </a:solidFill>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BEB601F-9CFC-4FBF-BF93-7D9BD6F90430}" type="slidenum">
              <a:rPr lang="en-US" altLang="zh-CN" smtClean="0"/>
              <a:pPr eaLnBrk="1" hangingPunct="1"/>
              <a:t>10</a:t>
            </a:fld>
            <a:endParaRPr lang="en-US" altLang="zh-CN"/>
          </a:p>
        </p:txBody>
      </p:sp>
      <p:sp>
        <p:nvSpPr>
          <p:cNvPr id="25604" name="Rectangle 2"/>
          <p:cNvSpPr>
            <a:spLocks noGrp="1" noRot="1" noChangeArrowheads="1"/>
          </p:cNvSpPr>
          <p:nvPr>
            <p:ph type="title"/>
          </p:nvPr>
        </p:nvSpPr>
        <p:spPr/>
        <p:txBody>
          <a:bodyPr/>
          <a:lstStyle/>
          <a:p>
            <a:pPr eaLnBrk="1" hangingPunct="1"/>
            <a:r>
              <a:rPr lang="zh-CN" altLang="en-US"/>
              <a:t>以两条直线来划分</a:t>
            </a:r>
            <a:r>
              <a:rPr lang="en-US" altLang="zh-CN"/>
              <a:t>XOR</a:t>
            </a:r>
          </a:p>
        </p:txBody>
      </p:sp>
      <p:sp>
        <p:nvSpPr>
          <p:cNvPr id="438275" name="Rectangle 3"/>
          <p:cNvSpPr>
            <a:spLocks noGrp="1" noRot="1" noChangeArrowheads="1"/>
          </p:cNvSpPr>
          <p:nvPr>
            <p:ph type="body" sz="half" idx="1"/>
          </p:nvPr>
        </p:nvSpPr>
        <p:spPr>
          <a:xfrm>
            <a:off x="609600" y="1295400"/>
            <a:ext cx="4191000" cy="4803775"/>
          </a:xfrm>
        </p:spPr>
        <p:txBody>
          <a:bodyPr/>
          <a:lstStyle/>
          <a:p>
            <a:pPr eaLnBrk="1" hangingPunct="1"/>
            <a:r>
              <a:rPr lang="zh-CN" altLang="en-US" sz="2800"/>
              <a:t>问题相当于分成了两步：</a:t>
            </a:r>
          </a:p>
          <a:p>
            <a:pPr lvl="1" eaLnBrk="1" hangingPunct="1"/>
            <a:r>
              <a:rPr lang="en-US" altLang="zh-CN" sz="2400"/>
              <a:t>1 </a:t>
            </a:r>
            <a:r>
              <a:rPr lang="zh-CN" altLang="en-US" sz="2400"/>
              <a:t>确定两条分界线，每个分界线实现对平面的一个分类；</a:t>
            </a:r>
          </a:p>
          <a:p>
            <a:pPr lvl="1" eaLnBrk="1" hangingPunct="1"/>
            <a:r>
              <a:rPr lang="en-US" altLang="zh-CN" sz="2400"/>
              <a:t>2 </a:t>
            </a:r>
            <a:r>
              <a:rPr lang="zh-CN" altLang="en-US" sz="2400"/>
              <a:t>将第一步的结果组合起来，实现正确分类。</a:t>
            </a:r>
          </a:p>
        </p:txBody>
      </p:sp>
      <p:graphicFrame>
        <p:nvGraphicFramePr>
          <p:cNvPr id="438279" name="Object 7"/>
          <p:cNvGraphicFramePr>
            <a:graphicFrameLocks noGrp="1" noChangeAspect="1"/>
          </p:cNvGraphicFramePr>
          <p:nvPr>
            <p:ph sz="half" idx="2"/>
            <p:extLst>
              <p:ext uri="{D42A27DB-BD31-4B8C-83A1-F6EECF244321}">
                <p14:modId xmlns:p14="http://schemas.microsoft.com/office/powerpoint/2010/main" val="2586576875"/>
              </p:ext>
            </p:extLst>
          </p:nvPr>
        </p:nvGraphicFramePr>
        <p:xfrm>
          <a:off x="4884622" y="1371600"/>
          <a:ext cx="4000500" cy="3976688"/>
        </p:xfrm>
        <a:graphic>
          <a:graphicData uri="http://schemas.openxmlformats.org/presentationml/2006/ole">
            <mc:AlternateContent xmlns:mc="http://schemas.openxmlformats.org/markup-compatibility/2006">
              <mc:Choice xmlns:v="urn:schemas-microsoft-com:vml" Requires="v">
                <p:oleObj spid="_x0000_s25657" name="Visio" r:id="rId4" imgW="2164690" imgH="2153412" progId="Visio.Drawing.11">
                  <p:embed/>
                </p:oleObj>
              </mc:Choice>
              <mc:Fallback>
                <p:oleObj name="Visio" r:id="rId4" imgW="2164690" imgH="2153412" progId="Visio.Drawing.11">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4622" y="1371600"/>
                        <a:ext cx="4000500" cy="3976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6" name="Object 4">
            <a:extLst>
              <a:ext uri="{FF2B5EF4-FFF2-40B4-BE49-F238E27FC236}">
                <a16:creationId xmlns:a16="http://schemas.microsoft.com/office/drawing/2014/main" id="{71A3E07A-3736-4FB6-8839-761050C45822}"/>
              </a:ext>
            </a:extLst>
          </p:cNvPr>
          <p:cNvGraphicFramePr>
            <a:graphicFrameLocks noChangeAspect="1"/>
          </p:cNvGraphicFramePr>
          <p:nvPr>
            <p:extLst>
              <p:ext uri="{D42A27DB-BD31-4B8C-83A1-F6EECF244321}">
                <p14:modId xmlns:p14="http://schemas.microsoft.com/office/powerpoint/2010/main" val="1614431441"/>
              </p:ext>
            </p:extLst>
          </p:nvPr>
        </p:nvGraphicFramePr>
        <p:xfrm>
          <a:off x="457200" y="3762375"/>
          <a:ext cx="5356225" cy="3095625"/>
        </p:xfrm>
        <a:graphic>
          <a:graphicData uri="http://schemas.openxmlformats.org/presentationml/2006/ole">
            <mc:AlternateContent xmlns:mc="http://schemas.openxmlformats.org/markup-compatibility/2006">
              <mc:Choice xmlns:v="urn:schemas-microsoft-com:vml" Requires="v">
                <p:oleObj spid="_x0000_s25658" name="Visio" r:id="rId6" imgW="2771851" imgH="1601724" progId="Visio.Drawing.11">
                  <p:embed/>
                </p:oleObj>
              </mc:Choice>
              <mc:Fallback>
                <p:oleObj name="Visio" r:id="rId6" imgW="2771851" imgH="1601724" progId="Visio.Drawing.11">
                  <p:embed/>
                  <p:pic>
                    <p:nvPicPr>
                      <p:cNvPr id="44032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762375"/>
                        <a:ext cx="535622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82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827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827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827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灯片编号占位符 7"/>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FEC0945-8234-4C16-8256-A8F933CC4926}" type="slidenum">
              <a:rPr lang="en-US" altLang="zh-CN" smtClean="0"/>
              <a:pPr eaLnBrk="1" hangingPunct="1"/>
              <a:t>11</a:t>
            </a:fld>
            <a:endParaRPr lang="en-US" altLang="zh-CN"/>
          </a:p>
        </p:txBody>
      </p:sp>
      <p:sp>
        <p:nvSpPr>
          <p:cNvPr id="26628" name="Rectangle 2"/>
          <p:cNvSpPr>
            <a:spLocks noGrp="1" noRot="1" noChangeArrowheads="1"/>
          </p:cNvSpPr>
          <p:nvPr>
            <p:ph type="title"/>
          </p:nvPr>
        </p:nvSpPr>
        <p:spPr/>
        <p:txBody>
          <a:bodyPr/>
          <a:lstStyle/>
          <a:p>
            <a:pPr eaLnBrk="1" hangingPunct="1"/>
            <a:r>
              <a:rPr lang="zh-CN" altLang="en-US"/>
              <a:t>解决</a:t>
            </a:r>
            <a:r>
              <a:rPr lang="en-US" altLang="zh-CN"/>
              <a:t>XOR</a:t>
            </a:r>
            <a:r>
              <a:rPr lang="zh-CN" altLang="en-US"/>
              <a:t>分类的神经网络</a:t>
            </a:r>
          </a:p>
        </p:txBody>
      </p:sp>
      <p:sp>
        <p:nvSpPr>
          <p:cNvPr id="440323" name="Rectangle 3"/>
          <p:cNvSpPr>
            <a:spLocks noGrp="1" noRot="1" noChangeArrowheads="1"/>
          </p:cNvSpPr>
          <p:nvPr>
            <p:ph type="body" sz="half" idx="1"/>
          </p:nvPr>
        </p:nvSpPr>
        <p:spPr>
          <a:xfrm>
            <a:off x="609600" y="1295400"/>
            <a:ext cx="7772400" cy="4803775"/>
          </a:xfrm>
        </p:spPr>
        <p:txBody>
          <a:bodyPr/>
          <a:lstStyle/>
          <a:p>
            <a:pPr eaLnBrk="1" hangingPunct="1"/>
            <a:r>
              <a:rPr lang="en-US" altLang="zh-CN" sz="2800" dirty="0"/>
              <a:t>XOR</a:t>
            </a:r>
            <a:r>
              <a:rPr lang="zh-CN" altLang="en-US" sz="2800" dirty="0"/>
              <a:t>分类的分析</a:t>
            </a:r>
          </a:p>
          <a:p>
            <a:pPr eaLnBrk="1" hangingPunct="1"/>
            <a:r>
              <a:rPr lang="zh-CN" altLang="en-US" sz="2800" dirty="0"/>
              <a:t>两层前馈神经网络</a:t>
            </a:r>
          </a:p>
          <a:p>
            <a:pPr lvl="1" eaLnBrk="1" hangingPunct="1"/>
            <a:r>
              <a:rPr lang="zh-CN" altLang="en-US" sz="2400" dirty="0"/>
              <a:t>第</a:t>
            </a:r>
            <a:r>
              <a:rPr lang="en-US" altLang="zh-CN" sz="2400" dirty="0"/>
              <a:t>1</a:t>
            </a:r>
            <a:r>
              <a:rPr lang="zh-CN" altLang="en-US" sz="2400" dirty="0"/>
              <a:t>层神经元完成第</a:t>
            </a:r>
            <a:r>
              <a:rPr lang="en-US" altLang="zh-CN" sz="2400" dirty="0"/>
              <a:t>1</a:t>
            </a:r>
            <a:r>
              <a:rPr lang="zh-CN" altLang="en-US" sz="2400" dirty="0"/>
              <a:t>步的工作，称为隐含层；</a:t>
            </a:r>
          </a:p>
          <a:p>
            <a:pPr lvl="1" eaLnBrk="1" hangingPunct="1"/>
            <a:r>
              <a:rPr lang="zh-CN" altLang="en-US" sz="2400" dirty="0"/>
              <a:t>第</a:t>
            </a:r>
            <a:r>
              <a:rPr lang="en-US" altLang="zh-CN" sz="2400" dirty="0"/>
              <a:t>2</a:t>
            </a:r>
            <a:r>
              <a:rPr lang="zh-CN" altLang="en-US" sz="2400" dirty="0"/>
              <a:t>层神经元称为输出层；</a:t>
            </a:r>
          </a:p>
          <a:p>
            <a:pPr lvl="1" eaLnBrk="1" hangingPunct="1"/>
            <a:r>
              <a:rPr lang="zh-CN" altLang="en-US" sz="2400" dirty="0"/>
              <a:t>最前面还有输入层。输入层节点的个数？</a:t>
            </a:r>
          </a:p>
        </p:txBody>
      </p:sp>
      <p:graphicFrame>
        <p:nvGraphicFramePr>
          <p:cNvPr id="440326" name="Object 6"/>
          <p:cNvGraphicFramePr>
            <a:graphicFrameLocks noGrp="1" noChangeAspect="1"/>
          </p:cNvGraphicFramePr>
          <p:nvPr>
            <p:ph sz="quarter" idx="3"/>
            <p:extLst>
              <p:ext uri="{D42A27DB-BD31-4B8C-83A1-F6EECF244321}">
                <p14:modId xmlns:p14="http://schemas.microsoft.com/office/powerpoint/2010/main" val="1308027236"/>
              </p:ext>
            </p:extLst>
          </p:nvPr>
        </p:nvGraphicFramePr>
        <p:xfrm>
          <a:off x="796315" y="3843128"/>
          <a:ext cx="7239000" cy="2732088"/>
        </p:xfrm>
        <a:graphic>
          <a:graphicData uri="http://schemas.openxmlformats.org/presentationml/2006/ole">
            <mc:AlternateContent xmlns:mc="http://schemas.openxmlformats.org/markup-compatibility/2006">
              <mc:Choice xmlns:v="urn:schemas-microsoft-com:vml" Requires="v">
                <p:oleObj spid="_x0000_s26705" name="Visio" r:id="rId3" imgW="5661660" imgH="2137258" progId="Visio.Drawing.11">
                  <p:embed/>
                </p:oleObj>
              </mc:Choice>
              <mc:Fallback>
                <p:oleObj name="Visio" r:id="rId3" imgW="5661660" imgH="2137258"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315" y="3843128"/>
                        <a:ext cx="7239000" cy="273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28" name="Oval 8"/>
          <p:cNvSpPr>
            <a:spLocks noChangeArrowheads="1"/>
          </p:cNvSpPr>
          <p:nvPr/>
        </p:nvSpPr>
        <p:spPr bwMode="auto">
          <a:xfrm>
            <a:off x="3733800" y="3657600"/>
            <a:ext cx="1295400" cy="3200400"/>
          </a:xfrm>
          <a:prstGeom prst="ellipse">
            <a:avLst/>
          </a:prstGeom>
          <a:solidFill>
            <a:schemeClr val="accent1">
              <a:alpha val="0"/>
            </a:schemeClr>
          </a:solidFill>
          <a:ln w="222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329" name="Oval 9"/>
          <p:cNvSpPr>
            <a:spLocks noChangeArrowheads="1"/>
          </p:cNvSpPr>
          <p:nvPr/>
        </p:nvSpPr>
        <p:spPr bwMode="auto">
          <a:xfrm>
            <a:off x="6324600" y="3810000"/>
            <a:ext cx="1219200" cy="2971800"/>
          </a:xfrm>
          <a:prstGeom prst="ellipse">
            <a:avLst/>
          </a:prstGeom>
          <a:solidFill>
            <a:schemeClr val="accent1">
              <a:alpha val="0"/>
            </a:schemeClr>
          </a:solidFill>
          <a:ln w="222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330" name="Oval 10"/>
          <p:cNvSpPr>
            <a:spLocks noChangeArrowheads="1"/>
          </p:cNvSpPr>
          <p:nvPr/>
        </p:nvSpPr>
        <p:spPr bwMode="auto">
          <a:xfrm>
            <a:off x="762000" y="3581400"/>
            <a:ext cx="1219200" cy="2971800"/>
          </a:xfrm>
          <a:prstGeom prst="ellipse">
            <a:avLst/>
          </a:prstGeom>
          <a:solidFill>
            <a:schemeClr val="accent1">
              <a:alpha val="0"/>
            </a:schemeClr>
          </a:solidFill>
          <a:ln w="222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2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2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4032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4032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032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40323">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0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build="p"/>
      <p:bldP spid="440328" grpId="0" animBg="1"/>
      <p:bldP spid="440329" grpId="0" animBg="1"/>
      <p:bldP spid="4403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758D988-B647-48A6-87D0-24D9B05451BF}" type="slidenum">
              <a:rPr lang="en-US" altLang="zh-CN" smtClean="0"/>
              <a:pPr eaLnBrk="1" hangingPunct="1"/>
              <a:t>12</a:t>
            </a:fld>
            <a:endParaRPr lang="en-US" altLang="zh-CN"/>
          </a:p>
        </p:txBody>
      </p:sp>
      <p:sp>
        <p:nvSpPr>
          <p:cNvPr id="27652" name="Rectangle 2"/>
          <p:cNvSpPr>
            <a:spLocks noGrp="1" noRot="1" noChangeArrowheads="1"/>
          </p:cNvSpPr>
          <p:nvPr>
            <p:ph type="title"/>
          </p:nvPr>
        </p:nvSpPr>
        <p:spPr/>
        <p:txBody>
          <a:bodyPr/>
          <a:lstStyle/>
          <a:p>
            <a:pPr eaLnBrk="1" hangingPunct="1"/>
            <a:r>
              <a:rPr lang="zh-CN" altLang="en-US"/>
              <a:t>两层感知器的分类能力</a:t>
            </a:r>
          </a:p>
        </p:txBody>
      </p:sp>
      <p:sp>
        <p:nvSpPr>
          <p:cNvPr id="443395" name="Rectangle 3"/>
          <p:cNvSpPr>
            <a:spLocks noGrp="1" noRot="1" noChangeArrowheads="1"/>
          </p:cNvSpPr>
          <p:nvPr>
            <p:ph type="body" sz="half" idx="1"/>
          </p:nvPr>
        </p:nvSpPr>
        <p:spPr>
          <a:xfrm>
            <a:off x="609600" y="1295400"/>
            <a:ext cx="7772400" cy="4803775"/>
          </a:xfrm>
        </p:spPr>
        <p:txBody>
          <a:bodyPr/>
          <a:lstStyle/>
          <a:p>
            <a:pPr eaLnBrk="1" hangingPunct="1"/>
            <a:r>
              <a:rPr lang="zh-CN" altLang="en-US" sz="2800"/>
              <a:t>前面隐含层的功能是把输入的模式进行一个映射，映射到二维空间单位长度正方形的顶点。</a:t>
            </a:r>
          </a:p>
          <a:p>
            <a:pPr eaLnBrk="1" hangingPunct="1"/>
            <a:r>
              <a:rPr lang="zh-CN" altLang="en-US" sz="2800"/>
              <a:t>一般的两层感知器结构：</a:t>
            </a:r>
          </a:p>
        </p:txBody>
      </p:sp>
      <p:graphicFrame>
        <p:nvGraphicFramePr>
          <p:cNvPr id="443396" name="Object 4"/>
          <p:cNvGraphicFramePr>
            <a:graphicFrameLocks noGrp="1" noChangeAspect="1"/>
          </p:cNvGraphicFramePr>
          <p:nvPr>
            <p:ph sz="half" idx="2"/>
          </p:nvPr>
        </p:nvGraphicFramePr>
        <p:xfrm>
          <a:off x="1676400" y="2819400"/>
          <a:ext cx="6172200" cy="3770313"/>
        </p:xfrm>
        <a:graphic>
          <a:graphicData uri="http://schemas.openxmlformats.org/presentationml/2006/ole">
            <mc:AlternateContent xmlns:mc="http://schemas.openxmlformats.org/markup-compatibility/2006">
              <mc:Choice xmlns:v="urn:schemas-microsoft-com:vml" Requires="v">
                <p:oleObj spid="_x0000_s27694" name="Visio" r:id="rId3" imgW="6616598" imgH="4040429" progId="Visio.Drawing.11">
                  <p:embed/>
                </p:oleObj>
              </mc:Choice>
              <mc:Fallback>
                <p:oleObj name="Visio" r:id="rId3" imgW="6616598" imgH="4040429"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819400"/>
                        <a:ext cx="6172200" cy="377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33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3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DDBCEC1-CB0C-475D-9F09-312BCC36CEFF}" type="slidenum">
              <a:rPr lang="en-US" altLang="zh-CN" smtClean="0"/>
              <a:pPr eaLnBrk="1" hangingPunct="1"/>
              <a:t>13</a:t>
            </a:fld>
            <a:endParaRPr lang="en-US" altLang="zh-CN"/>
          </a:p>
        </p:txBody>
      </p:sp>
      <p:sp>
        <p:nvSpPr>
          <p:cNvPr id="28676" name="Rectangle 2"/>
          <p:cNvSpPr>
            <a:spLocks noGrp="1" noRot="1" noChangeArrowheads="1"/>
          </p:cNvSpPr>
          <p:nvPr>
            <p:ph type="title"/>
          </p:nvPr>
        </p:nvSpPr>
        <p:spPr/>
        <p:txBody>
          <a:bodyPr/>
          <a:lstStyle/>
          <a:p>
            <a:pPr eaLnBrk="1" hangingPunct="1"/>
            <a:r>
              <a:rPr lang="zh-CN" altLang="en-US"/>
              <a:t>两层感知器的分类能力</a:t>
            </a:r>
          </a:p>
        </p:txBody>
      </p:sp>
      <p:sp>
        <p:nvSpPr>
          <p:cNvPr id="445443" name="Rectangle 3"/>
          <p:cNvSpPr>
            <a:spLocks noGrp="1" noRot="1" noChangeArrowheads="1"/>
          </p:cNvSpPr>
          <p:nvPr>
            <p:ph type="body" sz="half" idx="1"/>
          </p:nvPr>
        </p:nvSpPr>
        <p:spPr>
          <a:xfrm>
            <a:off x="609600" y="1295400"/>
            <a:ext cx="7848600" cy="4803775"/>
          </a:xfrm>
        </p:spPr>
        <p:txBody>
          <a:bodyPr/>
          <a:lstStyle/>
          <a:p>
            <a:pPr eaLnBrk="1" hangingPunct="1"/>
            <a:r>
              <a:rPr lang="zh-CN" altLang="en-US" sz="2400"/>
              <a:t>对于</a:t>
            </a:r>
            <a:r>
              <a:rPr lang="en-US" altLang="zh-CN" sz="2400"/>
              <a:t>A</a:t>
            </a:r>
            <a:r>
              <a:rPr lang="zh-CN" altLang="en-US" sz="2400"/>
              <a:t>类</a:t>
            </a:r>
            <a:r>
              <a:rPr lang="en-US" altLang="zh-CN" sz="2400">
                <a:sym typeface="Wingdings" pitchFamily="2" charset="2"/>
              </a:rPr>
              <a:t>: (000,001,011),B</a:t>
            </a:r>
            <a:r>
              <a:rPr lang="zh-CN" altLang="en-US" sz="2400">
                <a:sym typeface="Wingdings" pitchFamily="2" charset="2"/>
              </a:rPr>
              <a:t>类</a:t>
            </a:r>
            <a:r>
              <a:rPr lang="en-US" altLang="zh-CN" sz="2400">
                <a:sym typeface="Wingdings" pitchFamily="2" charset="2"/>
              </a:rPr>
              <a:t>: (010,100,110,111)</a:t>
            </a:r>
            <a:r>
              <a:rPr lang="zh-CN" altLang="en-US" sz="2400">
                <a:sym typeface="Wingdings" pitchFamily="2" charset="2"/>
              </a:rPr>
              <a:t>的分类。</a:t>
            </a:r>
          </a:p>
          <a:p>
            <a:pPr eaLnBrk="1" hangingPunct="1"/>
            <a:endParaRPr lang="zh-CN" altLang="en-US" sz="2400">
              <a:sym typeface="Wingdings" pitchFamily="2" charset="2"/>
            </a:endParaRPr>
          </a:p>
          <a:p>
            <a:pPr eaLnBrk="1" hangingPunct="1"/>
            <a:endParaRPr lang="zh-CN" altLang="en-US" sz="2400">
              <a:sym typeface="Wingdings" pitchFamily="2" charset="2"/>
            </a:endParaRPr>
          </a:p>
          <a:p>
            <a:pPr eaLnBrk="1" hangingPunct="1"/>
            <a:endParaRPr lang="zh-CN" altLang="en-US" sz="2400">
              <a:sym typeface="Wingdings" pitchFamily="2" charset="2"/>
            </a:endParaRPr>
          </a:p>
          <a:p>
            <a:pPr eaLnBrk="1" hangingPunct="1"/>
            <a:endParaRPr lang="zh-CN" altLang="en-US" sz="2400">
              <a:sym typeface="Wingdings" pitchFamily="2" charset="2"/>
            </a:endParaRPr>
          </a:p>
          <a:p>
            <a:pPr eaLnBrk="1" hangingPunct="1"/>
            <a:endParaRPr lang="zh-CN" altLang="en-US" sz="2400">
              <a:sym typeface="Wingdings" pitchFamily="2" charset="2"/>
            </a:endParaRPr>
          </a:p>
          <a:p>
            <a:pPr eaLnBrk="1" hangingPunct="1"/>
            <a:endParaRPr lang="zh-CN" altLang="en-US" sz="2400">
              <a:sym typeface="Wingdings" pitchFamily="2" charset="2"/>
            </a:endParaRPr>
          </a:p>
          <a:p>
            <a:pPr eaLnBrk="1" hangingPunct="1"/>
            <a:r>
              <a:rPr lang="zh-CN" altLang="en-US" sz="2400">
                <a:sym typeface="Wingdings" pitchFamily="2" charset="2"/>
              </a:rPr>
              <a:t>但是对于</a:t>
            </a:r>
            <a:r>
              <a:rPr lang="en-US" altLang="zh-CN" sz="2400"/>
              <a:t>A</a:t>
            </a:r>
            <a:r>
              <a:rPr lang="zh-CN" altLang="en-US" sz="2400"/>
              <a:t>类</a:t>
            </a:r>
            <a:r>
              <a:rPr lang="en-US" altLang="zh-CN" sz="2400">
                <a:sym typeface="Wingdings" pitchFamily="2" charset="2"/>
              </a:rPr>
              <a:t>: (000,111,110),</a:t>
            </a:r>
            <a:r>
              <a:rPr lang="zh-CN" altLang="en-US" sz="2400">
                <a:sym typeface="Wingdings" pitchFamily="2" charset="2"/>
              </a:rPr>
              <a:t>其余</a:t>
            </a:r>
            <a:r>
              <a:rPr lang="en-US" altLang="zh-CN" sz="2400">
                <a:sym typeface="Wingdings" pitchFamily="2" charset="2"/>
              </a:rPr>
              <a:t>B</a:t>
            </a:r>
            <a:r>
              <a:rPr lang="zh-CN" altLang="en-US" sz="2400">
                <a:sym typeface="Wingdings" pitchFamily="2" charset="2"/>
              </a:rPr>
              <a:t>类无法实现正确分类。</a:t>
            </a:r>
          </a:p>
          <a:p>
            <a:pPr eaLnBrk="1" hangingPunct="1"/>
            <a:r>
              <a:rPr lang="zh-CN" altLang="en-US" sz="2400">
                <a:sym typeface="Wingdings" pitchFamily="2" charset="2"/>
              </a:rPr>
              <a:t>两层感知器的分类能力有限。</a:t>
            </a:r>
            <a:endParaRPr lang="zh-CN" altLang="en-US" sz="2400"/>
          </a:p>
        </p:txBody>
      </p:sp>
      <p:graphicFrame>
        <p:nvGraphicFramePr>
          <p:cNvPr id="445444" name="Object 4"/>
          <p:cNvGraphicFramePr>
            <a:graphicFrameLocks noGrp="1" noChangeAspect="1"/>
          </p:cNvGraphicFramePr>
          <p:nvPr>
            <p:ph sz="half" idx="2"/>
          </p:nvPr>
        </p:nvGraphicFramePr>
        <p:xfrm>
          <a:off x="1828800" y="2057400"/>
          <a:ext cx="5562600" cy="2533650"/>
        </p:xfrm>
        <a:graphic>
          <a:graphicData uri="http://schemas.openxmlformats.org/presentationml/2006/ole">
            <mc:AlternateContent xmlns:mc="http://schemas.openxmlformats.org/markup-compatibility/2006">
              <mc:Choice xmlns:v="urn:schemas-microsoft-com:vml" Requires="v">
                <p:oleObj spid="_x0000_s28719" name="Visio" r:id="rId4" imgW="6616903" imgH="3014167" progId="Visio.Drawing.11">
                  <p:embed/>
                </p:oleObj>
              </mc:Choice>
              <mc:Fallback>
                <p:oleObj name="Visio" r:id="rId4" imgW="6616903" imgH="3014167"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057400"/>
                        <a:ext cx="55626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54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544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54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94A25BB-DBC6-474C-9233-92D125DA47CD}" type="slidenum">
              <a:rPr lang="en-US" altLang="zh-CN" smtClean="0"/>
              <a:pPr eaLnBrk="1" hangingPunct="1"/>
              <a:t>14</a:t>
            </a:fld>
            <a:endParaRPr lang="en-US" altLang="zh-CN"/>
          </a:p>
        </p:txBody>
      </p:sp>
      <p:sp>
        <p:nvSpPr>
          <p:cNvPr id="29700" name="Rectangle 2"/>
          <p:cNvSpPr>
            <a:spLocks noGrp="1" noRot="1" noChangeArrowheads="1"/>
          </p:cNvSpPr>
          <p:nvPr>
            <p:ph type="title"/>
          </p:nvPr>
        </p:nvSpPr>
        <p:spPr/>
        <p:txBody>
          <a:bodyPr/>
          <a:lstStyle/>
          <a:p>
            <a:pPr eaLnBrk="1" hangingPunct="1"/>
            <a:r>
              <a:rPr lang="zh-CN" altLang="en-US"/>
              <a:t>三层感知器的分类能力</a:t>
            </a:r>
          </a:p>
        </p:txBody>
      </p:sp>
      <p:sp>
        <p:nvSpPr>
          <p:cNvPr id="29701" name="Rectangle 3"/>
          <p:cNvSpPr>
            <a:spLocks noGrp="1" noRot="1" noChangeArrowheads="1"/>
          </p:cNvSpPr>
          <p:nvPr>
            <p:ph type="body" sz="half" idx="1"/>
          </p:nvPr>
        </p:nvSpPr>
        <p:spPr>
          <a:xfrm>
            <a:off x="609600" y="1295400"/>
            <a:ext cx="7772400" cy="4803775"/>
          </a:xfrm>
        </p:spPr>
        <p:txBody>
          <a:bodyPr/>
          <a:lstStyle/>
          <a:p>
            <a:pPr eaLnBrk="1" hangingPunct="1"/>
            <a:r>
              <a:rPr lang="zh-CN" altLang="en-US" sz="2800"/>
              <a:t>三层感知器能够解决任意区域组合的分类问题。</a:t>
            </a:r>
          </a:p>
        </p:txBody>
      </p:sp>
      <p:graphicFrame>
        <p:nvGraphicFramePr>
          <p:cNvPr id="29702" name="Object 4"/>
          <p:cNvGraphicFramePr>
            <a:graphicFrameLocks noGrp="1" noChangeAspect="1"/>
          </p:cNvGraphicFramePr>
          <p:nvPr>
            <p:ph sz="half" idx="2"/>
          </p:nvPr>
        </p:nvGraphicFramePr>
        <p:xfrm>
          <a:off x="609600" y="2438400"/>
          <a:ext cx="8077200" cy="3479800"/>
        </p:xfrm>
        <a:graphic>
          <a:graphicData uri="http://schemas.openxmlformats.org/presentationml/2006/ole">
            <mc:AlternateContent xmlns:mc="http://schemas.openxmlformats.org/markup-compatibility/2006">
              <mc:Choice xmlns:v="urn:schemas-microsoft-com:vml" Requires="v">
                <p:oleObj spid="_x0000_s29742" name="Visio" r:id="rId3" imgW="9370466" imgH="4040429" progId="Visio.Drawing.11">
                  <p:embed/>
                </p:oleObj>
              </mc:Choice>
              <mc:Fallback>
                <p:oleObj name="Visio" r:id="rId3" imgW="9370466" imgH="4040429"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438400"/>
                        <a:ext cx="8077200" cy="347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5CE71FC-7B12-42D4-B676-2F1A7326A169}" type="slidenum">
              <a:rPr lang="en-US" altLang="zh-CN" smtClean="0"/>
              <a:pPr eaLnBrk="1" hangingPunct="1"/>
              <a:t>15</a:t>
            </a:fld>
            <a:endParaRPr lang="en-US" altLang="zh-CN"/>
          </a:p>
        </p:txBody>
      </p:sp>
      <p:sp>
        <p:nvSpPr>
          <p:cNvPr id="30724" name="Rectangle 2"/>
          <p:cNvSpPr>
            <a:spLocks noGrp="1" noRot="1" noChangeArrowheads="1"/>
          </p:cNvSpPr>
          <p:nvPr>
            <p:ph type="title"/>
          </p:nvPr>
        </p:nvSpPr>
        <p:spPr/>
        <p:txBody>
          <a:bodyPr/>
          <a:lstStyle/>
          <a:p>
            <a:pPr eaLnBrk="1" hangingPunct="1"/>
            <a:r>
              <a:rPr lang="zh-CN" altLang="en-US"/>
              <a:t>神经网络的概念</a:t>
            </a:r>
          </a:p>
        </p:txBody>
      </p:sp>
      <p:sp>
        <p:nvSpPr>
          <p:cNvPr id="30725" name="Rectangle 3"/>
          <p:cNvSpPr>
            <a:spLocks noGrp="1" noRot="1" noChangeArrowheads="1"/>
          </p:cNvSpPr>
          <p:nvPr>
            <p:ph type="body" sz="half" idx="1"/>
          </p:nvPr>
        </p:nvSpPr>
        <p:spPr>
          <a:xfrm>
            <a:off x="609600" y="1295400"/>
            <a:ext cx="7772400" cy="4953000"/>
          </a:xfrm>
        </p:spPr>
        <p:txBody>
          <a:bodyPr/>
          <a:lstStyle/>
          <a:p>
            <a:pPr eaLnBrk="1" hangingPunct="1">
              <a:lnSpc>
                <a:spcPct val="80000"/>
              </a:lnSpc>
            </a:pPr>
            <a:r>
              <a:rPr lang="zh-CN" altLang="en-US" sz="2400"/>
              <a:t>神经网络是由大量简单的基本元件</a:t>
            </a:r>
            <a:r>
              <a:rPr lang="en-US" altLang="zh-CN" sz="2400"/>
              <a:t>—</a:t>
            </a:r>
            <a:r>
              <a:rPr lang="zh-CN" altLang="en-US" sz="2400"/>
              <a:t>神经元相互连接而成的自适应非线性动态系统。每个神经元的结构和功能比较简单，而大量神经元组合产生的系统行为却非常复杂。</a:t>
            </a:r>
          </a:p>
          <a:p>
            <a:pPr eaLnBrk="1" hangingPunct="1">
              <a:lnSpc>
                <a:spcPct val="80000"/>
              </a:lnSpc>
            </a:pPr>
            <a:r>
              <a:rPr lang="zh-CN" altLang="en-US" sz="2400"/>
              <a:t>经典的</a:t>
            </a:r>
            <a:r>
              <a:rPr lang="en-US" altLang="zh-CN" sz="2400"/>
              <a:t>McCulloch-Pitts</a:t>
            </a:r>
            <a:r>
              <a:rPr lang="zh-CN" altLang="en-US" sz="2400"/>
              <a:t>模型：</a:t>
            </a:r>
          </a:p>
          <a:p>
            <a:pPr eaLnBrk="1" hangingPunct="1">
              <a:lnSpc>
                <a:spcPct val="80000"/>
              </a:lnSpc>
            </a:pPr>
            <a:endParaRPr lang="zh-CN" altLang="en-US" sz="2400"/>
          </a:p>
          <a:p>
            <a:pPr eaLnBrk="1" hangingPunct="1">
              <a:lnSpc>
                <a:spcPct val="80000"/>
              </a:lnSpc>
            </a:pPr>
            <a:endParaRPr lang="zh-CN" altLang="en-US" sz="2400"/>
          </a:p>
          <a:p>
            <a:pPr eaLnBrk="1" hangingPunct="1">
              <a:lnSpc>
                <a:spcPct val="80000"/>
              </a:lnSpc>
            </a:pPr>
            <a:r>
              <a:rPr lang="en-US" altLang="zh-CN" sz="2400"/>
              <a:t>1943</a:t>
            </a:r>
            <a:r>
              <a:rPr lang="zh-CN" altLang="en-US" sz="2400"/>
              <a:t>年提出，是神经网络研究的先驱。</a:t>
            </a:r>
          </a:p>
          <a:p>
            <a:pPr eaLnBrk="1" hangingPunct="1">
              <a:lnSpc>
                <a:spcPct val="80000"/>
              </a:lnSpc>
            </a:pPr>
            <a:r>
              <a:rPr lang="en-US" altLang="zh-CN" sz="2400"/>
              <a:t>50</a:t>
            </a:r>
            <a:r>
              <a:rPr lang="zh-CN" altLang="en-US" sz="2400"/>
              <a:t>年代</a:t>
            </a:r>
            <a:r>
              <a:rPr lang="en-US" altLang="zh-CN" sz="2400"/>
              <a:t>Rosenblatt</a:t>
            </a:r>
            <a:r>
              <a:rPr lang="zh-CN" altLang="en-US" sz="2400"/>
              <a:t>提出感知器。</a:t>
            </a:r>
          </a:p>
          <a:p>
            <a:pPr eaLnBrk="1" hangingPunct="1">
              <a:lnSpc>
                <a:spcPct val="80000"/>
              </a:lnSpc>
            </a:pPr>
            <a:r>
              <a:rPr lang="en-US" altLang="zh-CN" sz="2400"/>
              <a:t>1982</a:t>
            </a:r>
            <a:r>
              <a:rPr lang="zh-CN" altLang="en-US" sz="2400"/>
              <a:t>年</a:t>
            </a:r>
            <a:r>
              <a:rPr lang="en-US" altLang="zh-CN" sz="2400"/>
              <a:t>Hopfield</a:t>
            </a:r>
            <a:r>
              <a:rPr lang="zh-CN" altLang="en-US" sz="2400"/>
              <a:t>引入能量函数概念。</a:t>
            </a:r>
          </a:p>
          <a:p>
            <a:pPr eaLnBrk="1" hangingPunct="1">
              <a:lnSpc>
                <a:spcPct val="80000"/>
              </a:lnSpc>
            </a:pPr>
            <a:r>
              <a:rPr lang="en-US" altLang="zh-CN" sz="2400"/>
              <a:t>1986</a:t>
            </a:r>
            <a:r>
              <a:rPr lang="zh-CN" altLang="en-US" sz="2400"/>
              <a:t>年</a:t>
            </a:r>
            <a:r>
              <a:rPr lang="en-US" altLang="zh-CN" sz="2400"/>
              <a:t>Rumelhart</a:t>
            </a:r>
            <a:r>
              <a:rPr lang="zh-CN" altLang="en-US" sz="2400"/>
              <a:t>和</a:t>
            </a:r>
            <a:r>
              <a:rPr lang="en-US" altLang="zh-CN" sz="2400"/>
              <a:t>McClelland</a:t>
            </a:r>
            <a:r>
              <a:rPr lang="zh-CN" altLang="en-US" sz="2400"/>
              <a:t>提出著名的</a:t>
            </a:r>
            <a:r>
              <a:rPr lang="en-US" altLang="zh-CN" sz="2400"/>
              <a:t>BP (Back Propagation)</a:t>
            </a:r>
            <a:r>
              <a:rPr lang="zh-CN" altLang="en-US" sz="2400"/>
              <a:t>算法。该算法由后向前修正各层之间的连接权值，从实践上证明了神经网络具有很强的运算能力。</a:t>
            </a:r>
          </a:p>
        </p:txBody>
      </p:sp>
      <p:graphicFrame>
        <p:nvGraphicFramePr>
          <p:cNvPr id="30726" name="Object 4"/>
          <p:cNvGraphicFramePr>
            <a:graphicFrameLocks noGrp="1" noChangeAspect="1"/>
          </p:cNvGraphicFramePr>
          <p:nvPr>
            <p:ph sz="half" idx="2"/>
          </p:nvPr>
        </p:nvGraphicFramePr>
        <p:xfrm>
          <a:off x="3124200" y="2895600"/>
          <a:ext cx="3048000" cy="639763"/>
        </p:xfrm>
        <a:graphic>
          <a:graphicData uri="http://schemas.openxmlformats.org/presentationml/2006/ole">
            <mc:AlternateContent xmlns:mc="http://schemas.openxmlformats.org/markup-compatibility/2006">
              <mc:Choice xmlns:v="urn:schemas-microsoft-com:vml" Requires="v">
                <p:oleObj spid="_x0000_s30766" name="Equation" r:id="rId3" imgW="1333500" imgH="279400" progId="Equation.DSMT4">
                  <p:embed/>
                </p:oleObj>
              </mc:Choice>
              <mc:Fallback>
                <p:oleObj name="Equation" r:id="rId3" imgW="1333500" imgH="279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895600"/>
                        <a:ext cx="3048000"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7766FBD-8EEE-4489-A562-B24C63135E1D}" type="slidenum">
              <a:rPr lang="en-US" altLang="zh-CN" smtClean="0"/>
              <a:pPr eaLnBrk="1" hangingPunct="1"/>
              <a:t>16</a:t>
            </a:fld>
            <a:endParaRPr lang="en-US" altLang="zh-CN"/>
          </a:p>
        </p:txBody>
      </p:sp>
      <p:sp>
        <p:nvSpPr>
          <p:cNvPr id="31748" name="Rectangle 2"/>
          <p:cNvSpPr>
            <a:spLocks noChangeArrowheads="1"/>
          </p:cNvSpPr>
          <p:nvPr/>
        </p:nvSpPr>
        <p:spPr bwMode="auto">
          <a:xfrm>
            <a:off x="2700338" y="404813"/>
            <a:ext cx="4159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00"/>
                </a:solidFill>
                <a:latin typeface="Times New Roman" pitchFamily="18" charset="0"/>
              </a:rPr>
              <a:t>8.2  </a:t>
            </a:r>
            <a:r>
              <a:rPr lang="zh-CN" altLang="en-US" sz="3200" b="1">
                <a:solidFill>
                  <a:srgbClr val="000000"/>
                </a:solidFill>
                <a:latin typeface="Times New Roman" pitchFamily="18" charset="0"/>
              </a:rPr>
              <a:t>神经网络基本概念</a:t>
            </a:r>
          </a:p>
        </p:txBody>
      </p:sp>
      <p:sp>
        <p:nvSpPr>
          <p:cNvPr id="31749" name="Rectangle 3"/>
          <p:cNvSpPr>
            <a:spLocks noChangeArrowheads="1"/>
          </p:cNvSpPr>
          <p:nvPr/>
        </p:nvSpPr>
        <p:spPr bwMode="auto">
          <a:xfrm>
            <a:off x="468313" y="1052513"/>
            <a:ext cx="2478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00"/>
                </a:solidFill>
                <a:latin typeface="Times New Roman" pitchFamily="18" charset="0"/>
              </a:rPr>
              <a:t>8.2.1  </a:t>
            </a:r>
            <a:r>
              <a:rPr lang="zh-CN" altLang="en-US" sz="2400" b="1">
                <a:solidFill>
                  <a:srgbClr val="000000"/>
                </a:solidFill>
                <a:latin typeface="Times New Roman" pitchFamily="18" charset="0"/>
              </a:rPr>
              <a:t>生物神经元</a:t>
            </a:r>
          </a:p>
        </p:txBody>
      </p:sp>
      <p:sp>
        <p:nvSpPr>
          <p:cNvPr id="31750" name="Rectangle 4"/>
          <p:cNvSpPr>
            <a:spLocks noChangeArrowheads="1"/>
          </p:cNvSpPr>
          <p:nvPr/>
        </p:nvSpPr>
        <p:spPr bwMode="auto">
          <a:xfrm>
            <a:off x="468313" y="1628775"/>
            <a:ext cx="309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000000"/>
                </a:solidFill>
                <a:latin typeface="Times New Roman" pitchFamily="18" charset="0"/>
              </a:rPr>
              <a:t>1</a:t>
            </a:r>
            <a:r>
              <a:rPr lang="zh-CN" altLang="en-US" sz="2400" b="1">
                <a:solidFill>
                  <a:srgbClr val="000000"/>
                </a:solidFill>
                <a:latin typeface="Times New Roman" pitchFamily="18" charset="0"/>
              </a:rPr>
              <a:t>．生物神经元的结构</a:t>
            </a:r>
          </a:p>
        </p:txBody>
      </p:sp>
      <p:pic>
        <p:nvPicPr>
          <p:cNvPr id="3175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2654300"/>
            <a:ext cx="6553200" cy="377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2" name="Rectangle 6"/>
          <p:cNvSpPr>
            <a:spLocks noChangeArrowheads="1"/>
          </p:cNvSpPr>
          <p:nvPr/>
        </p:nvSpPr>
        <p:spPr bwMode="auto">
          <a:xfrm>
            <a:off x="1258888" y="2108200"/>
            <a:ext cx="422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solidFill>
                  <a:srgbClr val="000000"/>
                </a:solidFill>
                <a:latin typeface="Times New Roman" pitchFamily="18" charset="0"/>
              </a:rPr>
              <a:t>细胞体、树突、轴突和突触。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07F565A-D338-40A4-AE5C-15E674BA3365}" type="slidenum">
              <a:rPr lang="en-US" altLang="zh-CN" smtClean="0"/>
              <a:pPr eaLnBrk="1" hangingPunct="1"/>
              <a:t>17</a:t>
            </a:fld>
            <a:endParaRPr lang="en-US" altLang="zh-CN"/>
          </a:p>
        </p:txBody>
      </p:sp>
      <p:sp>
        <p:nvSpPr>
          <p:cNvPr id="32772" name="Rectangle 2"/>
          <p:cNvSpPr>
            <a:spLocks noChangeArrowheads="1"/>
          </p:cNvSpPr>
          <p:nvPr/>
        </p:nvSpPr>
        <p:spPr bwMode="auto">
          <a:xfrm>
            <a:off x="323850" y="404813"/>
            <a:ext cx="3706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000000"/>
                </a:solidFill>
                <a:latin typeface="Times New Roman" pitchFamily="18" charset="0"/>
              </a:rPr>
              <a:t>2</a:t>
            </a:r>
            <a:r>
              <a:rPr lang="zh-CN" altLang="en-US" sz="2400" b="1">
                <a:solidFill>
                  <a:srgbClr val="000000"/>
                </a:solidFill>
                <a:latin typeface="Times New Roman" pitchFamily="18" charset="0"/>
              </a:rPr>
              <a:t>．生物神经元的工作机制</a:t>
            </a:r>
          </a:p>
        </p:txBody>
      </p:sp>
      <p:sp>
        <p:nvSpPr>
          <p:cNvPr id="32773" name="Rectangle 3"/>
          <p:cNvSpPr>
            <a:spLocks noChangeArrowheads="1"/>
          </p:cNvSpPr>
          <p:nvPr/>
        </p:nvSpPr>
        <p:spPr bwMode="auto">
          <a:xfrm>
            <a:off x="755650" y="908050"/>
            <a:ext cx="330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solidFill>
                  <a:srgbClr val="000000"/>
                </a:solidFill>
                <a:latin typeface="Times New Roman" pitchFamily="18" charset="0"/>
              </a:rPr>
              <a:t>兴奋和抑制两种状态。 </a:t>
            </a:r>
          </a:p>
        </p:txBody>
      </p:sp>
      <p:sp>
        <p:nvSpPr>
          <p:cNvPr id="467972" name="Oval 4"/>
          <p:cNvSpPr>
            <a:spLocks noChangeArrowheads="1"/>
          </p:cNvSpPr>
          <p:nvPr/>
        </p:nvSpPr>
        <p:spPr bwMode="auto">
          <a:xfrm>
            <a:off x="2189163" y="1362680"/>
            <a:ext cx="4303712" cy="1687890"/>
          </a:xfrm>
          <a:prstGeom prst="ellipse">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sz="2400" dirty="0">
                <a:solidFill>
                  <a:srgbClr val="000000"/>
                </a:solidFill>
                <a:latin typeface="Times New Roman" pitchFamily="18" charset="0"/>
              </a:rPr>
              <a:t>抑制状态的神经元</a:t>
            </a:r>
          </a:p>
          <a:p>
            <a:pPr algn="ctr"/>
            <a:r>
              <a:rPr lang="zh-CN" altLang="en-US" sz="2400" dirty="0">
                <a:solidFill>
                  <a:srgbClr val="000000"/>
                </a:solidFill>
                <a:latin typeface="Times New Roman" pitchFamily="18" charset="0"/>
              </a:rPr>
              <a:t>由树突和细胞体</a:t>
            </a:r>
          </a:p>
          <a:p>
            <a:pPr algn="ctr"/>
            <a:r>
              <a:rPr lang="zh-CN" altLang="en-US" sz="2400" dirty="0">
                <a:solidFill>
                  <a:srgbClr val="000000"/>
                </a:solidFill>
                <a:latin typeface="Times New Roman" pitchFamily="18" charset="0"/>
              </a:rPr>
              <a:t>接收传来的兴奋电位</a:t>
            </a:r>
          </a:p>
        </p:txBody>
      </p:sp>
      <p:sp>
        <p:nvSpPr>
          <p:cNvPr id="467974" name="Oval 6"/>
          <p:cNvSpPr>
            <a:spLocks noChangeArrowheads="1"/>
          </p:cNvSpPr>
          <p:nvPr/>
        </p:nvSpPr>
        <p:spPr bwMode="auto">
          <a:xfrm>
            <a:off x="2954338" y="4965700"/>
            <a:ext cx="2779712" cy="617538"/>
          </a:xfrm>
          <a:prstGeom prst="ellipse">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00"/>
                </a:solidFill>
                <a:latin typeface="Times New Roman" pitchFamily="18" charset="0"/>
              </a:rPr>
              <a:t>产生输出脉冲</a:t>
            </a:r>
          </a:p>
        </p:txBody>
      </p:sp>
      <p:sp>
        <p:nvSpPr>
          <p:cNvPr id="467975" name="Rectangle 7"/>
          <p:cNvSpPr>
            <a:spLocks noChangeArrowheads="1"/>
          </p:cNvSpPr>
          <p:nvPr/>
        </p:nvSpPr>
        <p:spPr bwMode="auto">
          <a:xfrm>
            <a:off x="2832100" y="3089275"/>
            <a:ext cx="297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000000"/>
                </a:solidFill>
                <a:latin typeface="Times New Roman" pitchFamily="18" charset="0"/>
              </a:rPr>
              <a:t>输入兴奋总    量超过阈值</a:t>
            </a:r>
          </a:p>
        </p:txBody>
      </p:sp>
      <p:sp>
        <p:nvSpPr>
          <p:cNvPr id="467976" name="Oval 8"/>
          <p:cNvSpPr>
            <a:spLocks noChangeArrowheads="1"/>
          </p:cNvSpPr>
          <p:nvPr/>
        </p:nvSpPr>
        <p:spPr bwMode="auto">
          <a:xfrm>
            <a:off x="2954338" y="3502025"/>
            <a:ext cx="2779712" cy="1135063"/>
          </a:xfrm>
          <a:prstGeom prst="ellipse">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00"/>
                </a:solidFill>
                <a:latin typeface="Times New Roman" pitchFamily="18" charset="0"/>
              </a:rPr>
              <a:t>神经元被激发</a:t>
            </a:r>
          </a:p>
          <a:p>
            <a:r>
              <a:rPr lang="zh-CN" altLang="en-US" sz="2400">
                <a:solidFill>
                  <a:srgbClr val="000000"/>
                </a:solidFill>
                <a:latin typeface="Times New Roman" pitchFamily="18" charset="0"/>
              </a:rPr>
              <a:t>进入兴奋状态</a:t>
            </a:r>
          </a:p>
        </p:txBody>
      </p:sp>
      <p:sp>
        <p:nvSpPr>
          <p:cNvPr id="467977" name="Oval 9"/>
          <p:cNvSpPr>
            <a:spLocks noChangeArrowheads="1"/>
          </p:cNvSpPr>
          <p:nvPr/>
        </p:nvSpPr>
        <p:spPr bwMode="auto">
          <a:xfrm>
            <a:off x="1879600" y="5940425"/>
            <a:ext cx="4935538" cy="617538"/>
          </a:xfrm>
          <a:prstGeom prst="ellipse">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00"/>
                </a:solidFill>
                <a:latin typeface="Times New Roman" pitchFamily="18" charset="0"/>
              </a:rPr>
              <a:t>由突触传递给其它神经元</a:t>
            </a:r>
          </a:p>
        </p:txBody>
      </p:sp>
      <p:sp>
        <p:nvSpPr>
          <p:cNvPr id="467978" name="AutoShape 10"/>
          <p:cNvSpPr>
            <a:spLocks noChangeArrowheads="1"/>
          </p:cNvSpPr>
          <p:nvPr/>
        </p:nvSpPr>
        <p:spPr bwMode="auto">
          <a:xfrm>
            <a:off x="4233863" y="3054350"/>
            <a:ext cx="193675" cy="431800"/>
          </a:xfrm>
          <a:prstGeom prst="downArrow">
            <a:avLst>
              <a:gd name="adj1" fmla="val 50000"/>
              <a:gd name="adj2" fmla="val 5573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67979" name="AutoShape 11"/>
          <p:cNvSpPr>
            <a:spLocks noChangeArrowheads="1"/>
          </p:cNvSpPr>
          <p:nvPr/>
        </p:nvSpPr>
        <p:spPr bwMode="auto">
          <a:xfrm>
            <a:off x="4257675" y="4664075"/>
            <a:ext cx="203200" cy="288925"/>
          </a:xfrm>
          <a:prstGeom prst="downArrow">
            <a:avLst>
              <a:gd name="adj1" fmla="val 50000"/>
              <a:gd name="adj2" fmla="val 3554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67980" name="AutoShape 12"/>
          <p:cNvSpPr>
            <a:spLocks noChangeArrowheads="1"/>
          </p:cNvSpPr>
          <p:nvPr/>
        </p:nvSpPr>
        <p:spPr bwMode="auto">
          <a:xfrm>
            <a:off x="4233863" y="5608638"/>
            <a:ext cx="203200" cy="306387"/>
          </a:xfrm>
          <a:prstGeom prst="downArrow">
            <a:avLst>
              <a:gd name="adj1" fmla="val 50000"/>
              <a:gd name="adj2" fmla="val 3769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7972"/>
                                        </p:tgtEl>
                                        <p:attrNameLst>
                                          <p:attrName>style.visibility</p:attrName>
                                        </p:attrNameLst>
                                      </p:cBhvr>
                                      <p:to>
                                        <p:strVal val="visible"/>
                                      </p:to>
                                    </p:set>
                                    <p:animEffect transition="in" filter="fade">
                                      <p:cBhvr>
                                        <p:cTn id="7" dur="500"/>
                                        <p:tgtEl>
                                          <p:spTgt spid="467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7975"/>
                                        </p:tgtEl>
                                        <p:attrNameLst>
                                          <p:attrName>style.visibility</p:attrName>
                                        </p:attrNameLst>
                                      </p:cBhvr>
                                      <p:to>
                                        <p:strVal val="visible"/>
                                      </p:to>
                                    </p:set>
                                    <p:animEffect transition="in" filter="fade">
                                      <p:cBhvr>
                                        <p:cTn id="12" dur="500"/>
                                        <p:tgtEl>
                                          <p:spTgt spid="46797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67976"/>
                                        </p:tgtEl>
                                        <p:attrNameLst>
                                          <p:attrName>style.visibility</p:attrName>
                                        </p:attrNameLst>
                                      </p:cBhvr>
                                      <p:to>
                                        <p:strVal val="visible"/>
                                      </p:to>
                                    </p:set>
                                    <p:animEffect transition="in" filter="fade">
                                      <p:cBhvr>
                                        <p:cTn id="15" dur="500"/>
                                        <p:tgtEl>
                                          <p:spTgt spid="46797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67978"/>
                                        </p:tgtEl>
                                        <p:attrNameLst>
                                          <p:attrName>style.visibility</p:attrName>
                                        </p:attrNameLst>
                                      </p:cBhvr>
                                      <p:to>
                                        <p:strVal val="visible"/>
                                      </p:to>
                                    </p:set>
                                    <p:animEffect transition="in" filter="fade">
                                      <p:cBhvr>
                                        <p:cTn id="18" dur="500"/>
                                        <p:tgtEl>
                                          <p:spTgt spid="4679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67974"/>
                                        </p:tgtEl>
                                        <p:attrNameLst>
                                          <p:attrName>style.visibility</p:attrName>
                                        </p:attrNameLst>
                                      </p:cBhvr>
                                      <p:to>
                                        <p:strVal val="visible"/>
                                      </p:to>
                                    </p:set>
                                    <p:animEffect transition="in" filter="fade">
                                      <p:cBhvr>
                                        <p:cTn id="23" dur="500"/>
                                        <p:tgtEl>
                                          <p:spTgt spid="46797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7979"/>
                                        </p:tgtEl>
                                        <p:attrNameLst>
                                          <p:attrName>style.visibility</p:attrName>
                                        </p:attrNameLst>
                                      </p:cBhvr>
                                      <p:to>
                                        <p:strVal val="visible"/>
                                      </p:to>
                                    </p:set>
                                    <p:animEffect transition="in" filter="fade">
                                      <p:cBhvr>
                                        <p:cTn id="26" dur="500"/>
                                        <p:tgtEl>
                                          <p:spTgt spid="46797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67977"/>
                                        </p:tgtEl>
                                        <p:attrNameLst>
                                          <p:attrName>style.visibility</p:attrName>
                                        </p:attrNameLst>
                                      </p:cBhvr>
                                      <p:to>
                                        <p:strVal val="visible"/>
                                      </p:to>
                                    </p:set>
                                    <p:animEffect transition="in" filter="fade">
                                      <p:cBhvr>
                                        <p:cTn id="31" dur="500"/>
                                        <p:tgtEl>
                                          <p:spTgt spid="46797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67980"/>
                                        </p:tgtEl>
                                        <p:attrNameLst>
                                          <p:attrName>style.visibility</p:attrName>
                                        </p:attrNameLst>
                                      </p:cBhvr>
                                      <p:to>
                                        <p:strVal val="visible"/>
                                      </p:to>
                                    </p:set>
                                    <p:animEffect transition="in" filter="fade">
                                      <p:cBhvr>
                                        <p:cTn id="34" dur="500"/>
                                        <p:tgtEl>
                                          <p:spTgt spid="467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2" grpId="0" animBg="1"/>
      <p:bldP spid="467974" grpId="0" animBg="1"/>
      <p:bldP spid="467975" grpId="0"/>
      <p:bldP spid="467976" grpId="0" animBg="1"/>
      <p:bldP spid="467977" grpId="0" animBg="1"/>
      <p:bldP spid="467978" grpId="0" animBg="1"/>
      <p:bldP spid="467979" grpId="0" animBg="1"/>
      <p:bldP spid="46798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D891F7-EB53-46D7-9E79-13E246F7F843}" type="slidenum">
              <a:rPr lang="en-US" altLang="zh-CN" smtClean="0"/>
              <a:pPr eaLnBrk="1" hangingPunct="1"/>
              <a:t>18</a:t>
            </a:fld>
            <a:endParaRPr lang="en-US" altLang="zh-CN"/>
          </a:p>
        </p:txBody>
      </p:sp>
      <p:sp>
        <p:nvSpPr>
          <p:cNvPr id="33796" name="Rectangle 2"/>
          <p:cNvSpPr>
            <a:spLocks noChangeArrowheads="1"/>
          </p:cNvSpPr>
          <p:nvPr/>
        </p:nvSpPr>
        <p:spPr bwMode="auto">
          <a:xfrm>
            <a:off x="365125" y="347663"/>
            <a:ext cx="4010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00"/>
                </a:solidFill>
                <a:latin typeface="Times New Roman" pitchFamily="18" charset="0"/>
              </a:rPr>
              <a:t>8.2.2  </a:t>
            </a:r>
            <a:r>
              <a:rPr lang="zh-CN" altLang="en-US" sz="2400" b="1">
                <a:solidFill>
                  <a:srgbClr val="000000"/>
                </a:solidFill>
                <a:latin typeface="Times New Roman" pitchFamily="18" charset="0"/>
              </a:rPr>
              <a:t>人工神经元及神经网络</a:t>
            </a:r>
          </a:p>
        </p:txBody>
      </p:sp>
      <p:sp>
        <p:nvSpPr>
          <p:cNvPr id="33797" name="Rectangle 3"/>
          <p:cNvSpPr>
            <a:spLocks noChangeArrowheads="1"/>
          </p:cNvSpPr>
          <p:nvPr/>
        </p:nvSpPr>
        <p:spPr bwMode="auto">
          <a:xfrm>
            <a:off x="417513" y="1109663"/>
            <a:ext cx="580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solidFill>
                  <a:srgbClr val="000000"/>
                </a:solidFill>
                <a:latin typeface="Times New Roman" pitchFamily="18" charset="0"/>
              </a:rPr>
              <a:t>人工神经元：生物神经元的简化模拟。</a:t>
            </a:r>
          </a:p>
        </p:txBody>
      </p:sp>
      <p:sp>
        <p:nvSpPr>
          <p:cNvPr id="468996" name="Rectangle 4"/>
          <p:cNvSpPr>
            <a:spLocks noChangeArrowheads="1"/>
          </p:cNvSpPr>
          <p:nvPr/>
        </p:nvSpPr>
        <p:spPr bwMode="auto">
          <a:xfrm>
            <a:off x="449263" y="5257800"/>
            <a:ext cx="86947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400">
                <a:solidFill>
                  <a:srgbClr val="000000"/>
                </a:solidFill>
                <a:latin typeface="Times New Roman" pitchFamily="18" charset="0"/>
              </a:rPr>
              <a:t>人工神经元间的互连：信息传递路径轴突</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突触</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树突的简化；</a:t>
            </a:r>
          </a:p>
        </p:txBody>
      </p:sp>
      <p:sp>
        <p:nvSpPr>
          <p:cNvPr id="468997" name="Rectangle 5"/>
          <p:cNvSpPr>
            <a:spLocks noChangeArrowheads="1"/>
          </p:cNvSpPr>
          <p:nvPr/>
        </p:nvSpPr>
        <p:spPr bwMode="auto">
          <a:xfrm>
            <a:off x="457200" y="5715000"/>
            <a:ext cx="75755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2400">
                <a:solidFill>
                  <a:srgbClr val="000000"/>
                </a:solidFill>
                <a:latin typeface="Times New Roman" pitchFamily="18" charset="0"/>
              </a:rPr>
              <a:t>连接的权值：两个互连的神经元之间相互作用的强弱。 </a:t>
            </a:r>
          </a:p>
        </p:txBody>
      </p:sp>
      <p:pic>
        <p:nvPicPr>
          <p:cNvPr id="3380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6788" y="2152650"/>
            <a:ext cx="4470400"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1" name="Rectangle 7"/>
          <p:cNvSpPr>
            <a:spLocks noChangeArrowheads="1"/>
          </p:cNvSpPr>
          <p:nvPr/>
        </p:nvSpPr>
        <p:spPr bwMode="auto">
          <a:xfrm>
            <a:off x="6034088" y="4913313"/>
            <a:ext cx="2660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a:solidFill>
                  <a:srgbClr val="000000"/>
                </a:solidFill>
                <a:latin typeface="Times New Roman" pitchFamily="18" charset="0"/>
              </a:rPr>
              <a:t>图</a:t>
            </a:r>
            <a:r>
              <a:rPr lang="en-US" altLang="zh-CN" sz="2000">
                <a:solidFill>
                  <a:srgbClr val="000000"/>
                </a:solidFill>
                <a:latin typeface="Times New Roman" pitchFamily="18" charset="0"/>
              </a:rPr>
              <a:t>8.2  </a:t>
            </a:r>
            <a:r>
              <a:rPr lang="zh-CN" altLang="en-US" sz="2000">
                <a:solidFill>
                  <a:srgbClr val="000000"/>
                </a:solidFill>
                <a:latin typeface="Times New Roman" pitchFamily="18" charset="0"/>
              </a:rPr>
              <a:t>人工神经元模型</a:t>
            </a:r>
          </a:p>
        </p:txBody>
      </p:sp>
      <p:sp>
        <p:nvSpPr>
          <p:cNvPr id="469000" name="AutoShape 8"/>
          <p:cNvSpPr>
            <a:spLocks noChangeArrowheads="1"/>
          </p:cNvSpPr>
          <p:nvPr/>
        </p:nvSpPr>
        <p:spPr bwMode="auto">
          <a:xfrm>
            <a:off x="508000" y="3233738"/>
            <a:ext cx="2927350" cy="1049337"/>
          </a:xfrm>
          <a:prstGeom prst="wedgeEllipseCallout">
            <a:avLst>
              <a:gd name="adj1" fmla="val 47995"/>
              <a:gd name="adj2" fmla="val -64676"/>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sz="2000">
                <a:solidFill>
                  <a:srgbClr val="000000"/>
                </a:solidFill>
                <a:latin typeface="Times New Roman" pitchFamily="18" charset="0"/>
              </a:rPr>
              <a:t>接收的信息</a:t>
            </a:r>
          </a:p>
          <a:p>
            <a:pPr algn="ctr"/>
            <a:r>
              <a:rPr lang="en-US" altLang="zh-CN">
                <a:solidFill>
                  <a:srgbClr val="000000"/>
                </a:solidFill>
                <a:latin typeface="Times New Roman" pitchFamily="18" charset="0"/>
              </a:rPr>
              <a:t>(</a:t>
            </a:r>
            <a:r>
              <a:rPr lang="zh-CN" altLang="en-US">
                <a:solidFill>
                  <a:srgbClr val="000000"/>
                </a:solidFill>
                <a:latin typeface="Times New Roman" pitchFamily="18" charset="0"/>
              </a:rPr>
              <a:t>其它神经元的输出</a:t>
            </a:r>
            <a:r>
              <a:rPr lang="en-US" altLang="zh-CN">
                <a:solidFill>
                  <a:srgbClr val="000000"/>
                </a:solidFill>
                <a:latin typeface="Times New Roman" pitchFamily="18" charset="0"/>
              </a:rPr>
              <a:t>)</a:t>
            </a:r>
            <a:r>
              <a:rPr lang="en-US" altLang="zh-CN" sz="2400">
                <a:solidFill>
                  <a:srgbClr val="000000"/>
                </a:solidFill>
                <a:latin typeface="Times New Roman" pitchFamily="18" charset="0"/>
              </a:rPr>
              <a:t> </a:t>
            </a:r>
            <a:r>
              <a:rPr lang="en-US" altLang="zh-CN" sz="2000">
                <a:solidFill>
                  <a:srgbClr val="000000"/>
                </a:solidFill>
                <a:latin typeface="Times New Roman" pitchFamily="18" charset="0"/>
              </a:rPr>
              <a:t> </a:t>
            </a:r>
          </a:p>
        </p:txBody>
      </p:sp>
      <p:sp>
        <p:nvSpPr>
          <p:cNvPr id="469001" name="AutoShape 9"/>
          <p:cNvSpPr>
            <a:spLocks noChangeArrowheads="1"/>
          </p:cNvSpPr>
          <p:nvPr/>
        </p:nvSpPr>
        <p:spPr bwMode="auto">
          <a:xfrm>
            <a:off x="5033963" y="1855788"/>
            <a:ext cx="1720850" cy="533400"/>
          </a:xfrm>
          <a:prstGeom prst="wedgeEllipseCallout">
            <a:avLst>
              <a:gd name="adj1" fmla="val -68356"/>
              <a:gd name="adj2" fmla="val 56250"/>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a:solidFill>
                  <a:srgbClr val="000000"/>
                </a:solidFill>
                <a:latin typeface="Times New Roman" pitchFamily="18" charset="0"/>
              </a:rPr>
              <a:t>互连强度 </a:t>
            </a:r>
          </a:p>
        </p:txBody>
      </p:sp>
      <p:sp>
        <p:nvSpPr>
          <p:cNvPr id="469002" name="AutoShape 10"/>
          <p:cNvSpPr>
            <a:spLocks noChangeArrowheads="1"/>
          </p:cNvSpPr>
          <p:nvPr/>
        </p:nvSpPr>
        <p:spPr bwMode="auto">
          <a:xfrm>
            <a:off x="4156075" y="4300538"/>
            <a:ext cx="1360488" cy="963612"/>
          </a:xfrm>
          <a:prstGeom prst="wedgeEllipseCallout">
            <a:avLst>
              <a:gd name="adj1" fmla="val 83722"/>
              <a:gd name="adj2" fmla="val -137148"/>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a:solidFill>
                  <a:srgbClr val="000000"/>
                </a:solidFill>
                <a:latin typeface="Times New Roman" pitchFamily="18" charset="0"/>
              </a:rPr>
              <a:t>作比较 </a:t>
            </a:r>
          </a:p>
          <a:p>
            <a:r>
              <a:rPr lang="zh-CN" altLang="en-US" sz="2000">
                <a:solidFill>
                  <a:srgbClr val="000000"/>
                </a:solidFill>
                <a:latin typeface="Times New Roman" pitchFamily="18" charset="0"/>
              </a:rPr>
              <a:t>的</a:t>
            </a:r>
            <a:r>
              <a:rPr lang="zh-CN" altLang="en-US" sz="2000">
                <a:solidFill>
                  <a:srgbClr val="000000"/>
                </a:solidFill>
                <a:latin typeface="Times New Roman" pitchFamily="18" charset="0"/>
                <a:cs typeface="Times New Roman" pitchFamily="18" charset="0"/>
              </a:rPr>
              <a:t>阈值</a:t>
            </a:r>
          </a:p>
        </p:txBody>
      </p:sp>
      <p:sp>
        <p:nvSpPr>
          <p:cNvPr id="469003" name="AutoShape 11"/>
          <p:cNvSpPr>
            <a:spLocks noChangeArrowheads="1"/>
          </p:cNvSpPr>
          <p:nvPr/>
        </p:nvSpPr>
        <p:spPr bwMode="auto">
          <a:xfrm>
            <a:off x="747713" y="2305050"/>
            <a:ext cx="2582862" cy="533400"/>
          </a:xfrm>
          <a:prstGeom prst="wedgeEllipseCallout">
            <a:avLst>
              <a:gd name="adj1" fmla="val 55532"/>
              <a:gd name="adj2" fmla="val 62500"/>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000" i="1">
                <a:solidFill>
                  <a:srgbClr val="000000"/>
                </a:solidFill>
                <a:latin typeface="Times New Roman" pitchFamily="18" charset="0"/>
              </a:rPr>
              <a:t>n</a:t>
            </a:r>
            <a:r>
              <a:rPr lang="zh-CN" altLang="en-US" sz="2000">
                <a:solidFill>
                  <a:srgbClr val="000000"/>
                </a:solidFill>
                <a:latin typeface="Times New Roman" pitchFamily="18" charset="0"/>
              </a:rPr>
              <a:t>维输入向量</a:t>
            </a:r>
            <a:r>
              <a:rPr lang="en-US" altLang="zh-CN" sz="2000" b="1" i="1">
                <a:solidFill>
                  <a:srgbClr val="000000"/>
                </a:solidFill>
                <a:latin typeface="Times New Roman" pitchFamily="18" charset="0"/>
              </a:rPr>
              <a:t>X</a:t>
            </a:r>
            <a:r>
              <a:rPr lang="en-US" altLang="zh-CN" sz="2000">
                <a:solidFill>
                  <a:srgbClr val="000000"/>
                </a:solidFill>
                <a:latin typeface="Times New Roman" pitchFamily="18" charset="0"/>
              </a:rPr>
              <a:t> </a:t>
            </a:r>
          </a:p>
        </p:txBody>
      </p:sp>
      <p:sp>
        <p:nvSpPr>
          <p:cNvPr id="469004" name="AutoShape 12"/>
          <p:cNvSpPr>
            <a:spLocks noChangeArrowheads="1"/>
          </p:cNvSpPr>
          <p:nvPr/>
        </p:nvSpPr>
        <p:spPr bwMode="auto">
          <a:xfrm>
            <a:off x="7634288" y="3611563"/>
            <a:ext cx="1001712" cy="533400"/>
          </a:xfrm>
          <a:prstGeom prst="wedgeEllipseCallout">
            <a:avLst>
              <a:gd name="adj1" fmla="val -59509"/>
              <a:gd name="adj2" fmla="val -81847"/>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a:solidFill>
                  <a:srgbClr val="000000"/>
                </a:solidFill>
                <a:latin typeface="Times New Roman" pitchFamily="18" charset="0"/>
              </a:rPr>
              <a:t>输出 </a:t>
            </a:r>
          </a:p>
        </p:txBody>
      </p:sp>
      <p:sp>
        <p:nvSpPr>
          <p:cNvPr id="469005" name="AutoShape 13"/>
          <p:cNvSpPr>
            <a:spLocks noChangeArrowheads="1"/>
          </p:cNvSpPr>
          <p:nvPr/>
        </p:nvSpPr>
        <p:spPr bwMode="auto">
          <a:xfrm>
            <a:off x="6886575" y="2087563"/>
            <a:ext cx="1720850" cy="533400"/>
          </a:xfrm>
          <a:prstGeom prst="wedgeEllipseCallout">
            <a:avLst>
              <a:gd name="adj1" fmla="val -66606"/>
              <a:gd name="adj2" fmla="val 151486"/>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a:solidFill>
                  <a:srgbClr val="000000"/>
                </a:solidFill>
                <a:latin typeface="Times New Roman" pitchFamily="18" charset="0"/>
              </a:rPr>
              <a:t>输出函数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9003"/>
                                        </p:tgtEl>
                                        <p:attrNameLst>
                                          <p:attrName>style.visibility</p:attrName>
                                        </p:attrNameLst>
                                      </p:cBhvr>
                                      <p:to>
                                        <p:strVal val="visible"/>
                                      </p:to>
                                    </p:set>
                                    <p:animEffect transition="in" filter="fade">
                                      <p:cBhvr>
                                        <p:cTn id="7" dur="500"/>
                                        <p:tgtEl>
                                          <p:spTgt spid="4690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9000"/>
                                        </p:tgtEl>
                                        <p:attrNameLst>
                                          <p:attrName>style.visibility</p:attrName>
                                        </p:attrNameLst>
                                      </p:cBhvr>
                                      <p:to>
                                        <p:strVal val="visible"/>
                                      </p:to>
                                    </p:set>
                                    <p:animEffect transition="in" filter="fade">
                                      <p:cBhvr>
                                        <p:cTn id="12" dur="500"/>
                                        <p:tgtEl>
                                          <p:spTgt spid="4690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9001"/>
                                        </p:tgtEl>
                                        <p:attrNameLst>
                                          <p:attrName>style.visibility</p:attrName>
                                        </p:attrNameLst>
                                      </p:cBhvr>
                                      <p:to>
                                        <p:strVal val="visible"/>
                                      </p:to>
                                    </p:set>
                                    <p:animEffect transition="in" filter="fade">
                                      <p:cBhvr>
                                        <p:cTn id="17" dur="500"/>
                                        <p:tgtEl>
                                          <p:spTgt spid="4690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9002"/>
                                        </p:tgtEl>
                                        <p:attrNameLst>
                                          <p:attrName>style.visibility</p:attrName>
                                        </p:attrNameLst>
                                      </p:cBhvr>
                                      <p:to>
                                        <p:strVal val="visible"/>
                                      </p:to>
                                    </p:set>
                                    <p:animEffect transition="in" filter="fade">
                                      <p:cBhvr>
                                        <p:cTn id="22" dur="500"/>
                                        <p:tgtEl>
                                          <p:spTgt spid="4690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69005"/>
                                        </p:tgtEl>
                                        <p:attrNameLst>
                                          <p:attrName>style.visibility</p:attrName>
                                        </p:attrNameLst>
                                      </p:cBhvr>
                                      <p:to>
                                        <p:strVal val="visible"/>
                                      </p:to>
                                    </p:set>
                                    <p:animEffect transition="in" filter="fade">
                                      <p:cBhvr>
                                        <p:cTn id="27" dur="500"/>
                                        <p:tgtEl>
                                          <p:spTgt spid="4690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9004"/>
                                        </p:tgtEl>
                                        <p:attrNameLst>
                                          <p:attrName>style.visibility</p:attrName>
                                        </p:attrNameLst>
                                      </p:cBhvr>
                                      <p:to>
                                        <p:strVal val="visible"/>
                                      </p:to>
                                    </p:set>
                                    <p:animEffect transition="in" filter="fade">
                                      <p:cBhvr>
                                        <p:cTn id="32" dur="500"/>
                                        <p:tgtEl>
                                          <p:spTgt spid="4690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68996"/>
                                        </p:tgtEl>
                                        <p:attrNameLst>
                                          <p:attrName>style.visibility</p:attrName>
                                        </p:attrNameLst>
                                      </p:cBhvr>
                                      <p:to>
                                        <p:strVal val="visible"/>
                                      </p:to>
                                    </p:set>
                                    <p:animEffect transition="in" filter="fade">
                                      <p:cBhvr>
                                        <p:cTn id="37" dur="500"/>
                                        <p:tgtEl>
                                          <p:spTgt spid="46899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68997"/>
                                        </p:tgtEl>
                                        <p:attrNameLst>
                                          <p:attrName>style.visibility</p:attrName>
                                        </p:attrNameLst>
                                      </p:cBhvr>
                                      <p:to>
                                        <p:strVal val="visible"/>
                                      </p:to>
                                    </p:set>
                                    <p:animEffect transition="in" filter="fade">
                                      <p:cBhvr>
                                        <p:cTn id="40" dur="500"/>
                                        <p:tgtEl>
                                          <p:spTgt spid="468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6" grpId="0"/>
      <p:bldP spid="468997" grpId="0"/>
      <p:bldP spid="469000" grpId="0" animBg="1"/>
      <p:bldP spid="469001" grpId="0" animBg="1"/>
      <p:bldP spid="469002" grpId="0" animBg="1"/>
      <p:bldP spid="469003" grpId="0" animBg="1"/>
      <p:bldP spid="469004" grpId="0" animBg="1"/>
      <p:bldP spid="46900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83C9835-84D3-46C0-BF48-6FDD528D7041}" type="slidenum">
              <a:rPr lang="en-US" altLang="zh-CN" smtClean="0"/>
              <a:pPr eaLnBrk="1" hangingPunct="1"/>
              <a:t>19</a:t>
            </a:fld>
            <a:endParaRPr lang="en-US" altLang="zh-CN"/>
          </a:p>
        </p:txBody>
      </p:sp>
      <p:sp>
        <p:nvSpPr>
          <p:cNvPr id="34820" name="Rectangle 2"/>
          <p:cNvSpPr>
            <a:spLocks noChangeArrowheads="1"/>
          </p:cNvSpPr>
          <p:nvPr/>
        </p:nvSpPr>
        <p:spPr bwMode="auto">
          <a:xfrm>
            <a:off x="498475" y="355600"/>
            <a:ext cx="2393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solidFill>
                  <a:srgbClr val="000000"/>
                </a:solidFill>
                <a:latin typeface="Times New Roman" pitchFamily="18" charset="0"/>
              </a:rPr>
              <a:t>神经元的动作： </a:t>
            </a:r>
          </a:p>
        </p:txBody>
      </p:sp>
      <p:graphicFrame>
        <p:nvGraphicFramePr>
          <p:cNvPr id="34821" name="Object 3"/>
          <p:cNvGraphicFramePr>
            <a:graphicFrameLocks noChangeAspect="1"/>
          </p:cNvGraphicFramePr>
          <p:nvPr/>
        </p:nvGraphicFramePr>
        <p:xfrm>
          <a:off x="3240088" y="233363"/>
          <a:ext cx="1700212" cy="863600"/>
        </p:xfrm>
        <a:graphic>
          <a:graphicData uri="http://schemas.openxmlformats.org/presentationml/2006/ole">
            <mc:AlternateContent xmlns:mc="http://schemas.openxmlformats.org/markup-compatibility/2006">
              <mc:Choice xmlns:v="urn:schemas-microsoft-com:vml" Requires="v">
                <p:oleObj spid="_x0000_s35153" name="公式" r:id="rId3" imgW="850531" imgH="431613" progId="Equation.3">
                  <p:embed/>
                </p:oleObj>
              </mc:Choice>
              <mc:Fallback>
                <p:oleObj name="公式" r:id="rId3" imgW="850531" imgH="4316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088" y="233363"/>
                        <a:ext cx="17002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2" name="Object 4"/>
          <p:cNvGraphicFramePr>
            <a:graphicFrameLocks noChangeAspect="1"/>
          </p:cNvGraphicFramePr>
          <p:nvPr/>
        </p:nvGraphicFramePr>
        <p:xfrm>
          <a:off x="3357563" y="1185863"/>
          <a:ext cx="1420812" cy="406400"/>
        </p:xfrm>
        <a:graphic>
          <a:graphicData uri="http://schemas.openxmlformats.org/presentationml/2006/ole">
            <mc:AlternateContent xmlns:mc="http://schemas.openxmlformats.org/markup-compatibility/2006">
              <mc:Choice xmlns:v="urn:schemas-microsoft-com:vml" Requires="v">
                <p:oleObj spid="_x0000_s35154" name="公式" r:id="rId5" imgW="710891" imgH="203112" progId="Equation.3">
                  <p:embed/>
                </p:oleObj>
              </mc:Choice>
              <mc:Fallback>
                <p:oleObj name="公式" r:id="rId5" imgW="710891" imgH="203112"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7563" y="1185863"/>
                        <a:ext cx="14208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3" name="Object 5"/>
          <p:cNvGraphicFramePr>
            <a:graphicFrameLocks noChangeAspect="1"/>
          </p:cNvGraphicFramePr>
          <p:nvPr/>
        </p:nvGraphicFramePr>
        <p:xfrm>
          <a:off x="5776913" y="439738"/>
          <a:ext cx="1447800" cy="457200"/>
        </p:xfrm>
        <a:graphic>
          <a:graphicData uri="http://schemas.openxmlformats.org/presentationml/2006/ole">
            <mc:AlternateContent xmlns:mc="http://schemas.openxmlformats.org/markup-compatibility/2006">
              <mc:Choice xmlns:v="urn:schemas-microsoft-com:vml" Requires="v">
                <p:oleObj spid="_x0000_s35155" name="公式" r:id="rId7" imgW="723586" imgH="228501" progId="Equation.3">
                  <p:embed/>
                </p:oleObj>
              </mc:Choice>
              <mc:Fallback>
                <p:oleObj name="公式" r:id="rId7" imgW="723586" imgH="228501"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6913" y="439738"/>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0022" name="Rectangle 6"/>
          <p:cNvSpPr>
            <a:spLocks noChangeArrowheads="1"/>
          </p:cNvSpPr>
          <p:nvPr/>
        </p:nvSpPr>
        <p:spPr bwMode="auto">
          <a:xfrm>
            <a:off x="550863" y="1692275"/>
            <a:ext cx="5297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solidFill>
                  <a:srgbClr val="000000"/>
                </a:solidFill>
                <a:latin typeface="Times New Roman" pitchFamily="18" charset="0"/>
              </a:rPr>
              <a:t>输出函数 </a:t>
            </a:r>
            <a:r>
              <a:rPr lang="en-US" altLang="zh-CN" sz="2400" i="1">
                <a:solidFill>
                  <a:srgbClr val="000000"/>
                </a:solidFill>
                <a:latin typeface="Times New Roman" pitchFamily="18" charset="0"/>
              </a:rPr>
              <a:t>f</a:t>
            </a:r>
            <a:r>
              <a:rPr lang="zh-CN" altLang="en-US" sz="2400" i="1">
                <a:solidFill>
                  <a:srgbClr val="000000"/>
                </a:solidFill>
                <a:latin typeface="Times New Roman" pitchFamily="18" charset="0"/>
              </a:rPr>
              <a:t>：</a:t>
            </a:r>
            <a:r>
              <a:rPr lang="zh-CN" altLang="en-US" sz="2400">
                <a:solidFill>
                  <a:srgbClr val="000000"/>
                </a:solidFill>
                <a:latin typeface="Times New Roman" pitchFamily="18" charset="0"/>
              </a:rPr>
              <a:t>也称作用函数，非线性。 </a:t>
            </a:r>
          </a:p>
        </p:txBody>
      </p:sp>
      <p:pic>
        <p:nvPicPr>
          <p:cNvPr id="470023"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3463" y="2149475"/>
            <a:ext cx="2214562" cy="221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0024" name="Picture 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432175" y="2159000"/>
            <a:ext cx="2776538"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0025" name="Picture 9"/>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03975" y="2227263"/>
            <a:ext cx="2306638"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0026" name="Rectangle 10"/>
          <p:cNvSpPr>
            <a:spLocks noChangeArrowheads="1"/>
          </p:cNvSpPr>
          <p:nvPr/>
        </p:nvSpPr>
        <p:spPr bwMode="auto">
          <a:xfrm>
            <a:off x="1066800" y="4114800"/>
            <a:ext cx="1876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000000"/>
                </a:solidFill>
                <a:latin typeface="Times New Roman" pitchFamily="18" charset="0"/>
              </a:rPr>
              <a:t>阈值型</a:t>
            </a:r>
            <a:r>
              <a:rPr lang="en-US" altLang="zh-CN" sz="2000">
                <a:solidFill>
                  <a:srgbClr val="000000"/>
                </a:solidFill>
                <a:latin typeface="Times New Roman" pitchFamily="18" charset="0"/>
              </a:rPr>
              <a:t>(</a:t>
            </a:r>
            <a:r>
              <a:rPr lang="zh-CN" altLang="en-US" sz="2000">
                <a:solidFill>
                  <a:srgbClr val="000000"/>
                </a:solidFill>
                <a:latin typeface="Times New Roman" pitchFamily="18" charset="0"/>
              </a:rPr>
              <a:t>硬限幅</a:t>
            </a:r>
            <a:r>
              <a:rPr lang="en-US" altLang="zh-CN" sz="2000">
                <a:solidFill>
                  <a:srgbClr val="000000"/>
                </a:solidFill>
                <a:latin typeface="Times New Roman" pitchFamily="18" charset="0"/>
              </a:rPr>
              <a:t>)</a:t>
            </a:r>
          </a:p>
        </p:txBody>
      </p:sp>
      <p:sp>
        <p:nvSpPr>
          <p:cNvPr id="470027" name="Rectangle 11"/>
          <p:cNvSpPr>
            <a:spLocks noChangeArrowheads="1"/>
          </p:cNvSpPr>
          <p:nvPr/>
        </p:nvSpPr>
        <p:spPr bwMode="auto">
          <a:xfrm>
            <a:off x="3962400" y="4114800"/>
            <a:ext cx="1263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Sigmoid</a:t>
            </a:r>
            <a:r>
              <a:rPr lang="zh-CN" altLang="en-US" sz="2000">
                <a:solidFill>
                  <a:srgbClr val="000000"/>
                </a:solidFill>
                <a:latin typeface="Times New Roman" pitchFamily="18" charset="0"/>
              </a:rPr>
              <a:t>型</a:t>
            </a:r>
          </a:p>
        </p:txBody>
      </p:sp>
      <p:sp>
        <p:nvSpPr>
          <p:cNvPr id="470028" name="Rectangle 12"/>
          <p:cNvSpPr>
            <a:spLocks noChangeArrowheads="1"/>
          </p:cNvSpPr>
          <p:nvPr/>
        </p:nvSpPr>
        <p:spPr bwMode="auto">
          <a:xfrm>
            <a:off x="6818313" y="4132263"/>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000000"/>
                </a:solidFill>
                <a:latin typeface="Times New Roman" pitchFamily="18" charset="0"/>
              </a:rPr>
              <a:t>伪线性型</a:t>
            </a:r>
          </a:p>
        </p:txBody>
      </p:sp>
      <p:sp>
        <p:nvSpPr>
          <p:cNvPr id="470029" name="Rectangle 13"/>
          <p:cNvSpPr>
            <a:spLocks noChangeArrowheads="1"/>
          </p:cNvSpPr>
          <p:nvPr/>
        </p:nvSpPr>
        <p:spPr bwMode="auto">
          <a:xfrm>
            <a:off x="1541463" y="4835525"/>
            <a:ext cx="2782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i="1">
                <a:solidFill>
                  <a:srgbClr val="000000"/>
                </a:solidFill>
                <a:latin typeface="Times New Roman" pitchFamily="18" charset="0"/>
              </a:rPr>
              <a:t>f </a:t>
            </a:r>
            <a:r>
              <a:rPr lang="zh-CN" altLang="en-US" sz="2400">
                <a:solidFill>
                  <a:srgbClr val="000000"/>
                </a:solidFill>
                <a:latin typeface="Times New Roman" pitchFamily="18" charset="0"/>
              </a:rPr>
              <a:t>为阈值型函数时：</a:t>
            </a:r>
          </a:p>
        </p:txBody>
      </p:sp>
      <p:graphicFrame>
        <p:nvGraphicFramePr>
          <p:cNvPr id="470030" name="Object 14"/>
          <p:cNvGraphicFramePr>
            <a:graphicFrameLocks noChangeAspect="1"/>
          </p:cNvGraphicFramePr>
          <p:nvPr/>
        </p:nvGraphicFramePr>
        <p:xfrm>
          <a:off x="4129088" y="4616450"/>
          <a:ext cx="2667000" cy="914400"/>
        </p:xfrm>
        <a:graphic>
          <a:graphicData uri="http://schemas.openxmlformats.org/presentationml/2006/ole">
            <mc:AlternateContent xmlns:mc="http://schemas.openxmlformats.org/markup-compatibility/2006">
              <mc:Choice xmlns:v="urn:schemas-microsoft-com:vml" Requires="v">
                <p:oleObj spid="_x0000_s35156" name="公式" r:id="rId12" imgW="1333500" imgH="457200" progId="Equation.3">
                  <p:embed/>
                </p:oleObj>
              </mc:Choice>
              <mc:Fallback>
                <p:oleObj name="公式" r:id="rId12" imgW="1333500" imgH="457200"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29088" y="4616450"/>
                        <a:ext cx="2667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70031" name="Group 15"/>
          <p:cNvGrpSpPr>
            <a:grpSpLocks/>
          </p:cNvGrpSpPr>
          <p:nvPr/>
        </p:nvGrpSpPr>
        <p:grpSpPr bwMode="auto">
          <a:xfrm>
            <a:off x="1430338" y="5564188"/>
            <a:ext cx="3613150" cy="485775"/>
            <a:chOff x="833" y="3819"/>
            <a:chExt cx="2276" cy="306"/>
          </a:xfrm>
        </p:grpSpPr>
        <p:graphicFrame>
          <p:nvGraphicFramePr>
            <p:cNvPr id="34839" name="Object 16"/>
            <p:cNvGraphicFramePr>
              <a:graphicFrameLocks noChangeAspect="1"/>
            </p:cNvGraphicFramePr>
            <p:nvPr/>
          </p:nvGraphicFramePr>
          <p:xfrm>
            <a:off x="1089" y="3837"/>
            <a:ext cx="780" cy="288"/>
          </p:xfrm>
          <a:graphic>
            <a:graphicData uri="http://schemas.openxmlformats.org/presentationml/2006/ole">
              <mc:AlternateContent xmlns:mc="http://schemas.openxmlformats.org/markup-compatibility/2006">
                <mc:Choice xmlns:v="urn:schemas-microsoft-com:vml" Requires="v">
                  <p:oleObj spid="_x0000_s35157" name="公式" r:id="rId14" imgW="622030" imgH="228501" progId="Equation.3">
                    <p:embed/>
                  </p:oleObj>
                </mc:Choice>
                <mc:Fallback>
                  <p:oleObj name="公式" r:id="rId14" imgW="622030" imgH="228501"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89" y="3837"/>
                          <a:ext cx="7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40" name="Rectangle 17"/>
            <p:cNvSpPr>
              <a:spLocks noChangeArrowheads="1"/>
            </p:cNvSpPr>
            <p:nvPr/>
          </p:nvSpPr>
          <p:spPr bwMode="auto">
            <a:xfrm>
              <a:off x="833" y="3819"/>
              <a:ext cx="2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solidFill>
                    <a:srgbClr val="000000"/>
                  </a:solidFill>
                  <a:latin typeface="Times New Roman" pitchFamily="18" charset="0"/>
                </a:rPr>
                <a:t>设                 ，点积形式：</a:t>
              </a:r>
            </a:p>
          </p:txBody>
        </p:sp>
      </p:grpSp>
      <p:graphicFrame>
        <p:nvGraphicFramePr>
          <p:cNvPr id="470034" name="Object 18"/>
          <p:cNvGraphicFramePr>
            <a:graphicFrameLocks noChangeAspect="1"/>
          </p:cNvGraphicFramePr>
          <p:nvPr/>
        </p:nvGraphicFramePr>
        <p:xfrm>
          <a:off x="5027613" y="5561013"/>
          <a:ext cx="1962150" cy="457200"/>
        </p:xfrm>
        <a:graphic>
          <a:graphicData uri="http://schemas.openxmlformats.org/presentationml/2006/ole">
            <mc:AlternateContent xmlns:mc="http://schemas.openxmlformats.org/markup-compatibility/2006">
              <mc:Choice xmlns:v="urn:schemas-microsoft-com:vml" Requires="v">
                <p:oleObj spid="_x0000_s35158" name="公式" r:id="rId16" imgW="977900" imgH="228600" progId="Equation.3">
                  <p:embed/>
                </p:oleObj>
              </mc:Choice>
              <mc:Fallback>
                <p:oleObj name="公式" r:id="rId16" imgW="977900" imgH="228600" progId="Equation.3">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27613" y="5561013"/>
                        <a:ext cx="196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70035" name="Group 19"/>
          <p:cNvGrpSpPr>
            <a:grpSpLocks/>
          </p:cNvGrpSpPr>
          <p:nvPr/>
        </p:nvGrpSpPr>
        <p:grpSpPr bwMode="auto">
          <a:xfrm>
            <a:off x="1466850" y="6099175"/>
            <a:ext cx="6305550" cy="523875"/>
            <a:chOff x="552" y="3559"/>
            <a:chExt cx="3972" cy="330"/>
          </a:xfrm>
        </p:grpSpPr>
        <p:graphicFrame>
          <p:nvGraphicFramePr>
            <p:cNvPr id="34836" name="Object 20"/>
            <p:cNvGraphicFramePr>
              <a:graphicFrameLocks noChangeAspect="1"/>
            </p:cNvGraphicFramePr>
            <p:nvPr/>
          </p:nvGraphicFramePr>
          <p:xfrm>
            <a:off x="1148" y="3585"/>
            <a:ext cx="1807" cy="304"/>
          </p:xfrm>
          <a:graphic>
            <a:graphicData uri="http://schemas.openxmlformats.org/presentationml/2006/ole">
              <mc:AlternateContent xmlns:mc="http://schemas.openxmlformats.org/markup-compatibility/2006">
                <mc:Choice xmlns:v="urn:schemas-microsoft-com:vml" Requires="v">
                  <p:oleObj spid="_x0000_s35159" name="公式" r:id="rId18" imgW="1435100" imgH="241300" progId="Equation.3">
                    <p:embed/>
                  </p:oleObj>
                </mc:Choice>
                <mc:Fallback>
                  <p:oleObj name="公式" r:id="rId18" imgW="1435100" imgH="241300" progId="Equation.3">
                    <p:embed/>
                    <p:pic>
                      <p:nvPicPr>
                        <p:cNvPr id="0"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48" y="3585"/>
                          <a:ext cx="180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7" name="Object 21"/>
            <p:cNvGraphicFramePr>
              <a:graphicFrameLocks noChangeAspect="1"/>
            </p:cNvGraphicFramePr>
            <p:nvPr/>
          </p:nvGraphicFramePr>
          <p:xfrm>
            <a:off x="3068" y="3585"/>
            <a:ext cx="1456" cy="304"/>
          </p:xfrm>
          <a:graphic>
            <a:graphicData uri="http://schemas.openxmlformats.org/presentationml/2006/ole">
              <mc:AlternateContent xmlns:mc="http://schemas.openxmlformats.org/markup-compatibility/2006">
                <mc:Choice xmlns:v="urn:schemas-microsoft-com:vml" Requires="v">
                  <p:oleObj spid="_x0000_s35160" name="公式" r:id="rId20" imgW="1155700" imgH="241300" progId="Equation.3">
                    <p:embed/>
                  </p:oleObj>
                </mc:Choice>
                <mc:Fallback>
                  <p:oleObj name="公式" r:id="rId20" imgW="1155700" imgH="241300" progId="Equation.3">
                    <p:embed/>
                    <p:pic>
                      <p:nvPicPr>
                        <p:cNvPr id="0" name="Object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68" y="3585"/>
                          <a:ext cx="145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8" name="Rectangle 22"/>
            <p:cNvSpPr>
              <a:spLocks noChangeArrowheads="1"/>
            </p:cNvSpPr>
            <p:nvPr/>
          </p:nvSpPr>
          <p:spPr bwMode="auto">
            <a:xfrm>
              <a:off x="552" y="3559"/>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solidFill>
                    <a:srgbClr val="000000"/>
                  </a:solidFill>
                  <a:latin typeface="Times New Roman" pitchFamily="18" charset="0"/>
                </a:rPr>
                <a:t>式中，</a:t>
              </a:r>
              <a:endParaRPr lang="zh-CN" altLang="en-US" sz="240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0022"/>
                                        </p:tgtEl>
                                        <p:attrNameLst>
                                          <p:attrName>style.visibility</p:attrName>
                                        </p:attrNameLst>
                                      </p:cBhvr>
                                      <p:to>
                                        <p:strVal val="visible"/>
                                      </p:to>
                                    </p:set>
                                    <p:animEffect transition="in" filter="fade">
                                      <p:cBhvr>
                                        <p:cTn id="7" dur="500"/>
                                        <p:tgtEl>
                                          <p:spTgt spid="470022"/>
                                        </p:tgtEl>
                                      </p:cBhvr>
                                    </p:animEffect>
                                  </p:childTnLst>
                                </p:cTn>
                              </p:par>
                              <p:par>
                                <p:cTn id="8" presetID="10" presetClass="entr" presetSubtype="0" fill="hold" nodeType="withEffect">
                                  <p:stCondLst>
                                    <p:cond delay="0"/>
                                  </p:stCondLst>
                                  <p:childTnLst>
                                    <p:set>
                                      <p:cBhvr>
                                        <p:cTn id="9" dur="1" fill="hold">
                                          <p:stCondLst>
                                            <p:cond delay="0"/>
                                          </p:stCondLst>
                                        </p:cTn>
                                        <p:tgtEl>
                                          <p:spTgt spid="470023"/>
                                        </p:tgtEl>
                                        <p:attrNameLst>
                                          <p:attrName>style.visibility</p:attrName>
                                        </p:attrNameLst>
                                      </p:cBhvr>
                                      <p:to>
                                        <p:strVal val="visible"/>
                                      </p:to>
                                    </p:set>
                                    <p:animEffect transition="in" filter="fade">
                                      <p:cBhvr>
                                        <p:cTn id="10" dur="500"/>
                                        <p:tgtEl>
                                          <p:spTgt spid="470023"/>
                                        </p:tgtEl>
                                      </p:cBhvr>
                                    </p:animEffect>
                                  </p:childTnLst>
                                </p:cTn>
                              </p:par>
                              <p:par>
                                <p:cTn id="11" presetID="10" presetClass="entr" presetSubtype="0" fill="hold" nodeType="withEffect">
                                  <p:stCondLst>
                                    <p:cond delay="0"/>
                                  </p:stCondLst>
                                  <p:childTnLst>
                                    <p:set>
                                      <p:cBhvr>
                                        <p:cTn id="12" dur="1" fill="hold">
                                          <p:stCondLst>
                                            <p:cond delay="0"/>
                                          </p:stCondLst>
                                        </p:cTn>
                                        <p:tgtEl>
                                          <p:spTgt spid="470024"/>
                                        </p:tgtEl>
                                        <p:attrNameLst>
                                          <p:attrName>style.visibility</p:attrName>
                                        </p:attrNameLst>
                                      </p:cBhvr>
                                      <p:to>
                                        <p:strVal val="visible"/>
                                      </p:to>
                                    </p:set>
                                    <p:animEffect transition="in" filter="fade">
                                      <p:cBhvr>
                                        <p:cTn id="13" dur="500"/>
                                        <p:tgtEl>
                                          <p:spTgt spid="470024"/>
                                        </p:tgtEl>
                                      </p:cBhvr>
                                    </p:animEffect>
                                  </p:childTnLst>
                                </p:cTn>
                              </p:par>
                              <p:par>
                                <p:cTn id="14" presetID="10" presetClass="entr" presetSubtype="0" fill="hold" nodeType="withEffect">
                                  <p:stCondLst>
                                    <p:cond delay="0"/>
                                  </p:stCondLst>
                                  <p:childTnLst>
                                    <p:set>
                                      <p:cBhvr>
                                        <p:cTn id="15" dur="1" fill="hold">
                                          <p:stCondLst>
                                            <p:cond delay="0"/>
                                          </p:stCondLst>
                                        </p:cTn>
                                        <p:tgtEl>
                                          <p:spTgt spid="470025"/>
                                        </p:tgtEl>
                                        <p:attrNameLst>
                                          <p:attrName>style.visibility</p:attrName>
                                        </p:attrNameLst>
                                      </p:cBhvr>
                                      <p:to>
                                        <p:strVal val="visible"/>
                                      </p:to>
                                    </p:set>
                                    <p:animEffect transition="in" filter="fade">
                                      <p:cBhvr>
                                        <p:cTn id="16" dur="500"/>
                                        <p:tgtEl>
                                          <p:spTgt spid="4700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0026"/>
                                        </p:tgtEl>
                                        <p:attrNameLst>
                                          <p:attrName>style.visibility</p:attrName>
                                        </p:attrNameLst>
                                      </p:cBhvr>
                                      <p:to>
                                        <p:strVal val="visible"/>
                                      </p:to>
                                    </p:set>
                                    <p:animEffect transition="in" filter="fade">
                                      <p:cBhvr>
                                        <p:cTn id="19" dur="500"/>
                                        <p:tgtEl>
                                          <p:spTgt spid="4700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70027"/>
                                        </p:tgtEl>
                                        <p:attrNameLst>
                                          <p:attrName>style.visibility</p:attrName>
                                        </p:attrNameLst>
                                      </p:cBhvr>
                                      <p:to>
                                        <p:strVal val="visible"/>
                                      </p:to>
                                    </p:set>
                                    <p:animEffect transition="in" filter="fade">
                                      <p:cBhvr>
                                        <p:cTn id="22" dur="500"/>
                                        <p:tgtEl>
                                          <p:spTgt spid="4700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0028"/>
                                        </p:tgtEl>
                                        <p:attrNameLst>
                                          <p:attrName>style.visibility</p:attrName>
                                        </p:attrNameLst>
                                      </p:cBhvr>
                                      <p:to>
                                        <p:strVal val="visible"/>
                                      </p:to>
                                    </p:set>
                                    <p:animEffect transition="in" filter="fade">
                                      <p:cBhvr>
                                        <p:cTn id="25" dur="500"/>
                                        <p:tgtEl>
                                          <p:spTgt spid="4700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70029"/>
                                        </p:tgtEl>
                                        <p:attrNameLst>
                                          <p:attrName>style.visibility</p:attrName>
                                        </p:attrNameLst>
                                      </p:cBhvr>
                                      <p:to>
                                        <p:strVal val="visible"/>
                                      </p:to>
                                    </p:set>
                                    <p:animEffect transition="in" filter="fade">
                                      <p:cBhvr>
                                        <p:cTn id="30" dur="500"/>
                                        <p:tgtEl>
                                          <p:spTgt spid="470029"/>
                                        </p:tgtEl>
                                      </p:cBhvr>
                                    </p:animEffect>
                                  </p:childTnLst>
                                </p:cTn>
                              </p:par>
                              <p:par>
                                <p:cTn id="31" presetID="10" presetClass="entr" presetSubtype="0" fill="hold" nodeType="withEffect">
                                  <p:stCondLst>
                                    <p:cond delay="0"/>
                                  </p:stCondLst>
                                  <p:childTnLst>
                                    <p:set>
                                      <p:cBhvr>
                                        <p:cTn id="32" dur="1" fill="hold">
                                          <p:stCondLst>
                                            <p:cond delay="0"/>
                                          </p:stCondLst>
                                        </p:cTn>
                                        <p:tgtEl>
                                          <p:spTgt spid="470030"/>
                                        </p:tgtEl>
                                        <p:attrNameLst>
                                          <p:attrName>style.visibility</p:attrName>
                                        </p:attrNameLst>
                                      </p:cBhvr>
                                      <p:to>
                                        <p:strVal val="visible"/>
                                      </p:to>
                                    </p:set>
                                    <p:animEffect transition="in" filter="fade">
                                      <p:cBhvr>
                                        <p:cTn id="33" dur="500"/>
                                        <p:tgtEl>
                                          <p:spTgt spid="47003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470031"/>
                                        </p:tgtEl>
                                        <p:attrNameLst>
                                          <p:attrName>style.visibility</p:attrName>
                                        </p:attrNameLst>
                                      </p:cBhvr>
                                      <p:to>
                                        <p:strVal val="visible"/>
                                      </p:to>
                                    </p:set>
                                    <p:animEffect transition="in" filter="fade">
                                      <p:cBhvr>
                                        <p:cTn id="38" dur="500"/>
                                        <p:tgtEl>
                                          <p:spTgt spid="470031"/>
                                        </p:tgtEl>
                                      </p:cBhvr>
                                    </p:animEffect>
                                  </p:childTnLst>
                                </p:cTn>
                              </p:par>
                              <p:par>
                                <p:cTn id="39" presetID="10" presetClass="entr" presetSubtype="0" fill="hold" nodeType="withEffect">
                                  <p:stCondLst>
                                    <p:cond delay="0"/>
                                  </p:stCondLst>
                                  <p:childTnLst>
                                    <p:set>
                                      <p:cBhvr>
                                        <p:cTn id="40" dur="1" fill="hold">
                                          <p:stCondLst>
                                            <p:cond delay="0"/>
                                          </p:stCondLst>
                                        </p:cTn>
                                        <p:tgtEl>
                                          <p:spTgt spid="470034"/>
                                        </p:tgtEl>
                                        <p:attrNameLst>
                                          <p:attrName>style.visibility</p:attrName>
                                        </p:attrNameLst>
                                      </p:cBhvr>
                                      <p:to>
                                        <p:strVal val="visible"/>
                                      </p:to>
                                    </p:set>
                                    <p:animEffect transition="in" filter="fade">
                                      <p:cBhvr>
                                        <p:cTn id="41" dur="500"/>
                                        <p:tgtEl>
                                          <p:spTgt spid="470034"/>
                                        </p:tgtEl>
                                      </p:cBhvr>
                                    </p:animEffect>
                                  </p:childTnLst>
                                </p:cTn>
                              </p:par>
                              <p:par>
                                <p:cTn id="42" presetID="10" presetClass="entr" presetSubtype="0" fill="hold" nodeType="withEffect">
                                  <p:stCondLst>
                                    <p:cond delay="0"/>
                                  </p:stCondLst>
                                  <p:childTnLst>
                                    <p:set>
                                      <p:cBhvr>
                                        <p:cTn id="43" dur="1" fill="hold">
                                          <p:stCondLst>
                                            <p:cond delay="0"/>
                                          </p:stCondLst>
                                        </p:cTn>
                                        <p:tgtEl>
                                          <p:spTgt spid="470035"/>
                                        </p:tgtEl>
                                        <p:attrNameLst>
                                          <p:attrName>style.visibility</p:attrName>
                                        </p:attrNameLst>
                                      </p:cBhvr>
                                      <p:to>
                                        <p:strVal val="visible"/>
                                      </p:to>
                                    </p:set>
                                    <p:animEffect transition="in" filter="fade">
                                      <p:cBhvr>
                                        <p:cTn id="44" dur="500"/>
                                        <p:tgtEl>
                                          <p:spTgt spid="470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2" grpId="0"/>
      <p:bldP spid="470026" grpId="0"/>
      <p:bldP spid="470027" grpId="0"/>
      <p:bldP spid="470028" grpId="0"/>
      <p:bldP spid="4700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0A0F819-8F90-4198-A0BC-6131184F21F4}" type="slidenum">
              <a:rPr lang="en-US" altLang="zh-CN" smtClean="0"/>
              <a:pPr eaLnBrk="1" hangingPunct="1"/>
              <a:t>2</a:t>
            </a:fld>
            <a:endParaRPr lang="en-US" altLang="zh-CN"/>
          </a:p>
        </p:txBody>
      </p:sp>
      <p:sp>
        <p:nvSpPr>
          <p:cNvPr id="17412" name="Rectangle 2"/>
          <p:cNvSpPr>
            <a:spLocks noGrp="1" noRot="1" noChangeArrowheads="1"/>
          </p:cNvSpPr>
          <p:nvPr>
            <p:ph type="title"/>
          </p:nvPr>
        </p:nvSpPr>
        <p:spPr/>
        <p:txBody>
          <a:bodyPr/>
          <a:lstStyle/>
          <a:p>
            <a:pPr eaLnBrk="1" hangingPunct="1"/>
            <a:r>
              <a:rPr lang="zh-CN" altLang="en-US"/>
              <a:t>上讲复习</a:t>
            </a:r>
          </a:p>
        </p:txBody>
      </p:sp>
      <p:sp>
        <p:nvSpPr>
          <p:cNvPr id="17413" name="Rectangle 3"/>
          <p:cNvSpPr>
            <a:spLocks noGrp="1" noRot="1" noChangeArrowheads="1"/>
          </p:cNvSpPr>
          <p:nvPr>
            <p:ph type="body" idx="1"/>
          </p:nvPr>
        </p:nvSpPr>
        <p:spPr/>
        <p:txBody>
          <a:bodyPr/>
          <a:lstStyle/>
          <a:p>
            <a:pPr eaLnBrk="1" hangingPunct="1"/>
            <a:r>
              <a:rPr lang="zh-CN" altLang="en-US" dirty="0"/>
              <a:t>特征提取的必要性</a:t>
            </a:r>
          </a:p>
          <a:p>
            <a:pPr eaLnBrk="1" hangingPunct="1"/>
            <a:r>
              <a:rPr lang="zh-CN" altLang="en-US" dirty="0"/>
              <a:t>类别可分性测度</a:t>
            </a:r>
            <a:r>
              <a:rPr lang="en-US" altLang="zh-CN" dirty="0"/>
              <a:t>(Class </a:t>
            </a:r>
            <a:r>
              <a:rPr lang="en-US" altLang="zh-CN" dirty="0" err="1"/>
              <a:t>Separability</a:t>
            </a:r>
            <a:r>
              <a:rPr lang="en-US" altLang="zh-CN" dirty="0"/>
              <a:t> Criteria)</a:t>
            </a:r>
          </a:p>
          <a:p>
            <a:pPr eaLnBrk="1" hangingPunct="1"/>
            <a:r>
              <a:rPr lang="zh-CN" altLang="en-US" dirty="0"/>
              <a:t>离散</a:t>
            </a:r>
            <a:r>
              <a:rPr lang="en-US" altLang="zh-CN" dirty="0"/>
              <a:t>K-L</a:t>
            </a:r>
            <a:r>
              <a:rPr lang="zh-CN" altLang="en-US" dirty="0"/>
              <a:t>变换</a:t>
            </a:r>
          </a:p>
          <a:p>
            <a:pPr eaLnBrk="1" hangingPunct="1"/>
            <a:r>
              <a:rPr lang="zh-CN" altLang="en-US" dirty="0"/>
              <a:t>使用</a:t>
            </a:r>
            <a:r>
              <a:rPr lang="en-US" altLang="zh-CN" dirty="0"/>
              <a:t>K-L</a:t>
            </a:r>
            <a:r>
              <a:rPr lang="zh-CN" altLang="en-US" dirty="0"/>
              <a:t>变换实现特征提取</a:t>
            </a:r>
          </a:p>
          <a:p>
            <a:pPr eaLnBrk="1" hangingPunct="1"/>
            <a:r>
              <a:rPr lang="zh-CN" altLang="en-US" dirty="0"/>
              <a:t>特征选择</a:t>
            </a:r>
          </a:p>
          <a:p>
            <a:pPr eaLnBrk="1" hangingPunct="1"/>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kumimoji="1" lang="en-US" altLang="zh-CN"/>
              <a:t>BP</a:t>
            </a:r>
            <a:r>
              <a:rPr kumimoji="1" lang="zh-CN" altLang="en-US"/>
              <a:t>神经网络模型</a:t>
            </a:r>
          </a:p>
        </p:txBody>
      </p:sp>
      <p:sp>
        <p:nvSpPr>
          <p:cNvPr id="6147" name="Rectangle 3"/>
          <p:cNvSpPr>
            <a:spLocks noGrp="1" noChangeArrowheads="1"/>
          </p:cNvSpPr>
          <p:nvPr>
            <p:ph type="body" idx="1"/>
          </p:nvPr>
        </p:nvSpPr>
        <p:spPr>
          <a:xfrm>
            <a:off x="755650" y="1341438"/>
            <a:ext cx="8101013" cy="4114800"/>
          </a:xfrm>
        </p:spPr>
        <p:txBody>
          <a:bodyPr/>
          <a:lstStyle/>
          <a:p>
            <a:r>
              <a:rPr lang="zh-CN" altLang="en-US" dirty="0"/>
              <a:t>激活函数</a:t>
            </a:r>
          </a:p>
          <a:p>
            <a:pPr lvl="1"/>
            <a:r>
              <a:rPr lang="zh-CN" altLang="en-US" dirty="0"/>
              <a:t>必须处处可导</a:t>
            </a:r>
          </a:p>
          <a:p>
            <a:pPr lvl="2"/>
            <a:r>
              <a:rPr lang="zh-CN" altLang="en-US" dirty="0"/>
              <a:t>一般都使用</a:t>
            </a:r>
            <a:r>
              <a:rPr lang="en-US" altLang="zh-CN" dirty="0"/>
              <a:t>S</a:t>
            </a:r>
            <a:r>
              <a:rPr lang="zh-CN" altLang="en-US" dirty="0"/>
              <a:t>型函数  </a:t>
            </a:r>
          </a:p>
          <a:p>
            <a:r>
              <a:rPr lang="zh-CN" altLang="en-US" dirty="0"/>
              <a:t>使用</a:t>
            </a:r>
            <a:r>
              <a:rPr lang="en-US" altLang="zh-CN" dirty="0"/>
              <a:t>S</a:t>
            </a:r>
            <a:r>
              <a:rPr lang="zh-CN" altLang="en-US" dirty="0"/>
              <a:t>型激活函数时</a:t>
            </a:r>
            <a:r>
              <a:rPr lang="en-US" altLang="zh-CN" dirty="0"/>
              <a:t>BP</a:t>
            </a:r>
            <a:r>
              <a:rPr lang="zh-CN" altLang="en-US" dirty="0"/>
              <a:t>网络输入与输出关系</a:t>
            </a:r>
          </a:p>
          <a:p>
            <a:pPr lvl="1"/>
            <a:r>
              <a:rPr lang="zh-CN" altLang="en-US" dirty="0"/>
              <a:t>输入</a:t>
            </a:r>
          </a:p>
          <a:p>
            <a:pPr lvl="1"/>
            <a:endParaRPr lang="zh-CN" altLang="en-US" dirty="0"/>
          </a:p>
          <a:p>
            <a:pPr lvl="1"/>
            <a:r>
              <a:rPr lang="zh-CN" altLang="en-US" dirty="0"/>
              <a:t>输出</a:t>
            </a:r>
          </a:p>
          <a:p>
            <a:pPr lvl="1"/>
            <a:endParaRPr lang="en-US" altLang="zh-CN" dirty="0"/>
          </a:p>
        </p:txBody>
      </p:sp>
      <p:sp>
        <p:nvSpPr>
          <p:cNvPr id="6148"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rgbClr val="FFFFFF"/>
              </a:solidFill>
              <a:ea typeface="宋体" charset="-122"/>
            </a:endParaRPr>
          </a:p>
        </p:txBody>
      </p:sp>
      <p:graphicFrame>
        <p:nvGraphicFramePr>
          <p:cNvPr id="6149" name="Object 5"/>
          <p:cNvGraphicFramePr>
            <a:graphicFrameLocks noChangeAspect="1"/>
          </p:cNvGraphicFramePr>
          <p:nvPr>
            <p:extLst>
              <p:ext uri="{D42A27DB-BD31-4B8C-83A1-F6EECF244321}">
                <p14:modId xmlns:p14="http://schemas.microsoft.com/office/powerpoint/2010/main" val="1527801918"/>
              </p:ext>
            </p:extLst>
          </p:nvPr>
        </p:nvGraphicFramePr>
        <p:xfrm>
          <a:off x="3100388" y="4030663"/>
          <a:ext cx="4014787" cy="539750"/>
        </p:xfrm>
        <a:graphic>
          <a:graphicData uri="http://schemas.openxmlformats.org/presentationml/2006/ole">
            <mc:AlternateContent xmlns:mc="http://schemas.openxmlformats.org/markup-compatibility/2006">
              <mc:Choice xmlns:v="urn:schemas-microsoft-com:vml" Requires="v">
                <p:oleObj spid="_x0000_s51248" name="Equation" r:id="rId3" imgW="1701720" imgH="228600" progId="Equation.DSMT4">
                  <p:embed/>
                </p:oleObj>
              </mc:Choice>
              <mc:Fallback>
                <p:oleObj name="Equation" r:id="rId3" imgW="1701720" imgH="228600" progId="Equation.DSMT4">
                  <p:embed/>
                  <p:pic>
                    <p:nvPicPr>
                      <p:cNvPr id="0" name=""/>
                      <p:cNvPicPr>
                        <a:picLocks noChangeAspect="1" noChangeArrowheads="1"/>
                      </p:cNvPicPr>
                      <p:nvPr/>
                    </p:nvPicPr>
                    <p:blipFill>
                      <a:blip r:embed="rId4"/>
                      <a:srcRect/>
                      <a:stretch>
                        <a:fillRect/>
                      </a:stretch>
                    </p:blipFill>
                    <p:spPr bwMode="auto">
                      <a:xfrm>
                        <a:off x="3100388" y="4030663"/>
                        <a:ext cx="4014787"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0" name="Rectangle 6"/>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rgbClr val="FFFFFF"/>
              </a:solidFill>
              <a:ea typeface="宋体" charset="-122"/>
            </a:endParaRPr>
          </a:p>
        </p:txBody>
      </p:sp>
      <p:graphicFrame>
        <p:nvGraphicFramePr>
          <p:cNvPr id="6151" name="Object 7"/>
          <p:cNvGraphicFramePr>
            <a:graphicFrameLocks noChangeAspect="1"/>
          </p:cNvGraphicFramePr>
          <p:nvPr>
            <p:extLst>
              <p:ext uri="{D42A27DB-BD31-4B8C-83A1-F6EECF244321}">
                <p14:modId xmlns:p14="http://schemas.microsoft.com/office/powerpoint/2010/main" val="289639094"/>
              </p:ext>
            </p:extLst>
          </p:nvPr>
        </p:nvGraphicFramePr>
        <p:xfrm>
          <a:off x="3040063" y="4992688"/>
          <a:ext cx="3054350" cy="927100"/>
        </p:xfrm>
        <a:graphic>
          <a:graphicData uri="http://schemas.openxmlformats.org/presentationml/2006/ole">
            <mc:AlternateContent xmlns:mc="http://schemas.openxmlformats.org/markup-compatibility/2006">
              <mc:Choice xmlns:v="urn:schemas-microsoft-com:vml" Requires="v">
                <p:oleObj spid="_x0000_s51249" name="Equation" r:id="rId5" imgW="1307880" imgH="393480" progId="Equation.DSMT4">
                  <p:embed/>
                </p:oleObj>
              </mc:Choice>
              <mc:Fallback>
                <p:oleObj name="Equation" r:id="rId5" imgW="1307880" imgH="393480" progId="Equation.DSMT4">
                  <p:embed/>
                  <p:pic>
                    <p:nvPicPr>
                      <p:cNvPr id="0" name=""/>
                      <p:cNvPicPr>
                        <a:picLocks noChangeAspect="1" noChangeArrowheads="1"/>
                      </p:cNvPicPr>
                      <p:nvPr/>
                    </p:nvPicPr>
                    <p:blipFill>
                      <a:blip r:embed="rId6"/>
                      <a:srcRect/>
                      <a:stretch>
                        <a:fillRect/>
                      </a:stretch>
                    </p:blipFill>
                    <p:spPr bwMode="auto">
                      <a:xfrm>
                        <a:off x="3040063" y="4992688"/>
                        <a:ext cx="305435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376598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kumimoji="1" lang="en-US" altLang="zh-CN"/>
              <a:t>BP</a:t>
            </a:r>
            <a:r>
              <a:rPr kumimoji="1" lang="zh-CN" altLang="en-US"/>
              <a:t>神经网络模型</a:t>
            </a:r>
          </a:p>
        </p:txBody>
      </p:sp>
      <p:sp>
        <p:nvSpPr>
          <p:cNvPr id="7171" name="Rectangle 3"/>
          <p:cNvSpPr>
            <a:spLocks noGrp="1" noChangeArrowheads="1"/>
          </p:cNvSpPr>
          <p:nvPr>
            <p:ph type="body" idx="1"/>
          </p:nvPr>
        </p:nvSpPr>
        <p:spPr>
          <a:xfrm>
            <a:off x="323850" y="1341438"/>
            <a:ext cx="7772400" cy="1727200"/>
          </a:xfrm>
        </p:spPr>
        <p:txBody>
          <a:bodyPr/>
          <a:lstStyle/>
          <a:p>
            <a:pPr lvl="1"/>
            <a:r>
              <a:rPr lang="zh-CN" altLang="en-US" dirty="0"/>
              <a:t>输出的导数</a:t>
            </a:r>
          </a:p>
          <a:p>
            <a:pPr lvl="1"/>
            <a:endParaRPr lang="zh-CN" altLang="en-US" dirty="0"/>
          </a:p>
          <a:p>
            <a:pPr lvl="1"/>
            <a:endParaRPr lang="zh-CN" altLang="en-US" dirty="0"/>
          </a:p>
          <a:p>
            <a:pPr lvl="1"/>
            <a:endParaRPr lang="zh-CN" altLang="en-US" dirty="0"/>
          </a:p>
          <a:p>
            <a:endParaRPr lang="en-US" altLang="zh-CN" dirty="0"/>
          </a:p>
        </p:txBody>
      </p:sp>
      <p:sp>
        <p:nvSpPr>
          <p:cNvPr id="7172" name="Rectangle 4"/>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rgbClr val="FFFFFF"/>
              </a:solidFill>
              <a:ea typeface="宋体" charset="-122"/>
            </a:endParaRPr>
          </a:p>
        </p:txBody>
      </p:sp>
      <p:graphicFrame>
        <p:nvGraphicFramePr>
          <p:cNvPr id="7173" name="Object 5"/>
          <p:cNvGraphicFramePr>
            <a:graphicFrameLocks noChangeAspect="1"/>
          </p:cNvGraphicFramePr>
          <p:nvPr>
            <p:extLst>
              <p:ext uri="{D42A27DB-BD31-4B8C-83A1-F6EECF244321}">
                <p14:modId xmlns:p14="http://schemas.microsoft.com/office/powerpoint/2010/main" val="57660555"/>
              </p:ext>
            </p:extLst>
          </p:nvPr>
        </p:nvGraphicFramePr>
        <p:xfrm>
          <a:off x="1262063" y="1916113"/>
          <a:ext cx="5753100" cy="995362"/>
        </p:xfrm>
        <a:graphic>
          <a:graphicData uri="http://schemas.openxmlformats.org/presentationml/2006/ole">
            <mc:AlternateContent xmlns:mc="http://schemas.openxmlformats.org/markup-compatibility/2006">
              <mc:Choice xmlns:v="urn:schemas-microsoft-com:vml" Requires="v">
                <p:oleObj spid="_x0000_s52249" name="Equation" r:id="rId3" imgW="2425680" imgH="419040" progId="Equation.DSMT4">
                  <p:embed/>
                </p:oleObj>
              </mc:Choice>
              <mc:Fallback>
                <p:oleObj name="Equation" r:id="rId3" imgW="2425680" imgH="419040" progId="Equation.DSMT4">
                  <p:embed/>
                  <p:pic>
                    <p:nvPicPr>
                      <p:cNvPr id="0" name=""/>
                      <p:cNvPicPr>
                        <a:picLocks noChangeAspect="1" noChangeArrowheads="1"/>
                      </p:cNvPicPr>
                      <p:nvPr/>
                    </p:nvPicPr>
                    <p:blipFill>
                      <a:blip r:embed="rId4"/>
                      <a:srcRect/>
                      <a:stretch>
                        <a:fillRect/>
                      </a:stretch>
                    </p:blipFill>
                    <p:spPr bwMode="auto">
                      <a:xfrm>
                        <a:off x="1262063" y="1916113"/>
                        <a:ext cx="5753100" cy="995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17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0425" y="2057400"/>
            <a:ext cx="5184775" cy="431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992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7175"/>
                                        </p:tgtEl>
                                        <p:attrNameLst>
                                          <p:attrName>style.visibility</p:attrName>
                                        </p:attrNameLst>
                                      </p:cBhvr>
                                      <p:to>
                                        <p:strVal val="visible"/>
                                      </p:to>
                                    </p:set>
                                    <p:anim to="" calcmode="lin" valueType="num">
                                      <p:cBhvr>
                                        <p:cTn id="7" dur="1" fill="hold"/>
                                        <p:tgtEl>
                                          <p:spTgt spid="7175"/>
                                        </p:tgtEl>
                                        <p:attrNameLst>
                                          <p:attrName/>
                                        </p:attrNameLst>
                                      </p:cBhvr>
                                    </p:anim>
                                  </p:childTnLst>
                                </p:cTn>
                              </p:par>
                              <p:par>
                                <p:cTn id="8" presetID="4" presetClass="exit" presetSubtype="16" fill="hold" grpId="0" nodeType="withEffect">
                                  <p:stCondLst>
                                    <p:cond delay="0"/>
                                  </p:stCondLst>
                                  <p:childTnLst>
                                    <p:animEffect transition="out" filter="box(in)">
                                      <p:cBhvr>
                                        <p:cTn id="9" dur="500"/>
                                        <p:tgtEl>
                                          <p:spTgt spid="7171">
                                            <p:txEl>
                                              <p:pRg st="0" end="0"/>
                                            </p:txEl>
                                          </p:spTgt>
                                        </p:tgtEl>
                                      </p:cBhvr>
                                    </p:animEffect>
                                    <p:set>
                                      <p:cBhvr>
                                        <p:cTn id="10" dur="1" fill="hold">
                                          <p:stCondLst>
                                            <p:cond delay="499"/>
                                          </p:stCondLst>
                                        </p:cTn>
                                        <p:tgtEl>
                                          <p:spTgt spid="7171">
                                            <p:txEl>
                                              <p:pRg st="0" end="0"/>
                                            </p:txEl>
                                          </p:spTgt>
                                        </p:tgtEl>
                                        <p:attrNameLst>
                                          <p:attrName>style.visibility</p:attrName>
                                        </p:attrNameLst>
                                      </p:cBhvr>
                                      <p:to>
                                        <p:strVal val="hidden"/>
                                      </p:to>
                                    </p:set>
                                  </p:childTnLst>
                                </p:cTn>
                              </p:par>
                              <p:par>
                                <p:cTn id="11" presetID="4" presetClass="exit" presetSubtype="16" fill="hold" nodeType="withEffect">
                                  <p:stCondLst>
                                    <p:cond delay="0"/>
                                  </p:stCondLst>
                                  <p:childTnLst>
                                    <p:animEffect transition="out" filter="box(in)">
                                      <p:cBhvr>
                                        <p:cTn id="12" dur="500"/>
                                        <p:tgtEl>
                                          <p:spTgt spid="7173"/>
                                        </p:tgtEl>
                                      </p:cBhvr>
                                    </p:animEffect>
                                    <p:set>
                                      <p:cBhvr>
                                        <p:cTn id="13" dur="1" fill="hold">
                                          <p:stCondLst>
                                            <p:cond delay="499"/>
                                          </p:stCondLst>
                                        </p:cTn>
                                        <p:tgtEl>
                                          <p:spTgt spid="71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4351839-5BB0-4A94-9D5E-65D3BCC39DE1}" type="slidenum">
              <a:rPr lang="en-US" altLang="zh-CN" smtClean="0"/>
              <a:pPr eaLnBrk="1" hangingPunct="1"/>
              <a:t>22</a:t>
            </a:fld>
            <a:endParaRPr lang="en-US" altLang="zh-CN"/>
          </a:p>
        </p:txBody>
      </p:sp>
      <p:sp>
        <p:nvSpPr>
          <p:cNvPr id="35844" name="Rectangle 2"/>
          <p:cNvSpPr>
            <a:spLocks noChangeArrowheads="1"/>
          </p:cNvSpPr>
          <p:nvPr/>
        </p:nvSpPr>
        <p:spPr bwMode="auto">
          <a:xfrm>
            <a:off x="307975" y="303213"/>
            <a:ext cx="3090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00"/>
                </a:solidFill>
                <a:latin typeface="Times New Roman" pitchFamily="18" charset="0"/>
              </a:rPr>
              <a:t>8.2.3  </a:t>
            </a:r>
            <a:r>
              <a:rPr lang="zh-CN" altLang="en-US" sz="2400" b="1">
                <a:solidFill>
                  <a:srgbClr val="000000"/>
                </a:solidFill>
                <a:latin typeface="Times New Roman" pitchFamily="18" charset="0"/>
              </a:rPr>
              <a:t>神经网络的学习</a:t>
            </a:r>
          </a:p>
        </p:txBody>
      </p:sp>
      <p:sp>
        <p:nvSpPr>
          <p:cNvPr id="35845" name="Rectangle 3"/>
          <p:cNvSpPr>
            <a:spLocks noChangeArrowheads="1"/>
          </p:cNvSpPr>
          <p:nvPr/>
        </p:nvSpPr>
        <p:spPr bwMode="auto">
          <a:xfrm>
            <a:off x="525463" y="8636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solidFill>
                  <a:srgbClr val="000000"/>
                </a:solidFill>
                <a:latin typeface="Times New Roman" pitchFamily="18" charset="0"/>
              </a:rPr>
              <a:t>学习：</a:t>
            </a:r>
          </a:p>
        </p:txBody>
      </p:sp>
      <p:sp>
        <p:nvSpPr>
          <p:cNvPr id="471044" name="Rectangle 4"/>
          <p:cNvSpPr>
            <a:spLocks noChangeArrowheads="1"/>
          </p:cNvSpPr>
          <p:nvPr/>
        </p:nvSpPr>
        <p:spPr bwMode="auto">
          <a:xfrm>
            <a:off x="573088" y="2427288"/>
            <a:ext cx="81534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同一个训练集的样本输入输出模式反复作用于网络，网</a:t>
            </a:r>
          </a:p>
          <a:p>
            <a:pPr>
              <a:lnSpc>
                <a:spcPct val="125000"/>
              </a:lnSpc>
            </a:pPr>
            <a:r>
              <a:rPr lang="zh-CN" altLang="en-US" sz="2400">
                <a:solidFill>
                  <a:srgbClr val="000000"/>
                </a:solidFill>
                <a:latin typeface="Times New Roman" pitchFamily="18" charset="0"/>
              </a:rPr>
              <a:t>络按照一定的训练规则自动调节神经元之间的连接强度或拓</a:t>
            </a:r>
          </a:p>
          <a:p>
            <a:pPr>
              <a:lnSpc>
                <a:spcPct val="125000"/>
              </a:lnSpc>
            </a:pPr>
            <a:r>
              <a:rPr lang="zh-CN" altLang="en-US" sz="2400">
                <a:solidFill>
                  <a:srgbClr val="000000"/>
                </a:solidFill>
                <a:latin typeface="Times New Roman" pitchFamily="18" charset="0"/>
              </a:rPr>
              <a:t>扑结构，使实际输出满足期望的要求或者趋于稳定。 </a:t>
            </a:r>
          </a:p>
        </p:txBody>
      </p:sp>
      <p:sp>
        <p:nvSpPr>
          <p:cNvPr id="471045" name="Rectangle 5"/>
          <p:cNvSpPr>
            <a:spLocks noChangeArrowheads="1"/>
          </p:cNvSpPr>
          <p:nvPr/>
        </p:nvSpPr>
        <p:spPr bwMode="auto">
          <a:xfrm>
            <a:off x="498475" y="200025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00"/>
                </a:solidFill>
                <a:latin typeface="Times New Roman" pitchFamily="18" charset="0"/>
              </a:rPr>
              <a:t>实质：</a:t>
            </a:r>
          </a:p>
        </p:txBody>
      </p:sp>
      <p:sp>
        <p:nvSpPr>
          <p:cNvPr id="471046" name="Rectangle 6"/>
          <p:cNvSpPr>
            <a:spLocks noChangeArrowheads="1"/>
          </p:cNvSpPr>
          <p:nvPr/>
        </p:nvSpPr>
        <p:spPr bwMode="auto">
          <a:xfrm>
            <a:off x="600075" y="4495800"/>
            <a:ext cx="257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000000"/>
                </a:solidFill>
                <a:latin typeface="Times New Roman" pitchFamily="18" charset="0"/>
              </a:rPr>
              <a:t>1</a:t>
            </a:r>
            <a:r>
              <a:rPr lang="zh-CN" altLang="en-US" sz="2400" b="1">
                <a:solidFill>
                  <a:srgbClr val="000000"/>
                </a:solidFill>
                <a:latin typeface="Times New Roman" pitchFamily="18" charset="0"/>
              </a:rPr>
              <a:t>．</a:t>
            </a:r>
            <a:r>
              <a:rPr lang="en-US" altLang="zh-CN" sz="2400" b="1">
                <a:solidFill>
                  <a:srgbClr val="000000"/>
                </a:solidFill>
                <a:latin typeface="Times New Roman" pitchFamily="18" charset="0"/>
              </a:rPr>
              <a:t>Hebb</a:t>
            </a:r>
            <a:r>
              <a:rPr lang="zh-CN" altLang="en-US" sz="2400" b="1">
                <a:solidFill>
                  <a:srgbClr val="000000"/>
                </a:solidFill>
                <a:latin typeface="Times New Roman" pitchFamily="18" charset="0"/>
              </a:rPr>
              <a:t>学习规则</a:t>
            </a:r>
          </a:p>
        </p:txBody>
      </p:sp>
      <p:sp>
        <p:nvSpPr>
          <p:cNvPr id="471047" name="Rectangle 7"/>
          <p:cNvSpPr>
            <a:spLocks noChangeArrowheads="1"/>
          </p:cNvSpPr>
          <p:nvPr/>
        </p:nvSpPr>
        <p:spPr bwMode="auto">
          <a:xfrm>
            <a:off x="576263" y="4017963"/>
            <a:ext cx="732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solidFill>
                  <a:srgbClr val="000000"/>
                </a:solidFill>
                <a:latin typeface="Times New Roman" pitchFamily="18" charset="0"/>
              </a:rPr>
              <a:t>典型的权值修正方法： </a:t>
            </a:r>
            <a:r>
              <a:rPr lang="en-US" altLang="zh-CN" sz="2400">
                <a:solidFill>
                  <a:srgbClr val="000000"/>
                </a:solidFill>
                <a:latin typeface="Times New Roman" pitchFamily="18" charset="0"/>
              </a:rPr>
              <a:t>Hebb</a:t>
            </a:r>
            <a:r>
              <a:rPr lang="zh-CN" altLang="en-US" sz="2400">
                <a:solidFill>
                  <a:srgbClr val="000000"/>
                </a:solidFill>
                <a:latin typeface="Times New Roman" pitchFamily="18" charset="0"/>
              </a:rPr>
              <a:t>学习规则、误差修正学习</a:t>
            </a:r>
          </a:p>
        </p:txBody>
      </p:sp>
      <p:sp>
        <p:nvSpPr>
          <p:cNvPr id="471048" name="Rectangle 8"/>
          <p:cNvSpPr>
            <a:spLocks noChangeArrowheads="1"/>
          </p:cNvSpPr>
          <p:nvPr/>
        </p:nvSpPr>
        <p:spPr bwMode="auto">
          <a:xfrm>
            <a:off x="661988" y="4876800"/>
            <a:ext cx="8310562"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如果神经网络中某一神经元与另一直接与其相连的神经</a:t>
            </a:r>
          </a:p>
          <a:p>
            <a:pPr>
              <a:lnSpc>
                <a:spcPct val="125000"/>
              </a:lnSpc>
            </a:pPr>
            <a:r>
              <a:rPr lang="zh-CN" altLang="en-US" sz="2400">
                <a:solidFill>
                  <a:srgbClr val="000000"/>
                </a:solidFill>
                <a:latin typeface="Times New Roman" pitchFamily="18" charset="0"/>
              </a:rPr>
              <a:t>元同时处于兴奋状态，那么这两个神经元之间的连接强度应</a:t>
            </a:r>
          </a:p>
          <a:p>
            <a:pPr>
              <a:lnSpc>
                <a:spcPct val="125000"/>
              </a:lnSpc>
            </a:pPr>
            <a:r>
              <a:rPr lang="zh-CN" altLang="en-US" sz="2400">
                <a:solidFill>
                  <a:srgbClr val="000000"/>
                </a:solidFill>
                <a:latin typeface="Times New Roman" pitchFamily="18" charset="0"/>
              </a:rPr>
              <a:t>该加强。 </a:t>
            </a:r>
          </a:p>
        </p:txBody>
      </p:sp>
      <p:sp>
        <p:nvSpPr>
          <p:cNvPr id="35851" name="Rectangle 9"/>
          <p:cNvSpPr>
            <a:spLocks noChangeArrowheads="1"/>
          </p:cNvSpPr>
          <p:nvPr/>
        </p:nvSpPr>
        <p:spPr bwMode="auto">
          <a:xfrm>
            <a:off x="1112838" y="1385888"/>
            <a:ext cx="422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00"/>
                </a:solidFill>
                <a:latin typeface="Times New Roman" pitchFamily="18" charset="0"/>
              </a:rPr>
              <a:t>神经网络的最重要特征之一。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44"/>
                                        </p:tgtEl>
                                        <p:attrNameLst>
                                          <p:attrName>style.visibility</p:attrName>
                                        </p:attrNameLst>
                                      </p:cBhvr>
                                      <p:to>
                                        <p:strVal val="visible"/>
                                      </p:to>
                                    </p:set>
                                    <p:animEffect transition="in" filter="fade">
                                      <p:cBhvr>
                                        <p:cTn id="7" dur="500"/>
                                        <p:tgtEl>
                                          <p:spTgt spid="4710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45"/>
                                        </p:tgtEl>
                                        <p:attrNameLst>
                                          <p:attrName>style.visibility</p:attrName>
                                        </p:attrNameLst>
                                      </p:cBhvr>
                                      <p:to>
                                        <p:strVal val="visible"/>
                                      </p:to>
                                    </p:set>
                                    <p:animEffect transition="in" filter="fade">
                                      <p:cBhvr>
                                        <p:cTn id="10" dur="500"/>
                                        <p:tgtEl>
                                          <p:spTgt spid="47104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71047"/>
                                        </p:tgtEl>
                                        <p:attrNameLst>
                                          <p:attrName>style.visibility</p:attrName>
                                        </p:attrNameLst>
                                      </p:cBhvr>
                                      <p:to>
                                        <p:strVal val="visible"/>
                                      </p:to>
                                    </p:set>
                                    <p:animEffect transition="in" filter="fade">
                                      <p:cBhvr>
                                        <p:cTn id="15" dur="500"/>
                                        <p:tgtEl>
                                          <p:spTgt spid="47104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71046"/>
                                        </p:tgtEl>
                                        <p:attrNameLst>
                                          <p:attrName>style.visibility</p:attrName>
                                        </p:attrNameLst>
                                      </p:cBhvr>
                                      <p:to>
                                        <p:strVal val="visible"/>
                                      </p:to>
                                    </p:set>
                                    <p:animEffect transition="in" filter="fade">
                                      <p:cBhvr>
                                        <p:cTn id="20" dur="500"/>
                                        <p:tgtEl>
                                          <p:spTgt spid="47104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71048"/>
                                        </p:tgtEl>
                                        <p:attrNameLst>
                                          <p:attrName>style.visibility</p:attrName>
                                        </p:attrNameLst>
                                      </p:cBhvr>
                                      <p:to>
                                        <p:strVal val="visible"/>
                                      </p:to>
                                    </p:set>
                                    <p:animEffect transition="in" filter="fade">
                                      <p:cBhvr>
                                        <p:cTn id="23" dur="500"/>
                                        <p:tgtEl>
                                          <p:spTgt spid="471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4" grpId="0"/>
      <p:bldP spid="471045" grpId="0"/>
      <p:bldP spid="471046" grpId="0"/>
      <p:bldP spid="471047" grpId="0"/>
      <p:bldP spid="4710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63EA8BF-9EE1-4BAF-81AB-D1C5532BA11A}" type="slidenum">
              <a:rPr lang="en-US" altLang="zh-CN" smtClean="0"/>
              <a:pPr eaLnBrk="1" hangingPunct="1"/>
              <a:t>23</a:t>
            </a:fld>
            <a:endParaRPr lang="en-US" altLang="zh-CN"/>
          </a:p>
        </p:txBody>
      </p:sp>
      <p:pic>
        <p:nvPicPr>
          <p:cNvPr id="3686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9613" y="309563"/>
            <a:ext cx="5248275"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Rectangle 3"/>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870" name="Object 4"/>
          <p:cNvGraphicFramePr>
            <a:graphicFrameLocks noChangeAspect="1"/>
          </p:cNvGraphicFramePr>
          <p:nvPr/>
        </p:nvGraphicFramePr>
        <p:xfrm>
          <a:off x="2611438" y="3336925"/>
          <a:ext cx="4030662" cy="482600"/>
        </p:xfrm>
        <a:graphic>
          <a:graphicData uri="http://schemas.openxmlformats.org/presentationml/2006/ole">
            <mc:AlternateContent xmlns:mc="http://schemas.openxmlformats.org/markup-compatibility/2006">
              <mc:Choice xmlns:v="urn:schemas-microsoft-com:vml" Requires="v">
                <p:oleObj spid="_x0000_s36943" name="公式" r:id="rId5" imgW="1993900" imgH="241300" progId="Equation.3">
                  <p:embed/>
                </p:oleObj>
              </mc:Choice>
              <mc:Fallback>
                <p:oleObj name="公式" r:id="rId5" imgW="1993900" imgH="2413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1438" y="3336925"/>
                        <a:ext cx="40306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Rectangle 5"/>
          <p:cNvSpPr>
            <a:spLocks noChangeArrowheads="1"/>
          </p:cNvSpPr>
          <p:nvPr/>
        </p:nvSpPr>
        <p:spPr bwMode="auto">
          <a:xfrm>
            <a:off x="357188" y="3798888"/>
            <a:ext cx="8786812" cy="151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30000"/>
              </a:lnSpc>
            </a:pPr>
            <a:r>
              <a:rPr lang="en-US" altLang="zh-CN" sz="2400" i="1">
                <a:solidFill>
                  <a:srgbClr val="000000"/>
                </a:solidFill>
                <a:latin typeface="Times New Roman" pitchFamily="18" charset="0"/>
              </a:rPr>
              <a:t>w</a:t>
            </a:r>
            <a:r>
              <a:rPr lang="en-US" altLang="zh-CN" sz="2400" i="1" baseline="-25000">
                <a:solidFill>
                  <a:srgbClr val="000000"/>
                </a:solidFill>
                <a:latin typeface="Times New Roman" pitchFamily="18" charset="0"/>
              </a:rPr>
              <a:t>ij</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t</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：修正一次后的某一权值；</a:t>
            </a:r>
          </a:p>
          <a:p>
            <a:pPr>
              <a:lnSpc>
                <a:spcPct val="130000"/>
              </a:lnSpc>
            </a:pPr>
            <a:r>
              <a:rPr lang="el-GR" altLang="zh-CN" sz="2400" i="1">
                <a:solidFill>
                  <a:srgbClr val="000000"/>
                </a:solidFill>
                <a:cs typeface="Arial" charset="0"/>
              </a:rPr>
              <a:t>η</a:t>
            </a:r>
            <a:r>
              <a:rPr lang="zh-CN" altLang="en-US" sz="2400">
                <a:solidFill>
                  <a:srgbClr val="000000"/>
                </a:solidFill>
                <a:latin typeface="Times New Roman" pitchFamily="18" charset="0"/>
              </a:rPr>
              <a:t>：学习因子，表示学习速率的比例常数；</a:t>
            </a:r>
          </a:p>
          <a:p>
            <a:pPr>
              <a:lnSpc>
                <a:spcPct val="130000"/>
              </a:lnSpc>
            </a:pPr>
            <a:r>
              <a:rPr lang="en-US" altLang="zh-CN" sz="2400" i="1">
                <a:solidFill>
                  <a:srgbClr val="000000"/>
                </a:solidFill>
                <a:latin typeface="Times New Roman" pitchFamily="18" charset="0"/>
              </a:rPr>
              <a:t>y</a:t>
            </a:r>
            <a:r>
              <a:rPr lang="en-US" altLang="zh-CN" sz="2400" i="1" baseline="-25000">
                <a:solidFill>
                  <a:srgbClr val="000000"/>
                </a:solidFill>
                <a:latin typeface="Times New Roman" pitchFamily="18" charset="0"/>
              </a:rPr>
              <a:t>j</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t</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a:t>
            </a:r>
            <a:r>
              <a:rPr lang="en-US" altLang="zh-CN" sz="2400" i="1">
                <a:solidFill>
                  <a:srgbClr val="000000"/>
                </a:solidFill>
                <a:latin typeface="Times New Roman" pitchFamily="18" charset="0"/>
              </a:rPr>
              <a:t>y</a:t>
            </a:r>
            <a:r>
              <a:rPr lang="en-US" altLang="zh-CN" sz="2400" i="1" baseline="-25000">
                <a:solidFill>
                  <a:srgbClr val="000000"/>
                </a:solidFill>
                <a:latin typeface="Times New Roman" pitchFamily="18" charset="0"/>
              </a:rPr>
              <a:t>i</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t</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：分别表示</a:t>
            </a:r>
            <a:r>
              <a:rPr lang="en-US" altLang="zh-CN" sz="2400" i="1">
                <a:solidFill>
                  <a:srgbClr val="000000"/>
                </a:solidFill>
                <a:latin typeface="Times New Roman" pitchFamily="18" charset="0"/>
              </a:rPr>
              <a:t>t</a:t>
            </a:r>
            <a:r>
              <a:rPr lang="zh-CN" altLang="en-US" sz="2400">
                <a:solidFill>
                  <a:srgbClr val="000000"/>
                </a:solidFill>
                <a:latin typeface="Times New Roman" pitchFamily="18" charset="0"/>
              </a:rPr>
              <a:t>时刻第</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个和第</a:t>
            </a:r>
            <a:r>
              <a:rPr lang="en-US" altLang="zh-CN" sz="2400" i="1">
                <a:solidFill>
                  <a:srgbClr val="000000"/>
                </a:solidFill>
                <a:latin typeface="Times New Roman" pitchFamily="18" charset="0"/>
              </a:rPr>
              <a:t>i</a:t>
            </a:r>
            <a:r>
              <a:rPr lang="zh-CN" altLang="en-US" sz="2400">
                <a:solidFill>
                  <a:srgbClr val="000000"/>
                </a:solidFill>
                <a:latin typeface="Times New Roman" pitchFamily="18" charset="0"/>
              </a:rPr>
              <a:t>个神经元的状态（输出）。 </a:t>
            </a:r>
          </a:p>
        </p:txBody>
      </p:sp>
      <p:sp>
        <p:nvSpPr>
          <p:cNvPr id="36873"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75" name="Rectangle 11"/>
          <p:cNvSpPr>
            <a:spLocks noChangeArrowheads="1"/>
          </p:cNvSpPr>
          <p:nvPr/>
        </p:nvSpPr>
        <p:spPr bwMode="auto">
          <a:xfrm>
            <a:off x="5224463" y="2663825"/>
            <a:ext cx="2089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rgbClr val="000000"/>
                </a:solidFill>
                <a:latin typeface="Times New Roman" pitchFamily="18" charset="0"/>
              </a:rPr>
              <a:t> </a:t>
            </a:r>
            <a:r>
              <a:rPr lang="zh-CN" altLang="en-US" sz="2000">
                <a:solidFill>
                  <a:srgbClr val="000000"/>
                </a:solidFill>
                <a:latin typeface="Times New Roman" pitchFamily="18" charset="0"/>
              </a:rPr>
              <a:t>神经元间的连接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DFB033B-4462-4782-B8DD-CFFB44285429}" type="slidenum">
              <a:rPr lang="en-US" altLang="zh-CN" smtClean="0"/>
              <a:pPr eaLnBrk="1" hangingPunct="1"/>
              <a:t>24</a:t>
            </a:fld>
            <a:endParaRPr lang="en-US" altLang="zh-CN"/>
          </a:p>
        </p:txBody>
      </p:sp>
      <p:sp>
        <p:nvSpPr>
          <p:cNvPr id="37892" name="Rectangle 2"/>
          <p:cNvSpPr>
            <a:spLocks noChangeArrowheads="1"/>
          </p:cNvSpPr>
          <p:nvPr/>
        </p:nvSpPr>
        <p:spPr bwMode="auto">
          <a:xfrm>
            <a:off x="385763" y="338138"/>
            <a:ext cx="2020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l-GR" altLang="zh-CN" sz="2400" b="1">
                <a:solidFill>
                  <a:srgbClr val="000000"/>
                </a:solidFill>
                <a:latin typeface="Times New Roman" pitchFamily="18" charset="0"/>
              </a:rPr>
              <a:t>2</a:t>
            </a:r>
            <a:r>
              <a:rPr lang="en-US" altLang="zh-CN" sz="2400" b="1">
                <a:solidFill>
                  <a:srgbClr val="000000"/>
                </a:solidFill>
                <a:latin typeface="Times New Roman" pitchFamily="18" charset="0"/>
              </a:rPr>
              <a:t>. </a:t>
            </a:r>
            <a:r>
              <a:rPr lang="el-GR" altLang="zh-CN" sz="2400" b="1" i="1">
                <a:solidFill>
                  <a:srgbClr val="000000"/>
                </a:solidFill>
                <a:latin typeface="Times New Roman" pitchFamily="18" charset="0"/>
              </a:rPr>
              <a:t>δ</a:t>
            </a:r>
            <a:r>
              <a:rPr lang="zh-CN" altLang="en-US" sz="2400" b="1">
                <a:solidFill>
                  <a:srgbClr val="000000"/>
                </a:solidFill>
                <a:latin typeface="Times New Roman" pitchFamily="18" charset="0"/>
              </a:rPr>
              <a:t>学习规则</a:t>
            </a:r>
            <a:endParaRPr lang="zh-CN" altLang="en-US" sz="2400">
              <a:solidFill>
                <a:srgbClr val="000000"/>
              </a:solidFill>
              <a:latin typeface="Times New Roman" pitchFamily="18" charset="0"/>
            </a:endParaRPr>
          </a:p>
        </p:txBody>
      </p:sp>
      <p:sp>
        <p:nvSpPr>
          <p:cNvPr id="473091" name="Rectangle 3"/>
          <p:cNvSpPr>
            <a:spLocks noChangeArrowheads="1"/>
          </p:cNvSpPr>
          <p:nvPr/>
        </p:nvSpPr>
        <p:spPr bwMode="auto">
          <a:xfrm>
            <a:off x="319088" y="1879600"/>
            <a:ext cx="810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a:solidFill>
                  <a:srgbClr val="000000"/>
                </a:solidFill>
                <a:latin typeface="Times New Roman" pitchFamily="18" charset="0"/>
              </a:rPr>
              <a:t>（</a:t>
            </a:r>
            <a:r>
              <a:rPr lang="en-US" altLang="zh-CN" sz="2400">
                <a:solidFill>
                  <a:srgbClr val="000000"/>
                </a:solidFill>
                <a:latin typeface="Times New Roman" pitchFamily="18" charset="0"/>
              </a:rPr>
              <a:t>3</a:t>
            </a:r>
            <a:r>
              <a:rPr lang="zh-CN" altLang="en-US" sz="2400">
                <a:solidFill>
                  <a:srgbClr val="000000"/>
                </a:solidFill>
                <a:latin typeface="Times New Roman" pitchFamily="18" charset="0"/>
              </a:rPr>
              <a:t>）更新权值，阈值可视为输入恒为（－</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）的一个权值；</a:t>
            </a:r>
          </a:p>
        </p:txBody>
      </p:sp>
      <p:sp>
        <p:nvSpPr>
          <p:cNvPr id="37894" name="Rectangle 4"/>
          <p:cNvSpPr>
            <a:spLocks noChangeArrowheads="1"/>
          </p:cNvSpPr>
          <p:nvPr/>
        </p:nvSpPr>
        <p:spPr bwMode="auto">
          <a:xfrm>
            <a:off x="319088" y="893763"/>
            <a:ext cx="436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00"/>
                </a:solidFill>
                <a:latin typeface="Times New Roman" pitchFamily="18" charset="0"/>
              </a:rPr>
              <a:t>（</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）选择一组初始权值</a:t>
            </a:r>
            <a:r>
              <a:rPr lang="en-US" altLang="zh-CN" sz="2400" i="1">
                <a:solidFill>
                  <a:srgbClr val="000000"/>
                </a:solidFill>
                <a:latin typeface="Times New Roman" pitchFamily="18" charset="0"/>
              </a:rPr>
              <a:t>w</a:t>
            </a:r>
            <a:r>
              <a:rPr lang="en-US" altLang="zh-CN" sz="2400" i="1" baseline="-25000">
                <a:solidFill>
                  <a:srgbClr val="000000"/>
                </a:solidFill>
                <a:latin typeface="Times New Roman" pitchFamily="18" charset="0"/>
              </a:rPr>
              <a:t>ij</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a:t>
            </a:r>
          </a:p>
        </p:txBody>
      </p:sp>
      <p:sp>
        <p:nvSpPr>
          <p:cNvPr id="473093" name="Rectangle 5"/>
          <p:cNvSpPr>
            <a:spLocks noChangeArrowheads="1"/>
          </p:cNvSpPr>
          <p:nvPr/>
        </p:nvSpPr>
        <p:spPr bwMode="auto">
          <a:xfrm>
            <a:off x="319088" y="1371600"/>
            <a:ext cx="826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00"/>
                </a:solidFill>
                <a:latin typeface="Times New Roman" pitchFamily="18" charset="0"/>
              </a:rPr>
              <a:t>（</a:t>
            </a:r>
            <a:r>
              <a:rPr lang="en-US" altLang="zh-CN" sz="2400">
                <a:solidFill>
                  <a:srgbClr val="000000"/>
                </a:solidFill>
                <a:latin typeface="Times New Roman" pitchFamily="18" charset="0"/>
              </a:rPr>
              <a:t>2</a:t>
            </a:r>
            <a:r>
              <a:rPr lang="zh-CN" altLang="en-US" sz="2400">
                <a:solidFill>
                  <a:srgbClr val="000000"/>
                </a:solidFill>
                <a:latin typeface="Times New Roman" pitchFamily="18" charset="0"/>
              </a:rPr>
              <a:t>）计算某一输入模式对应的实际输出与期望输出的误差；</a:t>
            </a:r>
          </a:p>
        </p:txBody>
      </p:sp>
      <p:graphicFrame>
        <p:nvGraphicFramePr>
          <p:cNvPr id="473094" name="Object 6"/>
          <p:cNvGraphicFramePr>
            <a:graphicFrameLocks noChangeAspect="1"/>
          </p:cNvGraphicFramePr>
          <p:nvPr/>
        </p:nvGraphicFramePr>
        <p:xfrm>
          <a:off x="1973263" y="2425700"/>
          <a:ext cx="4627562" cy="482600"/>
        </p:xfrm>
        <a:graphic>
          <a:graphicData uri="http://schemas.openxmlformats.org/presentationml/2006/ole">
            <mc:AlternateContent xmlns:mc="http://schemas.openxmlformats.org/markup-compatibility/2006">
              <mc:Choice xmlns:v="urn:schemas-microsoft-com:vml" Requires="v">
                <p:oleObj spid="_x0000_s37947" name="公式" r:id="rId4" imgW="2286000" imgH="241300" progId="Equation.3">
                  <p:embed/>
                </p:oleObj>
              </mc:Choice>
              <mc:Fallback>
                <p:oleObj name="公式" r:id="rId4" imgW="2286000" imgH="2413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3263" y="2425700"/>
                        <a:ext cx="46275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3095" name="Rectangle 7"/>
          <p:cNvSpPr>
            <a:spLocks noChangeArrowheads="1"/>
          </p:cNvSpPr>
          <p:nvPr/>
        </p:nvSpPr>
        <p:spPr bwMode="auto">
          <a:xfrm>
            <a:off x="1090613" y="295275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a:solidFill>
                  <a:srgbClr val="000000"/>
                </a:solidFill>
                <a:latin typeface="Times New Roman" pitchFamily="18" charset="0"/>
              </a:rPr>
              <a:t>式中，</a:t>
            </a:r>
          </a:p>
        </p:txBody>
      </p:sp>
      <p:sp>
        <p:nvSpPr>
          <p:cNvPr id="473096" name="Rectangle 8"/>
          <p:cNvSpPr>
            <a:spLocks noChangeArrowheads="1"/>
          </p:cNvSpPr>
          <p:nvPr/>
        </p:nvSpPr>
        <p:spPr bwMode="auto">
          <a:xfrm>
            <a:off x="319088" y="4583113"/>
            <a:ext cx="8551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rgbClr val="000000"/>
                </a:solidFill>
                <a:latin typeface="Times New Roman" pitchFamily="18" charset="0"/>
              </a:rPr>
              <a:t>（</a:t>
            </a:r>
            <a:r>
              <a:rPr lang="en-US" altLang="zh-CN" sz="2400">
                <a:solidFill>
                  <a:srgbClr val="000000"/>
                </a:solidFill>
                <a:latin typeface="Times New Roman" pitchFamily="18" charset="0"/>
              </a:rPr>
              <a:t>4</a:t>
            </a:r>
            <a:r>
              <a:rPr lang="zh-CN" altLang="en-US" sz="2400">
                <a:solidFill>
                  <a:srgbClr val="000000"/>
                </a:solidFill>
                <a:latin typeface="Times New Roman" pitchFamily="18" charset="0"/>
              </a:rPr>
              <a:t>）返回 </a:t>
            </a:r>
            <a:r>
              <a:rPr lang="en-US" altLang="zh-CN" sz="2400">
                <a:solidFill>
                  <a:srgbClr val="000000"/>
                </a:solidFill>
                <a:latin typeface="Times New Roman" pitchFamily="18" charset="0"/>
              </a:rPr>
              <a:t>(2) </a:t>
            </a:r>
            <a:r>
              <a:rPr lang="zh-CN" altLang="en-US" sz="2400">
                <a:solidFill>
                  <a:srgbClr val="000000"/>
                </a:solidFill>
                <a:latin typeface="Times New Roman" pitchFamily="18" charset="0"/>
              </a:rPr>
              <a:t>，直到对所有训练模式网络输出均能满足要求。</a:t>
            </a:r>
          </a:p>
        </p:txBody>
      </p:sp>
      <p:sp>
        <p:nvSpPr>
          <p:cNvPr id="473097" name="Rectangle 9"/>
          <p:cNvSpPr>
            <a:spLocks noChangeArrowheads="1"/>
          </p:cNvSpPr>
          <p:nvPr/>
        </p:nvSpPr>
        <p:spPr bwMode="auto">
          <a:xfrm>
            <a:off x="1835150" y="3476625"/>
            <a:ext cx="6443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rgbClr val="000000"/>
                </a:solidFill>
                <a:latin typeface="Times New Roman" pitchFamily="18" charset="0"/>
              </a:rPr>
              <a:t>d</a:t>
            </a:r>
            <a:r>
              <a:rPr lang="en-US" altLang="zh-CN" sz="2400" i="1" baseline="-25000">
                <a:solidFill>
                  <a:srgbClr val="000000"/>
                </a:solidFill>
                <a:latin typeface="Times New Roman" pitchFamily="18" charset="0"/>
              </a:rPr>
              <a:t>j</a:t>
            </a:r>
            <a:r>
              <a:rPr lang="zh-CN" altLang="en-US" sz="2400">
                <a:solidFill>
                  <a:srgbClr val="000000"/>
                </a:solidFill>
                <a:latin typeface="Times New Roman" pitchFamily="18" charset="0"/>
              </a:rPr>
              <a:t>，</a:t>
            </a:r>
            <a:r>
              <a:rPr lang="en-US" altLang="zh-CN" sz="2400" i="1">
                <a:solidFill>
                  <a:srgbClr val="000000"/>
                </a:solidFill>
                <a:latin typeface="Times New Roman" pitchFamily="18" charset="0"/>
              </a:rPr>
              <a:t>y</a:t>
            </a:r>
            <a:r>
              <a:rPr lang="en-US" altLang="zh-CN" sz="2400" i="1" baseline="-25000">
                <a:solidFill>
                  <a:srgbClr val="000000"/>
                </a:solidFill>
                <a:latin typeface="Times New Roman" pitchFamily="18" charset="0"/>
              </a:rPr>
              <a:t>j</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t</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：第</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个神经元的期望输出与实际输出；</a:t>
            </a:r>
          </a:p>
        </p:txBody>
      </p:sp>
      <p:sp>
        <p:nvSpPr>
          <p:cNvPr id="473098" name="Rectangle 10"/>
          <p:cNvSpPr>
            <a:spLocks noChangeArrowheads="1"/>
          </p:cNvSpPr>
          <p:nvPr/>
        </p:nvSpPr>
        <p:spPr bwMode="auto">
          <a:xfrm>
            <a:off x="1835150" y="4071938"/>
            <a:ext cx="448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rgbClr val="000000"/>
                </a:solidFill>
                <a:latin typeface="Times New Roman" pitchFamily="18" charset="0"/>
              </a:rPr>
              <a:t>x</a:t>
            </a:r>
            <a:r>
              <a:rPr lang="en-US" altLang="zh-CN" sz="2400" i="1" baseline="-25000">
                <a:solidFill>
                  <a:srgbClr val="000000"/>
                </a:solidFill>
                <a:latin typeface="Times New Roman" pitchFamily="18" charset="0"/>
              </a:rPr>
              <a:t>i</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t</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：第</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个神经元的第</a:t>
            </a:r>
            <a:r>
              <a:rPr lang="en-US" altLang="zh-CN" sz="2400" i="1">
                <a:solidFill>
                  <a:srgbClr val="000000"/>
                </a:solidFill>
                <a:latin typeface="Times New Roman" pitchFamily="18" charset="0"/>
              </a:rPr>
              <a:t>i</a:t>
            </a:r>
            <a:r>
              <a:rPr lang="zh-CN" altLang="en-US" sz="2400">
                <a:solidFill>
                  <a:srgbClr val="000000"/>
                </a:solidFill>
                <a:latin typeface="Times New Roman" pitchFamily="18" charset="0"/>
              </a:rPr>
              <a:t>个输入。</a:t>
            </a:r>
          </a:p>
        </p:txBody>
      </p:sp>
      <p:sp>
        <p:nvSpPr>
          <p:cNvPr id="473099" name="Rectangle 11"/>
          <p:cNvSpPr>
            <a:spLocks noChangeArrowheads="1"/>
          </p:cNvSpPr>
          <p:nvPr/>
        </p:nvSpPr>
        <p:spPr bwMode="auto">
          <a:xfrm>
            <a:off x="1066800" y="5146675"/>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solidFill>
                  <a:srgbClr val="663300"/>
                </a:solidFill>
                <a:latin typeface="Times New Roman" pitchFamily="18" charset="0"/>
              </a:rPr>
              <a:t>神经网络的学习体现在：</a:t>
            </a:r>
          </a:p>
        </p:txBody>
      </p:sp>
      <p:sp>
        <p:nvSpPr>
          <p:cNvPr id="473100" name="Rectangle 12"/>
          <p:cNvSpPr>
            <a:spLocks noChangeArrowheads="1"/>
          </p:cNvSpPr>
          <p:nvPr/>
        </p:nvSpPr>
        <p:spPr bwMode="auto">
          <a:xfrm>
            <a:off x="1835150" y="2952750"/>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rgbClr val="000000"/>
                </a:solidFill>
                <a:latin typeface="Times New Roman" pitchFamily="18" charset="0"/>
              </a:rPr>
              <a:t>η</a:t>
            </a:r>
            <a:r>
              <a:rPr lang="zh-CN" altLang="en-US" sz="2400">
                <a:solidFill>
                  <a:srgbClr val="000000"/>
                </a:solidFill>
                <a:latin typeface="Times New Roman" pitchFamily="18" charset="0"/>
              </a:rPr>
              <a:t>：学习因子；</a:t>
            </a:r>
          </a:p>
        </p:txBody>
      </p:sp>
      <p:sp>
        <p:nvSpPr>
          <p:cNvPr id="473101" name="Rectangle 13"/>
          <p:cNvSpPr>
            <a:spLocks noChangeArrowheads="1"/>
          </p:cNvSpPr>
          <p:nvPr/>
        </p:nvSpPr>
        <p:spPr bwMode="auto">
          <a:xfrm>
            <a:off x="2287588" y="5500688"/>
            <a:ext cx="23177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2400">
                <a:solidFill>
                  <a:srgbClr val="663300"/>
                </a:solidFill>
                <a:latin typeface="Times New Roman" pitchFamily="18" charset="0"/>
              </a:rPr>
              <a:t>权值变化；</a:t>
            </a:r>
          </a:p>
          <a:p>
            <a:pPr>
              <a:lnSpc>
                <a:spcPct val="125000"/>
              </a:lnSpc>
            </a:pPr>
            <a:r>
              <a:rPr lang="zh-CN" altLang="en-US" sz="2400">
                <a:solidFill>
                  <a:srgbClr val="663300"/>
                </a:solidFill>
                <a:latin typeface="Times New Roman" pitchFamily="18" charset="0"/>
              </a:rPr>
              <a:t>网络结构变化。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3093"/>
                                        </p:tgtEl>
                                        <p:attrNameLst>
                                          <p:attrName>style.visibility</p:attrName>
                                        </p:attrNameLst>
                                      </p:cBhvr>
                                      <p:to>
                                        <p:strVal val="visible"/>
                                      </p:to>
                                    </p:set>
                                    <p:animEffect transition="in" filter="fade">
                                      <p:cBhvr>
                                        <p:cTn id="7" dur="500"/>
                                        <p:tgtEl>
                                          <p:spTgt spid="4730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3091"/>
                                        </p:tgtEl>
                                        <p:attrNameLst>
                                          <p:attrName>style.visibility</p:attrName>
                                        </p:attrNameLst>
                                      </p:cBhvr>
                                      <p:to>
                                        <p:strVal val="visible"/>
                                      </p:to>
                                    </p:set>
                                    <p:animEffect transition="in" filter="fade">
                                      <p:cBhvr>
                                        <p:cTn id="12" dur="500"/>
                                        <p:tgtEl>
                                          <p:spTgt spid="473091"/>
                                        </p:tgtEl>
                                      </p:cBhvr>
                                    </p:animEffect>
                                  </p:childTnLst>
                                </p:cTn>
                              </p:par>
                              <p:par>
                                <p:cTn id="13" presetID="10" presetClass="entr" presetSubtype="0" fill="hold" nodeType="withEffect">
                                  <p:stCondLst>
                                    <p:cond delay="0"/>
                                  </p:stCondLst>
                                  <p:childTnLst>
                                    <p:set>
                                      <p:cBhvr>
                                        <p:cTn id="14" dur="1" fill="hold">
                                          <p:stCondLst>
                                            <p:cond delay="0"/>
                                          </p:stCondLst>
                                        </p:cTn>
                                        <p:tgtEl>
                                          <p:spTgt spid="473094"/>
                                        </p:tgtEl>
                                        <p:attrNameLst>
                                          <p:attrName>style.visibility</p:attrName>
                                        </p:attrNameLst>
                                      </p:cBhvr>
                                      <p:to>
                                        <p:strVal val="visible"/>
                                      </p:to>
                                    </p:set>
                                    <p:animEffect transition="in" filter="fade">
                                      <p:cBhvr>
                                        <p:cTn id="15" dur="500"/>
                                        <p:tgtEl>
                                          <p:spTgt spid="47309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73095"/>
                                        </p:tgtEl>
                                        <p:attrNameLst>
                                          <p:attrName>style.visibility</p:attrName>
                                        </p:attrNameLst>
                                      </p:cBhvr>
                                      <p:to>
                                        <p:strVal val="visible"/>
                                      </p:to>
                                    </p:set>
                                    <p:animEffect transition="in" filter="fade">
                                      <p:cBhvr>
                                        <p:cTn id="18" dur="500"/>
                                        <p:tgtEl>
                                          <p:spTgt spid="47309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3097"/>
                                        </p:tgtEl>
                                        <p:attrNameLst>
                                          <p:attrName>style.visibility</p:attrName>
                                        </p:attrNameLst>
                                      </p:cBhvr>
                                      <p:to>
                                        <p:strVal val="visible"/>
                                      </p:to>
                                    </p:set>
                                    <p:animEffect transition="in" filter="fade">
                                      <p:cBhvr>
                                        <p:cTn id="21" dur="500"/>
                                        <p:tgtEl>
                                          <p:spTgt spid="47309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73098"/>
                                        </p:tgtEl>
                                        <p:attrNameLst>
                                          <p:attrName>style.visibility</p:attrName>
                                        </p:attrNameLst>
                                      </p:cBhvr>
                                      <p:to>
                                        <p:strVal val="visible"/>
                                      </p:to>
                                    </p:set>
                                    <p:animEffect transition="in" filter="fade">
                                      <p:cBhvr>
                                        <p:cTn id="24" dur="500"/>
                                        <p:tgtEl>
                                          <p:spTgt spid="47309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3100"/>
                                        </p:tgtEl>
                                        <p:attrNameLst>
                                          <p:attrName>style.visibility</p:attrName>
                                        </p:attrNameLst>
                                      </p:cBhvr>
                                      <p:to>
                                        <p:strVal val="visible"/>
                                      </p:to>
                                    </p:set>
                                    <p:animEffect transition="in" filter="fade">
                                      <p:cBhvr>
                                        <p:cTn id="27" dur="500"/>
                                        <p:tgtEl>
                                          <p:spTgt spid="4731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3096"/>
                                        </p:tgtEl>
                                        <p:attrNameLst>
                                          <p:attrName>style.visibility</p:attrName>
                                        </p:attrNameLst>
                                      </p:cBhvr>
                                      <p:to>
                                        <p:strVal val="visible"/>
                                      </p:to>
                                    </p:set>
                                    <p:animEffect transition="in" filter="fade">
                                      <p:cBhvr>
                                        <p:cTn id="32" dur="500"/>
                                        <p:tgtEl>
                                          <p:spTgt spid="4730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73099"/>
                                        </p:tgtEl>
                                        <p:attrNameLst>
                                          <p:attrName>style.visibility</p:attrName>
                                        </p:attrNameLst>
                                      </p:cBhvr>
                                      <p:to>
                                        <p:strVal val="visible"/>
                                      </p:to>
                                    </p:set>
                                    <p:animEffect transition="in" filter="fade">
                                      <p:cBhvr>
                                        <p:cTn id="37" dur="500"/>
                                        <p:tgtEl>
                                          <p:spTgt spid="47309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73101"/>
                                        </p:tgtEl>
                                        <p:attrNameLst>
                                          <p:attrName>style.visibility</p:attrName>
                                        </p:attrNameLst>
                                      </p:cBhvr>
                                      <p:to>
                                        <p:strVal val="visible"/>
                                      </p:to>
                                    </p:set>
                                    <p:animEffect transition="in" filter="fade">
                                      <p:cBhvr>
                                        <p:cTn id="40" dur="500"/>
                                        <p:tgtEl>
                                          <p:spTgt spid="473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1" grpId="0"/>
      <p:bldP spid="473093" grpId="0"/>
      <p:bldP spid="473095" grpId="0"/>
      <p:bldP spid="473096" grpId="0"/>
      <p:bldP spid="473097" grpId="0"/>
      <p:bldP spid="473098" grpId="0"/>
      <p:bldP spid="473099" grpId="0"/>
      <p:bldP spid="473100" grpId="0"/>
      <p:bldP spid="47310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3BE10CE-3EF8-443A-A234-9071A074CF3B}" type="slidenum">
              <a:rPr lang="en-US" altLang="zh-CN" smtClean="0"/>
              <a:pPr eaLnBrk="1" hangingPunct="1"/>
              <a:t>25</a:t>
            </a:fld>
            <a:endParaRPr lang="en-US" altLang="zh-CN"/>
          </a:p>
        </p:txBody>
      </p:sp>
      <p:sp>
        <p:nvSpPr>
          <p:cNvPr id="38916" name="Rectangle 2"/>
          <p:cNvSpPr>
            <a:spLocks noChangeArrowheads="1"/>
          </p:cNvSpPr>
          <p:nvPr/>
        </p:nvSpPr>
        <p:spPr bwMode="auto">
          <a:xfrm>
            <a:off x="395288" y="333375"/>
            <a:ext cx="3703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00"/>
                </a:solidFill>
                <a:latin typeface="Times New Roman" pitchFamily="18" charset="0"/>
              </a:rPr>
              <a:t>8.2.4  </a:t>
            </a:r>
            <a:r>
              <a:rPr lang="zh-CN" altLang="en-US" sz="2400" b="1">
                <a:solidFill>
                  <a:srgbClr val="000000"/>
                </a:solidFill>
                <a:latin typeface="Times New Roman" pitchFamily="18" charset="0"/>
              </a:rPr>
              <a:t>神经网络的结构分类</a:t>
            </a:r>
          </a:p>
        </p:txBody>
      </p:sp>
      <p:sp>
        <p:nvSpPr>
          <p:cNvPr id="474115" name="Rectangle 3"/>
          <p:cNvSpPr>
            <a:spLocks noChangeArrowheads="1"/>
          </p:cNvSpPr>
          <p:nvPr/>
        </p:nvSpPr>
        <p:spPr bwMode="auto">
          <a:xfrm>
            <a:off x="603250" y="1314450"/>
            <a:ext cx="1403350" cy="457200"/>
          </a:xfrm>
          <a:prstGeom prst="rect">
            <a:avLst/>
          </a:prstGeom>
          <a:gradFill rotWithShape="1">
            <a:gsLst>
              <a:gs pos="0">
                <a:schemeClr val="accent1">
                  <a:alpha val="80000"/>
                </a:schemeClr>
              </a:gs>
              <a:gs pos="50000">
                <a:schemeClr val="accent1">
                  <a:gamma/>
                  <a:tint val="41176"/>
                  <a:invGamma/>
                </a:schemeClr>
              </a:gs>
              <a:gs pos="100000">
                <a:schemeClr val="accent1">
                  <a:alpha val="8000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400">
                <a:solidFill>
                  <a:srgbClr val="000000"/>
                </a:solidFill>
                <a:latin typeface="Times New Roman" pitchFamily="18" charset="0"/>
              </a:rPr>
              <a:t>分层结构</a:t>
            </a:r>
          </a:p>
        </p:txBody>
      </p:sp>
      <p:sp>
        <p:nvSpPr>
          <p:cNvPr id="38918" name="Rectangle 4"/>
          <p:cNvSpPr>
            <a:spLocks noChangeArrowheads="1"/>
          </p:cNvSpPr>
          <p:nvPr/>
        </p:nvSpPr>
        <p:spPr bwMode="auto">
          <a:xfrm>
            <a:off x="1182688" y="1922463"/>
            <a:ext cx="597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solidFill>
                  <a:srgbClr val="000000"/>
                </a:solidFill>
                <a:latin typeface="Times New Roman" pitchFamily="18" charset="0"/>
              </a:rPr>
              <a:t>有明显层次，信息流向由输入层到输出层。</a:t>
            </a:r>
          </a:p>
        </p:txBody>
      </p:sp>
      <p:sp>
        <p:nvSpPr>
          <p:cNvPr id="38919" name="Rectangle 5"/>
          <p:cNvSpPr>
            <a:spLocks noChangeArrowheads="1"/>
          </p:cNvSpPr>
          <p:nvPr/>
        </p:nvSpPr>
        <p:spPr bwMode="auto">
          <a:xfrm>
            <a:off x="5486400" y="2459038"/>
            <a:ext cx="216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前馈网络 </a:t>
            </a:r>
          </a:p>
        </p:txBody>
      </p:sp>
      <p:sp>
        <p:nvSpPr>
          <p:cNvPr id="474118" name="Rectangle 6"/>
          <p:cNvSpPr>
            <a:spLocks noChangeArrowheads="1"/>
          </p:cNvSpPr>
          <p:nvPr/>
        </p:nvSpPr>
        <p:spPr bwMode="auto">
          <a:xfrm>
            <a:off x="603250" y="4244975"/>
            <a:ext cx="81232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没有明显层次，任意两个神经元之间可达，具有输出</a:t>
            </a:r>
          </a:p>
          <a:p>
            <a:pPr>
              <a:lnSpc>
                <a:spcPct val="125000"/>
              </a:lnSpc>
            </a:pPr>
            <a:r>
              <a:rPr lang="zh-CN" altLang="en-US" sz="2400">
                <a:solidFill>
                  <a:srgbClr val="000000"/>
                </a:solidFill>
                <a:latin typeface="Times New Roman" pitchFamily="18" charset="0"/>
              </a:rPr>
              <a:t>单元到隐层单元或输入单元的反馈连接 。 </a:t>
            </a:r>
          </a:p>
        </p:txBody>
      </p:sp>
      <p:sp>
        <p:nvSpPr>
          <p:cNvPr id="474119" name="Rectangle 7"/>
          <p:cNvSpPr>
            <a:spLocks noChangeArrowheads="1"/>
          </p:cNvSpPr>
          <p:nvPr/>
        </p:nvSpPr>
        <p:spPr bwMode="auto">
          <a:xfrm>
            <a:off x="5473700" y="5376863"/>
            <a:ext cx="208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反馈网络</a:t>
            </a:r>
          </a:p>
        </p:txBody>
      </p:sp>
      <p:sp>
        <p:nvSpPr>
          <p:cNvPr id="474120" name="Rectangle 8"/>
          <p:cNvSpPr>
            <a:spLocks noChangeArrowheads="1"/>
          </p:cNvSpPr>
          <p:nvPr/>
        </p:nvSpPr>
        <p:spPr bwMode="auto">
          <a:xfrm>
            <a:off x="563563" y="3757613"/>
            <a:ext cx="2012950" cy="457200"/>
          </a:xfrm>
          <a:prstGeom prst="rect">
            <a:avLst/>
          </a:prstGeom>
          <a:gradFill rotWithShape="1">
            <a:gsLst>
              <a:gs pos="0">
                <a:schemeClr val="accent1">
                  <a:alpha val="80000"/>
                </a:schemeClr>
              </a:gs>
              <a:gs pos="50000">
                <a:schemeClr val="accent1">
                  <a:gamma/>
                  <a:tint val="41176"/>
                  <a:invGamma/>
                </a:schemeClr>
              </a:gs>
              <a:gs pos="100000">
                <a:schemeClr val="accent1">
                  <a:alpha val="8000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400">
                <a:solidFill>
                  <a:srgbClr val="000000"/>
                </a:solidFill>
                <a:latin typeface="Times New Roman" pitchFamily="18" charset="0"/>
              </a:rPr>
              <a:t>相互连接结构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4118"/>
                                        </p:tgtEl>
                                        <p:attrNameLst>
                                          <p:attrName>style.visibility</p:attrName>
                                        </p:attrNameLst>
                                      </p:cBhvr>
                                      <p:to>
                                        <p:strVal val="visible"/>
                                      </p:to>
                                    </p:set>
                                    <p:animEffect transition="in" filter="fade">
                                      <p:cBhvr>
                                        <p:cTn id="7" dur="500"/>
                                        <p:tgtEl>
                                          <p:spTgt spid="4741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4119"/>
                                        </p:tgtEl>
                                        <p:attrNameLst>
                                          <p:attrName>style.visibility</p:attrName>
                                        </p:attrNameLst>
                                      </p:cBhvr>
                                      <p:to>
                                        <p:strVal val="visible"/>
                                      </p:to>
                                    </p:set>
                                    <p:animEffect transition="in" filter="fade">
                                      <p:cBhvr>
                                        <p:cTn id="10" dur="500"/>
                                        <p:tgtEl>
                                          <p:spTgt spid="4741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4120"/>
                                        </p:tgtEl>
                                        <p:attrNameLst>
                                          <p:attrName>style.visibility</p:attrName>
                                        </p:attrNameLst>
                                      </p:cBhvr>
                                      <p:to>
                                        <p:strVal val="visible"/>
                                      </p:to>
                                    </p:set>
                                    <p:animEffect transition="in" filter="fade">
                                      <p:cBhvr>
                                        <p:cTn id="13" dur="500"/>
                                        <p:tgtEl>
                                          <p:spTgt spid="474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8" grpId="0"/>
      <p:bldP spid="474119" grpId="0"/>
      <p:bldP spid="4741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p:cNvSpPr>
            <a:spLocks noChangeArrowheads="1"/>
          </p:cNvSpPr>
          <p:nvPr/>
        </p:nvSpPr>
        <p:spPr bwMode="auto">
          <a:xfrm>
            <a:off x="2700338" y="404813"/>
            <a:ext cx="337464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3200" b="1" dirty="0">
                <a:solidFill>
                  <a:srgbClr val="000000"/>
                </a:solidFill>
                <a:latin typeface="Times New Roman" pitchFamily="18" charset="0"/>
              </a:rPr>
              <a:t>8.3  </a:t>
            </a:r>
            <a:r>
              <a:rPr lang="zh-CN" altLang="en-US" sz="3200" b="1" dirty="0">
                <a:solidFill>
                  <a:srgbClr val="000000"/>
                </a:solidFill>
                <a:latin typeface="Times New Roman" pitchFamily="18" charset="0"/>
              </a:rPr>
              <a:t>前馈神经网络</a:t>
            </a:r>
          </a:p>
        </p:txBody>
      </p:sp>
      <p:sp>
        <p:nvSpPr>
          <p:cNvPr id="12294" name="Rectangle 6"/>
          <p:cNvSpPr>
            <a:spLocks noChangeArrowheads="1"/>
          </p:cNvSpPr>
          <p:nvPr/>
        </p:nvSpPr>
        <p:spPr bwMode="auto">
          <a:xfrm>
            <a:off x="395288" y="1052513"/>
            <a:ext cx="18822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b="1" dirty="0">
                <a:solidFill>
                  <a:srgbClr val="000000"/>
                </a:solidFill>
                <a:latin typeface="Times New Roman" pitchFamily="18" charset="0"/>
              </a:rPr>
              <a:t>8.3.1  </a:t>
            </a:r>
            <a:r>
              <a:rPr lang="zh-CN" altLang="en-US" sz="2400" b="1" dirty="0">
                <a:solidFill>
                  <a:srgbClr val="000000"/>
                </a:solidFill>
                <a:latin typeface="Times New Roman" pitchFamily="18" charset="0"/>
              </a:rPr>
              <a:t>感知器</a:t>
            </a:r>
          </a:p>
        </p:txBody>
      </p:sp>
      <p:sp>
        <p:nvSpPr>
          <p:cNvPr id="12295" name="Rectangle 7"/>
          <p:cNvSpPr>
            <a:spLocks noChangeArrowheads="1"/>
          </p:cNvSpPr>
          <p:nvPr/>
        </p:nvSpPr>
        <p:spPr bwMode="auto">
          <a:xfrm>
            <a:off x="1147763" y="1617663"/>
            <a:ext cx="7318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感知器（</a:t>
            </a:r>
            <a:r>
              <a:rPr lang="en-US" altLang="zh-CN" sz="2400">
                <a:solidFill>
                  <a:srgbClr val="000000"/>
                </a:solidFill>
                <a:latin typeface="Times New Roman" pitchFamily="18" charset="0"/>
              </a:rPr>
              <a:t>Perceptron</a:t>
            </a:r>
            <a:r>
              <a:rPr lang="zh-CN" altLang="en-US" sz="2400">
                <a:solidFill>
                  <a:srgbClr val="000000"/>
                </a:solidFill>
                <a:latin typeface="Times New Roman" pitchFamily="18" charset="0"/>
              </a:rPr>
              <a:t>）：</a:t>
            </a:r>
            <a:r>
              <a:rPr lang="en-US" altLang="zh-CN" sz="2400">
                <a:solidFill>
                  <a:srgbClr val="000000"/>
                </a:solidFill>
                <a:latin typeface="Times New Roman" pitchFamily="18" charset="0"/>
              </a:rPr>
              <a:t>F</a:t>
            </a:r>
            <a:r>
              <a:rPr lang="zh-CN" altLang="en-US" sz="2400">
                <a:solidFill>
                  <a:srgbClr val="000000"/>
                </a:solidFill>
                <a:latin typeface="Times New Roman" pitchFamily="18" charset="0"/>
              </a:rPr>
              <a:t>．</a:t>
            </a:r>
            <a:r>
              <a:rPr lang="en-US" altLang="zh-CN" sz="2400">
                <a:solidFill>
                  <a:srgbClr val="000000"/>
                </a:solidFill>
                <a:latin typeface="Times New Roman" pitchFamily="18" charset="0"/>
              </a:rPr>
              <a:t>Rosenblatt</a:t>
            </a:r>
            <a:r>
              <a:rPr lang="zh-CN" altLang="en-US" sz="2400">
                <a:solidFill>
                  <a:srgbClr val="000000"/>
                </a:solidFill>
                <a:latin typeface="Times New Roman" pitchFamily="18" charset="0"/>
              </a:rPr>
              <a:t>于</a:t>
            </a:r>
            <a:r>
              <a:rPr lang="en-US" altLang="zh-CN" sz="2400">
                <a:solidFill>
                  <a:srgbClr val="000000"/>
                </a:solidFill>
                <a:latin typeface="Times New Roman" pitchFamily="18" charset="0"/>
              </a:rPr>
              <a:t>1957</a:t>
            </a:r>
            <a:r>
              <a:rPr lang="zh-CN" altLang="en-US" sz="2400">
                <a:solidFill>
                  <a:srgbClr val="000000"/>
                </a:solidFill>
                <a:latin typeface="Times New Roman" pitchFamily="18" charset="0"/>
              </a:rPr>
              <a:t>年提出。 </a:t>
            </a:r>
          </a:p>
        </p:txBody>
      </p:sp>
      <p:pic>
        <p:nvPicPr>
          <p:cNvPr id="1229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663" y="2290763"/>
            <a:ext cx="4262437" cy="356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7" name="Rectangle 9"/>
          <p:cNvSpPr>
            <a:spLocks noChangeArrowheads="1"/>
          </p:cNvSpPr>
          <p:nvPr/>
        </p:nvSpPr>
        <p:spPr bwMode="auto">
          <a:xfrm>
            <a:off x="1055688" y="5829300"/>
            <a:ext cx="2406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000">
                <a:solidFill>
                  <a:srgbClr val="000000"/>
                </a:solidFill>
                <a:latin typeface="Times New Roman" pitchFamily="18" charset="0"/>
              </a:rPr>
              <a:t>  </a:t>
            </a:r>
            <a:r>
              <a:rPr lang="zh-CN" altLang="en-US" sz="2000">
                <a:solidFill>
                  <a:srgbClr val="000000"/>
                </a:solidFill>
                <a:latin typeface="Times New Roman" pitchFamily="18" charset="0"/>
              </a:rPr>
              <a:t>感知器结构示意图 </a:t>
            </a:r>
          </a:p>
        </p:txBody>
      </p:sp>
      <p:sp>
        <p:nvSpPr>
          <p:cNvPr id="12298" name="Rectangle 10"/>
          <p:cNvSpPr>
            <a:spLocks noChangeArrowheads="1"/>
          </p:cNvSpPr>
          <p:nvPr/>
        </p:nvSpPr>
        <p:spPr bwMode="auto">
          <a:xfrm>
            <a:off x="4521200" y="2836387"/>
            <a:ext cx="44704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1" hangingPunct="1">
              <a:lnSpc>
                <a:spcPct val="125000"/>
              </a:lnSpc>
            </a:pPr>
            <a:r>
              <a:rPr lang="en-US" altLang="zh-CN" sz="2400" dirty="0">
                <a:solidFill>
                  <a:srgbClr val="000000"/>
                </a:solidFill>
                <a:latin typeface="Times New Roman" pitchFamily="18" charset="0"/>
              </a:rPr>
              <a:t>* </a:t>
            </a:r>
            <a:r>
              <a:rPr lang="zh-CN" altLang="en-US" sz="2400" dirty="0">
                <a:solidFill>
                  <a:srgbClr val="FF0000"/>
                </a:solidFill>
                <a:latin typeface="Times New Roman" pitchFamily="18" charset="0"/>
              </a:rPr>
              <a:t>只有两层</a:t>
            </a:r>
            <a:r>
              <a:rPr lang="zh-CN" altLang="en-US" sz="2400" dirty="0">
                <a:solidFill>
                  <a:srgbClr val="000000"/>
                </a:solidFill>
                <a:latin typeface="Times New Roman" pitchFamily="18" charset="0"/>
              </a:rPr>
              <a:t>（输入层、输出层）；</a:t>
            </a:r>
          </a:p>
          <a:p>
            <a:pPr eaLnBrk="1" hangingPunct="1">
              <a:lnSpc>
                <a:spcPct val="125000"/>
              </a:lnSpc>
            </a:pPr>
            <a:r>
              <a:rPr lang="zh-CN" altLang="en-US" sz="2400" dirty="0">
                <a:solidFill>
                  <a:srgbClr val="000000"/>
                </a:solidFill>
                <a:latin typeface="Times New Roman" pitchFamily="18" charset="0"/>
              </a:rPr>
              <a:t>* 两层单元之间为全互连；</a:t>
            </a:r>
          </a:p>
          <a:p>
            <a:pPr eaLnBrk="1" hangingPunct="1">
              <a:lnSpc>
                <a:spcPct val="125000"/>
              </a:lnSpc>
            </a:pPr>
            <a:r>
              <a:rPr lang="zh-CN" altLang="en-US" sz="2400" dirty="0">
                <a:solidFill>
                  <a:srgbClr val="000000"/>
                </a:solidFill>
                <a:latin typeface="Times New Roman" pitchFamily="18" charset="0"/>
              </a:rPr>
              <a:t>* 连接权值可调。 </a:t>
            </a:r>
          </a:p>
        </p:txBody>
      </p:sp>
      <p:sp>
        <p:nvSpPr>
          <p:cNvPr id="12299" name="Rectangle 11"/>
          <p:cNvSpPr>
            <a:spLocks noChangeArrowheads="1"/>
          </p:cNvSpPr>
          <p:nvPr/>
        </p:nvSpPr>
        <p:spPr bwMode="auto">
          <a:xfrm>
            <a:off x="4495800" y="2373313"/>
            <a:ext cx="167142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zh-CN" altLang="en-US" sz="2400" dirty="0">
                <a:solidFill>
                  <a:srgbClr val="000000"/>
                </a:solidFill>
                <a:latin typeface="Times New Roman" pitchFamily="18" charset="0"/>
              </a:rPr>
              <a:t>结构特点：</a:t>
            </a:r>
          </a:p>
        </p:txBody>
      </p:sp>
      <p:sp>
        <p:nvSpPr>
          <p:cNvPr id="12300" name="Rectangle 12"/>
          <p:cNvSpPr>
            <a:spLocks noChangeArrowheads="1"/>
          </p:cNvSpPr>
          <p:nvPr/>
        </p:nvSpPr>
        <p:spPr bwMode="auto">
          <a:xfrm>
            <a:off x="4543425" y="4322763"/>
            <a:ext cx="3948667"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1" hangingPunct="1">
              <a:lnSpc>
                <a:spcPct val="125000"/>
              </a:lnSpc>
            </a:pP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输出层神经元个数等于类</a:t>
            </a:r>
          </a:p>
          <a:p>
            <a:pPr eaLnBrk="1" hangingPunct="1">
              <a:lnSpc>
                <a:spcPct val="125000"/>
              </a:lnSpc>
            </a:pPr>
            <a:r>
              <a:rPr lang="zh-CN" altLang="en-US" sz="2400">
                <a:solidFill>
                  <a:srgbClr val="000000"/>
                </a:solidFill>
                <a:latin typeface="Times New Roman" pitchFamily="18" charset="0"/>
              </a:rPr>
              <a:t>   别数（两类问题时输出层</a:t>
            </a:r>
          </a:p>
          <a:p>
            <a:pPr eaLnBrk="1" hangingPunct="1">
              <a:lnSpc>
                <a:spcPct val="125000"/>
              </a:lnSpc>
            </a:pPr>
            <a:r>
              <a:rPr lang="zh-CN" altLang="en-US" sz="2400">
                <a:solidFill>
                  <a:srgbClr val="000000"/>
                </a:solidFill>
                <a:latin typeface="Times New Roman" pitchFamily="18" charset="0"/>
              </a:rPr>
              <a:t>   为一个神经元）。 </a:t>
            </a:r>
          </a:p>
        </p:txBody>
      </p:sp>
    </p:spTree>
    <p:extLst>
      <p:ext uri="{BB962C8B-B14F-4D97-AF65-F5344CB8AC3E}">
        <p14:creationId xmlns:p14="http://schemas.microsoft.com/office/powerpoint/2010/main" val="2354914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8"/>
                                        </p:tgtEl>
                                        <p:attrNameLst>
                                          <p:attrName>style.visibility</p:attrName>
                                        </p:attrNameLst>
                                      </p:cBhvr>
                                      <p:to>
                                        <p:strVal val="visible"/>
                                      </p:to>
                                    </p:set>
                                    <p:animEffect transition="in" filter="fade">
                                      <p:cBhvr>
                                        <p:cTn id="7" dur="500"/>
                                        <p:tgtEl>
                                          <p:spTgt spid="1229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299"/>
                                        </p:tgtEl>
                                        <p:attrNameLst>
                                          <p:attrName>style.visibility</p:attrName>
                                        </p:attrNameLst>
                                      </p:cBhvr>
                                      <p:to>
                                        <p:strVal val="visible"/>
                                      </p:to>
                                    </p:set>
                                    <p:animEffect transition="in" filter="fade">
                                      <p:cBhvr>
                                        <p:cTn id="10" dur="500"/>
                                        <p:tgtEl>
                                          <p:spTgt spid="1229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00"/>
                                        </p:tgtEl>
                                        <p:attrNameLst>
                                          <p:attrName>style.visibility</p:attrName>
                                        </p:attrNameLst>
                                      </p:cBhvr>
                                      <p:to>
                                        <p:strVal val="visible"/>
                                      </p:to>
                                    </p:set>
                                    <p:animEffect transition="in" filter="fade">
                                      <p:cBhvr>
                                        <p:cTn id="13" dur="500"/>
                                        <p:tgtEl>
                                          <p:spTgt spid="12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8" grpId="0"/>
      <p:bldP spid="12299" grpId="0"/>
      <p:bldP spid="1230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9" name="Group 9"/>
          <p:cNvGrpSpPr>
            <a:grpSpLocks/>
          </p:cNvGrpSpPr>
          <p:nvPr/>
        </p:nvGrpSpPr>
        <p:grpSpPr bwMode="auto">
          <a:xfrm>
            <a:off x="419100" y="319088"/>
            <a:ext cx="6831013" cy="485775"/>
            <a:chOff x="610" y="402"/>
            <a:chExt cx="4303" cy="306"/>
          </a:xfrm>
        </p:grpSpPr>
        <p:sp>
          <p:nvSpPr>
            <p:cNvPr id="25606" name="Rectangle 6"/>
            <p:cNvSpPr>
              <a:spLocks noChangeArrowheads="1"/>
            </p:cNvSpPr>
            <p:nvPr/>
          </p:nvSpPr>
          <p:spPr bwMode="auto">
            <a:xfrm>
              <a:off x="610" y="402"/>
              <a:ext cx="43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zh-CN" altLang="en-US" sz="2400">
                  <a:solidFill>
                    <a:srgbClr val="000000"/>
                  </a:solidFill>
                  <a:latin typeface="Times New Roman" pitchFamily="18" charset="0"/>
                  <a:cs typeface="Times New Roman" pitchFamily="18" charset="0"/>
                </a:rPr>
                <a:t>设输入模式向量</a:t>
              </a:r>
              <a:r>
                <a:rPr lang="zh-CN" altLang="en-US" sz="2400">
                  <a:solidFill>
                    <a:srgbClr val="000000"/>
                  </a:solidFill>
                  <a:latin typeface="Times New Roman" pitchFamily="18" charset="0"/>
                </a:rPr>
                <a:t>，                                  ，共</a:t>
              </a:r>
              <a:r>
                <a:rPr lang="en-US" altLang="zh-CN" sz="2400" i="1">
                  <a:solidFill>
                    <a:srgbClr val="000000"/>
                  </a:solidFill>
                  <a:latin typeface="Times New Roman" pitchFamily="18" charset="0"/>
                </a:rPr>
                <a:t>M</a:t>
              </a:r>
              <a:r>
                <a:rPr lang="zh-CN" altLang="en-US" sz="2400">
                  <a:solidFill>
                    <a:srgbClr val="000000"/>
                  </a:solidFill>
                  <a:latin typeface="Times New Roman" pitchFamily="18" charset="0"/>
                </a:rPr>
                <a:t>类。</a:t>
              </a:r>
              <a:endParaRPr lang="zh-CN" altLang="en-US" sz="2400">
                <a:solidFill>
                  <a:srgbClr val="000000"/>
                </a:solidFill>
              </a:endParaRPr>
            </a:p>
          </p:txBody>
        </p:sp>
        <p:graphicFrame>
          <p:nvGraphicFramePr>
            <p:cNvPr id="25605" name="Object 5"/>
            <p:cNvGraphicFramePr>
              <a:graphicFrameLocks noChangeAspect="1"/>
            </p:cNvGraphicFramePr>
            <p:nvPr/>
          </p:nvGraphicFramePr>
          <p:xfrm>
            <a:off x="2128" y="404"/>
            <a:ext cx="1725" cy="304"/>
          </p:xfrm>
          <a:graphic>
            <a:graphicData uri="http://schemas.openxmlformats.org/presentationml/2006/ole">
              <mc:AlternateContent xmlns:mc="http://schemas.openxmlformats.org/markup-compatibility/2006">
                <mc:Choice xmlns:v="urn:schemas-microsoft-com:vml" Requires="v">
                  <p:oleObj spid="_x0000_s39094" name="公式" r:id="rId3" imgW="1295400" imgH="241300" progId="Equation.3">
                    <p:embed/>
                  </p:oleObj>
                </mc:Choice>
                <mc:Fallback>
                  <p:oleObj name="公式" r:id="rId3" imgW="12954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 y="404"/>
                          <a:ext cx="1725"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610" name="Rectangle 10"/>
          <p:cNvSpPr>
            <a:spLocks noChangeArrowheads="1"/>
          </p:cNvSpPr>
          <p:nvPr/>
        </p:nvSpPr>
        <p:spPr bwMode="auto">
          <a:xfrm>
            <a:off x="419100" y="850900"/>
            <a:ext cx="5229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输出层第</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个神经元对应第</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个模式类，</a:t>
            </a:r>
          </a:p>
        </p:txBody>
      </p:sp>
      <p:sp>
        <p:nvSpPr>
          <p:cNvPr id="25613" name="Rectangle 13"/>
          <p:cNvSpPr>
            <a:spLocks noChangeArrowheads="1"/>
          </p:cNvSpPr>
          <p:nvPr/>
        </p:nvSpPr>
        <p:spPr bwMode="auto">
          <a:xfrm>
            <a:off x="419100" y="2130425"/>
            <a:ext cx="3678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l-GR" altLang="zh-CN" sz="2400" i="1">
                <a:solidFill>
                  <a:srgbClr val="000000"/>
                </a:solidFill>
                <a:latin typeface="Times New Roman" pitchFamily="18" charset="0"/>
                <a:cs typeface="Times New Roman" pitchFamily="18" charset="0"/>
              </a:rPr>
              <a:t>θ</a:t>
            </a:r>
            <a:r>
              <a:rPr lang="en-US" altLang="zh-CN" sz="2400" i="1" baseline="-25000">
                <a:solidFill>
                  <a:srgbClr val="000000"/>
                </a:solidFill>
                <a:latin typeface="Times New Roman" pitchFamily="18" charset="0"/>
              </a:rPr>
              <a:t>j</a:t>
            </a:r>
            <a:r>
              <a:rPr lang="zh-CN" altLang="en-US" sz="2400">
                <a:solidFill>
                  <a:srgbClr val="000000"/>
                </a:solidFill>
                <a:latin typeface="Times New Roman" pitchFamily="18" charset="0"/>
              </a:rPr>
              <a:t>：第</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个神经元的阈值；</a:t>
            </a:r>
          </a:p>
        </p:txBody>
      </p:sp>
      <p:sp>
        <p:nvSpPr>
          <p:cNvPr id="25614" name="Rectangle 14"/>
          <p:cNvSpPr>
            <a:spLocks noChangeArrowheads="1"/>
          </p:cNvSpPr>
          <p:nvPr/>
        </p:nvSpPr>
        <p:spPr bwMode="auto">
          <a:xfrm>
            <a:off x="433388" y="2579688"/>
            <a:ext cx="522128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25000"/>
              </a:lnSpc>
            </a:pPr>
            <a:r>
              <a:rPr lang="en-US" altLang="zh-CN" sz="2400" i="1">
                <a:solidFill>
                  <a:srgbClr val="000000"/>
                </a:solidFill>
                <a:latin typeface="Times New Roman" pitchFamily="18" charset="0"/>
              </a:rPr>
              <a:t>w</a:t>
            </a:r>
            <a:r>
              <a:rPr lang="en-US" altLang="zh-CN" sz="2400" i="1" baseline="-25000">
                <a:solidFill>
                  <a:srgbClr val="000000"/>
                </a:solidFill>
                <a:latin typeface="Times New Roman" pitchFamily="18" charset="0"/>
              </a:rPr>
              <a:t>ij</a:t>
            </a:r>
            <a:r>
              <a:rPr lang="zh-CN" altLang="en-US" sz="2400">
                <a:solidFill>
                  <a:srgbClr val="000000"/>
                </a:solidFill>
                <a:latin typeface="Times New Roman" pitchFamily="18" charset="0"/>
              </a:rPr>
              <a:t>：输入模式第</a:t>
            </a:r>
            <a:r>
              <a:rPr lang="en-US" altLang="zh-CN" sz="2400" i="1">
                <a:solidFill>
                  <a:srgbClr val="000000"/>
                </a:solidFill>
                <a:latin typeface="Times New Roman" pitchFamily="18" charset="0"/>
              </a:rPr>
              <a:t>i</a:t>
            </a:r>
            <a:r>
              <a:rPr lang="zh-CN" altLang="en-US" sz="2400">
                <a:solidFill>
                  <a:srgbClr val="000000"/>
                </a:solidFill>
                <a:latin typeface="Times New Roman" pitchFamily="18" charset="0"/>
              </a:rPr>
              <a:t>个分量与</a:t>
            </a:r>
          </a:p>
          <a:p>
            <a:pPr eaLnBrk="1" hangingPunct="1">
              <a:lnSpc>
                <a:spcPct val="125000"/>
              </a:lnSpc>
            </a:pPr>
            <a:r>
              <a:rPr lang="zh-CN" altLang="en-US" sz="2400">
                <a:solidFill>
                  <a:srgbClr val="000000"/>
                </a:solidFill>
                <a:latin typeface="Times New Roman" pitchFamily="18" charset="0"/>
              </a:rPr>
              <a:t>        输出层第</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个神经元间的连接权。 </a:t>
            </a:r>
          </a:p>
        </p:txBody>
      </p:sp>
      <p:grpSp>
        <p:nvGrpSpPr>
          <p:cNvPr id="25635" name="Group 35"/>
          <p:cNvGrpSpPr>
            <a:grpSpLocks/>
          </p:cNvGrpSpPr>
          <p:nvPr/>
        </p:nvGrpSpPr>
        <p:grpSpPr bwMode="auto">
          <a:xfrm>
            <a:off x="401638" y="4494213"/>
            <a:ext cx="3089275" cy="504825"/>
            <a:chOff x="253" y="2867"/>
            <a:chExt cx="1946" cy="318"/>
          </a:xfrm>
        </p:grpSpPr>
        <p:sp>
          <p:nvSpPr>
            <p:cNvPr id="25616" name="Rectangle 16"/>
            <p:cNvSpPr>
              <a:spLocks noChangeArrowheads="1"/>
            </p:cNvSpPr>
            <p:nvPr/>
          </p:nvSpPr>
          <p:spPr bwMode="auto">
            <a:xfrm>
              <a:off x="253" y="2867"/>
              <a:ext cx="19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zh-CN" altLang="en-US" sz="2400">
                  <a:solidFill>
                    <a:srgbClr val="000000"/>
                  </a:solidFill>
                  <a:latin typeface="Times New Roman" pitchFamily="18" charset="0"/>
                </a:rPr>
                <a:t>令                      。取</a:t>
              </a:r>
            </a:p>
          </p:txBody>
        </p:sp>
        <p:graphicFrame>
          <p:nvGraphicFramePr>
            <p:cNvPr id="25617" name="Object 17"/>
            <p:cNvGraphicFramePr>
              <a:graphicFrameLocks noChangeAspect="1"/>
            </p:cNvGraphicFramePr>
            <p:nvPr/>
          </p:nvGraphicFramePr>
          <p:xfrm>
            <a:off x="525" y="2881"/>
            <a:ext cx="1034" cy="304"/>
          </p:xfrm>
          <a:graphic>
            <a:graphicData uri="http://schemas.openxmlformats.org/presentationml/2006/ole">
              <mc:AlternateContent xmlns:mc="http://schemas.openxmlformats.org/markup-compatibility/2006">
                <mc:Choice xmlns:v="urn:schemas-microsoft-com:vml" Requires="v">
                  <p:oleObj spid="_x0000_s39095" name="公式" r:id="rId5" imgW="812447" imgH="241195" progId="Equation.3">
                    <p:embed/>
                  </p:oleObj>
                </mc:Choice>
                <mc:Fallback>
                  <p:oleObj name="公式" r:id="rId5" imgW="812447"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 y="2881"/>
                          <a:ext cx="1034"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5619" name="Object 19"/>
          <p:cNvGraphicFramePr>
            <a:graphicFrameLocks noChangeAspect="1"/>
          </p:cNvGraphicFramePr>
          <p:nvPr/>
        </p:nvGraphicFramePr>
        <p:xfrm>
          <a:off x="1074738" y="5021263"/>
          <a:ext cx="3681412" cy="503237"/>
        </p:xfrm>
        <a:graphic>
          <a:graphicData uri="http://schemas.openxmlformats.org/presentationml/2006/ole">
            <mc:AlternateContent xmlns:mc="http://schemas.openxmlformats.org/markup-compatibility/2006">
              <mc:Choice xmlns:v="urn:schemas-microsoft-com:vml" Requires="v">
                <p:oleObj spid="_x0000_s39096" name="公式" r:id="rId7" imgW="1739900" imgH="254000" progId="Equation.3">
                  <p:embed/>
                </p:oleObj>
              </mc:Choice>
              <mc:Fallback>
                <p:oleObj name="公式" r:id="rId7" imgW="1739900" imgH="254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4738" y="5021263"/>
                        <a:ext cx="3681412"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23" name="Text Box 23"/>
          <p:cNvSpPr txBox="1">
            <a:spLocks noChangeArrowheads="1"/>
          </p:cNvSpPr>
          <p:nvPr/>
        </p:nvSpPr>
        <p:spPr bwMode="auto">
          <a:xfrm>
            <a:off x="433388" y="5080000"/>
            <a:ext cx="7837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a:solidFill>
                  <a:srgbClr val="000000"/>
                </a:solidFill>
                <a:latin typeface="Times New Roman" pitchFamily="18" charset="0"/>
              </a:rPr>
              <a:t> </a:t>
            </a:r>
          </a:p>
        </p:txBody>
      </p:sp>
      <p:graphicFrame>
        <p:nvGraphicFramePr>
          <p:cNvPr id="25625" name="Object 25"/>
          <p:cNvGraphicFramePr>
            <a:graphicFrameLocks noChangeAspect="1"/>
          </p:cNvGraphicFramePr>
          <p:nvPr/>
        </p:nvGraphicFramePr>
        <p:xfrm>
          <a:off x="5051425" y="5030788"/>
          <a:ext cx="2968625" cy="482600"/>
        </p:xfrm>
        <a:graphic>
          <a:graphicData uri="http://schemas.openxmlformats.org/presentationml/2006/ole">
            <mc:AlternateContent xmlns:mc="http://schemas.openxmlformats.org/markup-compatibility/2006">
              <mc:Choice xmlns:v="urn:schemas-microsoft-com:vml" Requires="v">
                <p:oleObj spid="_x0000_s39097" name="公式" r:id="rId9" imgW="1409088" imgH="241195" progId="Equation.3">
                  <p:embed/>
                </p:oleObj>
              </mc:Choice>
              <mc:Fallback>
                <p:oleObj name="公式" r:id="rId9" imgW="1409088"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51425" y="5030788"/>
                        <a:ext cx="296862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27" name="Object 27"/>
          <p:cNvGraphicFramePr>
            <a:graphicFrameLocks noChangeAspect="1"/>
          </p:cNvGraphicFramePr>
          <p:nvPr/>
        </p:nvGraphicFramePr>
        <p:xfrm>
          <a:off x="2146300" y="5613400"/>
          <a:ext cx="3663950" cy="868363"/>
        </p:xfrm>
        <a:graphic>
          <a:graphicData uri="http://schemas.openxmlformats.org/presentationml/2006/ole">
            <mc:AlternateContent xmlns:mc="http://schemas.openxmlformats.org/markup-compatibility/2006">
              <mc:Choice xmlns:v="urn:schemas-microsoft-com:vml" Requires="v">
                <p:oleObj spid="_x0000_s39098" name="公式" r:id="rId11" imgW="1803400" imgH="431800" progId="Equation.3">
                  <p:embed/>
                </p:oleObj>
              </mc:Choice>
              <mc:Fallback>
                <p:oleObj name="公式" r:id="rId11" imgW="1803400" imgH="431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46300" y="5613400"/>
                        <a:ext cx="3663950" cy="868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29" name="Text Box 29"/>
          <p:cNvSpPr txBox="1">
            <a:spLocks noChangeArrowheads="1"/>
          </p:cNvSpPr>
          <p:nvPr/>
        </p:nvSpPr>
        <p:spPr bwMode="auto">
          <a:xfrm>
            <a:off x="477838" y="5808663"/>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a:solidFill>
                  <a:srgbClr val="000000"/>
                </a:solidFill>
                <a:latin typeface="Times New Roman" pitchFamily="18" charset="0"/>
              </a:rPr>
              <a:t>有</a:t>
            </a:r>
          </a:p>
        </p:txBody>
      </p:sp>
      <p:grpSp>
        <p:nvGrpSpPr>
          <p:cNvPr id="25634" name="Group 34"/>
          <p:cNvGrpSpPr>
            <a:grpSpLocks/>
          </p:cNvGrpSpPr>
          <p:nvPr/>
        </p:nvGrpSpPr>
        <p:grpSpPr bwMode="auto">
          <a:xfrm>
            <a:off x="419100" y="1243013"/>
            <a:ext cx="3956050" cy="866775"/>
            <a:chOff x="264" y="945"/>
            <a:chExt cx="2492" cy="546"/>
          </a:xfrm>
        </p:grpSpPr>
        <p:graphicFrame>
          <p:nvGraphicFramePr>
            <p:cNvPr id="25611" name="Object 11"/>
            <p:cNvGraphicFramePr>
              <a:graphicFrameLocks noChangeAspect="1"/>
            </p:cNvGraphicFramePr>
            <p:nvPr/>
          </p:nvGraphicFramePr>
          <p:xfrm>
            <a:off x="1044" y="945"/>
            <a:ext cx="1712" cy="546"/>
          </p:xfrm>
          <a:graphic>
            <a:graphicData uri="http://schemas.openxmlformats.org/presentationml/2006/ole">
              <mc:AlternateContent xmlns:mc="http://schemas.openxmlformats.org/markup-compatibility/2006">
                <mc:Choice xmlns:v="urn:schemas-microsoft-com:vml" Requires="v">
                  <p:oleObj spid="_x0000_s39099" name="公式" r:id="rId13" imgW="1358310" imgH="431613" progId="Equation.3">
                    <p:embed/>
                  </p:oleObj>
                </mc:Choice>
                <mc:Fallback>
                  <p:oleObj name="公式" r:id="rId13" imgW="1358310" imgH="43161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4" y="945"/>
                          <a:ext cx="1712" cy="5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31" name="Rectangle 31"/>
            <p:cNvSpPr>
              <a:spLocks noChangeArrowheads="1"/>
            </p:cNvSpPr>
            <p:nvPr/>
          </p:nvSpPr>
          <p:spPr bwMode="auto">
            <a:xfrm>
              <a:off x="264" y="1046"/>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solidFill>
                    <a:srgbClr val="000000"/>
                  </a:solidFill>
                  <a:latin typeface="Times New Roman" pitchFamily="18" charset="0"/>
                </a:rPr>
                <a:t>输出为</a:t>
              </a:r>
            </a:p>
          </p:txBody>
        </p:sp>
      </p:grpSp>
      <p:pic>
        <p:nvPicPr>
          <p:cNvPr id="25632" name="Picture 3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16538" y="949325"/>
            <a:ext cx="3770312"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33" name="Rectangle 33"/>
          <p:cNvSpPr>
            <a:spLocks noChangeArrowheads="1"/>
          </p:cNvSpPr>
          <p:nvPr/>
        </p:nvSpPr>
        <p:spPr bwMode="auto">
          <a:xfrm>
            <a:off x="419100" y="3508375"/>
            <a:ext cx="8534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ct val="125000"/>
              </a:lnSpc>
            </a:pPr>
            <a:r>
              <a:rPr lang="en-US" altLang="zh-CN" sz="2400">
                <a:solidFill>
                  <a:srgbClr val="663300"/>
                </a:solidFill>
                <a:latin typeface="Times New Roman" pitchFamily="18" charset="0"/>
              </a:rPr>
              <a:t>        </a:t>
            </a:r>
            <a:r>
              <a:rPr lang="zh-CN" altLang="en-US" sz="2400">
                <a:solidFill>
                  <a:srgbClr val="663300"/>
                </a:solidFill>
                <a:latin typeface="Times New Roman" pitchFamily="18" charset="0"/>
              </a:rPr>
              <a:t>输出单元对所有输入数值加权求和，经阈值型输出函数</a:t>
            </a:r>
          </a:p>
          <a:p>
            <a:pPr eaLnBrk="1" hangingPunct="1">
              <a:lnSpc>
                <a:spcPct val="125000"/>
              </a:lnSpc>
            </a:pPr>
            <a:r>
              <a:rPr lang="zh-CN" altLang="en-US" sz="2400">
                <a:solidFill>
                  <a:srgbClr val="663300"/>
                </a:solidFill>
                <a:latin typeface="Times New Roman" pitchFamily="18" charset="0"/>
              </a:rPr>
              <a:t>产生一组输出模式。 </a:t>
            </a:r>
          </a:p>
        </p:txBody>
      </p:sp>
    </p:spTree>
    <p:extLst>
      <p:ext uri="{BB962C8B-B14F-4D97-AF65-F5344CB8AC3E}">
        <p14:creationId xmlns:p14="http://schemas.microsoft.com/office/powerpoint/2010/main" val="3348235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33"/>
                                        </p:tgtEl>
                                        <p:attrNameLst>
                                          <p:attrName>style.visibility</p:attrName>
                                        </p:attrNameLst>
                                      </p:cBhvr>
                                      <p:to>
                                        <p:strVal val="visible"/>
                                      </p:to>
                                    </p:set>
                                    <p:animEffect transition="in" filter="fade">
                                      <p:cBhvr>
                                        <p:cTn id="7" dur="500"/>
                                        <p:tgtEl>
                                          <p:spTgt spid="256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5635"/>
                                        </p:tgtEl>
                                        <p:attrNameLst>
                                          <p:attrName>style.visibility</p:attrName>
                                        </p:attrNameLst>
                                      </p:cBhvr>
                                      <p:to>
                                        <p:strVal val="visible"/>
                                      </p:to>
                                    </p:set>
                                    <p:animEffect transition="in" filter="fade">
                                      <p:cBhvr>
                                        <p:cTn id="12" dur="500"/>
                                        <p:tgtEl>
                                          <p:spTgt spid="25635"/>
                                        </p:tgtEl>
                                      </p:cBhvr>
                                    </p:animEffect>
                                  </p:childTnLst>
                                </p:cTn>
                              </p:par>
                              <p:par>
                                <p:cTn id="13" presetID="10" presetClass="entr" presetSubtype="0" fill="hold" nodeType="withEffect">
                                  <p:stCondLst>
                                    <p:cond delay="0"/>
                                  </p:stCondLst>
                                  <p:childTnLst>
                                    <p:set>
                                      <p:cBhvr>
                                        <p:cTn id="14" dur="1" fill="hold">
                                          <p:stCondLst>
                                            <p:cond delay="0"/>
                                          </p:stCondLst>
                                        </p:cTn>
                                        <p:tgtEl>
                                          <p:spTgt spid="25619"/>
                                        </p:tgtEl>
                                        <p:attrNameLst>
                                          <p:attrName>style.visibility</p:attrName>
                                        </p:attrNameLst>
                                      </p:cBhvr>
                                      <p:to>
                                        <p:strVal val="visible"/>
                                      </p:to>
                                    </p:set>
                                    <p:animEffect transition="in" filter="fade">
                                      <p:cBhvr>
                                        <p:cTn id="15" dur="500"/>
                                        <p:tgtEl>
                                          <p:spTgt spid="256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623"/>
                                        </p:tgtEl>
                                        <p:attrNameLst>
                                          <p:attrName>style.visibility</p:attrName>
                                        </p:attrNameLst>
                                      </p:cBhvr>
                                      <p:to>
                                        <p:strVal val="visible"/>
                                      </p:to>
                                    </p:set>
                                    <p:animEffect transition="in" filter="fade">
                                      <p:cBhvr>
                                        <p:cTn id="18" dur="500"/>
                                        <p:tgtEl>
                                          <p:spTgt spid="25623"/>
                                        </p:tgtEl>
                                      </p:cBhvr>
                                    </p:animEffect>
                                  </p:childTnLst>
                                </p:cTn>
                              </p:par>
                              <p:par>
                                <p:cTn id="19" presetID="10" presetClass="entr" presetSubtype="0" fill="hold" nodeType="withEffect">
                                  <p:stCondLst>
                                    <p:cond delay="0"/>
                                  </p:stCondLst>
                                  <p:childTnLst>
                                    <p:set>
                                      <p:cBhvr>
                                        <p:cTn id="20" dur="1" fill="hold">
                                          <p:stCondLst>
                                            <p:cond delay="0"/>
                                          </p:stCondLst>
                                        </p:cTn>
                                        <p:tgtEl>
                                          <p:spTgt spid="25625"/>
                                        </p:tgtEl>
                                        <p:attrNameLst>
                                          <p:attrName>style.visibility</p:attrName>
                                        </p:attrNameLst>
                                      </p:cBhvr>
                                      <p:to>
                                        <p:strVal val="visible"/>
                                      </p:to>
                                    </p:set>
                                    <p:animEffect transition="in" filter="fade">
                                      <p:cBhvr>
                                        <p:cTn id="21" dur="500"/>
                                        <p:tgtEl>
                                          <p:spTgt spid="25625"/>
                                        </p:tgtEl>
                                      </p:cBhvr>
                                    </p:animEffect>
                                  </p:childTnLst>
                                </p:cTn>
                              </p:par>
                              <p:par>
                                <p:cTn id="22" presetID="10" presetClass="entr" presetSubtype="0" fill="hold" nodeType="withEffect">
                                  <p:stCondLst>
                                    <p:cond delay="0"/>
                                  </p:stCondLst>
                                  <p:childTnLst>
                                    <p:set>
                                      <p:cBhvr>
                                        <p:cTn id="23" dur="1" fill="hold">
                                          <p:stCondLst>
                                            <p:cond delay="0"/>
                                          </p:stCondLst>
                                        </p:cTn>
                                        <p:tgtEl>
                                          <p:spTgt spid="25627"/>
                                        </p:tgtEl>
                                        <p:attrNameLst>
                                          <p:attrName>style.visibility</p:attrName>
                                        </p:attrNameLst>
                                      </p:cBhvr>
                                      <p:to>
                                        <p:strVal val="visible"/>
                                      </p:to>
                                    </p:set>
                                    <p:animEffect transition="in" filter="fade">
                                      <p:cBhvr>
                                        <p:cTn id="24" dur="500"/>
                                        <p:tgtEl>
                                          <p:spTgt spid="256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629"/>
                                        </p:tgtEl>
                                        <p:attrNameLst>
                                          <p:attrName>style.visibility</p:attrName>
                                        </p:attrNameLst>
                                      </p:cBhvr>
                                      <p:to>
                                        <p:strVal val="visible"/>
                                      </p:to>
                                    </p:set>
                                    <p:animEffect transition="in" filter="fade">
                                      <p:cBhvr>
                                        <p:cTn id="27" dur="500"/>
                                        <p:tgtEl>
                                          <p:spTgt spid="25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3" grpId="0"/>
      <p:bldP spid="25629" grpId="0"/>
      <p:bldP spid="256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ChangeArrowheads="1"/>
          </p:cNvSpPr>
          <p:nvPr/>
        </p:nvSpPr>
        <p:spPr bwMode="auto">
          <a:xfrm>
            <a:off x="461963" y="428625"/>
            <a:ext cx="567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400" i="1">
                <a:solidFill>
                  <a:srgbClr val="000000"/>
                </a:solidFill>
                <a:latin typeface="Times New Roman" pitchFamily="18" charset="0"/>
              </a:rPr>
              <a:t>M</a:t>
            </a:r>
            <a:r>
              <a:rPr lang="zh-CN" altLang="en-US" sz="2400">
                <a:solidFill>
                  <a:srgbClr val="000000"/>
                </a:solidFill>
                <a:latin typeface="Times New Roman" pitchFamily="18" charset="0"/>
              </a:rPr>
              <a:t>类问题判决规则</a:t>
            </a: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神经元的输出函数</a:t>
            </a: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为</a:t>
            </a:r>
          </a:p>
        </p:txBody>
      </p:sp>
      <p:graphicFrame>
        <p:nvGraphicFramePr>
          <p:cNvPr id="26632" name="Object 8"/>
          <p:cNvGraphicFramePr>
            <a:graphicFrameLocks noChangeAspect="1"/>
          </p:cNvGraphicFramePr>
          <p:nvPr/>
        </p:nvGraphicFramePr>
        <p:xfrm>
          <a:off x="1160463" y="1312863"/>
          <a:ext cx="1903412" cy="508000"/>
        </p:xfrm>
        <a:graphic>
          <a:graphicData uri="http://schemas.openxmlformats.org/presentationml/2006/ole">
            <mc:AlternateContent xmlns:mc="http://schemas.openxmlformats.org/markup-compatibility/2006">
              <mc:Choice xmlns:v="urn:schemas-microsoft-com:vml" Requires="v">
                <p:oleObj spid="_x0000_s40028" name="公式" r:id="rId3" imgW="952087" imgH="253890" progId="Equation.3">
                  <p:embed/>
                </p:oleObj>
              </mc:Choice>
              <mc:Fallback>
                <p:oleObj name="公式" r:id="rId3" imgW="952087" imgH="2538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463" y="1312863"/>
                        <a:ext cx="1903412"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1" name="Object 7"/>
          <p:cNvGraphicFramePr>
            <a:graphicFrameLocks noChangeAspect="1"/>
          </p:cNvGraphicFramePr>
          <p:nvPr/>
        </p:nvGraphicFramePr>
        <p:xfrm>
          <a:off x="3033713" y="1058863"/>
          <a:ext cx="2362200" cy="1016000"/>
        </p:xfrm>
        <a:graphic>
          <a:graphicData uri="http://schemas.openxmlformats.org/presentationml/2006/ole">
            <mc:AlternateContent xmlns:mc="http://schemas.openxmlformats.org/markup-compatibility/2006">
              <mc:Choice xmlns:v="urn:schemas-microsoft-com:vml" Requires="v">
                <p:oleObj spid="_x0000_s40029" name="公式" r:id="rId5" imgW="1181100" imgH="508000" progId="Equation.3">
                  <p:embed/>
                </p:oleObj>
              </mc:Choice>
              <mc:Fallback>
                <p:oleObj name="公式" r:id="rId5" imgW="1181100" imgH="508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3713" y="1058863"/>
                        <a:ext cx="23622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0" name="Object 6"/>
          <p:cNvGraphicFramePr>
            <a:graphicFrameLocks noChangeAspect="1"/>
          </p:cNvGraphicFramePr>
          <p:nvPr/>
        </p:nvGraphicFramePr>
        <p:xfrm>
          <a:off x="5616575" y="1363663"/>
          <a:ext cx="1243013" cy="406400"/>
        </p:xfrm>
        <a:graphic>
          <a:graphicData uri="http://schemas.openxmlformats.org/presentationml/2006/ole">
            <mc:AlternateContent xmlns:mc="http://schemas.openxmlformats.org/markup-compatibility/2006">
              <mc:Choice xmlns:v="urn:schemas-microsoft-com:vml" Requires="v">
                <p:oleObj spid="_x0000_s40030" name="公式" r:id="rId7" imgW="622030" imgH="203112" progId="Equation.3">
                  <p:embed/>
                </p:oleObj>
              </mc:Choice>
              <mc:Fallback>
                <p:oleObj name="公式" r:id="rId7" imgW="622030"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6575" y="1363663"/>
                        <a:ext cx="12430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7" name="Rectangle 13"/>
          <p:cNvSpPr>
            <a:spLocks noChangeArrowheads="1"/>
          </p:cNvSpPr>
          <p:nvPr/>
        </p:nvSpPr>
        <p:spPr bwMode="auto">
          <a:xfrm>
            <a:off x="457200" y="2084388"/>
            <a:ext cx="285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400">
                <a:solidFill>
                  <a:srgbClr val="993300"/>
                </a:solidFill>
                <a:latin typeface="Times New Roman" pitchFamily="18" charset="0"/>
              </a:rPr>
              <a:t>* </a:t>
            </a:r>
            <a:r>
              <a:rPr lang="zh-CN" altLang="en-US" sz="2400">
                <a:solidFill>
                  <a:srgbClr val="993300"/>
                </a:solidFill>
                <a:latin typeface="Times New Roman" pitchFamily="18" charset="0"/>
              </a:rPr>
              <a:t>正确判决的关键：</a:t>
            </a:r>
          </a:p>
        </p:txBody>
      </p:sp>
      <p:sp>
        <p:nvSpPr>
          <p:cNvPr id="26638" name="Rectangle 14"/>
          <p:cNvSpPr>
            <a:spLocks noChangeArrowheads="1"/>
          </p:cNvSpPr>
          <p:nvPr/>
        </p:nvSpPr>
        <p:spPr bwMode="auto">
          <a:xfrm>
            <a:off x="1281113" y="2533650"/>
            <a:ext cx="605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solidFill>
                  <a:srgbClr val="993300"/>
                </a:solidFill>
                <a:latin typeface="Times New Roman" pitchFamily="18" charset="0"/>
              </a:rPr>
              <a:t>输出层每个神经元必须有一组合适的权值。 </a:t>
            </a:r>
          </a:p>
        </p:txBody>
      </p:sp>
      <p:sp>
        <p:nvSpPr>
          <p:cNvPr id="26639" name="Rectangle 15"/>
          <p:cNvSpPr>
            <a:spLocks noChangeArrowheads="1"/>
          </p:cNvSpPr>
          <p:nvPr/>
        </p:nvSpPr>
        <p:spPr bwMode="auto">
          <a:xfrm>
            <a:off x="457200" y="3013075"/>
            <a:ext cx="528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感知器采用监督学习算法得到权值；</a:t>
            </a:r>
          </a:p>
        </p:txBody>
      </p:sp>
      <p:sp>
        <p:nvSpPr>
          <p:cNvPr id="26643" name="Rectangle 19"/>
          <p:cNvSpPr>
            <a:spLocks noChangeArrowheads="1"/>
          </p:cNvSpPr>
          <p:nvPr/>
        </p:nvSpPr>
        <p:spPr bwMode="auto">
          <a:xfrm>
            <a:off x="457200" y="3494088"/>
            <a:ext cx="445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权值更新方法：</a:t>
            </a:r>
            <a:r>
              <a:rPr lang="el-GR" altLang="zh-CN" sz="2400" i="1">
                <a:solidFill>
                  <a:srgbClr val="000000"/>
                </a:solidFill>
                <a:latin typeface="Times New Roman" pitchFamily="18" charset="0"/>
              </a:rPr>
              <a:t>δ</a:t>
            </a:r>
            <a:r>
              <a:rPr lang="zh-CN" altLang="en-US" sz="2400">
                <a:solidFill>
                  <a:srgbClr val="000000"/>
                </a:solidFill>
                <a:latin typeface="Times New Roman" pitchFamily="18" charset="0"/>
              </a:rPr>
              <a:t>学习规则。 </a:t>
            </a:r>
          </a:p>
        </p:txBody>
      </p:sp>
      <p:sp>
        <p:nvSpPr>
          <p:cNvPr id="26645" name="Rectangle 21"/>
          <p:cNvSpPr>
            <a:spLocks noChangeArrowheads="1"/>
          </p:cNvSpPr>
          <p:nvPr/>
        </p:nvSpPr>
        <p:spPr bwMode="auto">
          <a:xfrm>
            <a:off x="588963" y="4144963"/>
            <a:ext cx="1403350" cy="457200"/>
          </a:xfrm>
          <a:prstGeom prst="rect">
            <a:avLst/>
          </a:prstGeom>
          <a:gradFill rotWithShape="1">
            <a:gsLst>
              <a:gs pos="0">
                <a:schemeClr val="accent1">
                  <a:alpha val="80000"/>
                </a:schemeClr>
              </a:gs>
              <a:gs pos="50000">
                <a:schemeClr val="accent1">
                  <a:gamma/>
                  <a:tint val="41176"/>
                  <a:invGamma/>
                </a:schemeClr>
              </a:gs>
              <a:gs pos="100000">
                <a:schemeClr val="accent1">
                  <a:alpha val="8000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算法描述</a:t>
            </a:r>
          </a:p>
        </p:txBody>
      </p:sp>
      <p:sp>
        <p:nvSpPr>
          <p:cNvPr id="26646" name="Rectangle 22"/>
          <p:cNvSpPr>
            <a:spLocks noChangeArrowheads="1"/>
          </p:cNvSpPr>
          <p:nvPr/>
        </p:nvSpPr>
        <p:spPr bwMode="auto">
          <a:xfrm>
            <a:off x="528638" y="4841875"/>
            <a:ext cx="8412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第一步：设置初始权值</a:t>
            </a:r>
            <a:r>
              <a:rPr lang="en-US" altLang="zh-CN" sz="2400" i="1">
                <a:solidFill>
                  <a:srgbClr val="000000"/>
                </a:solidFill>
                <a:latin typeface="Times New Roman" pitchFamily="18" charset="0"/>
              </a:rPr>
              <a:t>w</a:t>
            </a:r>
            <a:r>
              <a:rPr lang="en-US" altLang="zh-CN" sz="2400" i="1" baseline="-25000">
                <a:solidFill>
                  <a:srgbClr val="000000"/>
                </a:solidFill>
                <a:latin typeface="Times New Roman" pitchFamily="18" charset="0"/>
              </a:rPr>
              <a:t>ij</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a:t>
            </a:r>
            <a:r>
              <a:rPr lang="en-US" altLang="zh-CN" sz="2400" i="1">
                <a:solidFill>
                  <a:srgbClr val="000000"/>
                </a:solidFill>
                <a:latin typeface="Times New Roman" pitchFamily="18" charset="0"/>
              </a:rPr>
              <a:t>w</a:t>
            </a:r>
            <a:r>
              <a:rPr lang="en-US" altLang="zh-CN" sz="2400" baseline="-25000">
                <a:solidFill>
                  <a:srgbClr val="000000"/>
                </a:solidFill>
                <a:latin typeface="Times New Roman" pitchFamily="18" charset="0"/>
              </a:rPr>
              <a:t>(</a:t>
            </a:r>
            <a:r>
              <a:rPr lang="en-US" altLang="zh-CN" sz="2400" i="1" baseline="-25000">
                <a:solidFill>
                  <a:srgbClr val="000000"/>
                </a:solidFill>
                <a:latin typeface="Times New Roman" pitchFamily="18" charset="0"/>
              </a:rPr>
              <a:t>n</a:t>
            </a:r>
            <a:r>
              <a:rPr lang="en-US" altLang="zh-CN" sz="2400" baseline="-25000">
                <a:solidFill>
                  <a:srgbClr val="000000"/>
                </a:solidFill>
                <a:latin typeface="Times New Roman" pitchFamily="18" charset="0"/>
              </a:rPr>
              <a:t>+1)</a:t>
            </a:r>
            <a:r>
              <a:rPr lang="en-US" altLang="zh-CN" sz="2400" i="1" baseline="-25000">
                <a:solidFill>
                  <a:srgbClr val="000000"/>
                </a:solidFill>
                <a:latin typeface="Times New Roman" pitchFamily="18" charset="0"/>
              </a:rPr>
              <a:t>j</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为第</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个神经元的阈值。</a:t>
            </a:r>
          </a:p>
        </p:txBody>
      </p:sp>
      <p:sp>
        <p:nvSpPr>
          <p:cNvPr id="26647" name="Rectangle 23"/>
          <p:cNvSpPr>
            <a:spLocks noChangeArrowheads="1"/>
          </p:cNvSpPr>
          <p:nvPr/>
        </p:nvSpPr>
        <p:spPr bwMode="auto">
          <a:xfrm>
            <a:off x="501650" y="5332413"/>
            <a:ext cx="414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第二步：输入新的模式向量。</a:t>
            </a:r>
          </a:p>
        </p:txBody>
      </p:sp>
      <p:sp>
        <p:nvSpPr>
          <p:cNvPr id="26648" name="Rectangle 24"/>
          <p:cNvSpPr>
            <a:spLocks noChangeArrowheads="1"/>
          </p:cNvSpPr>
          <p:nvPr/>
        </p:nvSpPr>
        <p:spPr bwMode="auto">
          <a:xfrm>
            <a:off x="511175" y="5870575"/>
            <a:ext cx="475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solidFill>
                  <a:srgbClr val="000000"/>
                </a:solidFill>
                <a:latin typeface="Times New Roman" pitchFamily="18" charset="0"/>
              </a:rPr>
              <a:t>第三步：计算神经元的实际输出。</a:t>
            </a:r>
          </a:p>
        </p:txBody>
      </p:sp>
    </p:spTree>
    <p:extLst>
      <p:ext uri="{BB962C8B-B14F-4D97-AF65-F5344CB8AC3E}">
        <p14:creationId xmlns:p14="http://schemas.microsoft.com/office/powerpoint/2010/main" val="18560791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37"/>
                                        </p:tgtEl>
                                        <p:attrNameLst>
                                          <p:attrName>style.visibility</p:attrName>
                                        </p:attrNameLst>
                                      </p:cBhvr>
                                      <p:to>
                                        <p:strVal val="visible"/>
                                      </p:to>
                                    </p:set>
                                    <p:animEffect transition="in" filter="fade">
                                      <p:cBhvr>
                                        <p:cTn id="7" dur="500"/>
                                        <p:tgtEl>
                                          <p:spTgt spid="266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38"/>
                                        </p:tgtEl>
                                        <p:attrNameLst>
                                          <p:attrName>style.visibility</p:attrName>
                                        </p:attrNameLst>
                                      </p:cBhvr>
                                      <p:to>
                                        <p:strVal val="visible"/>
                                      </p:to>
                                    </p:set>
                                    <p:animEffect transition="in" filter="fade">
                                      <p:cBhvr>
                                        <p:cTn id="10" dur="500"/>
                                        <p:tgtEl>
                                          <p:spTgt spid="266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39"/>
                                        </p:tgtEl>
                                        <p:attrNameLst>
                                          <p:attrName>style.visibility</p:attrName>
                                        </p:attrNameLst>
                                      </p:cBhvr>
                                      <p:to>
                                        <p:strVal val="visible"/>
                                      </p:to>
                                    </p:set>
                                    <p:animEffect transition="in" filter="fade">
                                      <p:cBhvr>
                                        <p:cTn id="13" dur="500"/>
                                        <p:tgtEl>
                                          <p:spTgt spid="266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43"/>
                                        </p:tgtEl>
                                        <p:attrNameLst>
                                          <p:attrName>style.visibility</p:attrName>
                                        </p:attrNameLst>
                                      </p:cBhvr>
                                      <p:to>
                                        <p:strVal val="visible"/>
                                      </p:to>
                                    </p:set>
                                    <p:animEffect transition="in" filter="fade">
                                      <p:cBhvr>
                                        <p:cTn id="16" dur="500"/>
                                        <p:tgtEl>
                                          <p:spTgt spid="2664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45"/>
                                        </p:tgtEl>
                                        <p:attrNameLst>
                                          <p:attrName>style.visibility</p:attrName>
                                        </p:attrNameLst>
                                      </p:cBhvr>
                                      <p:to>
                                        <p:strVal val="visible"/>
                                      </p:to>
                                    </p:set>
                                    <p:animEffect transition="in" filter="fade">
                                      <p:cBhvr>
                                        <p:cTn id="21" dur="500"/>
                                        <p:tgtEl>
                                          <p:spTgt spid="2664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46"/>
                                        </p:tgtEl>
                                        <p:attrNameLst>
                                          <p:attrName>style.visibility</p:attrName>
                                        </p:attrNameLst>
                                      </p:cBhvr>
                                      <p:to>
                                        <p:strVal val="visible"/>
                                      </p:to>
                                    </p:set>
                                    <p:animEffect transition="in" filter="fade">
                                      <p:cBhvr>
                                        <p:cTn id="24" dur="500"/>
                                        <p:tgtEl>
                                          <p:spTgt spid="2664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6647"/>
                                        </p:tgtEl>
                                        <p:attrNameLst>
                                          <p:attrName>style.visibility</p:attrName>
                                        </p:attrNameLst>
                                      </p:cBhvr>
                                      <p:to>
                                        <p:strVal val="visible"/>
                                      </p:to>
                                    </p:set>
                                    <p:animEffect transition="in" filter="fade">
                                      <p:cBhvr>
                                        <p:cTn id="29" dur="500"/>
                                        <p:tgtEl>
                                          <p:spTgt spid="2664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648"/>
                                        </p:tgtEl>
                                        <p:attrNameLst>
                                          <p:attrName>style.visibility</p:attrName>
                                        </p:attrNameLst>
                                      </p:cBhvr>
                                      <p:to>
                                        <p:strVal val="visible"/>
                                      </p:to>
                                    </p:set>
                                    <p:animEffect transition="in" filter="fade">
                                      <p:cBhvr>
                                        <p:cTn id="34" dur="500"/>
                                        <p:tgtEl>
                                          <p:spTgt spid="26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7" grpId="0"/>
      <p:bldP spid="26638" grpId="0"/>
      <p:bldP spid="26639" grpId="0"/>
      <p:bldP spid="26643" grpId="0"/>
      <p:bldP spid="26645" grpId="0" animBg="1"/>
      <p:bldP spid="26646" grpId="0"/>
      <p:bldP spid="26647" grpId="0"/>
      <p:bldP spid="2664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p:cNvSpPr>
            <a:spLocks noChangeArrowheads="1"/>
          </p:cNvSpPr>
          <p:nvPr/>
        </p:nvSpPr>
        <p:spPr bwMode="auto">
          <a:xfrm>
            <a:off x="512763" y="428625"/>
            <a:ext cx="8316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cs typeface="Times New Roman" pitchFamily="18" charset="0"/>
              </a:rPr>
              <a:t>设第</a:t>
            </a:r>
            <a:r>
              <a:rPr lang="en-US" altLang="zh-CN" sz="2400" i="1">
                <a:solidFill>
                  <a:srgbClr val="000000"/>
                </a:solidFill>
                <a:latin typeface="Times New Roman" pitchFamily="18" charset="0"/>
              </a:rPr>
              <a:t>k</a:t>
            </a:r>
            <a:r>
              <a:rPr lang="zh-CN" altLang="en-US" sz="2400">
                <a:solidFill>
                  <a:srgbClr val="000000"/>
                </a:solidFill>
                <a:latin typeface="Times New Roman" pitchFamily="18" charset="0"/>
                <a:cs typeface="Times New Roman" pitchFamily="18" charset="0"/>
              </a:rPr>
              <a:t>次输入的模式向量为</a:t>
            </a:r>
            <a:r>
              <a:rPr lang="en-US" altLang="zh-CN" sz="2400" b="1" i="1">
                <a:solidFill>
                  <a:srgbClr val="000000"/>
                </a:solidFill>
                <a:latin typeface="Times New Roman" pitchFamily="18" charset="0"/>
              </a:rPr>
              <a:t>X</a:t>
            </a:r>
            <a:r>
              <a:rPr lang="en-US" altLang="zh-CN" sz="2400" i="1" baseline="-30000">
                <a:solidFill>
                  <a:srgbClr val="000000"/>
                </a:solidFill>
                <a:latin typeface="Times New Roman" pitchFamily="18" charset="0"/>
              </a:rPr>
              <a:t>k</a:t>
            </a:r>
            <a:r>
              <a:rPr lang="zh-CN" altLang="en-US" sz="2400">
                <a:solidFill>
                  <a:srgbClr val="000000"/>
                </a:solidFill>
                <a:latin typeface="Times New Roman" pitchFamily="18" charset="0"/>
                <a:cs typeface="Times New Roman" pitchFamily="18" charset="0"/>
              </a:rPr>
              <a:t>，与第</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cs typeface="Times New Roman" pitchFamily="18" charset="0"/>
              </a:rPr>
              <a:t>个神经元相连的权向量为</a:t>
            </a:r>
            <a:endParaRPr lang="zh-CN" altLang="en-US" sz="2400">
              <a:solidFill>
                <a:srgbClr val="000000"/>
              </a:solidFill>
              <a:latin typeface="Times New Roman" pitchFamily="18" charset="0"/>
            </a:endParaRPr>
          </a:p>
        </p:txBody>
      </p:sp>
      <p:graphicFrame>
        <p:nvGraphicFramePr>
          <p:cNvPr id="30724" name="Object 4"/>
          <p:cNvGraphicFramePr>
            <a:graphicFrameLocks noChangeAspect="1"/>
          </p:cNvGraphicFramePr>
          <p:nvPr/>
        </p:nvGraphicFramePr>
        <p:xfrm>
          <a:off x="2238375" y="923925"/>
          <a:ext cx="4087813" cy="503238"/>
        </p:xfrm>
        <a:graphic>
          <a:graphicData uri="http://schemas.openxmlformats.org/presentationml/2006/ole">
            <mc:AlternateContent xmlns:mc="http://schemas.openxmlformats.org/markup-compatibility/2006">
              <mc:Choice xmlns:v="urn:schemas-microsoft-com:vml" Requires="v">
                <p:oleObj spid="_x0000_s41142" name="公式" r:id="rId4" imgW="1930400" imgH="254000" progId="Equation.3">
                  <p:embed/>
                </p:oleObj>
              </mc:Choice>
              <mc:Fallback>
                <p:oleObj name="公式" r:id="rId4" imgW="1930400" imgH="254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375" y="923925"/>
                        <a:ext cx="4087813"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7" name="Rectangle 7"/>
          <p:cNvSpPr>
            <a:spLocks noChangeArrowheads="1"/>
          </p:cNvSpPr>
          <p:nvPr/>
        </p:nvSpPr>
        <p:spPr bwMode="auto">
          <a:xfrm>
            <a:off x="544513" y="1458913"/>
            <a:ext cx="3621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第</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个神经元的实际输出为</a:t>
            </a:r>
          </a:p>
        </p:txBody>
      </p:sp>
      <p:graphicFrame>
        <p:nvGraphicFramePr>
          <p:cNvPr id="30729" name="Object 9"/>
          <p:cNvGraphicFramePr>
            <a:graphicFrameLocks noChangeAspect="1"/>
          </p:cNvGraphicFramePr>
          <p:nvPr/>
        </p:nvGraphicFramePr>
        <p:xfrm>
          <a:off x="2190750" y="1916113"/>
          <a:ext cx="2792413" cy="508000"/>
        </p:xfrm>
        <a:graphic>
          <a:graphicData uri="http://schemas.openxmlformats.org/presentationml/2006/ole">
            <mc:AlternateContent xmlns:mc="http://schemas.openxmlformats.org/markup-compatibility/2006">
              <mc:Choice xmlns:v="urn:schemas-microsoft-com:vml" Requires="v">
                <p:oleObj spid="_x0000_s41143" name="公式" r:id="rId6" imgW="1396394" imgH="253890" progId="Equation.3">
                  <p:embed/>
                </p:oleObj>
              </mc:Choice>
              <mc:Fallback>
                <p:oleObj name="公式" r:id="rId6" imgW="1396394" imgH="25389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0750" y="1916113"/>
                        <a:ext cx="2792413"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8" name="Object 8"/>
          <p:cNvGraphicFramePr>
            <a:graphicFrameLocks noChangeAspect="1"/>
          </p:cNvGraphicFramePr>
          <p:nvPr/>
        </p:nvGraphicFramePr>
        <p:xfrm>
          <a:off x="5414963" y="1941513"/>
          <a:ext cx="1243012" cy="406400"/>
        </p:xfrm>
        <a:graphic>
          <a:graphicData uri="http://schemas.openxmlformats.org/presentationml/2006/ole">
            <mc:AlternateContent xmlns:mc="http://schemas.openxmlformats.org/markup-compatibility/2006">
              <mc:Choice xmlns:v="urn:schemas-microsoft-com:vml" Requires="v">
                <p:oleObj spid="_x0000_s41144" name="公式" r:id="rId8" imgW="622030" imgH="203112" progId="Equation.3">
                  <p:embed/>
                </p:oleObj>
              </mc:Choice>
              <mc:Fallback>
                <p:oleObj name="公式" r:id="rId8" imgW="622030" imgH="20311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4963" y="1941513"/>
                        <a:ext cx="12430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3" name="Rectangle 13"/>
          <p:cNvSpPr>
            <a:spLocks noChangeArrowheads="1"/>
          </p:cNvSpPr>
          <p:nvPr/>
        </p:nvSpPr>
        <p:spPr bwMode="auto">
          <a:xfrm>
            <a:off x="565150" y="2435225"/>
            <a:ext cx="292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第四步：修正权值。</a:t>
            </a:r>
          </a:p>
        </p:txBody>
      </p:sp>
      <p:sp>
        <p:nvSpPr>
          <p:cNvPr id="30735" name="Rectangle 15"/>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0734" name="Object 14"/>
          <p:cNvGraphicFramePr>
            <a:graphicFrameLocks noChangeAspect="1"/>
          </p:cNvGraphicFramePr>
          <p:nvPr/>
        </p:nvGraphicFramePr>
        <p:xfrm>
          <a:off x="2081213" y="3008313"/>
          <a:ext cx="4625975" cy="482600"/>
        </p:xfrm>
        <a:graphic>
          <a:graphicData uri="http://schemas.openxmlformats.org/presentationml/2006/ole">
            <mc:AlternateContent xmlns:mc="http://schemas.openxmlformats.org/markup-compatibility/2006">
              <mc:Choice xmlns:v="urn:schemas-microsoft-com:vml" Requires="v">
                <p:oleObj spid="_x0000_s41145" name="公式" r:id="rId10" imgW="2247840" imgH="241200" progId="Equation.3">
                  <p:embed/>
                </p:oleObj>
              </mc:Choice>
              <mc:Fallback>
                <p:oleObj name="公式" r:id="rId10" imgW="224784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81213" y="3008313"/>
                        <a:ext cx="462597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6" name="Rectangle 16"/>
          <p:cNvSpPr>
            <a:spLocks noChangeArrowheads="1"/>
          </p:cNvSpPr>
          <p:nvPr/>
        </p:nvSpPr>
        <p:spPr bwMode="auto">
          <a:xfrm>
            <a:off x="1323975" y="3540125"/>
            <a:ext cx="4135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i="1">
                <a:solidFill>
                  <a:srgbClr val="000000"/>
                </a:solidFill>
                <a:latin typeface="Times New Roman" pitchFamily="18" charset="0"/>
              </a:rPr>
              <a:t>d</a:t>
            </a:r>
            <a:r>
              <a:rPr lang="en-US" altLang="zh-CN" sz="2400" i="1" baseline="-25000">
                <a:solidFill>
                  <a:srgbClr val="000000"/>
                </a:solidFill>
                <a:latin typeface="Times New Roman" pitchFamily="18" charset="0"/>
              </a:rPr>
              <a:t>j</a:t>
            </a:r>
            <a:r>
              <a:rPr lang="zh-CN" altLang="en-US" sz="2400">
                <a:solidFill>
                  <a:srgbClr val="000000"/>
                </a:solidFill>
                <a:latin typeface="Times New Roman" pitchFamily="18" charset="0"/>
              </a:rPr>
              <a:t>：第</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个神经元的期望输出。</a:t>
            </a:r>
          </a:p>
        </p:txBody>
      </p:sp>
      <p:graphicFrame>
        <p:nvGraphicFramePr>
          <p:cNvPr id="30738" name="Object 18"/>
          <p:cNvGraphicFramePr>
            <a:graphicFrameLocks noChangeAspect="1"/>
          </p:cNvGraphicFramePr>
          <p:nvPr/>
        </p:nvGraphicFramePr>
        <p:xfrm>
          <a:off x="2014538" y="4010025"/>
          <a:ext cx="2640012" cy="965200"/>
        </p:xfrm>
        <a:graphic>
          <a:graphicData uri="http://schemas.openxmlformats.org/presentationml/2006/ole">
            <mc:AlternateContent xmlns:mc="http://schemas.openxmlformats.org/markup-compatibility/2006">
              <mc:Choice xmlns:v="urn:schemas-microsoft-com:vml" Requires="v">
                <p:oleObj spid="_x0000_s41146" name="公式" r:id="rId12" imgW="1320227" imgH="482391" progId="Equation.3">
                  <p:embed/>
                </p:oleObj>
              </mc:Choice>
              <mc:Fallback>
                <p:oleObj name="公式" r:id="rId12" imgW="1320227" imgH="482391"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14538" y="4010025"/>
                        <a:ext cx="2640012"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37" name="Object 17"/>
          <p:cNvGraphicFramePr>
            <a:graphicFrameLocks noChangeAspect="1"/>
          </p:cNvGraphicFramePr>
          <p:nvPr/>
        </p:nvGraphicFramePr>
        <p:xfrm>
          <a:off x="4946650" y="4292600"/>
          <a:ext cx="1243013" cy="406400"/>
        </p:xfrm>
        <a:graphic>
          <a:graphicData uri="http://schemas.openxmlformats.org/presentationml/2006/ole">
            <mc:AlternateContent xmlns:mc="http://schemas.openxmlformats.org/markup-compatibility/2006">
              <mc:Choice xmlns:v="urn:schemas-microsoft-com:vml" Requires="v">
                <p:oleObj spid="_x0000_s41147" name="公式" r:id="rId14" imgW="622030" imgH="203112" progId="Equation.3">
                  <p:embed/>
                </p:oleObj>
              </mc:Choice>
              <mc:Fallback>
                <p:oleObj name="公式" r:id="rId14" imgW="622030" imgH="20311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6650" y="4292600"/>
                        <a:ext cx="12430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42" name="Rectangle 22"/>
          <p:cNvSpPr>
            <a:spLocks noChangeArrowheads="1"/>
          </p:cNvSpPr>
          <p:nvPr/>
        </p:nvSpPr>
        <p:spPr bwMode="auto">
          <a:xfrm>
            <a:off x="561975" y="4986338"/>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第五步：转到第二步。</a:t>
            </a:r>
          </a:p>
        </p:txBody>
      </p:sp>
      <p:sp>
        <p:nvSpPr>
          <p:cNvPr id="30743" name="Rectangle 23"/>
          <p:cNvSpPr>
            <a:spLocks noChangeArrowheads="1"/>
          </p:cNvSpPr>
          <p:nvPr/>
        </p:nvSpPr>
        <p:spPr bwMode="auto">
          <a:xfrm>
            <a:off x="852488" y="5492750"/>
            <a:ext cx="6965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当全部学习样本都能正确分类时，学习过程结束。 </a:t>
            </a:r>
          </a:p>
        </p:txBody>
      </p:sp>
      <p:sp>
        <p:nvSpPr>
          <p:cNvPr id="30744" name="Rectangle 24"/>
          <p:cNvSpPr>
            <a:spLocks noChangeArrowheads="1"/>
          </p:cNvSpPr>
          <p:nvPr/>
        </p:nvSpPr>
        <p:spPr bwMode="auto">
          <a:xfrm>
            <a:off x="547688" y="6073775"/>
            <a:ext cx="7329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663300"/>
                </a:solidFill>
                <a:latin typeface="Times New Roman" pitchFamily="18" charset="0"/>
              </a:rPr>
              <a:t>经验证明，当</a:t>
            </a:r>
            <a:r>
              <a:rPr lang="en-US" altLang="zh-CN" sz="2400" i="1">
                <a:solidFill>
                  <a:srgbClr val="663300"/>
                </a:solidFill>
                <a:latin typeface="Times New Roman" pitchFamily="18" charset="0"/>
              </a:rPr>
              <a:t>η</a:t>
            </a:r>
            <a:r>
              <a:rPr lang="zh-CN" altLang="en-US" sz="2400">
                <a:solidFill>
                  <a:srgbClr val="663300"/>
                </a:solidFill>
                <a:latin typeface="Times New Roman" pitchFamily="18" charset="0"/>
              </a:rPr>
              <a:t>随</a:t>
            </a:r>
            <a:r>
              <a:rPr lang="en-US" altLang="zh-CN" sz="2400" i="1">
                <a:solidFill>
                  <a:srgbClr val="663300"/>
                </a:solidFill>
                <a:latin typeface="Times New Roman" pitchFamily="18" charset="0"/>
              </a:rPr>
              <a:t>k</a:t>
            </a:r>
            <a:r>
              <a:rPr lang="zh-CN" altLang="en-US" sz="2400">
                <a:solidFill>
                  <a:srgbClr val="663300"/>
                </a:solidFill>
                <a:latin typeface="Times New Roman" pitchFamily="18" charset="0"/>
              </a:rPr>
              <a:t>的增加而减小时，算法一定收敛。</a:t>
            </a:r>
          </a:p>
        </p:txBody>
      </p:sp>
    </p:spTree>
    <p:extLst>
      <p:ext uri="{BB962C8B-B14F-4D97-AF65-F5344CB8AC3E}">
        <p14:creationId xmlns:p14="http://schemas.microsoft.com/office/powerpoint/2010/main" val="1960358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33"/>
                                        </p:tgtEl>
                                        <p:attrNameLst>
                                          <p:attrName>style.visibility</p:attrName>
                                        </p:attrNameLst>
                                      </p:cBhvr>
                                      <p:to>
                                        <p:strVal val="visible"/>
                                      </p:to>
                                    </p:set>
                                    <p:animEffect transition="in" filter="fade">
                                      <p:cBhvr>
                                        <p:cTn id="7" dur="500"/>
                                        <p:tgtEl>
                                          <p:spTgt spid="30733"/>
                                        </p:tgtEl>
                                      </p:cBhvr>
                                    </p:animEffect>
                                  </p:childTnLst>
                                </p:cTn>
                              </p:par>
                              <p:par>
                                <p:cTn id="8" presetID="10" presetClass="entr" presetSubtype="0" fill="hold" nodeType="withEffect">
                                  <p:stCondLst>
                                    <p:cond delay="0"/>
                                  </p:stCondLst>
                                  <p:childTnLst>
                                    <p:set>
                                      <p:cBhvr>
                                        <p:cTn id="9" dur="1" fill="hold">
                                          <p:stCondLst>
                                            <p:cond delay="0"/>
                                          </p:stCondLst>
                                        </p:cTn>
                                        <p:tgtEl>
                                          <p:spTgt spid="30734"/>
                                        </p:tgtEl>
                                        <p:attrNameLst>
                                          <p:attrName>style.visibility</p:attrName>
                                        </p:attrNameLst>
                                      </p:cBhvr>
                                      <p:to>
                                        <p:strVal val="visible"/>
                                      </p:to>
                                    </p:set>
                                    <p:animEffect transition="in" filter="fade">
                                      <p:cBhvr>
                                        <p:cTn id="10" dur="500"/>
                                        <p:tgtEl>
                                          <p:spTgt spid="307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36"/>
                                        </p:tgtEl>
                                        <p:attrNameLst>
                                          <p:attrName>style.visibility</p:attrName>
                                        </p:attrNameLst>
                                      </p:cBhvr>
                                      <p:to>
                                        <p:strVal val="visible"/>
                                      </p:to>
                                    </p:set>
                                    <p:animEffect transition="in" filter="fade">
                                      <p:cBhvr>
                                        <p:cTn id="13" dur="500"/>
                                        <p:tgtEl>
                                          <p:spTgt spid="30736"/>
                                        </p:tgtEl>
                                      </p:cBhvr>
                                    </p:animEffect>
                                  </p:childTnLst>
                                </p:cTn>
                              </p:par>
                              <p:par>
                                <p:cTn id="14" presetID="10" presetClass="entr" presetSubtype="0" fill="hold" nodeType="withEffect">
                                  <p:stCondLst>
                                    <p:cond delay="0"/>
                                  </p:stCondLst>
                                  <p:childTnLst>
                                    <p:set>
                                      <p:cBhvr>
                                        <p:cTn id="15" dur="1" fill="hold">
                                          <p:stCondLst>
                                            <p:cond delay="0"/>
                                          </p:stCondLst>
                                        </p:cTn>
                                        <p:tgtEl>
                                          <p:spTgt spid="30738"/>
                                        </p:tgtEl>
                                        <p:attrNameLst>
                                          <p:attrName>style.visibility</p:attrName>
                                        </p:attrNameLst>
                                      </p:cBhvr>
                                      <p:to>
                                        <p:strVal val="visible"/>
                                      </p:to>
                                    </p:set>
                                    <p:animEffect transition="in" filter="fade">
                                      <p:cBhvr>
                                        <p:cTn id="16" dur="500"/>
                                        <p:tgtEl>
                                          <p:spTgt spid="30738"/>
                                        </p:tgtEl>
                                      </p:cBhvr>
                                    </p:animEffect>
                                  </p:childTnLst>
                                </p:cTn>
                              </p:par>
                              <p:par>
                                <p:cTn id="17" presetID="10" presetClass="entr" presetSubtype="0" fill="hold" nodeType="withEffect">
                                  <p:stCondLst>
                                    <p:cond delay="0"/>
                                  </p:stCondLst>
                                  <p:childTnLst>
                                    <p:set>
                                      <p:cBhvr>
                                        <p:cTn id="18" dur="1" fill="hold">
                                          <p:stCondLst>
                                            <p:cond delay="0"/>
                                          </p:stCondLst>
                                        </p:cTn>
                                        <p:tgtEl>
                                          <p:spTgt spid="30737"/>
                                        </p:tgtEl>
                                        <p:attrNameLst>
                                          <p:attrName>style.visibility</p:attrName>
                                        </p:attrNameLst>
                                      </p:cBhvr>
                                      <p:to>
                                        <p:strVal val="visible"/>
                                      </p:to>
                                    </p:set>
                                    <p:animEffect transition="in" filter="fade">
                                      <p:cBhvr>
                                        <p:cTn id="19" dur="500"/>
                                        <p:tgtEl>
                                          <p:spTgt spid="3073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42"/>
                                        </p:tgtEl>
                                        <p:attrNameLst>
                                          <p:attrName>style.visibility</p:attrName>
                                        </p:attrNameLst>
                                      </p:cBhvr>
                                      <p:to>
                                        <p:strVal val="visible"/>
                                      </p:to>
                                    </p:set>
                                    <p:animEffect transition="in" filter="fade">
                                      <p:cBhvr>
                                        <p:cTn id="24" dur="500"/>
                                        <p:tgtEl>
                                          <p:spTgt spid="3074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43"/>
                                        </p:tgtEl>
                                        <p:attrNameLst>
                                          <p:attrName>style.visibility</p:attrName>
                                        </p:attrNameLst>
                                      </p:cBhvr>
                                      <p:to>
                                        <p:strVal val="visible"/>
                                      </p:to>
                                    </p:set>
                                    <p:animEffect transition="in" filter="fade">
                                      <p:cBhvr>
                                        <p:cTn id="27" dur="500"/>
                                        <p:tgtEl>
                                          <p:spTgt spid="307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44"/>
                                        </p:tgtEl>
                                        <p:attrNameLst>
                                          <p:attrName>style.visibility</p:attrName>
                                        </p:attrNameLst>
                                      </p:cBhvr>
                                      <p:to>
                                        <p:strVal val="visible"/>
                                      </p:to>
                                    </p:set>
                                    <p:animEffect transition="in" filter="fade">
                                      <p:cBhvr>
                                        <p:cTn id="30" dur="500"/>
                                        <p:tgtEl>
                                          <p:spTgt spid="30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3" grpId="0"/>
      <p:bldP spid="30736" grpId="0"/>
      <p:bldP spid="30742" grpId="0"/>
      <p:bldP spid="30743" grpId="0"/>
      <p:bldP spid="307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灯片编号占位符 7"/>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B7EA5A8-F215-4644-86F5-242D5177E541}" type="slidenum">
              <a:rPr lang="en-US" altLang="zh-CN" smtClean="0"/>
              <a:pPr eaLnBrk="1" hangingPunct="1"/>
              <a:t>3</a:t>
            </a:fld>
            <a:endParaRPr lang="en-US" altLang="zh-CN"/>
          </a:p>
        </p:txBody>
      </p:sp>
      <p:sp>
        <p:nvSpPr>
          <p:cNvPr id="18436" name="Rectangle 2"/>
          <p:cNvSpPr>
            <a:spLocks noGrp="1" noRot="1" noChangeArrowheads="1"/>
          </p:cNvSpPr>
          <p:nvPr>
            <p:ph type="title"/>
          </p:nvPr>
        </p:nvSpPr>
        <p:spPr/>
        <p:txBody>
          <a:bodyPr/>
          <a:lstStyle/>
          <a:p>
            <a:pPr eaLnBrk="1" hangingPunct="1"/>
            <a:r>
              <a:rPr lang="en-US" altLang="zh-CN"/>
              <a:t>K-L</a:t>
            </a:r>
            <a:r>
              <a:rPr lang="zh-CN" altLang="en-US"/>
              <a:t>展开式系数的计算</a:t>
            </a:r>
          </a:p>
        </p:txBody>
      </p:sp>
      <p:sp>
        <p:nvSpPr>
          <p:cNvPr id="18437" name="Rectangle 3"/>
          <p:cNvSpPr>
            <a:spLocks noGrp="1" noRot="1" noChangeArrowheads="1"/>
          </p:cNvSpPr>
          <p:nvPr>
            <p:ph type="body" sz="half" idx="1"/>
          </p:nvPr>
        </p:nvSpPr>
        <p:spPr>
          <a:xfrm>
            <a:off x="609600" y="1295400"/>
            <a:ext cx="7696200" cy="4803775"/>
          </a:xfrm>
        </p:spPr>
        <p:txBody>
          <a:bodyPr/>
          <a:lstStyle/>
          <a:p>
            <a:pPr eaLnBrk="1" hangingPunct="1"/>
            <a:r>
              <a:rPr lang="zh-CN" altLang="en-US" sz="2800"/>
              <a:t>求</a:t>
            </a:r>
            <a:r>
              <a:rPr lang="zh-CN" altLang="en-US" sz="2800">
                <a:latin typeface="Times New Roman" pitchFamily="18" charset="0"/>
              </a:rPr>
              <a:t>随机向量</a:t>
            </a:r>
            <a:r>
              <a:rPr lang="en-US" altLang="zh-CN" sz="2800" i="1">
                <a:latin typeface="Times New Roman" pitchFamily="18" charset="0"/>
              </a:rPr>
              <a:t>x</a:t>
            </a:r>
            <a:r>
              <a:rPr lang="zh-CN" altLang="en-US" sz="2800">
                <a:latin typeface="Times New Roman" pitchFamily="18" charset="0"/>
              </a:rPr>
              <a:t>的自相关矩阵</a:t>
            </a:r>
            <a:r>
              <a:rPr lang="en-US" altLang="zh-CN" sz="2800" i="1">
                <a:latin typeface="Times New Roman" pitchFamily="18" charset="0"/>
              </a:rPr>
              <a:t>R=E{xx</a:t>
            </a:r>
            <a:r>
              <a:rPr lang="en-US" altLang="zh-CN" sz="2800" i="1" baseline="30000">
                <a:latin typeface="Times New Roman" pitchFamily="18" charset="0"/>
              </a:rPr>
              <a:t>t</a:t>
            </a:r>
            <a:r>
              <a:rPr lang="en-US" altLang="zh-CN" sz="2800" i="1">
                <a:latin typeface="Times New Roman" pitchFamily="18" charset="0"/>
              </a:rPr>
              <a:t>}</a:t>
            </a:r>
            <a:r>
              <a:rPr lang="zh-CN" altLang="en-US" sz="2800">
                <a:latin typeface="Times New Roman" pitchFamily="18" charset="0"/>
              </a:rPr>
              <a:t>。</a:t>
            </a:r>
          </a:p>
          <a:p>
            <a:pPr eaLnBrk="1" hangingPunct="1"/>
            <a:r>
              <a:rPr lang="zh-CN" altLang="en-US" sz="2800">
                <a:latin typeface="Times New Roman" pitchFamily="18" charset="0"/>
              </a:rPr>
              <a:t>求出自相关矩阵</a:t>
            </a:r>
            <a:r>
              <a:rPr lang="en-US" altLang="zh-CN" sz="2800" i="1">
                <a:latin typeface="Times New Roman" pitchFamily="18" charset="0"/>
              </a:rPr>
              <a:t>R</a:t>
            </a:r>
            <a:r>
              <a:rPr lang="zh-CN" altLang="en-US" sz="2800">
                <a:latin typeface="Times New Roman" pitchFamily="18" charset="0"/>
              </a:rPr>
              <a:t>的本征根</a:t>
            </a:r>
            <a:r>
              <a:rPr lang="zh-CN" altLang="en-US" sz="2800">
                <a:latin typeface="Times New Roman" pitchFamily="18" charset="0"/>
                <a:sym typeface="Symbol" pitchFamily="18" charset="2"/>
              </a:rPr>
              <a:t> </a:t>
            </a:r>
            <a:r>
              <a:rPr lang="zh-CN" altLang="en-US" sz="2800" i="1">
                <a:latin typeface="Times New Roman" pitchFamily="18" charset="0"/>
                <a:sym typeface="Symbol" pitchFamily="18" charset="2"/>
              </a:rPr>
              <a:t></a:t>
            </a:r>
            <a:r>
              <a:rPr lang="en-US" altLang="zh-CN" sz="2800" i="1" baseline="-25000">
                <a:latin typeface="Times New Roman" pitchFamily="18" charset="0"/>
                <a:sym typeface="Symbol" pitchFamily="18" charset="2"/>
              </a:rPr>
              <a:t>i</a:t>
            </a:r>
            <a:r>
              <a:rPr lang="zh-CN" altLang="en-US" sz="2800">
                <a:latin typeface="Times New Roman" pitchFamily="18" charset="0"/>
              </a:rPr>
              <a:t>和对应的本征向量    。得矩阵</a:t>
            </a:r>
          </a:p>
          <a:p>
            <a:pPr algn="ctr" eaLnBrk="1" hangingPunct="1">
              <a:buFont typeface="Wingdings" pitchFamily="2" charset="2"/>
              <a:buNone/>
            </a:pPr>
            <a:endParaRPr lang="zh-CN" altLang="en-US" sz="2800" i="1">
              <a:latin typeface="Times New Roman" pitchFamily="18" charset="0"/>
              <a:sym typeface="Symbol" pitchFamily="18" charset="2"/>
            </a:endParaRPr>
          </a:p>
          <a:p>
            <a:pPr eaLnBrk="1" hangingPunct="1"/>
            <a:r>
              <a:rPr lang="zh-CN" altLang="en-US" sz="2800">
                <a:latin typeface="Times New Roman" pitchFamily="18" charset="0"/>
                <a:sym typeface="Symbol" pitchFamily="18" charset="2"/>
              </a:rPr>
              <a:t>展开式系数即为</a:t>
            </a:r>
          </a:p>
          <a:p>
            <a:pPr algn="ctr" eaLnBrk="1" hangingPunct="1">
              <a:buFont typeface="Wingdings" pitchFamily="2" charset="2"/>
              <a:buNone/>
            </a:pPr>
            <a:r>
              <a:rPr lang="en-US" altLang="zh-CN" sz="2800" i="1">
                <a:latin typeface="Times New Roman" pitchFamily="18" charset="0"/>
              </a:rPr>
              <a:t>a= </a:t>
            </a:r>
            <a:r>
              <a:rPr lang="en-US" altLang="zh-CN" sz="2800" i="1">
                <a:latin typeface="Times New Roman" pitchFamily="18" charset="0"/>
                <a:sym typeface="Symbol" pitchFamily="18" charset="2"/>
              </a:rPr>
              <a:t> </a:t>
            </a:r>
            <a:r>
              <a:rPr lang="en-US" altLang="zh-CN" sz="2800" i="1" baseline="30000">
                <a:latin typeface="Times New Roman" pitchFamily="18" charset="0"/>
                <a:sym typeface="Symbol" pitchFamily="18" charset="2"/>
              </a:rPr>
              <a:t>t</a:t>
            </a:r>
            <a:r>
              <a:rPr lang="en-US" altLang="zh-CN" sz="2800" i="1">
                <a:latin typeface="Times New Roman" pitchFamily="18" charset="0"/>
                <a:sym typeface="Symbol" pitchFamily="18" charset="2"/>
              </a:rPr>
              <a:t>x</a:t>
            </a:r>
          </a:p>
          <a:p>
            <a:pPr eaLnBrk="1" hangingPunct="1"/>
            <a:r>
              <a:rPr lang="en-US" altLang="zh-CN" sz="2800" i="1">
                <a:latin typeface="Times New Roman" pitchFamily="18" charset="0"/>
              </a:rPr>
              <a:t>x</a:t>
            </a:r>
            <a:r>
              <a:rPr lang="zh-CN" altLang="en-US" sz="2800">
                <a:latin typeface="Times New Roman" pitchFamily="18" charset="0"/>
              </a:rPr>
              <a:t>可以表示为</a:t>
            </a:r>
          </a:p>
          <a:p>
            <a:pPr lvl="1" eaLnBrk="1" hangingPunct="1">
              <a:buFont typeface="Wingdings" pitchFamily="2" charset="2"/>
              <a:buNone/>
            </a:pPr>
            <a:r>
              <a:rPr lang="zh-CN" altLang="en-US" sz="2400">
                <a:latin typeface="Times New Roman" pitchFamily="18" charset="0"/>
              </a:rPr>
              <a:t>				</a:t>
            </a:r>
          </a:p>
          <a:p>
            <a:pPr eaLnBrk="1" hangingPunct="1"/>
            <a:endParaRPr lang="en-US" altLang="zh-CN" sz="2800">
              <a:latin typeface="Times New Roman" pitchFamily="18" charset="0"/>
            </a:endParaRPr>
          </a:p>
        </p:txBody>
      </p:sp>
      <p:graphicFrame>
        <p:nvGraphicFramePr>
          <p:cNvPr id="18438" name="Object 4"/>
          <p:cNvGraphicFramePr>
            <a:graphicFrameLocks noGrp="1" noChangeAspect="1"/>
          </p:cNvGraphicFramePr>
          <p:nvPr>
            <p:ph sz="quarter" idx="2"/>
          </p:nvPr>
        </p:nvGraphicFramePr>
        <p:xfrm>
          <a:off x="1371600" y="2209800"/>
          <a:ext cx="373063" cy="609600"/>
        </p:xfrm>
        <a:graphic>
          <a:graphicData uri="http://schemas.openxmlformats.org/presentationml/2006/ole">
            <mc:AlternateContent xmlns:mc="http://schemas.openxmlformats.org/markup-compatibility/2006">
              <mc:Choice xmlns:v="urn:schemas-microsoft-com:vml" Requires="v">
                <p:oleObj spid="_x0000_s18558" name="公式" r:id="rId3" imgW="139700" imgH="228600" progId="Equation.3">
                  <p:embed/>
                </p:oleObj>
              </mc:Choice>
              <mc:Fallback>
                <p:oleObj name="公式" r:id="rId3" imgW="1397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209800"/>
                        <a:ext cx="37306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5"/>
          <p:cNvGraphicFramePr>
            <a:graphicFrameLocks noGrp="1" noChangeAspect="1"/>
          </p:cNvGraphicFramePr>
          <p:nvPr>
            <p:ph sz="quarter" idx="3"/>
          </p:nvPr>
        </p:nvGraphicFramePr>
        <p:xfrm>
          <a:off x="2971800" y="2743200"/>
          <a:ext cx="2590800" cy="574675"/>
        </p:xfrm>
        <a:graphic>
          <a:graphicData uri="http://schemas.openxmlformats.org/presentationml/2006/ole">
            <mc:AlternateContent xmlns:mc="http://schemas.openxmlformats.org/markup-compatibility/2006">
              <mc:Choice xmlns:v="urn:schemas-microsoft-com:vml" Requires="v">
                <p:oleObj spid="_x0000_s18559" name="公式" r:id="rId5" imgW="1028700" imgH="228600" progId="Equation.3">
                  <p:embed/>
                </p:oleObj>
              </mc:Choice>
              <mc:Fallback>
                <p:oleObj name="公式" r:id="rId5" imgW="10287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2743200"/>
                        <a:ext cx="25908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6"/>
          <p:cNvGraphicFramePr>
            <a:graphicFrameLocks noChangeAspect="1"/>
          </p:cNvGraphicFramePr>
          <p:nvPr/>
        </p:nvGraphicFramePr>
        <p:xfrm>
          <a:off x="3429000" y="4800600"/>
          <a:ext cx="2667000" cy="1096963"/>
        </p:xfrm>
        <a:graphic>
          <a:graphicData uri="http://schemas.openxmlformats.org/presentationml/2006/ole">
            <mc:AlternateContent xmlns:mc="http://schemas.openxmlformats.org/markup-compatibility/2006">
              <mc:Choice xmlns:v="urn:schemas-microsoft-com:vml" Requires="v">
                <p:oleObj spid="_x0000_s18560" name="Equation" r:id="rId7" imgW="1079032" imgH="444307" progId="Equation.DSMT4">
                  <p:embed/>
                </p:oleObj>
              </mc:Choice>
              <mc:Fallback>
                <p:oleObj name="Equation" r:id="rId7" imgW="1079032" imgH="444307"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4800600"/>
                        <a:ext cx="2667000" cy="109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ChangeArrowheads="1"/>
          </p:cNvSpPr>
          <p:nvPr/>
        </p:nvSpPr>
        <p:spPr bwMode="auto">
          <a:xfrm>
            <a:off x="409575" y="217488"/>
            <a:ext cx="19656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b="1" dirty="0">
                <a:solidFill>
                  <a:srgbClr val="000000"/>
                </a:solidFill>
                <a:latin typeface="Times New Roman" pitchFamily="18" charset="0"/>
              </a:rPr>
              <a:t>8.3.2  BP</a:t>
            </a:r>
            <a:r>
              <a:rPr lang="zh-CN" altLang="en-US" sz="2400" b="1" dirty="0">
                <a:solidFill>
                  <a:srgbClr val="000000"/>
                </a:solidFill>
                <a:latin typeface="Times New Roman" pitchFamily="18" charset="0"/>
              </a:rPr>
              <a:t>网络</a:t>
            </a:r>
          </a:p>
        </p:txBody>
      </p:sp>
      <p:sp>
        <p:nvSpPr>
          <p:cNvPr id="13318" name="Rectangle 6"/>
          <p:cNvSpPr>
            <a:spLocks noChangeArrowheads="1"/>
          </p:cNvSpPr>
          <p:nvPr/>
        </p:nvSpPr>
        <p:spPr bwMode="auto">
          <a:xfrm>
            <a:off x="419100" y="576263"/>
            <a:ext cx="83407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lnSpc>
                <a:spcPct val="125000"/>
              </a:lnSpc>
            </a:pPr>
            <a:r>
              <a:rPr lang="en-US" altLang="zh-CN" sz="2400" dirty="0">
                <a:solidFill>
                  <a:srgbClr val="000000"/>
                </a:solidFill>
                <a:latin typeface="Times New Roman" pitchFamily="18" charset="0"/>
              </a:rPr>
              <a:t>BP</a:t>
            </a:r>
            <a:r>
              <a:rPr lang="zh-CN" altLang="en-US" sz="2400" dirty="0">
                <a:solidFill>
                  <a:srgbClr val="000000"/>
                </a:solidFill>
                <a:latin typeface="Times New Roman" pitchFamily="18" charset="0"/>
              </a:rPr>
              <a:t>网络：采用</a:t>
            </a:r>
            <a:r>
              <a:rPr lang="en-US" altLang="zh-CN" sz="2400" dirty="0">
                <a:solidFill>
                  <a:srgbClr val="000000"/>
                </a:solidFill>
                <a:latin typeface="Times New Roman" pitchFamily="18" charset="0"/>
              </a:rPr>
              <a:t>BP</a:t>
            </a:r>
            <a:r>
              <a:rPr lang="zh-CN" altLang="en-US" sz="2400" dirty="0">
                <a:solidFill>
                  <a:srgbClr val="000000"/>
                </a:solidFill>
                <a:latin typeface="Times New Roman" pitchFamily="18" charset="0"/>
              </a:rPr>
              <a:t>算法（</a:t>
            </a:r>
            <a:r>
              <a:rPr lang="en-US" altLang="zh-CN" sz="2400" dirty="0">
                <a:solidFill>
                  <a:srgbClr val="000000"/>
                </a:solidFill>
                <a:latin typeface="Times New Roman" pitchFamily="18" charset="0"/>
              </a:rPr>
              <a:t>Back-Propagation Training Algorithm</a:t>
            </a:r>
            <a:r>
              <a:rPr lang="zh-CN" altLang="en-US" sz="2400" dirty="0">
                <a:solidFill>
                  <a:srgbClr val="000000"/>
                </a:solidFill>
                <a:latin typeface="Times New Roman" pitchFamily="18" charset="0"/>
              </a:rPr>
              <a:t>）</a:t>
            </a:r>
          </a:p>
          <a:p>
            <a:pPr eaLnBrk="1" hangingPunct="1">
              <a:lnSpc>
                <a:spcPct val="125000"/>
              </a:lnSpc>
            </a:pPr>
            <a:r>
              <a:rPr lang="zh-CN" altLang="en-US" sz="2400" dirty="0">
                <a:solidFill>
                  <a:srgbClr val="000000"/>
                </a:solidFill>
                <a:latin typeface="Times New Roman" pitchFamily="18" charset="0"/>
              </a:rPr>
              <a:t>                 的</a:t>
            </a:r>
            <a:r>
              <a:rPr lang="zh-CN" altLang="en-US" sz="2400" dirty="0">
                <a:solidFill>
                  <a:srgbClr val="FF0000"/>
                </a:solidFill>
                <a:latin typeface="Times New Roman" pitchFamily="18" charset="0"/>
              </a:rPr>
              <a:t>多层感知器</a:t>
            </a:r>
            <a:r>
              <a:rPr lang="zh-CN" altLang="en-US" sz="2400" dirty="0">
                <a:solidFill>
                  <a:srgbClr val="000000"/>
                </a:solidFill>
                <a:latin typeface="Times New Roman" pitchFamily="18" charset="0"/>
              </a:rPr>
              <a:t>。 </a:t>
            </a:r>
          </a:p>
        </p:txBody>
      </p:sp>
      <p:sp>
        <p:nvSpPr>
          <p:cNvPr id="13319" name="AutoShape 7"/>
          <p:cNvSpPr>
            <a:spLocks noChangeArrowheads="1"/>
          </p:cNvSpPr>
          <p:nvPr/>
        </p:nvSpPr>
        <p:spPr bwMode="auto">
          <a:xfrm>
            <a:off x="4641850" y="1116013"/>
            <a:ext cx="3152775" cy="533400"/>
          </a:xfrm>
          <a:prstGeom prst="wedgeEllipseCallout">
            <a:avLst>
              <a:gd name="adj1" fmla="val -58560"/>
              <a:gd name="adj2" fmla="val -37204"/>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a:solidFill>
                  <a:srgbClr val="000000"/>
                </a:solidFill>
                <a:latin typeface="Times New Roman" pitchFamily="18" charset="0"/>
              </a:rPr>
              <a:t>误差反向传播算法</a:t>
            </a:r>
          </a:p>
        </p:txBody>
      </p:sp>
      <p:sp>
        <p:nvSpPr>
          <p:cNvPr id="13320" name="Rectangle 8"/>
          <p:cNvSpPr>
            <a:spLocks noChangeArrowheads="1"/>
          </p:cNvSpPr>
          <p:nvPr/>
        </p:nvSpPr>
        <p:spPr bwMode="auto">
          <a:xfrm>
            <a:off x="1706563" y="1552575"/>
            <a:ext cx="384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认识最清楚、应用最广泛。</a:t>
            </a:r>
          </a:p>
        </p:txBody>
      </p:sp>
      <p:sp>
        <p:nvSpPr>
          <p:cNvPr id="13321" name="Rectangle 9"/>
          <p:cNvSpPr>
            <a:spLocks noChangeArrowheads="1"/>
          </p:cNvSpPr>
          <p:nvPr/>
        </p:nvSpPr>
        <p:spPr bwMode="auto">
          <a:xfrm>
            <a:off x="385763" y="2070100"/>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性能优势：识别、分类</a:t>
            </a:r>
          </a:p>
        </p:txBody>
      </p:sp>
      <p:sp>
        <p:nvSpPr>
          <p:cNvPr id="13322" name="Rectangle 10"/>
          <p:cNvSpPr>
            <a:spLocks noChangeArrowheads="1"/>
          </p:cNvSpPr>
          <p:nvPr/>
        </p:nvSpPr>
        <p:spPr bwMode="auto">
          <a:xfrm>
            <a:off x="493713" y="2640013"/>
            <a:ext cx="217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400" b="1">
                <a:solidFill>
                  <a:srgbClr val="000000"/>
                </a:solidFill>
                <a:latin typeface="Times New Roman" pitchFamily="18" charset="0"/>
              </a:rPr>
              <a:t>1</a:t>
            </a:r>
            <a:r>
              <a:rPr lang="zh-CN" altLang="en-US" sz="2400" b="1">
                <a:solidFill>
                  <a:srgbClr val="000000"/>
                </a:solidFill>
                <a:latin typeface="Times New Roman" pitchFamily="18" charset="0"/>
              </a:rPr>
              <a:t>．多层感知器</a:t>
            </a:r>
          </a:p>
        </p:txBody>
      </p:sp>
      <p:sp>
        <p:nvSpPr>
          <p:cNvPr id="13323" name="Rectangle 11"/>
          <p:cNvSpPr>
            <a:spLocks noChangeArrowheads="1"/>
          </p:cNvSpPr>
          <p:nvPr/>
        </p:nvSpPr>
        <p:spPr bwMode="auto">
          <a:xfrm>
            <a:off x="506413" y="2992438"/>
            <a:ext cx="3000375"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ct val="125000"/>
              </a:lnSpc>
            </a:pP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针对感知器学习</a:t>
            </a:r>
          </a:p>
          <a:p>
            <a:pPr eaLnBrk="1" hangingPunct="1">
              <a:lnSpc>
                <a:spcPct val="125000"/>
              </a:lnSpc>
            </a:pPr>
            <a:r>
              <a:rPr lang="zh-CN" altLang="en-US" sz="2400">
                <a:solidFill>
                  <a:srgbClr val="000000"/>
                </a:solidFill>
                <a:latin typeface="Times New Roman" pitchFamily="18" charset="0"/>
              </a:rPr>
              <a:t>算法的局限性：模式类必须线性可分。</a:t>
            </a:r>
          </a:p>
        </p:txBody>
      </p:sp>
      <p:pic>
        <p:nvPicPr>
          <p:cNvPr id="13325"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0050" y="1763713"/>
            <a:ext cx="3467100" cy="439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26" name="AutoShape 14"/>
          <p:cNvSpPr>
            <a:spLocks noChangeArrowheads="1"/>
          </p:cNvSpPr>
          <p:nvPr/>
        </p:nvSpPr>
        <p:spPr bwMode="auto">
          <a:xfrm>
            <a:off x="4243388" y="5124450"/>
            <a:ext cx="1406525" cy="533400"/>
          </a:xfrm>
          <a:prstGeom prst="wedgeEllipseCallout">
            <a:avLst>
              <a:gd name="adj1" fmla="val 59819"/>
              <a:gd name="adj2" fmla="val -15477"/>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eaLnBrk="1" hangingPunct="1"/>
            <a:r>
              <a:rPr lang="zh-CN" altLang="en-US" sz="2000">
                <a:solidFill>
                  <a:srgbClr val="000000"/>
                </a:solidFill>
                <a:latin typeface="Times New Roman" pitchFamily="18" charset="0"/>
              </a:rPr>
              <a:t>输入层</a:t>
            </a:r>
          </a:p>
        </p:txBody>
      </p:sp>
      <p:sp>
        <p:nvSpPr>
          <p:cNvPr id="13327" name="AutoShape 15"/>
          <p:cNvSpPr>
            <a:spLocks noChangeArrowheads="1"/>
          </p:cNvSpPr>
          <p:nvPr/>
        </p:nvSpPr>
        <p:spPr bwMode="auto">
          <a:xfrm>
            <a:off x="3389313" y="4357686"/>
            <a:ext cx="1816100" cy="562630"/>
          </a:xfrm>
          <a:prstGeom prst="wedgeEllipseCallout">
            <a:avLst>
              <a:gd name="adj1" fmla="val 55556"/>
              <a:gd name="adj2" fmla="val -39583"/>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just" eaLnBrk="1" hangingPunct="1"/>
            <a:r>
              <a:rPr lang="zh-CN" altLang="en-US" sz="2000" dirty="0">
                <a:solidFill>
                  <a:srgbClr val="000000"/>
                </a:solidFill>
                <a:latin typeface="Times New Roman" pitchFamily="18" charset="0"/>
              </a:rPr>
              <a:t>第一隐层</a:t>
            </a:r>
          </a:p>
        </p:txBody>
      </p:sp>
      <p:sp>
        <p:nvSpPr>
          <p:cNvPr id="13328" name="AutoShape 16"/>
          <p:cNvSpPr>
            <a:spLocks noChangeArrowheads="1"/>
          </p:cNvSpPr>
          <p:nvPr/>
        </p:nvSpPr>
        <p:spPr bwMode="auto">
          <a:xfrm>
            <a:off x="3519488" y="3452813"/>
            <a:ext cx="1816100" cy="573088"/>
          </a:xfrm>
          <a:prstGeom prst="wedgeEllipseCallout">
            <a:avLst>
              <a:gd name="adj1" fmla="val 55653"/>
              <a:gd name="adj2" fmla="val -41667"/>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just" eaLnBrk="1" hangingPunct="1"/>
            <a:r>
              <a:rPr lang="zh-CN" altLang="en-US" sz="2000" dirty="0">
                <a:solidFill>
                  <a:srgbClr val="000000"/>
                </a:solidFill>
                <a:latin typeface="Times New Roman" pitchFamily="18" charset="0"/>
              </a:rPr>
              <a:t>第二隐层</a:t>
            </a:r>
          </a:p>
        </p:txBody>
      </p:sp>
      <p:sp>
        <p:nvSpPr>
          <p:cNvPr id="13329" name="AutoShape 17"/>
          <p:cNvSpPr>
            <a:spLocks noChangeArrowheads="1"/>
          </p:cNvSpPr>
          <p:nvPr/>
        </p:nvSpPr>
        <p:spPr bwMode="auto">
          <a:xfrm>
            <a:off x="4400550" y="2298700"/>
            <a:ext cx="1377950" cy="533400"/>
          </a:xfrm>
          <a:prstGeom prst="wedgeEllipseCallout">
            <a:avLst>
              <a:gd name="adj1" fmla="val 70394"/>
              <a:gd name="adj2" fmla="val 6250"/>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eaLnBrk="1" hangingPunct="1"/>
            <a:r>
              <a:rPr lang="zh-CN" altLang="en-US" sz="2000">
                <a:solidFill>
                  <a:srgbClr val="000000"/>
                </a:solidFill>
                <a:latin typeface="Times New Roman" pitchFamily="18" charset="0"/>
              </a:rPr>
              <a:t>输出层</a:t>
            </a:r>
          </a:p>
        </p:txBody>
      </p:sp>
      <p:sp>
        <p:nvSpPr>
          <p:cNvPr id="13330" name="Rectangle 18"/>
          <p:cNvSpPr>
            <a:spLocks noChangeArrowheads="1"/>
          </p:cNvSpPr>
          <p:nvPr/>
        </p:nvSpPr>
        <p:spPr bwMode="auto">
          <a:xfrm>
            <a:off x="531813" y="5667375"/>
            <a:ext cx="445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中间层为一层或多层处理单元；</a:t>
            </a:r>
          </a:p>
        </p:txBody>
      </p:sp>
      <p:sp>
        <p:nvSpPr>
          <p:cNvPr id="13331" name="Rectangle 19"/>
          <p:cNvSpPr>
            <a:spLocks noChangeArrowheads="1"/>
          </p:cNvSpPr>
          <p:nvPr/>
        </p:nvSpPr>
        <p:spPr bwMode="auto">
          <a:xfrm>
            <a:off x="541338" y="5106988"/>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solidFill>
                  <a:srgbClr val="000000"/>
                </a:solidFill>
                <a:latin typeface="Times New Roman" pitchFamily="18" charset="0"/>
              </a:rPr>
              <a:t>前馈网络；</a:t>
            </a:r>
          </a:p>
        </p:txBody>
      </p:sp>
      <p:sp>
        <p:nvSpPr>
          <p:cNvPr id="13332" name="Rectangle 20"/>
          <p:cNvSpPr>
            <a:spLocks noChangeArrowheads="1"/>
          </p:cNvSpPr>
          <p:nvPr/>
        </p:nvSpPr>
        <p:spPr bwMode="auto">
          <a:xfrm>
            <a:off x="538163" y="45847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solidFill>
                  <a:srgbClr val="663300"/>
                </a:solidFill>
                <a:latin typeface="Times New Roman" pitchFamily="18" charset="0"/>
              </a:rPr>
              <a:t>结构：</a:t>
            </a:r>
          </a:p>
        </p:txBody>
      </p:sp>
    </p:spTree>
    <p:extLst>
      <p:ext uri="{BB962C8B-B14F-4D97-AF65-F5344CB8AC3E}">
        <p14:creationId xmlns:p14="http://schemas.microsoft.com/office/powerpoint/2010/main" val="770324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21"/>
                                        </p:tgtEl>
                                        <p:attrNameLst>
                                          <p:attrName>style.visibility</p:attrName>
                                        </p:attrNameLst>
                                      </p:cBhvr>
                                      <p:to>
                                        <p:strVal val="visible"/>
                                      </p:to>
                                    </p:set>
                                    <p:animEffect transition="in" filter="fade">
                                      <p:cBhvr>
                                        <p:cTn id="7" dur="500"/>
                                        <p:tgtEl>
                                          <p:spTgt spid="133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22"/>
                                        </p:tgtEl>
                                        <p:attrNameLst>
                                          <p:attrName>style.visibility</p:attrName>
                                        </p:attrNameLst>
                                      </p:cBhvr>
                                      <p:to>
                                        <p:strVal val="visible"/>
                                      </p:to>
                                    </p:set>
                                    <p:animEffect transition="in" filter="fade">
                                      <p:cBhvr>
                                        <p:cTn id="12" dur="500"/>
                                        <p:tgtEl>
                                          <p:spTgt spid="13322"/>
                                        </p:tgtEl>
                                      </p:cBhvr>
                                    </p:animEffect>
                                  </p:childTnLst>
                                </p:cTn>
                              </p:par>
                              <p:par>
                                <p:cTn id="13" presetID="10" presetClass="entr" presetSubtype="0" fill="hold" nodeType="withEffect">
                                  <p:stCondLst>
                                    <p:cond delay="0"/>
                                  </p:stCondLst>
                                  <p:childTnLst>
                                    <p:set>
                                      <p:cBhvr>
                                        <p:cTn id="14" dur="1" fill="hold">
                                          <p:stCondLst>
                                            <p:cond delay="0"/>
                                          </p:stCondLst>
                                        </p:cTn>
                                        <p:tgtEl>
                                          <p:spTgt spid="13325"/>
                                        </p:tgtEl>
                                        <p:attrNameLst>
                                          <p:attrName>style.visibility</p:attrName>
                                        </p:attrNameLst>
                                      </p:cBhvr>
                                      <p:to>
                                        <p:strVal val="visible"/>
                                      </p:to>
                                    </p:set>
                                    <p:animEffect transition="in" filter="fade">
                                      <p:cBhvr>
                                        <p:cTn id="15" dur="500"/>
                                        <p:tgtEl>
                                          <p:spTgt spid="133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323"/>
                                        </p:tgtEl>
                                        <p:attrNameLst>
                                          <p:attrName>style.visibility</p:attrName>
                                        </p:attrNameLst>
                                      </p:cBhvr>
                                      <p:to>
                                        <p:strVal val="visible"/>
                                      </p:to>
                                    </p:set>
                                    <p:animEffect transition="in" filter="fade">
                                      <p:cBhvr>
                                        <p:cTn id="20" dur="500"/>
                                        <p:tgtEl>
                                          <p:spTgt spid="1332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329"/>
                                        </p:tgtEl>
                                        <p:attrNameLst>
                                          <p:attrName>style.visibility</p:attrName>
                                        </p:attrNameLst>
                                      </p:cBhvr>
                                      <p:to>
                                        <p:strVal val="visible"/>
                                      </p:to>
                                    </p:set>
                                    <p:animEffect transition="in" filter="fade">
                                      <p:cBhvr>
                                        <p:cTn id="25" dur="500"/>
                                        <p:tgtEl>
                                          <p:spTgt spid="133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328"/>
                                        </p:tgtEl>
                                        <p:attrNameLst>
                                          <p:attrName>style.visibility</p:attrName>
                                        </p:attrNameLst>
                                      </p:cBhvr>
                                      <p:to>
                                        <p:strVal val="visible"/>
                                      </p:to>
                                    </p:set>
                                    <p:animEffect transition="in" filter="fade">
                                      <p:cBhvr>
                                        <p:cTn id="28" dur="500"/>
                                        <p:tgtEl>
                                          <p:spTgt spid="133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327"/>
                                        </p:tgtEl>
                                        <p:attrNameLst>
                                          <p:attrName>style.visibility</p:attrName>
                                        </p:attrNameLst>
                                      </p:cBhvr>
                                      <p:to>
                                        <p:strVal val="visible"/>
                                      </p:to>
                                    </p:set>
                                    <p:animEffect transition="in" filter="fade">
                                      <p:cBhvr>
                                        <p:cTn id="31" dur="500"/>
                                        <p:tgtEl>
                                          <p:spTgt spid="133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326"/>
                                        </p:tgtEl>
                                        <p:attrNameLst>
                                          <p:attrName>style.visibility</p:attrName>
                                        </p:attrNameLst>
                                      </p:cBhvr>
                                      <p:to>
                                        <p:strVal val="visible"/>
                                      </p:to>
                                    </p:set>
                                    <p:animEffect transition="in" filter="fade">
                                      <p:cBhvr>
                                        <p:cTn id="34" dur="500"/>
                                        <p:tgtEl>
                                          <p:spTgt spid="1332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330"/>
                                        </p:tgtEl>
                                        <p:attrNameLst>
                                          <p:attrName>style.visibility</p:attrName>
                                        </p:attrNameLst>
                                      </p:cBhvr>
                                      <p:to>
                                        <p:strVal val="visible"/>
                                      </p:to>
                                    </p:set>
                                    <p:animEffect transition="in" filter="fade">
                                      <p:cBhvr>
                                        <p:cTn id="39" dur="500"/>
                                        <p:tgtEl>
                                          <p:spTgt spid="133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331"/>
                                        </p:tgtEl>
                                        <p:attrNameLst>
                                          <p:attrName>style.visibility</p:attrName>
                                        </p:attrNameLst>
                                      </p:cBhvr>
                                      <p:to>
                                        <p:strVal val="visible"/>
                                      </p:to>
                                    </p:set>
                                    <p:animEffect transition="in" filter="fade">
                                      <p:cBhvr>
                                        <p:cTn id="42" dur="500"/>
                                        <p:tgtEl>
                                          <p:spTgt spid="1333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332"/>
                                        </p:tgtEl>
                                        <p:attrNameLst>
                                          <p:attrName>style.visibility</p:attrName>
                                        </p:attrNameLst>
                                      </p:cBhvr>
                                      <p:to>
                                        <p:strVal val="visible"/>
                                      </p:to>
                                    </p:set>
                                    <p:animEffect transition="in" filter="fade">
                                      <p:cBhvr>
                                        <p:cTn id="45" dur="500"/>
                                        <p:tgtEl>
                                          <p:spTgt spid="13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p:bldP spid="13322" grpId="0"/>
      <p:bldP spid="13323" grpId="0"/>
      <p:bldP spid="13326" grpId="0" animBg="1"/>
      <p:bldP spid="13327" grpId="0" animBg="1"/>
      <p:bldP spid="13328" grpId="0" animBg="1"/>
      <p:bldP spid="13329" grpId="0" animBg="1"/>
      <p:bldP spid="13330" grpId="0"/>
      <p:bldP spid="13331" grpId="0"/>
      <p:bldP spid="1333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Rectangle 7"/>
          <p:cNvSpPr>
            <a:spLocks noChangeArrowheads="1"/>
          </p:cNvSpPr>
          <p:nvPr/>
        </p:nvSpPr>
        <p:spPr bwMode="auto">
          <a:xfrm>
            <a:off x="354013" y="225425"/>
            <a:ext cx="1644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400" b="1">
                <a:solidFill>
                  <a:srgbClr val="000000"/>
                </a:solidFill>
                <a:latin typeface="Times New Roman" pitchFamily="18" charset="0"/>
              </a:rPr>
              <a:t>2</a:t>
            </a:r>
            <a:r>
              <a:rPr lang="zh-CN" altLang="en-US" sz="2400" b="1">
                <a:solidFill>
                  <a:srgbClr val="000000"/>
                </a:solidFill>
                <a:latin typeface="Times New Roman" pitchFamily="18" charset="0"/>
              </a:rPr>
              <a:t>．</a:t>
            </a:r>
            <a:r>
              <a:rPr lang="en-US" altLang="zh-CN" sz="2400" b="1">
                <a:solidFill>
                  <a:srgbClr val="000000"/>
                </a:solidFill>
                <a:latin typeface="Times New Roman" pitchFamily="18" charset="0"/>
              </a:rPr>
              <a:t>BP</a:t>
            </a:r>
            <a:r>
              <a:rPr lang="zh-CN" altLang="en-US" sz="2400" b="1">
                <a:solidFill>
                  <a:srgbClr val="000000"/>
                </a:solidFill>
                <a:latin typeface="Times New Roman" pitchFamily="18" charset="0"/>
              </a:rPr>
              <a:t>算法</a:t>
            </a:r>
          </a:p>
        </p:txBody>
      </p:sp>
      <p:sp>
        <p:nvSpPr>
          <p:cNvPr id="31752" name="Rectangle 8"/>
          <p:cNvSpPr>
            <a:spLocks noChangeArrowheads="1"/>
          </p:cNvSpPr>
          <p:nvPr/>
        </p:nvSpPr>
        <p:spPr bwMode="auto">
          <a:xfrm>
            <a:off x="785813" y="730250"/>
            <a:ext cx="793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两个</a:t>
            </a:r>
          </a:p>
          <a:p>
            <a:pPr eaLnBrk="1" hangingPunct="1"/>
            <a:r>
              <a:rPr lang="zh-CN" altLang="en-US" sz="2400">
                <a:solidFill>
                  <a:srgbClr val="000000"/>
                </a:solidFill>
                <a:latin typeface="Times New Roman" pitchFamily="18" charset="0"/>
              </a:rPr>
              <a:t>阶段</a:t>
            </a:r>
          </a:p>
        </p:txBody>
      </p:sp>
      <p:sp>
        <p:nvSpPr>
          <p:cNvPr id="31753" name="Rectangle 9"/>
          <p:cNvSpPr>
            <a:spLocks noChangeArrowheads="1"/>
          </p:cNvSpPr>
          <p:nvPr/>
        </p:nvSpPr>
        <p:spPr bwMode="auto">
          <a:xfrm>
            <a:off x="1576388" y="731838"/>
            <a:ext cx="414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solidFill>
                  <a:srgbClr val="000000"/>
                </a:solidFill>
                <a:latin typeface="Times New Roman" pitchFamily="18" charset="0"/>
              </a:rPr>
              <a:t>正向传播阶段：逐层状态更新</a:t>
            </a:r>
          </a:p>
        </p:txBody>
      </p:sp>
      <p:sp>
        <p:nvSpPr>
          <p:cNvPr id="31754" name="Rectangle 10"/>
          <p:cNvSpPr>
            <a:spLocks noChangeArrowheads="1"/>
          </p:cNvSpPr>
          <p:nvPr/>
        </p:nvSpPr>
        <p:spPr bwMode="auto">
          <a:xfrm>
            <a:off x="1604963" y="1169988"/>
            <a:ext cx="292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solidFill>
                  <a:srgbClr val="000000"/>
                </a:solidFill>
                <a:latin typeface="Times New Roman" pitchFamily="18" charset="0"/>
              </a:rPr>
              <a:t>反向传播阶段：误差</a:t>
            </a:r>
          </a:p>
        </p:txBody>
      </p:sp>
      <p:sp>
        <p:nvSpPr>
          <p:cNvPr id="31756" name="Rectangle 12"/>
          <p:cNvSpPr>
            <a:spLocks noChangeArrowheads="1"/>
          </p:cNvSpPr>
          <p:nvPr/>
        </p:nvSpPr>
        <p:spPr bwMode="auto">
          <a:xfrm>
            <a:off x="446088" y="1873250"/>
            <a:ext cx="2693987" cy="457200"/>
          </a:xfrm>
          <a:prstGeom prst="rect">
            <a:avLst/>
          </a:prstGeom>
          <a:gradFill rotWithShape="1">
            <a:gsLst>
              <a:gs pos="0">
                <a:schemeClr val="bg2">
                  <a:gamma/>
                  <a:shade val="60392"/>
                  <a:invGamma/>
                </a:schemeClr>
              </a:gs>
              <a:gs pos="50000">
                <a:schemeClr val="bg2">
                  <a:alpha val="9000"/>
                </a:schemeClr>
              </a:gs>
              <a:gs pos="100000">
                <a:schemeClr val="bg2">
                  <a:gamma/>
                  <a:shade val="60392"/>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zh-CN" sz="2400">
                <a:solidFill>
                  <a:srgbClr val="000000"/>
                </a:solidFill>
                <a:latin typeface="Times New Roman" pitchFamily="18" charset="0"/>
              </a:rPr>
              <a:t>BP</a:t>
            </a:r>
            <a:r>
              <a:rPr lang="zh-CN" altLang="en-US" sz="2400">
                <a:solidFill>
                  <a:srgbClr val="000000"/>
                </a:solidFill>
                <a:latin typeface="Times New Roman" pitchFamily="18" charset="0"/>
              </a:rPr>
              <a:t>算法的学习过程 </a:t>
            </a:r>
          </a:p>
        </p:txBody>
      </p:sp>
      <p:sp>
        <p:nvSpPr>
          <p:cNvPr id="31762" name="Rectangle 18"/>
          <p:cNvSpPr>
            <a:spLocks noChangeArrowheads="1"/>
          </p:cNvSpPr>
          <p:nvPr/>
        </p:nvSpPr>
        <p:spPr bwMode="auto">
          <a:xfrm>
            <a:off x="347663" y="2419350"/>
            <a:ext cx="3929062"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lnSpc>
                <a:spcPct val="125000"/>
              </a:lnSpc>
            </a:pPr>
            <a:r>
              <a:rPr lang="zh-CN" altLang="en-US" sz="2400">
                <a:solidFill>
                  <a:srgbClr val="000000"/>
                </a:solidFill>
                <a:latin typeface="Times New Roman" pitchFamily="18" charset="0"/>
              </a:rPr>
              <a:t>设：某层任一神经元</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的</a:t>
            </a:r>
          </a:p>
          <a:p>
            <a:pPr eaLnBrk="1" hangingPunct="1">
              <a:lnSpc>
                <a:spcPct val="125000"/>
              </a:lnSpc>
            </a:pPr>
            <a:r>
              <a:rPr lang="zh-CN" altLang="en-US" sz="2400">
                <a:solidFill>
                  <a:srgbClr val="000000"/>
                </a:solidFill>
                <a:latin typeface="Times New Roman" pitchFamily="18" charset="0"/>
              </a:rPr>
              <a:t>         输入为</a:t>
            </a:r>
            <a:r>
              <a:rPr lang="en-US" altLang="zh-CN" sz="2400" i="1">
                <a:solidFill>
                  <a:srgbClr val="000000"/>
                </a:solidFill>
                <a:latin typeface="Times New Roman" pitchFamily="18" charset="0"/>
              </a:rPr>
              <a:t>net</a:t>
            </a:r>
            <a:r>
              <a:rPr lang="en-US" altLang="zh-CN" sz="2400" i="1" baseline="-25000">
                <a:solidFill>
                  <a:srgbClr val="000000"/>
                </a:solidFill>
                <a:latin typeface="Times New Roman" pitchFamily="18" charset="0"/>
              </a:rPr>
              <a:t>j</a:t>
            </a:r>
            <a:r>
              <a:rPr lang="zh-CN" altLang="en-US" sz="2400">
                <a:solidFill>
                  <a:srgbClr val="000000"/>
                </a:solidFill>
                <a:latin typeface="Times New Roman" pitchFamily="18" charset="0"/>
              </a:rPr>
              <a:t>，输出为</a:t>
            </a:r>
            <a:r>
              <a:rPr lang="en-US" altLang="zh-CN" sz="2400" i="1">
                <a:solidFill>
                  <a:srgbClr val="000000"/>
                </a:solidFill>
                <a:latin typeface="Times New Roman" pitchFamily="18" charset="0"/>
              </a:rPr>
              <a:t>y</a:t>
            </a:r>
            <a:r>
              <a:rPr lang="en-US" altLang="zh-CN" sz="2400" i="1" baseline="-25000">
                <a:solidFill>
                  <a:srgbClr val="000000"/>
                </a:solidFill>
                <a:latin typeface="Times New Roman" pitchFamily="18" charset="0"/>
              </a:rPr>
              <a:t>j</a:t>
            </a:r>
            <a:r>
              <a:rPr lang="zh-CN" altLang="en-US" sz="2400">
                <a:solidFill>
                  <a:srgbClr val="000000"/>
                </a:solidFill>
                <a:latin typeface="Times New Roman" pitchFamily="18" charset="0"/>
              </a:rPr>
              <a:t>；</a:t>
            </a:r>
          </a:p>
          <a:p>
            <a:pPr eaLnBrk="1" hangingPunct="1">
              <a:lnSpc>
                <a:spcPct val="125000"/>
              </a:lnSpc>
            </a:pPr>
            <a:r>
              <a:rPr lang="zh-CN" altLang="en-US" sz="2400">
                <a:solidFill>
                  <a:srgbClr val="000000"/>
                </a:solidFill>
                <a:latin typeface="Times New Roman" pitchFamily="18" charset="0"/>
              </a:rPr>
              <a:t>        相邻低一层中任一</a:t>
            </a:r>
          </a:p>
          <a:p>
            <a:pPr eaLnBrk="1" hangingPunct="1">
              <a:lnSpc>
                <a:spcPct val="125000"/>
              </a:lnSpc>
            </a:pPr>
            <a:r>
              <a:rPr lang="zh-CN" altLang="en-US" sz="2400">
                <a:solidFill>
                  <a:srgbClr val="000000"/>
                </a:solidFill>
                <a:latin typeface="Times New Roman" pitchFamily="18" charset="0"/>
              </a:rPr>
              <a:t>        神经元</a:t>
            </a:r>
            <a:r>
              <a:rPr lang="en-US" altLang="zh-CN" sz="2400" i="1">
                <a:solidFill>
                  <a:srgbClr val="000000"/>
                </a:solidFill>
                <a:latin typeface="Times New Roman" pitchFamily="18" charset="0"/>
              </a:rPr>
              <a:t>i</a:t>
            </a:r>
            <a:r>
              <a:rPr lang="zh-CN" altLang="en-US" sz="2400">
                <a:solidFill>
                  <a:srgbClr val="000000"/>
                </a:solidFill>
                <a:latin typeface="Times New Roman" pitchFamily="18" charset="0"/>
              </a:rPr>
              <a:t>的输出为</a:t>
            </a:r>
            <a:r>
              <a:rPr lang="en-US" altLang="zh-CN" sz="2400" i="1">
                <a:solidFill>
                  <a:srgbClr val="000000"/>
                </a:solidFill>
                <a:latin typeface="Times New Roman" pitchFamily="18" charset="0"/>
              </a:rPr>
              <a:t>y</a:t>
            </a:r>
            <a:r>
              <a:rPr lang="en-US" altLang="zh-CN" sz="2400" i="1" baseline="-25000">
                <a:solidFill>
                  <a:srgbClr val="000000"/>
                </a:solidFill>
                <a:latin typeface="Times New Roman" pitchFamily="18" charset="0"/>
              </a:rPr>
              <a:t>i</a:t>
            </a:r>
            <a:r>
              <a:rPr lang="zh-CN" altLang="en-US" sz="2400">
                <a:solidFill>
                  <a:srgbClr val="000000"/>
                </a:solidFill>
                <a:latin typeface="Times New Roman" pitchFamily="18" charset="0"/>
              </a:rPr>
              <a:t>。 </a:t>
            </a:r>
          </a:p>
        </p:txBody>
      </p:sp>
      <p:sp>
        <p:nvSpPr>
          <p:cNvPr id="31763" name="AutoShape 19"/>
          <p:cNvSpPr>
            <a:spLocks/>
          </p:cNvSpPr>
          <p:nvPr/>
        </p:nvSpPr>
        <p:spPr bwMode="auto">
          <a:xfrm>
            <a:off x="1522413" y="871538"/>
            <a:ext cx="88900" cy="565150"/>
          </a:xfrm>
          <a:prstGeom prst="leftBrace">
            <a:avLst>
              <a:gd name="adj1" fmla="val 52976"/>
              <a:gd name="adj2" fmla="val 500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766" name="Group 22"/>
          <p:cNvGrpSpPr>
            <a:grpSpLocks/>
          </p:cNvGrpSpPr>
          <p:nvPr/>
        </p:nvGrpSpPr>
        <p:grpSpPr bwMode="auto">
          <a:xfrm>
            <a:off x="5029200" y="1925638"/>
            <a:ext cx="3467100" cy="4394200"/>
            <a:chOff x="3425" y="1552"/>
            <a:chExt cx="2184" cy="2768"/>
          </a:xfrm>
        </p:grpSpPr>
        <p:pic>
          <p:nvPicPr>
            <p:cNvPr id="31755"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5" y="1552"/>
              <a:ext cx="2184" cy="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64" name="Text Box 20"/>
            <p:cNvSpPr txBox="1">
              <a:spLocks noChangeArrowheads="1"/>
            </p:cNvSpPr>
            <p:nvPr/>
          </p:nvSpPr>
          <p:spPr bwMode="auto">
            <a:xfrm>
              <a:off x="3858" y="2432"/>
              <a:ext cx="2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i="1">
                  <a:solidFill>
                    <a:srgbClr val="000000"/>
                  </a:solidFill>
                  <a:latin typeface="Times New Roman" pitchFamily="18" charset="0"/>
                </a:rPr>
                <a:t>j</a:t>
              </a:r>
            </a:p>
          </p:txBody>
        </p:sp>
        <p:sp>
          <p:nvSpPr>
            <p:cNvPr id="31765" name="Text Box 21"/>
            <p:cNvSpPr txBox="1">
              <a:spLocks noChangeArrowheads="1"/>
            </p:cNvSpPr>
            <p:nvPr/>
          </p:nvSpPr>
          <p:spPr bwMode="auto">
            <a:xfrm>
              <a:off x="3816" y="3048"/>
              <a:ext cx="2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i="1">
                  <a:solidFill>
                    <a:srgbClr val="000000"/>
                  </a:solidFill>
                  <a:latin typeface="Times New Roman" pitchFamily="18" charset="0"/>
                </a:rPr>
                <a:t>i</a:t>
              </a:r>
            </a:p>
          </p:txBody>
        </p:sp>
      </p:grpSp>
      <p:graphicFrame>
        <p:nvGraphicFramePr>
          <p:cNvPr id="31768" name="Object 24"/>
          <p:cNvGraphicFramePr>
            <a:graphicFrameLocks noChangeAspect="1"/>
          </p:cNvGraphicFramePr>
          <p:nvPr/>
        </p:nvGraphicFramePr>
        <p:xfrm>
          <a:off x="1347788" y="4367213"/>
          <a:ext cx="1930400" cy="685800"/>
        </p:xfrm>
        <a:graphic>
          <a:graphicData uri="http://schemas.openxmlformats.org/presentationml/2006/ole">
            <mc:AlternateContent xmlns:mc="http://schemas.openxmlformats.org/markup-compatibility/2006">
              <mc:Choice xmlns:v="urn:schemas-microsoft-com:vml" Requires="v">
                <p:oleObj spid="_x0000_s42046" name="公式" r:id="rId4" imgW="965200" imgH="342900" progId="Equation.3">
                  <p:embed/>
                </p:oleObj>
              </mc:Choice>
              <mc:Fallback>
                <p:oleObj name="公式" r:id="rId4" imgW="965200" imgH="342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7788" y="4367213"/>
                        <a:ext cx="1930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67" name="Object 23"/>
          <p:cNvGraphicFramePr>
            <a:graphicFrameLocks noChangeAspect="1"/>
          </p:cNvGraphicFramePr>
          <p:nvPr/>
        </p:nvGraphicFramePr>
        <p:xfrm>
          <a:off x="1347788" y="5000625"/>
          <a:ext cx="1676400" cy="482600"/>
        </p:xfrm>
        <a:graphic>
          <a:graphicData uri="http://schemas.openxmlformats.org/presentationml/2006/ole">
            <mc:AlternateContent xmlns:mc="http://schemas.openxmlformats.org/markup-compatibility/2006">
              <mc:Choice xmlns:v="urn:schemas-microsoft-com:vml" Requires="v">
                <p:oleObj spid="_x0000_s42047" name="公式" r:id="rId6" imgW="838200" imgH="241300" progId="Equation.3">
                  <p:embed/>
                </p:oleObj>
              </mc:Choice>
              <mc:Fallback>
                <p:oleObj name="公式" r:id="rId6" imgW="8382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7788" y="5000625"/>
                        <a:ext cx="16764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71" name="Rectangle 27"/>
          <p:cNvSpPr>
            <a:spLocks noChangeArrowheads="1"/>
          </p:cNvSpPr>
          <p:nvPr/>
        </p:nvSpPr>
        <p:spPr bwMode="auto">
          <a:xfrm>
            <a:off x="484188" y="5548313"/>
            <a:ext cx="432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400" i="1">
                <a:solidFill>
                  <a:srgbClr val="000000"/>
                </a:solidFill>
                <a:latin typeface="Times New Roman" pitchFamily="18" charset="0"/>
              </a:rPr>
              <a:t>w</a:t>
            </a:r>
            <a:r>
              <a:rPr lang="en-US" altLang="zh-CN" sz="2400" i="1" baseline="-25000">
                <a:solidFill>
                  <a:srgbClr val="000000"/>
                </a:solidFill>
                <a:latin typeface="Times New Roman" pitchFamily="18" charset="0"/>
              </a:rPr>
              <a:t>ij</a:t>
            </a:r>
            <a:r>
              <a:rPr lang="zh-CN" altLang="en-US" sz="2400">
                <a:solidFill>
                  <a:srgbClr val="000000"/>
                </a:solidFill>
                <a:latin typeface="Times New Roman" pitchFamily="18" charset="0"/>
              </a:rPr>
              <a:t>：神经元</a:t>
            </a:r>
            <a:r>
              <a:rPr lang="en-US" altLang="zh-CN" sz="2400" i="1">
                <a:solidFill>
                  <a:srgbClr val="000000"/>
                </a:solidFill>
                <a:latin typeface="Times New Roman" pitchFamily="18" charset="0"/>
              </a:rPr>
              <a:t>i</a:t>
            </a:r>
            <a:r>
              <a:rPr lang="zh-CN" altLang="en-US" sz="2400">
                <a:solidFill>
                  <a:srgbClr val="000000"/>
                </a:solidFill>
                <a:latin typeface="Times New Roman" pitchFamily="18" charset="0"/>
              </a:rPr>
              <a:t>与</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之间的连接权；</a:t>
            </a:r>
          </a:p>
        </p:txBody>
      </p:sp>
      <p:sp>
        <p:nvSpPr>
          <p:cNvPr id="31777" name="Rectangle 33"/>
          <p:cNvSpPr>
            <a:spLocks noChangeArrowheads="1"/>
          </p:cNvSpPr>
          <p:nvPr/>
        </p:nvSpPr>
        <p:spPr bwMode="auto">
          <a:xfrm>
            <a:off x="530225" y="6072188"/>
            <a:ext cx="367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i="1">
                <a:solidFill>
                  <a:srgbClr val="000000"/>
                </a:solidFill>
                <a:latin typeface="Times New Roman" pitchFamily="18" charset="0"/>
              </a:rPr>
              <a:t>f</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：神经元的输出函数。 </a:t>
            </a:r>
          </a:p>
        </p:txBody>
      </p:sp>
    </p:spTree>
    <p:extLst>
      <p:ext uri="{BB962C8B-B14F-4D97-AF65-F5344CB8AC3E}">
        <p14:creationId xmlns:p14="http://schemas.microsoft.com/office/powerpoint/2010/main" val="589267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56"/>
                                        </p:tgtEl>
                                        <p:attrNameLst>
                                          <p:attrName>style.visibility</p:attrName>
                                        </p:attrNameLst>
                                      </p:cBhvr>
                                      <p:to>
                                        <p:strVal val="visible"/>
                                      </p:to>
                                    </p:set>
                                    <p:animEffect transition="in" filter="fade">
                                      <p:cBhvr>
                                        <p:cTn id="7" dur="500"/>
                                        <p:tgtEl>
                                          <p:spTgt spid="317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762"/>
                                        </p:tgtEl>
                                        <p:attrNameLst>
                                          <p:attrName>style.visibility</p:attrName>
                                        </p:attrNameLst>
                                      </p:cBhvr>
                                      <p:to>
                                        <p:strVal val="visible"/>
                                      </p:to>
                                    </p:set>
                                    <p:animEffect transition="in" filter="fade">
                                      <p:cBhvr>
                                        <p:cTn id="10" dur="500"/>
                                        <p:tgtEl>
                                          <p:spTgt spid="31762"/>
                                        </p:tgtEl>
                                      </p:cBhvr>
                                    </p:animEffect>
                                  </p:childTnLst>
                                </p:cTn>
                              </p:par>
                              <p:par>
                                <p:cTn id="11" presetID="10" presetClass="entr" presetSubtype="0" fill="hold" nodeType="withEffect">
                                  <p:stCondLst>
                                    <p:cond delay="0"/>
                                  </p:stCondLst>
                                  <p:childTnLst>
                                    <p:set>
                                      <p:cBhvr>
                                        <p:cTn id="12" dur="1" fill="hold">
                                          <p:stCondLst>
                                            <p:cond delay="0"/>
                                          </p:stCondLst>
                                        </p:cTn>
                                        <p:tgtEl>
                                          <p:spTgt spid="31766"/>
                                        </p:tgtEl>
                                        <p:attrNameLst>
                                          <p:attrName>style.visibility</p:attrName>
                                        </p:attrNameLst>
                                      </p:cBhvr>
                                      <p:to>
                                        <p:strVal val="visible"/>
                                      </p:to>
                                    </p:set>
                                    <p:animEffect transition="in" filter="fade">
                                      <p:cBhvr>
                                        <p:cTn id="13" dur="500"/>
                                        <p:tgtEl>
                                          <p:spTgt spid="31766"/>
                                        </p:tgtEl>
                                      </p:cBhvr>
                                    </p:animEffect>
                                  </p:childTnLst>
                                </p:cTn>
                              </p:par>
                              <p:par>
                                <p:cTn id="14" presetID="10" presetClass="entr" presetSubtype="0" fill="hold" nodeType="withEffect">
                                  <p:stCondLst>
                                    <p:cond delay="0"/>
                                  </p:stCondLst>
                                  <p:childTnLst>
                                    <p:set>
                                      <p:cBhvr>
                                        <p:cTn id="15" dur="1" fill="hold">
                                          <p:stCondLst>
                                            <p:cond delay="0"/>
                                          </p:stCondLst>
                                        </p:cTn>
                                        <p:tgtEl>
                                          <p:spTgt spid="31768"/>
                                        </p:tgtEl>
                                        <p:attrNameLst>
                                          <p:attrName>style.visibility</p:attrName>
                                        </p:attrNameLst>
                                      </p:cBhvr>
                                      <p:to>
                                        <p:strVal val="visible"/>
                                      </p:to>
                                    </p:set>
                                    <p:animEffect transition="in" filter="fade">
                                      <p:cBhvr>
                                        <p:cTn id="16" dur="500"/>
                                        <p:tgtEl>
                                          <p:spTgt spid="31768"/>
                                        </p:tgtEl>
                                      </p:cBhvr>
                                    </p:animEffect>
                                  </p:childTnLst>
                                </p:cTn>
                              </p:par>
                              <p:par>
                                <p:cTn id="17" presetID="10" presetClass="entr" presetSubtype="0" fill="hold" nodeType="withEffect">
                                  <p:stCondLst>
                                    <p:cond delay="0"/>
                                  </p:stCondLst>
                                  <p:childTnLst>
                                    <p:set>
                                      <p:cBhvr>
                                        <p:cTn id="18" dur="1" fill="hold">
                                          <p:stCondLst>
                                            <p:cond delay="0"/>
                                          </p:stCondLst>
                                        </p:cTn>
                                        <p:tgtEl>
                                          <p:spTgt spid="31767"/>
                                        </p:tgtEl>
                                        <p:attrNameLst>
                                          <p:attrName>style.visibility</p:attrName>
                                        </p:attrNameLst>
                                      </p:cBhvr>
                                      <p:to>
                                        <p:strVal val="visible"/>
                                      </p:to>
                                    </p:set>
                                    <p:animEffect transition="in" filter="fade">
                                      <p:cBhvr>
                                        <p:cTn id="19" dur="500"/>
                                        <p:tgtEl>
                                          <p:spTgt spid="3176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771"/>
                                        </p:tgtEl>
                                        <p:attrNameLst>
                                          <p:attrName>style.visibility</p:attrName>
                                        </p:attrNameLst>
                                      </p:cBhvr>
                                      <p:to>
                                        <p:strVal val="visible"/>
                                      </p:to>
                                    </p:set>
                                    <p:animEffect transition="in" filter="fade">
                                      <p:cBhvr>
                                        <p:cTn id="22" dur="500"/>
                                        <p:tgtEl>
                                          <p:spTgt spid="3177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777"/>
                                        </p:tgtEl>
                                        <p:attrNameLst>
                                          <p:attrName>style.visibility</p:attrName>
                                        </p:attrNameLst>
                                      </p:cBhvr>
                                      <p:to>
                                        <p:strVal val="visible"/>
                                      </p:to>
                                    </p:set>
                                    <p:animEffect transition="in" filter="fade">
                                      <p:cBhvr>
                                        <p:cTn id="25" dur="500"/>
                                        <p:tgtEl>
                                          <p:spTgt spid="31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6" grpId="0" animBg="1"/>
      <p:bldP spid="31762" grpId="0"/>
      <p:bldP spid="31771" grpId="0"/>
      <p:bldP spid="3177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2" name="Object 4"/>
          <p:cNvGraphicFramePr>
            <a:graphicFrameLocks noChangeAspect="1"/>
          </p:cNvGraphicFramePr>
          <p:nvPr/>
        </p:nvGraphicFramePr>
        <p:xfrm>
          <a:off x="2479675" y="2978150"/>
          <a:ext cx="1676400" cy="482600"/>
        </p:xfrm>
        <a:graphic>
          <a:graphicData uri="http://schemas.openxmlformats.org/presentationml/2006/ole">
            <mc:AlternateContent xmlns:mc="http://schemas.openxmlformats.org/markup-compatibility/2006">
              <mc:Choice xmlns:v="urn:schemas-microsoft-com:vml" Requires="v">
                <p:oleObj spid="_x0000_s43148" name="公式" r:id="rId3" imgW="838200" imgH="241300" progId="Equation.3">
                  <p:embed/>
                </p:oleObj>
              </mc:Choice>
              <mc:Fallback>
                <p:oleObj name="公式" r:id="rId3" imgW="8382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9675" y="2978150"/>
                        <a:ext cx="16764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3" name="Object 5"/>
          <p:cNvGraphicFramePr>
            <a:graphicFrameLocks noChangeAspect="1"/>
          </p:cNvGraphicFramePr>
          <p:nvPr/>
        </p:nvGraphicFramePr>
        <p:xfrm>
          <a:off x="4137025" y="2784475"/>
          <a:ext cx="2159000" cy="838200"/>
        </p:xfrm>
        <a:graphic>
          <a:graphicData uri="http://schemas.openxmlformats.org/presentationml/2006/ole">
            <mc:AlternateContent xmlns:mc="http://schemas.openxmlformats.org/markup-compatibility/2006">
              <mc:Choice xmlns:v="urn:schemas-microsoft-com:vml" Requires="v">
                <p:oleObj spid="_x0000_s43149" name="公式" r:id="rId5" imgW="1079500" imgH="419100" progId="Equation.3">
                  <p:embed/>
                </p:oleObj>
              </mc:Choice>
              <mc:Fallback>
                <p:oleObj name="公式" r:id="rId5" imgW="10795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7025" y="2784475"/>
                        <a:ext cx="2159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4" name="Rectangle 6"/>
          <p:cNvSpPr>
            <a:spLocks noChangeArrowheads="1"/>
          </p:cNvSpPr>
          <p:nvPr/>
        </p:nvSpPr>
        <p:spPr bwMode="auto">
          <a:xfrm>
            <a:off x="468313" y="280988"/>
            <a:ext cx="216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2400" i="1">
                <a:solidFill>
                  <a:srgbClr val="000000"/>
                </a:solidFill>
                <a:latin typeface="Times New Roman" pitchFamily="18" charset="0"/>
              </a:rPr>
              <a:t>S</a:t>
            </a:r>
            <a:r>
              <a:rPr lang="zh-CN" altLang="en-US" sz="2400">
                <a:solidFill>
                  <a:srgbClr val="000000"/>
                </a:solidFill>
                <a:latin typeface="Times New Roman" pitchFamily="18" charset="0"/>
              </a:rPr>
              <a:t>型输出函数：</a:t>
            </a:r>
          </a:p>
        </p:txBody>
      </p:sp>
      <p:sp>
        <p:nvSpPr>
          <p:cNvPr id="32778" name="Rectangle 10"/>
          <p:cNvSpPr>
            <a:spLocks noChangeArrowheads="1"/>
          </p:cNvSpPr>
          <p:nvPr/>
        </p:nvSpPr>
        <p:spPr bwMode="auto">
          <a:xfrm>
            <a:off x="542925" y="3460750"/>
            <a:ext cx="45529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lnSpc>
                <a:spcPct val="125000"/>
              </a:lnSpc>
            </a:pPr>
            <a:r>
              <a:rPr lang="en-US" altLang="zh-CN" sz="2400" i="1" dirty="0">
                <a:solidFill>
                  <a:srgbClr val="000000"/>
                </a:solidFill>
                <a:latin typeface="Times New Roman" pitchFamily="18" charset="0"/>
                <a:cs typeface="Times New Roman" pitchFamily="18" charset="0"/>
              </a:rPr>
              <a:t>  </a:t>
            </a:r>
            <a:r>
              <a:rPr lang="el-GR" altLang="zh-CN" sz="2400" i="1" dirty="0">
                <a:solidFill>
                  <a:srgbClr val="000000"/>
                </a:solidFill>
                <a:latin typeface="Times New Roman" pitchFamily="18" charset="0"/>
                <a:cs typeface="Times New Roman" pitchFamily="18" charset="0"/>
              </a:rPr>
              <a:t>θ</a:t>
            </a:r>
            <a:r>
              <a:rPr lang="en-US" altLang="zh-CN" sz="2400" i="1" baseline="-25000" dirty="0">
                <a:solidFill>
                  <a:srgbClr val="000000"/>
                </a:solidFill>
                <a:latin typeface="Times New Roman" pitchFamily="18" charset="0"/>
              </a:rPr>
              <a:t>j</a:t>
            </a:r>
            <a:r>
              <a:rPr lang="zh-CN" altLang="en-US" sz="2400" dirty="0">
                <a:solidFill>
                  <a:srgbClr val="000000"/>
                </a:solidFill>
                <a:latin typeface="Times New Roman" pitchFamily="18" charset="0"/>
              </a:rPr>
              <a:t>：神经元阈值；</a:t>
            </a:r>
          </a:p>
          <a:p>
            <a:pPr eaLnBrk="1" hangingPunct="1">
              <a:lnSpc>
                <a:spcPct val="125000"/>
              </a:lnSpc>
            </a:pPr>
            <a:r>
              <a:rPr lang="zh-CN" altLang="en-US" sz="2400" i="1" dirty="0">
                <a:solidFill>
                  <a:srgbClr val="000000"/>
                </a:solidFill>
                <a:latin typeface="Times New Roman" pitchFamily="18" charset="0"/>
              </a:rPr>
              <a:t>  </a:t>
            </a:r>
            <a:r>
              <a:rPr lang="en-US" altLang="zh-CN" sz="2400" i="1" dirty="0">
                <a:solidFill>
                  <a:srgbClr val="000000"/>
                </a:solidFill>
                <a:latin typeface="Times New Roman" pitchFamily="18" charset="0"/>
              </a:rPr>
              <a:t>h</a:t>
            </a:r>
            <a:r>
              <a:rPr lang="en-US" altLang="zh-CN" sz="2400" baseline="-25000" dirty="0">
                <a:solidFill>
                  <a:srgbClr val="000000"/>
                </a:solidFill>
                <a:latin typeface="Times New Roman" pitchFamily="18" charset="0"/>
              </a:rPr>
              <a:t>0</a:t>
            </a:r>
            <a:r>
              <a:rPr lang="zh-CN" altLang="en-US" sz="2400" dirty="0">
                <a:solidFill>
                  <a:srgbClr val="000000"/>
                </a:solidFill>
                <a:latin typeface="Times New Roman" pitchFamily="18" charset="0"/>
              </a:rPr>
              <a:t>：修改输出函数形状的参数。</a:t>
            </a:r>
          </a:p>
        </p:txBody>
      </p:sp>
      <p:pic>
        <p:nvPicPr>
          <p:cNvPr id="32779"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97100" y="582613"/>
            <a:ext cx="4652963"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0" name="Rectangle 12"/>
          <p:cNvSpPr>
            <a:spLocks noChangeArrowheads="1"/>
          </p:cNvSpPr>
          <p:nvPr/>
        </p:nvSpPr>
        <p:spPr bwMode="auto">
          <a:xfrm>
            <a:off x="636588" y="4456113"/>
            <a:ext cx="77120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lnSpc>
                <a:spcPct val="125000"/>
              </a:lnSpc>
            </a:pPr>
            <a:r>
              <a:rPr lang="zh-CN" altLang="en-US" sz="2400">
                <a:solidFill>
                  <a:srgbClr val="000000"/>
                </a:solidFill>
                <a:latin typeface="Times New Roman" pitchFamily="18" charset="0"/>
              </a:rPr>
              <a:t>设：输出层中第</a:t>
            </a:r>
            <a:r>
              <a:rPr lang="en-US" altLang="zh-CN" sz="2400" i="1">
                <a:solidFill>
                  <a:srgbClr val="000000"/>
                </a:solidFill>
                <a:latin typeface="Times New Roman" pitchFamily="18" charset="0"/>
              </a:rPr>
              <a:t>k</a:t>
            </a:r>
            <a:r>
              <a:rPr lang="zh-CN" altLang="en-US" sz="2400">
                <a:solidFill>
                  <a:srgbClr val="000000"/>
                </a:solidFill>
                <a:latin typeface="Times New Roman" pitchFamily="18" charset="0"/>
              </a:rPr>
              <a:t>个神经元的实际输出为</a:t>
            </a:r>
            <a:r>
              <a:rPr lang="en-US" altLang="zh-CN" sz="2400" i="1">
                <a:solidFill>
                  <a:srgbClr val="000000"/>
                </a:solidFill>
                <a:latin typeface="Times New Roman" pitchFamily="18" charset="0"/>
              </a:rPr>
              <a:t>y</a:t>
            </a:r>
            <a:r>
              <a:rPr lang="en-US" altLang="zh-CN" sz="2400" i="1" baseline="-25000">
                <a:solidFill>
                  <a:srgbClr val="000000"/>
                </a:solidFill>
                <a:latin typeface="Times New Roman" pitchFamily="18" charset="0"/>
              </a:rPr>
              <a:t>k</a:t>
            </a:r>
            <a:r>
              <a:rPr lang="zh-CN" altLang="en-US" sz="2400">
                <a:solidFill>
                  <a:srgbClr val="000000"/>
                </a:solidFill>
                <a:latin typeface="Times New Roman" pitchFamily="18" charset="0"/>
              </a:rPr>
              <a:t>，输入为</a:t>
            </a:r>
            <a:r>
              <a:rPr lang="en-US" altLang="zh-CN" sz="2400" i="1">
                <a:solidFill>
                  <a:srgbClr val="000000"/>
                </a:solidFill>
                <a:latin typeface="Times New Roman" pitchFamily="18" charset="0"/>
              </a:rPr>
              <a:t>net</a:t>
            </a:r>
            <a:r>
              <a:rPr lang="en-US" altLang="zh-CN" sz="2400" i="1" baseline="-25000">
                <a:solidFill>
                  <a:srgbClr val="000000"/>
                </a:solidFill>
                <a:latin typeface="Times New Roman" pitchFamily="18" charset="0"/>
              </a:rPr>
              <a:t>k</a:t>
            </a:r>
            <a:r>
              <a:rPr lang="zh-CN" altLang="en-US" sz="2400">
                <a:solidFill>
                  <a:srgbClr val="000000"/>
                </a:solidFill>
                <a:latin typeface="Times New Roman" pitchFamily="18" charset="0"/>
              </a:rPr>
              <a:t>；</a:t>
            </a:r>
          </a:p>
          <a:p>
            <a:pPr eaLnBrk="1" hangingPunct="1">
              <a:lnSpc>
                <a:spcPct val="125000"/>
              </a:lnSpc>
            </a:pPr>
            <a:r>
              <a:rPr lang="zh-CN" altLang="en-US" sz="2400">
                <a:solidFill>
                  <a:srgbClr val="000000"/>
                </a:solidFill>
                <a:latin typeface="Times New Roman" pitchFamily="18" charset="0"/>
              </a:rPr>
              <a:t>        与输出层相邻的隐层中任一神经元</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的输出为</a:t>
            </a:r>
            <a:r>
              <a:rPr lang="en-US" altLang="zh-CN" sz="2400" i="1">
                <a:solidFill>
                  <a:srgbClr val="000000"/>
                </a:solidFill>
                <a:latin typeface="Times New Roman" pitchFamily="18" charset="0"/>
              </a:rPr>
              <a:t>y</a:t>
            </a:r>
            <a:r>
              <a:rPr lang="en-US" altLang="zh-CN" sz="2400" i="1" baseline="-25000">
                <a:solidFill>
                  <a:srgbClr val="000000"/>
                </a:solidFill>
                <a:latin typeface="Times New Roman" pitchFamily="18" charset="0"/>
              </a:rPr>
              <a:t>j</a:t>
            </a:r>
            <a:r>
              <a:rPr lang="zh-CN" altLang="en-US" sz="2400">
                <a:solidFill>
                  <a:srgbClr val="000000"/>
                </a:solidFill>
                <a:latin typeface="Times New Roman" pitchFamily="18" charset="0"/>
              </a:rPr>
              <a:t>。 </a:t>
            </a:r>
          </a:p>
        </p:txBody>
      </p:sp>
      <p:graphicFrame>
        <p:nvGraphicFramePr>
          <p:cNvPr id="32782" name="Object 14"/>
          <p:cNvGraphicFramePr>
            <a:graphicFrameLocks noChangeAspect="1"/>
          </p:cNvGraphicFramePr>
          <p:nvPr>
            <p:extLst>
              <p:ext uri="{D42A27DB-BD31-4B8C-83A1-F6EECF244321}">
                <p14:modId xmlns:p14="http://schemas.microsoft.com/office/powerpoint/2010/main" val="3831287086"/>
              </p:ext>
            </p:extLst>
          </p:nvPr>
        </p:nvGraphicFramePr>
        <p:xfrm>
          <a:off x="1752600" y="5212667"/>
          <a:ext cx="2032000" cy="914400"/>
        </p:xfrm>
        <a:graphic>
          <a:graphicData uri="http://schemas.openxmlformats.org/presentationml/2006/ole">
            <mc:AlternateContent xmlns:mc="http://schemas.openxmlformats.org/markup-compatibility/2006">
              <mc:Choice xmlns:v="urn:schemas-microsoft-com:vml" Requires="v">
                <p:oleObj spid="_x0000_s43150" name="公式" r:id="rId8" imgW="1016000" imgH="457200" progId="Equation.3">
                  <p:embed/>
                </p:oleObj>
              </mc:Choice>
              <mc:Fallback>
                <p:oleObj name="公式" r:id="rId8" imgW="101600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5212667"/>
                        <a:ext cx="2032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5">
            <a:extLst>
              <a:ext uri="{FF2B5EF4-FFF2-40B4-BE49-F238E27FC236}">
                <a16:creationId xmlns:a16="http://schemas.microsoft.com/office/drawing/2014/main" id="{CDE283B4-35B2-4624-AC57-685C5AFB5859}"/>
              </a:ext>
            </a:extLst>
          </p:cNvPr>
          <p:cNvGraphicFramePr>
            <a:graphicFrameLocks noChangeAspect="1"/>
          </p:cNvGraphicFramePr>
          <p:nvPr>
            <p:extLst>
              <p:ext uri="{D42A27DB-BD31-4B8C-83A1-F6EECF244321}">
                <p14:modId xmlns:p14="http://schemas.microsoft.com/office/powerpoint/2010/main" val="549846850"/>
              </p:ext>
            </p:extLst>
          </p:nvPr>
        </p:nvGraphicFramePr>
        <p:xfrm>
          <a:off x="1608138" y="5943600"/>
          <a:ext cx="5791200" cy="796925"/>
        </p:xfrm>
        <a:graphic>
          <a:graphicData uri="http://schemas.openxmlformats.org/presentationml/2006/ole">
            <mc:AlternateContent xmlns:mc="http://schemas.openxmlformats.org/markup-compatibility/2006">
              <mc:Choice xmlns:v="urn:schemas-microsoft-com:vml" Requires="v">
                <p:oleObj spid="_x0000_s43151" name="Equation" r:id="rId10" imgW="3047760" imgH="419040" progId="Equation.DSMT4">
                  <p:embed/>
                </p:oleObj>
              </mc:Choice>
              <mc:Fallback>
                <p:oleObj name="Equation" r:id="rId10" imgW="3047760" imgH="419040" progId="Equation.DSMT4">
                  <p:embed/>
                  <p:pic>
                    <p:nvPicPr>
                      <p:cNvPr id="7173" name="Object 5"/>
                      <p:cNvPicPr>
                        <a:picLocks noChangeAspect="1" noChangeArrowheads="1"/>
                      </p:cNvPicPr>
                      <p:nvPr/>
                    </p:nvPicPr>
                    <p:blipFill>
                      <a:blip r:embed="rId11"/>
                      <a:srcRect/>
                      <a:stretch>
                        <a:fillRect/>
                      </a:stretch>
                    </p:blipFill>
                    <p:spPr bwMode="auto">
                      <a:xfrm>
                        <a:off x="1608138" y="5943600"/>
                        <a:ext cx="5791200" cy="796925"/>
                      </a:xfrm>
                      <a:prstGeom prst="rect">
                        <a:avLst/>
                      </a:prstGeom>
                      <a:noFill/>
                    </p:spPr>
                  </p:pic>
                </p:oleObj>
              </mc:Fallback>
            </mc:AlternateContent>
          </a:graphicData>
        </a:graphic>
      </p:graphicFrame>
      <p:graphicFrame>
        <p:nvGraphicFramePr>
          <p:cNvPr id="11" name="Object 7">
            <a:extLst>
              <a:ext uri="{FF2B5EF4-FFF2-40B4-BE49-F238E27FC236}">
                <a16:creationId xmlns:a16="http://schemas.microsoft.com/office/drawing/2014/main" id="{7A910B15-6DDF-4678-B7B3-2B397AC9C248}"/>
              </a:ext>
            </a:extLst>
          </p:cNvPr>
          <p:cNvGraphicFramePr>
            <a:graphicFrameLocks noChangeAspect="1"/>
          </p:cNvGraphicFramePr>
          <p:nvPr>
            <p:extLst>
              <p:ext uri="{D42A27DB-BD31-4B8C-83A1-F6EECF244321}">
                <p14:modId xmlns:p14="http://schemas.microsoft.com/office/powerpoint/2010/main" val="2210113649"/>
              </p:ext>
            </p:extLst>
          </p:nvPr>
        </p:nvGraphicFramePr>
        <p:xfrm>
          <a:off x="4197350" y="5353050"/>
          <a:ext cx="2601913" cy="700088"/>
        </p:xfrm>
        <a:graphic>
          <a:graphicData uri="http://schemas.openxmlformats.org/presentationml/2006/ole">
            <mc:AlternateContent xmlns:mc="http://schemas.openxmlformats.org/markup-compatibility/2006">
              <mc:Choice xmlns:v="urn:schemas-microsoft-com:vml" Requires="v">
                <p:oleObj spid="_x0000_s43152" name="Equation" r:id="rId12" imgW="1473120" imgH="393480" progId="Equation.DSMT4">
                  <p:embed/>
                </p:oleObj>
              </mc:Choice>
              <mc:Fallback>
                <p:oleObj name="Equation" r:id="rId12" imgW="1473120" imgH="393480" progId="Equation.DSMT4">
                  <p:embed/>
                  <p:pic>
                    <p:nvPicPr>
                      <p:cNvPr id="6151" name="Object 7"/>
                      <p:cNvPicPr>
                        <a:picLocks noChangeAspect="1" noChangeArrowheads="1"/>
                      </p:cNvPicPr>
                      <p:nvPr/>
                    </p:nvPicPr>
                    <p:blipFill>
                      <a:blip r:embed="rId13"/>
                      <a:srcRect/>
                      <a:stretch>
                        <a:fillRect/>
                      </a:stretch>
                    </p:blipFill>
                    <p:spPr bwMode="auto">
                      <a:xfrm>
                        <a:off x="4197350" y="5353050"/>
                        <a:ext cx="2601913" cy="700088"/>
                      </a:xfrm>
                      <a:prstGeom prst="rect">
                        <a:avLst/>
                      </a:prstGeom>
                      <a:noFill/>
                    </p:spPr>
                  </p:pic>
                </p:oleObj>
              </mc:Fallback>
            </mc:AlternateContent>
          </a:graphicData>
        </a:graphic>
      </p:graphicFrame>
    </p:spTree>
    <p:extLst>
      <p:ext uri="{BB962C8B-B14F-4D97-AF65-F5344CB8AC3E}">
        <p14:creationId xmlns:p14="http://schemas.microsoft.com/office/powerpoint/2010/main" val="34945371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ChangeArrowheads="1"/>
          </p:cNvSpPr>
          <p:nvPr/>
        </p:nvSpPr>
        <p:spPr bwMode="auto">
          <a:xfrm>
            <a:off x="679450" y="252413"/>
            <a:ext cx="79390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lnSpc>
                <a:spcPct val="125000"/>
              </a:lnSpc>
            </a:pPr>
            <a:r>
              <a:rPr lang="en-US" altLang="zh-CN" sz="2400">
                <a:solidFill>
                  <a:srgbClr val="000000"/>
                </a:solidFill>
                <a:latin typeface="Times New Roman" pitchFamily="18" charset="0"/>
              </a:rPr>
              <a:t>        </a:t>
            </a:r>
            <a:r>
              <a:rPr lang="zh-CN" altLang="en-US" sz="2400">
                <a:solidFill>
                  <a:srgbClr val="000000"/>
                </a:solidFill>
                <a:latin typeface="Times New Roman" pitchFamily="18" charset="0"/>
              </a:rPr>
              <a:t>对输入模式</a:t>
            </a:r>
            <a:r>
              <a:rPr lang="en-US" altLang="zh-CN" sz="2400" b="1" i="1">
                <a:solidFill>
                  <a:srgbClr val="000000"/>
                </a:solidFill>
                <a:latin typeface="Times New Roman" pitchFamily="18" charset="0"/>
              </a:rPr>
              <a:t>X</a:t>
            </a:r>
            <a:r>
              <a:rPr lang="en-US" altLang="zh-CN" sz="2400" i="1" baseline="-25000">
                <a:solidFill>
                  <a:srgbClr val="000000"/>
                </a:solidFill>
                <a:latin typeface="Times New Roman" pitchFamily="18" charset="0"/>
              </a:rPr>
              <a:t>p</a:t>
            </a:r>
            <a:r>
              <a:rPr lang="zh-CN" altLang="en-US" sz="2400">
                <a:solidFill>
                  <a:srgbClr val="000000"/>
                </a:solidFill>
                <a:latin typeface="Times New Roman" pitchFamily="18" charset="0"/>
              </a:rPr>
              <a:t>，若输出层中第</a:t>
            </a:r>
            <a:r>
              <a:rPr lang="en-US" altLang="zh-CN" sz="2400" i="1">
                <a:solidFill>
                  <a:srgbClr val="000000"/>
                </a:solidFill>
                <a:latin typeface="Times New Roman" pitchFamily="18" charset="0"/>
              </a:rPr>
              <a:t>k</a:t>
            </a:r>
            <a:r>
              <a:rPr lang="zh-CN" altLang="en-US" sz="2400">
                <a:solidFill>
                  <a:srgbClr val="000000"/>
                </a:solidFill>
                <a:latin typeface="Times New Roman" pitchFamily="18" charset="0"/>
              </a:rPr>
              <a:t>个神经元的期望输出为</a:t>
            </a:r>
          </a:p>
          <a:p>
            <a:pPr eaLnBrk="1" hangingPunct="1">
              <a:lnSpc>
                <a:spcPct val="125000"/>
              </a:lnSpc>
            </a:pPr>
            <a:r>
              <a:rPr lang="en-US" altLang="zh-CN" sz="2400" i="1">
                <a:solidFill>
                  <a:srgbClr val="000000"/>
                </a:solidFill>
                <a:latin typeface="Times New Roman" pitchFamily="18" charset="0"/>
              </a:rPr>
              <a:t>d</a:t>
            </a:r>
            <a:r>
              <a:rPr lang="en-US" altLang="zh-CN" sz="2400" i="1" baseline="-25000">
                <a:solidFill>
                  <a:srgbClr val="000000"/>
                </a:solidFill>
                <a:latin typeface="Times New Roman" pitchFamily="18" charset="0"/>
              </a:rPr>
              <a:t>pk</a:t>
            </a:r>
            <a:r>
              <a:rPr lang="zh-CN" altLang="en-US" sz="2400">
                <a:solidFill>
                  <a:srgbClr val="000000"/>
                </a:solidFill>
                <a:latin typeface="Times New Roman" pitchFamily="18" charset="0"/>
              </a:rPr>
              <a:t>，实际输出为</a:t>
            </a:r>
            <a:r>
              <a:rPr lang="en-US" altLang="zh-CN" sz="2400" i="1">
                <a:solidFill>
                  <a:srgbClr val="000000"/>
                </a:solidFill>
                <a:latin typeface="Times New Roman" pitchFamily="18" charset="0"/>
              </a:rPr>
              <a:t>y</a:t>
            </a:r>
            <a:r>
              <a:rPr lang="en-US" altLang="zh-CN" sz="2400" i="1" baseline="-25000">
                <a:solidFill>
                  <a:srgbClr val="000000"/>
                </a:solidFill>
                <a:latin typeface="Times New Roman" pitchFamily="18" charset="0"/>
              </a:rPr>
              <a:t>pk</a:t>
            </a:r>
            <a:r>
              <a:rPr lang="zh-CN" altLang="en-US" sz="2400">
                <a:solidFill>
                  <a:srgbClr val="000000"/>
                </a:solidFill>
                <a:latin typeface="Times New Roman" pitchFamily="18" charset="0"/>
              </a:rPr>
              <a:t>。输出层的输出方差 ：</a:t>
            </a:r>
          </a:p>
        </p:txBody>
      </p:sp>
      <p:graphicFrame>
        <p:nvGraphicFramePr>
          <p:cNvPr id="33797" name="Object 5"/>
          <p:cNvGraphicFramePr>
            <a:graphicFrameLocks noChangeAspect="1"/>
          </p:cNvGraphicFramePr>
          <p:nvPr/>
        </p:nvGraphicFramePr>
        <p:xfrm>
          <a:off x="3149600" y="1230313"/>
          <a:ext cx="2897188" cy="838200"/>
        </p:xfrm>
        <a:graphic>
          <a:graphicData uri="http://schemas.openxmlformats.org/presentationml/2006/ole">
            <mc:AlternateContent xmlns:mc="http://schemas.openxmlformats.org/markup-compatibility/2006">
              <mc:Choice xmlns:v="urn:schemas-microsoft-com:vml" Requires="v">
                <p:oleObj spid="_x0000_s44234" name="公式" r:id="rId4" imgW="1435100" imgH="419100" progId="Equation.3">
                  <p:embed/>
                </p:oleObj>
              </mc:Choice>
              <mc:Fallback>
                <p:oleObj name="公式" r:id="rId4" imgW="14351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9600" y="1230313"/>
                        <a:ext cx="28971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0" name="Rectangle 8"/>
          <p:cNvSpPr>
            <a:spLocks noChangeArrowheads="1"/>
          </p:cNvSpPr>
          <p:nvPr/>
        </p:nvSpPr>
        <p:spPr bwMode="auto">
          <a:xfrm>
            <a:off x="679450" y="2068513"/>
            <a:ext cx="556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若输入</a:t>
            </a:r>
            <a:r>
              <a:rPr lang="en-US" altLang="zh-CN" sz="2400" i="1">
                <a:solidFill>
                  <a:srgbClr val="000000"/>
                </a:solidFill>
                <a:latin typeface="Times New Roman" pitchFamily="18" charset="0"/>
              </a:rPr>
              <a:t>N</a:t>
            </a:r>
            <a:r>
              <a:rPr lang="zh-CN" altLang="en-US" sz="2400">
                <a:solidFill>
                  <a:srgbClr val="000000"/>
                </a:solidFill>
                <a:latin typeface="Times New Roman" pitchFamily="18" charset="0"/>
              </a:rPr>
              <a:t>个模式，网络的系统均方差为：</a:t>
            </a:r>
          </a:p>
        </p:txBody>
      </p:sp>
      <p:graphicFrame>
        <p:nvGraphicFramePr>
          <p:cNvPr id="33802" name="Object 10"/>
          <p:cNvGraphicFramePr>
            <a:graphicFrameLocks noChangeAspect="1"/>
          </p:cNvGraphicFramePr>
          <p:nvPr>
            <p:extLst>
              <p:ext uri="{D42A27DB-BD31-4B8C-83A1-F6EECF244321}">
                <p14:modId xmlns:p14="http://schemas.microsoft.com/office/powerpoint/2010/main" val="188916718"/>
              </p:ext>
            </p:extLst>
          </p:nvPr>
        </p:nvGraphicFramePr>
        <p:xfrm>
          <a:off x="2055812" y="2504395"/>
          <a:ext cx="4594225" cy="863600"/>
        </p:xfrm>
        <a:graphic>
          <a:graphicData uri="http://schemas.openxmlformats.org/presentationml/2006/ole">
            <mc:AlternateContent xmlns:mc="http://schemas.openxmlformats.org/markup-compatibility/2006">
              <mc:Choice xmlns:v="urn:schemas-microsoft-com:vml" Requires="v">
                <p:oleObj spid="_x0000_s44235" name="Equation" r:id="rId6" imgW="2298600" imgH="431640" progId="Equation.DSMT4">
                  <p:embed/>
                </p:oleObj>
              </mc:Choice>
              <mc:Fallback>
                <p:oleObj name="Equation" r:id="rId6" imgW="2298600" imgH="431640" progId="Equation.DSMT4">
                  <p:embed/>
                  <p:pic>
                    <p:nvPicPr>
                      <p:cNvPr id="0" name=""/>
                      <p:cNvPicPr>
                        <a:picLocks noChangeAspect="1" noChangeArrowheads="1"/>
                      </p:cNvPicPr>
                      <p:nvPr/>
                    </p:nvPicPr>
                    <p:blipFill>
                      <a:blip r:embed="rId7"/>
                      <a:srcRect/>
                      <a:stretch>
                        <a:fillRect/>
                      </a:stretch>
                    </p:blipFill>
                    <p:spPr bwMode="auto">
                      <a:xfrm>
                        <a:off x="2055812" y="2504395"/>
                        <a:ext cx="459422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10" name="Rectangle 18"/>
          <p:cNvSpPr>
            <a:spLocks noChangeArrowheads="1"/>
          </p:cNvSpPr>
          <p:nvPr/>
        </p:nvSpPr>
        <p:spPr bwMode="auto">
          <a:xfrm>
            <a:off x="679450" y="3633788"/>
            <a:ext cx="426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当输入</a:t>
            </a:r>
            <a:r>
              <a:rPr lang="en-US" altLang="zh-CN" sz="2400" b="1" i="1">
                <a:solidFill>
                  <a:srgbClr val="000000"/>
                </a:solidFill>
                <a:latin typeface="Times New Roman" pitchFamily="18" charset="0"/>
              </a:rPr>
              <a:t>X</a:t>
            </a:r>
            <a:r>
              <a:rPr lang="en-US" altLang="zh-CN" sz="2400" i="1" baseline="-25000">
                <a:solidFill>
                  <a:srgbClr val="000000"/>
                </a:solidFill>
                <a:latin typeface="Times New Roman" pitchFamily="18" charset="0"/>
              </a:rPr>
              <a:t>p</a:t>
            </a:r>
            <a:r>
              <a:rPr lang="zh-CN" altLang="en-US" sz="2400">
                <a:solidFill>
                  <a:srgbClr val="000000"/>
                </a:solidFill>
                <a:latin typeface="Times New Roman" pitchFamily="18" charset="0"/>
              </a:rPr>
              <a:t>时，</a:t>
            </a:r>
            <a:r>
              <a:rPr lang="en-US" altLang="zh-CN" sz="2400" i="1">
                <a:solidFill>
                  <a:srgbClr val="000000"/>
                </a:solidFill>
                <a:latin typeface="Times New Roman" pitchFamily="18" charset="0"/>
              </a:rPr>
              <a:t>w</a:t>
            </a:r>
            <a:r>
              <a:rPr lang="en-US" altLang="zh-CN" sz="2400" i="1" baseline="-25000">
                <a:solidFill>
                  <a:srgbClr val="000000"/>
                </a:solidFill>
                <a:latin typeface="Times New Roman" pitchFamily="18" charset="0"/>
              </a:rPr>
              <a:t>jk</a:t>
            </a:r>
            <a:r>
              <a:rPr lang="zh-CN" altLang="en-US" sz="2400">
                <a:solidFill>
                  <a:srgbClr val="000000"/>
                </a:solidFill>
                <a:latin typeface="Times New Roman" pitchFamily="18" charset="0"/>
              </a:rPr>
              <a:t>的修正增量： </a:t>
            </a:r>
          </a:p>
        </p:txBody>
      </p:sp>
      <p:graphicFrame>
        <p:nvGraphicFramePr>
          <p:cNvPr id="33811" name="Object 19"/>
          <p:cNvGraphicFramePr>
            <a:graphicFrameLocks noChangeAspect="1"/>
          </p:cNvGraphicFramePr>
          <p:nvPr>
            <p:extLst>
              <p:ext uri="{D42A27DB-BD31-4B8C-83A1-F6EECF244321}">
                <p14:modId xmlns:p14="http://schemas.microsoft.com/office/powerpoint/2010/main" val="4153778651"/>
              </p:ext>
            </p:extLst>
          </p:nvPr>
        </p:nvGraphicFramePr>
        <p:xfrm>
          <a:off x="4613275" y="3443288"/>
          <a:ext cx="2232025" cy="942975"/>
        </p:xfrm>
        <a:graphic>
          <a:graphicData uri="http://schemas.openxmlformats.org/presentationml/2006/ole">
            <mc:AlternateContent xmlns:mc="http://schemas.openxmlformats.org/markup-compatibility/2006">
              <mc:Choice xmlns:v="urn:schemas-microsoft-com:vml" Requires="v">
                <p:oleObj spid="_x0000_s44236" name="Equation" r:id="rId8" imgW="1104900" imgH="469900" progId="Equation.DSMT4">
                  <p:embed/>
                </p:oleObj>
              </mc:Choice>
              <mc:Fallback>
                <p:oleObj name="Equation" r:id="rId8" imgW="1104900" imgH="4699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13275" y="3443288"/>
                        <a:ext cx="223202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13" name="Object 21"/>
          <p:cNvGraphicFramePr>
            <a:graphicFrameLocks noChangeAspect="1"/>
          </p:cNvGraphicFramePr>
          <p:nvPr>
            <p:extLst>
              <p:ext uri="{D42A27DB-BD31-4B8C-83A1-F6EECF244321}">
                <p14:modId xmlns:p14="http://schemas.microsoft.com/office/powerpoint/2010/main" val="2014398872"/>
              </p:ext>
            </p:extLst>
          </p:nvPr>
        </p:nvGraphicFramePr>
        <p:xfrm>
          <a:off x="947738" y="4435475"/>
          <a:ext cx="6994525" cy="942975"/>
        </p:xfrm>
        <a:graphic>
          <a:graphicData uri="http://schemas.openxmlformats.org/presentationml/2006/ole">
            <mc:AlternateContent xmlns:mc="http://schemas.openxmlformats.org/markup-compatibility/2006">
              <mc:Choice xmlns:v="urn:schemas-microsoft-com:vml" Requires="v">
                <p:oleObj spid="_x0000_s44237" name="Equation" r:id="rId10" imgW="3504960" imgH="469800" progId="Equation.DSMT4">
                  <p:embed/>
                </p:oleObj>
              </mc:Choice>
              <mc:Fallback>
                <p:oleObj name="Equation" r:id="rId10" imgW="3504960" imgH="469800" progId="Equation.DSMT4">
                  <p:embed/>
                  <p:pic>
                    <p:nvPicPr>
                      <p:cNvPr id="0" name=""/>
                      <p:cNvPicPr>
                        <a:picLocks noChangeAspect="1" noChangeArrowheads="1"/>
                      </p:cNvPicPr>
                      <p:nvPr/>
                    </p:nvPicPr>
                    <p:blipFill>
                      <a:blip r:embed="rId11"/>
                      <a:srcRect/>
                      <a:stretch>
                        <a:fillRect/>
                      </a:stretch>
                    </p:blipFill>
                    <p:spPr bwMode="auto">
                      <a:xfrm>
                        <a:off x="947738" y="4435475"/>
                        <a:ext cx="699452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3819" name="Group 27"/>
          <p:cNvGrpSpPr>
            <a:grpSpLocks/>
          </p:cNvGrpSpPr>
          <p:nvPr/>
        </p:nvGrpSpPr>
        <p:grpSpPr bwMode="auto">
          <a:xfrm>
            <a:off x="679450" y="5405438"/>
            <a:ext cx="3765550" cy="914400"/>
            <a:chOff x="259" y="3360"/>
            <a:chExt cx="2372" cy="576"/>
          </a:xfrm>
        </p:grpSpPr>
        <p:graphicFrame>
          <p:nvGraphicFramePr>
            <p:cNvPr id="33816" name="Object 24"/>
            <p:cNvGraphicFramePr>
              <a:graphicFrameLocks noChangeAspect="1"/>
            </p:cNvGraphicFramePr>
            <p:nvPr/>
          </p:nvGraphicFramePr>
          <p:xfrm>
            <a:off x="530" y="3360"/>
            <a:ext cx="1283" cy="576"/>
          </p:xfrm>
          <a:graphic>
            <a:graphicData uri="http://schemas.openxmlformats.org/presentationml/2006/ole">
              <mc:AlternateContent xmlns:mc="http://schemas.openxmlformats.org/markup-compatibility/2006">
                <mc:Choice xmlns:v="urn:schemas-microsoft-com:vml" Requires="v">
                  <p:oleObj spid="_x0000_s44238" name="公式" r:id="rId12" imgW="1016000" imgH="457200" progId="Equation.3">
                    <p:embed/>
                  </p:oleObj>
                </mc:Choice>
                <mc:Fallback>
                  <p:oleObj name="公式" r:id="rId12" imgW="1016000" imgH="457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0" y="3360"/>
                          <a:ext cx="1283"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18" name="Rectangle 26"/>
            <p:cNvSpPr>
              <a:spLocks noChangeArrowheads="1"/>
            </p:cNvSpPr>
            <p:nvPr/>
          </p:nvSpPr>
          <p:spPr bwMode="auto">
            <a:xfrm>
              <a:off x="259" y="3497"/>
              <a:ext cx="2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由                           式得到：</a:t>
              </a:r>
            </a:p>
          </p:txBody>
        </p:sp>
      </p:grpSp>
      <p:graphicFrame>
        <p:nvGraphicFramePr>
          <p:cNvPr id="33820" name="Object 28"/>
          <p:cNvGraphicFramePr>
            <a:graphicFrameLocks noChangeAspect="1"/>
          </p:cNvGraphicFramePr>
          <p:nvPr/>
        </p:nvGraphicFramePr>
        <p:xfrm>
          <a:off x="4352925" y="5419725"/>
          <a:ext cx="3616325" cy="912813"/>
        </p:xfrm>
        <a:graphic>
          <a:graphicData uri="http://schemas.openxmlformats.org/presentationml/2006/ole">
            <mc:AlternateContent xmlns:mc="http://schemas.openxmlformats.org/markup-compatibility/2006">
              <mc:Choice xmlns:v="urn:schemas-microsoft-com:vml" Requires="v">
                <p:oleObj spid="_x0000_s44239" name="公式" r:id="rId14" imgW="1816100" imgH="457200" progId="Equation.3">
                  <p:embed/>
                </p:oleObj>
              </mc:Choice>
              <mc:Fallback>
                <p:oleObj name="公式" r:id="rId14" imgW="1816100" imgH="4572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52925" y="5419725"/>
                        <a:ext cx="3616325" cy="91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842601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800"/>
                                        </p:tgtEl>
                                        <p:attrNameLst>
                                          <p:attrName>style.visibility</p:attrName>
                                        </p:attrNameLst>
                                      </p:cBhvr>
                                      <p:to>
                                        <p:strVal val="visible"/>
                                      </p:to>
                                    </p:set>
                                    <p:animEffect transition="in" filter="fade">
                                      <p:cBhvr>
                                        <p:cTn id="7" dur="500"/>
                                        <p:tgtEl>
                                          <p:spTgt spid="33800"/>
                                        </p:tgtEl>
                                      </p:cBhvr>
                                    </p:animEffect>
                                  </p:childTnLst>
                                </p:cTn>
                              </p:par>
                              <p:par>
                                <p:cTn id="8" presetID="10" presetClass="entr" presetSubtype="0" fill="hold" nodeType="withEffect">
                                  <p:stCondLst>
                                    <p:cond delay="0"/>
                                  </p:stCondLst>
                                  <p:childTnLst>
                                    <p:set>
                                      <p:cBhvr>
                                        <p:cTn id="9" dur="1" fill="hold">
                                          <p:stCondLst>
                                            <p:cond delay="0"/>
                                          </p:stCondLst>
                                        </p:cTn>
                                        <p:tgtEl>
                                          <p:spTgt spid="33802"/>
                                        </p:tgtEl>
                                        <p:attrNameLst>
                                          <p:attrName>style.visibility</p:attrName>
                                        </p:attrNameLst>
                                      </p:cBhvr>
                                      <p:to>
                                        <p:strVal val="visible"/>
                                      </p:to>
                                    </p:set>
                                    <p:animEffect transition="in" filter="fade">
                                      <p:cBhvr>
                                        <p:cTn id="10" dur="500"/>
                                        <p:tgtEl>
                                          <p:spTgt spid="3380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810"/>
                                        </p:tgtEl>
                                        <p:attrNameLst>
                                          <p:attrName>style.visibility</p:attrName>
                                        </p:attrNameLst>
                                      </p:cBhvr>
                                      <p:to>
                                        <p:strVal val="visible"/>
                                      </p:to>
                                    </p:set>
                                    <p:animEffect transition="in" filter="fade">
                                      <p:cBhvr>
                                        <p:cTn id="13" dur="500"/>
                                        <p:tgtEl>
                                          <p:spTgt spid="33810"/>
                                        </p:tgtEl>
                                      </p:cBhvr>
                                    </p:animEffect>
                                  </p:childTnLst>
                                </p:cTn>
                              </p:par>
                              <p:par>
                                <p:cTn id="14" presetID="10" presetClass="entr" presetSubtype="0" fill="hold" nodeType="withEffect">
                                  <p:stCondLst>
                                    <p:cond delay="0"/>
                                  </p:stCondLst>
                                  <p:childTnLst>
                                    <p:set>
                                      <p:cBhvr>
                                        <p:cTn id="15" dur="1" fill="hold">
                                          <p:stCondLst>
                                            <p:cond delay="0"/>
                                          </p:stCondLst>
                                        </p:cTn>
                                        <p:tgtEl>
                                          <p:spTgt spid="33811"/>
                                        </p:tgtEl>
                                        <p:attrNameLst>
                                          <p:attrName>style.visibility</p:attrName>
                                        </p:attrNameLst>
                                      </p:cBhvr>
                                      <p:to>
                                        <p:strVal val="visible"/>
                                      </p:to>
                                    </p:set>
                                    <p:animEffect transition="in" filter="fade">
                                      <p:cBhvr>
                                        <p:cTn id="16" dur="500"/>
                                        <p:tgtEl>
                                          <p:spTgt spid="33811"/>
                                        </p:tgtEl>
                                      </p:cBhvr>
                                    </p:animEffect>
                                  </p:childTnLst>
                                </p:cTn>
                              </p:par>
                              <p:par>
                                <p:cTn id="17" presetID="10" presetClass="entr" presetSubtype="0" fill="hold" nodeType="withEffect">
                                  <p:stCondLst>
                                    <p:cond delay="0"/>
                                  </p:stCondLst>
                                  <p:childTnLst>
                                    <p:set>
                                      <p:cBhvr>
                                        <p:cTn id="18" dur="1" fill="hold">
                                          <p:stCondLst>
                                            <p:cond delay="0"/>
                                          </p:stCondLst>
                                        </p:cTn>
                                        <p:tgtEl>
                                          <p:spTgt spid="33813"/>
                                        </p:tgtEl>
                                        <p:attrNameLst>
                                          <p:attrName>style.visibility</p:attrName>
                                        </p:attrNameLst>
                                      </p:cBhvr>
                                      <p:to>
                                        <p:strVal val="visible"/>
                                      </p:to>
                                    </p:set>
                                    <p:animEffect transition="in" filter="fade">
                                      <p:cBhvr>
                                        <p:cTn id="19" dur="500"/>
                                        <p:tgtEl>
                                          <p:spTgt spid="33813"/>
                                        </p:tgtEl>
                                      </p:cBhvr>
                                    </p:animEffect>
                                  </p:childTnLst>
                                </p:cTn>
                              </p:par>
                              <p:par>
                                <p:cTn id="20" presetID="10" presetClass="entr" presetSubtype="0" fill="hold" nodeType="withEffect">
                                  <p:stCondLst>
                                    <p:cond delay="0"/>
                                  </p:stCondLst>
                                  <p:childTnLst>
                                    <p:set>
                                      <p:cBhvr>
                                        <p:cTn id="21" dur="1" fill="hold">
                                          <p:stCondLst>
                                            <p:cond delay="0"/>
                                          </p:stCondLst>
                                        </p:cTn>
                                        <p:tgtEl>
                                          <p:spTgt spid="33819"/>
                                        </p:tgtEl>
                                        <p:attrNameLst>
                                          <p:attrName>style.visibility</p:attrName>
                                        </p:attrNameLst>
                                      </p:cBhvr>
                                      <p:to>
                                        <p:strVal val="visible"/>
                                      </p:to>
                                    </p:set>
                                    <p:animEffect transition="in" filter="fade">
                                      <p:cBhvr>
                                        <p:cTn id="22" dur="500"/>
                                        <p:tgtEl>
                                          <p:spTgt spid="33819"/>
                                        </p:tgtEl>
                                      </p:cBhvr>
                                    </p:animEffect>
                                  </p:childTnLst>
                                </p:cTn>
                              </p:par>
                              <p:par>
                                <p:cTn id="23" presetID="10" presetClass="entr" presetSubtype="0" fill="hold" nodeType="withEffect">
                                  <p:stCondLst>
                                    <p:cond delay="0"/>
                                  </p:stCondLst>
                                  <p:childTnLst>
                                    <p:set>
                                      <p:cBhvr>
                                        <p:cTn id="24" dur="1" fill="hold">
                                          <p:stCondLst>
                                            <p:cond delay="0"/>
                                          </p:stCondLst>
                                        </p:cTn>
                                        <p:tgtEl>
                                          <p:spTgt spid="33820"/>
                                        </p:tgtEl>
                                        <p:attrNameLst>
                                          <p:attrName>style.visibility</p:attrName>
                                        </p:attrNameLst>
                                      </p:cBhvr>
                                      <p:to>
                                        <p:strVal val="visible"/>
                                      </p:to>
                                    </p:set>
                                    <p:animEffect transition="in" filter="fade">
                                      <p:cBhvr>
                                        <p:cTn id="25" dur="500"/>
                                        <p:tgtEl>
                                          <p:spTgt spid="33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0" grpId="0"/>
      <p:bldP spid="338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25" name="Group 9"/>
          <p:cNvGrpSpPr>
            <a:grpSpLocks/>
          </p:cNvGrpSpPr>
          <p:nvPr/>
        </p:nvGrpSpPr>
        <p:grpSpPr bwMode="auto">
          <a:xfrm>
            <a:off x="531813" y="469900"/>
            <a:ext cx="5162550" cy="500063"/>
            <a:chOff x="290" y="242"/>
            <a:chExt cx="3252" cy="315"/>
          </a:xfrm>
        </p:grpSpPr>
        <p:sp>
          <p:nvSpPr>
            <p:cNvPr id="34821" name="Rectangle 5"/>
            <p:cNvSpPr>
              <a:spLocks noChangeArrowheads="1"/>
            </p:cNvSpPr>
            <p:nvPr/>
          </p:nvSpPr>
          <p:spPr bwMode="auto">
            <a:xfrm>
              <a:off x="290" y="242"/>
              <a:ext cx="3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zh-CN" altLang="en-US" sz="2400" dirty="0">
                  <a:solidFill>
                    <a:srgbClr val="000000"/>
                  </a:solidFill>
                  <a:latin typeface="Times New Roman" pitchFamily="18" charset="0"/>
                  <a:cs typeface="Times New Roman" pitchFamily="18" charset="0"/>
                </a:rPr>
                <a:t>令                               ，经过推导可得</a:t>
              </a:r>
              <a:endParaRPr lang="zh-CN" altLang="en-US" sz="2400" dirty="0">
                <a:solidFill>
                  <a:srgbClr val="000000"/>
                </a:solidFill>
              </a:endParaRPr>
            </a:p>
          </p:txBody>
        </p:sp>
        <p:graphicFrame>
          <p:nvGraphicFramePr>
            <p:cNvPr id="34820" name="Object 4"/>
            <p:cNvGraphicFramePr>
              <a:graphicFrameLocks noChangeAspect="1"/>
            </p:cNvGraphicFramePr>
            <p:nvPr/>
          </p:nvGraphicFramePr>
          <p:xfrm>
            <a:off x="546" y="253"/>
            <a:ext cx="1494" cy="304"/>
          </p:xfrm>
          <a:graphic>
            <a:graphicData uri="http://schemas.openxmlformats.org/presentationml/2006/ole">
              <mc:AlternateContent xmlns:mc="http://schemas.openxmlformats.org/markup-compatibility/2006">
                <mc:Choice xmlns:v="urn:schemas-microsoft-com:vml" Requires="v">
                  <p:oleObj spid="_x0000_s45208" name="公式" r:id="rId4" imgW="1168400" imgH="241300" progId="Equation.3">
                    <p:embed/>
                  </p:oleObj>
                </mc:Choice>
                <mc:Fallback>
                  <p:oleObj name="公式" r:id="rId4" imgW="11684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 y="253"/>
                          <a:ext cx="1494"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4824" name="Rectangle 8"/>
          <p:cNvSpPr>
            <a:spLocks noChangeArrowheads="1"/>
          </p:cNvSpPr>
          <p:nvPr/>
        </p:nvSpPr>
        <p:spPr bwMode="auto">
          <a:xfrm>
            <a:off x="568325" y="1241425"/>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输出单元的误差：</a:t>
            </a:r>
          </a:p>
        </p:txBody>
      </p:sp>
      <p:sp>
        <p:nvSpPr>
          <p:cNvPr id="34826" name="Rectangle 10"/>
          <p:cNvSpPr>
            <a:spLocks noChangeArrowheads="1"/>
          </p:cNvSpPr>
          <p:nvPr/>
        </p:nvSpPr>
        <p:spPr bwMode="auto">
          <a:xfrm>
            <a:off x="546100" y="1951038"/>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solidFill>
                  <a:srgbClr val="000000"/>
                </a:solidFill>
                <a:latin typeface="Times New Roman" pitchFamily="18" charset="0"/>
              </a:rPr>
              <a:t>输出单元的修正增量：</a:t>
            </a:r>
          </a:p>
        </p:txBody>
      </p:sp>
      <p:graphicFrame>
        <p:nvGraphicFramePr>
          <p:cNvPr id="34827" name="Object 11"/>
          <p:cNvGraphicFramePr>
            <a:graphicFrameLocks noChangeAspect="1"/>
          </p:cNvGraphicFramePr>
          <p:nvPr>
            <p:extLst>
              <p:ext uri="{D42A27DB-BD31-4B8C-83A1-F6EECF244321}">
                <p14:modId xmlns:p14="http://schemas.microsoft.com/office/powerpoint/2010/main" val="3628033607"/>
              </p:ext>
            </p:extLst>
          </p:nvPr>
        </p:nvGraphicFramePr>
        <p:xfrm>
          <a:off x="3071813" y="1306513"/>
          <a:ext cx="3554412" cy="482600"/>
        </p:xfrm>
        <a:graphic>
          <a:graphicData uri="http://schemas.openxmlformats.org/presentationml/2006/ole">
            <mc:AlternateContent xmlns:mc="http://schemas.openxmlformats.org/markup-compatibility/2006">
              <mc:Choice xmlns:v="urn:schemas-microsoft-com:vml" Requires="v">
                <p:oleObj spid="_x0000_s45209" name="Equation" r:id="rId6" imgW="1726920" imgH="241200" progId="Equation.DSMT4">
                  <p:embed/>
                </p:oleObj>
              </mc:Choice>
              <mc:Fallback>
                <p:oleObj name="Equation" r:id="rId6" imgW="1726920" imgH="241200" progId="Equation.DSMT4">
                  <p:embed/>
                  <p:pic>
                    <p:nvPicPr>
                      <p:cNvPr id="0" name=""/>
                      <p:cNvPicPr>
                        <a:picLocks noChangeAspect="1" noChangeArrowheads="1"/>
                      </p:cNvPicPr>
                      <p:nvPr/>
                    </p:nvPicPr>
                    <p:blipFill>
                      <a:blip r:embed="rId7"/>
                      <a:srcRect/>
                      <a:stretch>
                        <a:fillRect/>
                      </a:stretch>
                    </p:blipFill>
                    <p:spPr bwMode="auto">
                      <a:xfrm>
                        <a:off x="3071813" y="1306513"/>
                        <a:ext cx="355441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9" name="Object 13"/>
          <p:cNvGraphicFramePr>
            <a:graphicFrameLocks noChangeAspect="1"/>
          </p:cNvGraphicFramePr>
          <p:nvPr/>
        </p:nvGraphicFramePr>
        <p:xfrm>
          <a:off x="3613150" y="1987550"/>
          <a:ext cx="2005013" cy="482600"/>
        </p:xfrm>
        <a:graphic>
          <a:graphicData uri="http://schemas.openxmlformats.org/presentationml/2006/ole">
            <mc:AlternateContent xmlns:mc="http://schemas.openxmlformats.org/markup-compatibility/2006">
              <mc:Choice xmlns:v="urn:schemas-microsoft-com:vml" Requires="v">
                <p:oleObj spid="_x0000_s45210" name="公式" r:id="rId8" imgW="1002865" imgH="241195" progId="Equation.3">
                  <p:embed/>
                </p:oleObj>
              </mc:Choice>
              <mc:Fallback>
                <p:oleObj name="公式" r:id="rId8" imgW="1002865" imgH="241195"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13150" y="1987550"/>
                        <a:ext cx="200501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31" name="Rectangle 15"/>
          <p:cNvSpPr>
            <a:spLocks noChangeArrowheads="1"/>
          </p:cNvSpPr>
          <p:nvPr/>
        </p:nvSpPr>
        <p:spPr bwMode="auto">
          <a:xfrm>
            <a:off x="549275" y="2986088"/>
            <a:ext cx="81930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lnSpc>
                <a:spcPct val="125000"/>
              </a:lnSpc>
            </a:pPr>
            <a:r>
              <a:rPr lang="en-US" altLang="zh-CN" sz="2400" dirty="0">
                <a:solidFill>
                  <a:srgbClr val="000000"/>
                </a:solidFill>
                <a:latin typeface="Times New Roman" pitchFamily="18" charset="0"/>
              </a:rPr>
              <a:t>        </a:t>
            </a:r>
            <a:r>
              <a:rPr lang="zh-CN" altLang="en-US" sz="2400" dirty="0">
                <a:solidFill>
                  <a:srgbClr val="000000"/>
                </a:solidFill>
                <a:latin typeface="Times New Roman" pitchFamily="18" charset="0"/>
              </a:rPr>
              <a:t>对于与输出层相邻的隐层中的神经元</a:t>
            </a:r>
            <a:r>
              <a:rPr lang="en-US" altLang="zh-CN" sz="2400" i="1" dirty="0">
                <a:solidFill>
                  <a:srgbClr val="000000"/>
                </a:solidFill>
                <a:latin typeface="Times New Roman" pitchFamily="18" charset="0"/>
              </a:rPr>
              <a:t>j</a:t>
            </a:r>
            <a:r>
              <a:rPr lang="zh-CN" altLang="en-US" sz="2400" dirty="0">
                <a:solidFill>
                  <a:srgbClr val="000000"/>
                </a:solidFill>
                <a:latin typeface="Times New Roman" pitchFamily="18" charset="0"/>
              </a:rPr>
              <a:t>和该隐层前低一层</a:t>
            </a:r>
          </a:p>
          <a:p>
            <a:pPr eaLnBrk="1" hangingPunct="1">
              <a:lnSpc>
                <a:spcPct val="125000"/>
              </a:lnSpc>
            </a:pPr>
            <a:r>
              <a:rPr lang="zh-CN" altLang="en-US" sz="2400" dirty="0">
                <a:solidFill>
                  <a:srgbClr val="000000"/>
                </a:solidFill>
                <a:latin typeface="Times New Roman" pitchFamily="18" charset="0"/>
              </a:rPr>
              <a:t>中的神经元</a:t>
            </a:r>
            <a:r>
              <a:rPr lang="en-US" altLang="zh-CN" sz="2400" i="1" dirty="0" err="1">
                <a:solidFill>
                  <a:srgbClr val="000000"/>
                </a:solidFill>
                <a:latin typeface="Times New Roman" pitchFamily="18" charset="0"/>
              </a:rPr>
              <a:t>i</a:t>
            </a:r>
            <a:r>
              <a:rPr lang="en-US" altLang="zh-CN" sz="2400" dirty="0">
                <a:solidFill>
                  <a:srgbClr val="000000"/>
                </a:solidFill>
                <a:latin typeface="Times New Roman" pitchFamily="18" charset="0"/>
              </a:rPr>
              <a:t> </a:t>
            </a:r>
            <a:r>
              <a:rPr lang="zh-CN" altLang="en-US" sz="2400" dirty="0">
                <a:solidFill>
                  <a:srgbClr val="000000"/>
                </a:solidFill>
                <a:latin typeface="Times New Roman" pitchFamily="18" charset="0"/>
              </a:rPr>
              <a:t>，误差计算可从后向前进行推导：</a:t>
            </a:r>
          </a:p>
        </p:txBody>
      </p:sp>
      <p:graphicFrame>
        <p:nvGraphicFramePr>
          <p:cNvPr id="34833" name="Object 17"/>
          <p:cNvGraphicFramePr>
            <a:graphicFrameLocks noChangeAspect="1"/>
          </p:cNvGraphicFramePr>
          <p:nvPr/>
        </p:nvGraphicFramePr>
        <p:xfrm>
          <a:off x="2409825" y="3989388"/>
          <a:ext cx="3375025" cy="685800"/>
        </p:xfrm>
        <a:graphic>
          <a:graphicData uri="http://schemas.openxmlformats.org/presentationml/2006/ole">
            <mc:AlternateContent xmlns:mc="http://schemas.openxmlformats.org/markup-compatibility/2006">
              <mc:Choice xmlns:v="urn:schemas-microsoft-com:vml" Requires="v">
                <p:oleObj spid="_x0000_s45211" name="公式" r:id="rId10" imgW="1688367" imgH="342751" progId="Equation.3">
                  <p:embed/>
                </p:oleObj>
              </mc:Choice>
              <mc:Fallback>
                <p:oleObj name="公式" r:id="rId10" imgW="1688367" imgH="342751"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9825" y="3989388"/>
                        <a:ext cx="33750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32" name="Object 16"/>
          <p:cNvGraphicFramePr>
            <a:graphicFrameLocks noChangeAspect="1"/>
          </p:cNvGraphicFramePr>
          <p:nvPr/>
        </p:nvGraphicFramePr>
        <p:xfrm>
          <a:off x="2424113" y="4722813"/>
          <a:ext cx="2005012" cy="482600"/>
        </p:xfrm>
        <a:graphic>
          <a:graphicData uri="http://schemas.openxmlformats.org/presentationml/2006/ole">
            <mc:AlternateContent xmlns:mc="http://schemas.openxmlformats.org/markup-compatibility/2006">
              <mc:Choice xmlns:v="urn:schemas-microsoft-com:vml" Requires="v">
                <p:oleObj spid="_x0000_s45212" name="公式" r:id="rId12" imgW="1002865" imgH="241195" progId="Equation.3">
                  <p:embed/>
                </p:oleObj>
              </mc:Choice>
              <mc:Fallback>
                <p:oleObj name="公式" r:id="rId12" imgW="1002865" imgH="241195"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24113" y="4722813"/>
                        <a:ext cx="200501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37" name="Rectangle 21"/>
          <p:cNvSpPr>
            <a:spLocks noChangeArrowheads="1"/>
          </p:cNvSpPr>
          <p:nvPr/>
        </p:nvSpPr>
        <p:spPr bwMode="auto">
          <a:xfrm>
            <a:off x="500063" y="5427519"/>
            <a:ext cx="8374062" cy="96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ct val="125000"/>
              </a:lnSpc>
            </a:pPr>
            <a:r>
              <a:rPr lang="en-US" altLang="zh-CN" sz="2400" dirty="0">
                <a:solidFill>
                  <a:srgbClr val="993300"/>
                </a:solidFill>
                <a:latin typeface="Times New Roman" pitchFamily="18" charset="0"/>
              </a:rPr>
              <a:t>        </a:t>
            </a:r>
            <a:r>
              <a:rPr lang="zh-CN" altLang="en-US" sz="2400" dirty="0">
                <a:solidFill>
                  <a:srgbClr val="993300"/>
                </a:solidFill>
                <a:latin typeface="Times New Roman" pitchFamily="18" charset="0"/>
              </a:rPr>
              <a:t>输出层中神经元输出的误差从后向前传播到前面各层，对各层之间的权值进行修正。 </a:t>
            </a:r>
          </a:p>
        </p:txBody>
      </p:sp>
    </p:spTree>
    <p:extLst>
      <p:ext uri="{BB962C8B-B14F-4D97-AF65-F5344CB8AC3E}">
        <p14:creationId xmlns:p14="http://schemas.microsoft.com/office/powerpoint/2010/main" val="811060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831"/>
                                        </p:tgtEl>
                                        <p:attrNameLst>
                                          <p:attrName>style.visibility</p:attrName>
                                        </p:attrNameLst>
                                      </p:cBhvr>
                                      <p:to>
                                        <p:strVal val="visible"/>
                                      </p:to>
                                    </p:set>
                                    <p:animEffect transition="in" filter="fade">
                                      <p:cBhvr>
                                        <p:cTn id="7" dur="500"/>
                                        <p:tgtEl>
                                          <p:spTgt spid="34831"/>
                                        </p:tgtEl>
                                      </p:cBhvr>
                                    </p:animEffect>
                                  </p:childTnLst>
                                </p:cTn>
                              </p:par>
                              <p:par>
                                <p:cTn id="8" presetID="10" presetClass="entr" presetSubtype="0" fill="hold" nodeType="withEffect">
                                  <p:stCondLst>
                                    <p:cond delay="0"/>
                                  </p:stCondLst>
                                  <p:childTnLst>
                                    <p:set>
                                      <p:cBhvr>
                                        <p:cTn id="9" dur="1" fill="hold">
                                          <p:stCondLst>
                                            <p:cond delay="0"/>
                                          </p:stCondLst>
                                        </p:cTn>
                                        <p:tgtEl>
                                          <p:spTgt spid="34833"/>
                                        </p:tgtEl>
                                        <p:attrNameLst>
                                          <p:attrName>style.visibility</p:attrName>
                                        </p:attrNameLst>
                                      </p:cBhvr>
                                      <p:to>
                                        <p:strVal val="visible"/>
                                      </p:to>
                                    </p:set>
                                    <p:animEffect transition="in" filter="fade">
                                      <p:cBhvr>
                                        <p:cTn id="10" dur="500"/>
                                        <p:tgtEl>
                                          <p:spTgt spid="34833"/>
                                        </p:tgtEl>
                                      </p:cBhvr>
                                    </p:animEffect>
                                  </p:childTnLst>
                                </p:cTn>
                              </p:par>
                              <p:par>
                                <p:cTn id="11" presetID="10" presetClass="entr" presetSubtype="0" fill="hold" nodeType="withEffect">
                                  <p:stCondLst>
                                    <p:cond delay="0"/>
                                  </p:stCondLst>
                                  <p:childTnLst>
                                    <p:set>
                                      <p:cBhvr>
                                        <p:cTn id="12" dur="1" fill="hold">
                                          <p:stCondLst>
                                            <p:cond delay="0"/>
                                          </p:stCondLst>
                                        </p:cTn>
                                        <p:tgtEl>
                                          <p:spTgt spid="34832"/>
                                        </p:tgtEl>
                                        <p:attrNameLst>
                                          <p:attrName>style.visibility</p:attrName>
                                        </p:attrNameLst>
                                      </p:cBhvr>
                                      <p:to>
                                        <p:strVal val="visible"/>
                                      </p:to>
                                    </p:set>
                                    <p:animEffect transition="in" filter="fade">
                                      <p:cBhvr>
                                        <p:cTn id="13" dur="500"/>
                                        <p:tgtEl>
                                          <p:spTgt spid="348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7"/>
                                        </p:tgtEl>
                                        <p:attrNameLst>
                                          <p:attrName>style.visibility</p:attrName>
                                        </p:attrNameLst>
                                      </p:cBhvr>
                                      <p:to>
                                        <p:strVal val="visible"/>
                                      </p:to>
                                    </p:set>
                                    <p:animEffect transition="in" filter="fade">
                                      <p:cBhvr>
                                        <p:cTn id="16" dur="500"/>
                                        <p:tgtEl>
                                          <p:spTgt spid="34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1" grpId="0"/>
      <p:bldP spid="348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ChangeArrowheads="1"/>
          </p:cNvSpPr>
          <p:nvPr/>
        </p:nvSpPr>
        <p:spPr bwMode="auto">
          <a:xfrm>
            <a:off x="414338" y="355600"/>
            <a:ext cx="2617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zh-CN" sz="2400">
                <a:solidFill>
                  <a:srgbClr val="663300"/>
                </a:solidFill>
                <a:latin typeface="Times New Roman" pitchFamily="18" charset="0"/>
              </a:rPr>
              <a:t>BP</a:t>
            </a:r>
            <a:r>
              <a:rPr lang="zh-CN" altLang="en-US" sz="2400">
                <a:solidFill>
                  <a:srgbClr val="663300"/>
                </a:solidFill>
                <a:latin typeface="Times New Roman" pitchFamily="18" charset="0"/>
              </a:rPr>
              <a:t>算法步骤：</a:t>
            </a:r>
          </a:p>
        </p:txBody>
      </p:sp>
      <p:sp>
        <p:nvSpPr>
          <p:cNvPr id="35846" name="Rectangle 6"/>
          <p:cNvSpPr>
            <a:spLocks noChangeArrowheads="1"/>
          </p:cNvSpPr>
          <p:nvPr/>
        </p:nvSpPr>
        <p:spPr bwMode="auto">
          <a:xfrm>
            <a:off x="414338" y="944563"/>
            <a:ext cx="861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第一步：对权值和神经元阈值初始化：</a:t>
            </a:r>
            <a:r>
              <a:rPr lang="en-US" altLang="zh-CN" sz="2400">
                <a:solidFill>
                  <a:srgbClr val="000000"/>
                </a:solidFill>
                <a:latin typeface="Times New Roman" pitchFamily="18" charset="0"/>
              </a:rPr>
              <a:t>(0</a:t>
            </a:r>
            <a:r>
              <a:rPr lang="zh-CN" altLang="en-US" sz="2400">
                <a:solidFill>
                  <a:srgbClr val="000000"/>
                </a:solidFill>
                <a:latin typeface="Times New Roman" pitchFamily="18" charset="0"/>
              </a:rPr>
              <a:t>，</a:t>
            </a: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上分布的随机数。</a:t>
            </a:r>
            <a:endParaRPr lang="zh-CN" altLang="en-US" sz="2400">
              <a:solidFill>
                <a:srgbClr val="000000"/>
              </a:solidFill>
            </a:endParaRPr>
          </a:p>
        </p:txBody>
      </p:sp>
      <p:sp>
        <p:nvSpPr>
          <p:cNvPr id="35848" name="Rectangle 8"/>
          <p:cNvSpPr>
            <a:spLocks noChangeArrowheads="1"/>
          </p:cNvSpPr>
          <p:nvPr/>
        </p:nvSpPr>
        <p:spPr bwMode="auto">
          <a:xfrm>
            <a:off x="414338" y="1474788"/>
            <a:ext cx="788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第二步：输入样本，指定输出层各神经元的希望输出值。 </a:t>
            </a:r>
          </a:p>
        </p:txBody>
      </p:sp>
      <p:graphicFrame>
        <p:nvGraphicFramePr>
          <p:cNvPr id="35850" name="Object 10"/>
          <p:cNvGraphicFramePr>
            <a:graphicFrameLocks noChangeAspect="1"/>
          </p:cNvGraphicFramePr>
          <p:nvPr/>
        </p:nvGraphicFramePr>
        <p:xfrm>
          <a:off x="2243138" y="2078038"/>
          <a:ext cx="2468562" cy="960437"/>
        </p:xfrm>
        <a:graphic>
          <a:graphicData uri="http://schemas.openxmlformats.org/presentationml/2006/ole">
            <mc:AlternateContent xmlns:mc="http://schemas.openxmlformats.org/markup-compatibility/2006">
              <mc:Choice xmlns:v="urn:schemas-microsoft-com:vml" Requires="v">
                <p:oleObj spid="_x0000_s46262" name="公式" r:id="rId3" imgW="1256755" imgH="482391" progId="Equation.3">
                  <p:embed/>
                </p:oleObj>
              </mc:Choice>
              <mc:Fallback>
                <p:oleObj name="公式" r:id="rId3" imgW="1256755" imgH="4823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3138" y="2078038"/>
                        <a:ext cx="2468562" cy="96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9" name="Object 9"/>
          <p:cNvGraphicFramePr>
            <a:graphicFrameLocks noChangeAspect="1"/>
          </p:cNvGraphicFramePr>
          <p:nvPr/>
        </p:nvGraphicFramePr>
        <p:xfrm>
          <a:off x="4927600" y="2357438"/>
          <a:ext cx="1860550" cy="403225"/>
        </p:xfrm>
        <a:graphic>
          <a:graphicData uri="http://schemas.openxmlformats.org/presentationml/2006/ole">
            <mc:AlternateContent xmlns:mc="http://schemas.openxmlformats.org/markup-compatibility/2006">
              <mc:Choice xmlns:v="urn:schemas-microsoft-com:vml" Requires="v">
                <p:oleObj spid="_x0000_s46263" name="公式" r:id="rId5" imgW="926698" imgH="203112" progId="Equation.3">
                  <p:embed/>
                </p:oleObj>
              </mc:Choice>
              <mc:Fallback>
                <p:oleObj name="公式" r:id="rId5" imgW="926698"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7600" y="2357438"/>
                        <a:ext cx="1860550"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4" name="Rectangle 14"/>
          <p:cNvSpPr>
            <a:spLocks noChangeArrowheads="1"/>
          </p:cNvSpPr>
          <p:nvPr/>
        </p:nvSpPr>
        <p:spPr bwMode="auto">
          <a:xfrm>
            <a:off x="414338" y="3097213"/>
            <a:ext cx="780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第三步：依次计算每层神经元的实际输出，直到输出层。</a:t>
            </a:r>
          </a:p>
        </p:txBody>
      </p:sp>
      <p:sp>
        <p:nvSpPr>
          <p:cNvPr id="35855" name="Rectangle 15"/>
          <p:cNvSpPr>
            <a:spLocks noChangeArrowheads="1"/>
          </p:cNvSpPr>
          <p:nvPr/>
        </p:nvSpPr>
        <p:spPr bwMode="auto">
          <a:xfrm>
            <a:off x="414338" y="3651250"/>
            <a:ext cx="7575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第四步：从输出层开始修正每个权值，直到第一隐层。 </a:t>
            </a:r>
          </a:p>
        </p:txBody>
      </p:sp>
      <p:graphicFrame>
        <p:nvGraphicFramePr>
          <p:cNvPr id="35856" name="Object 16"/>
          <p:cNvGraphicFramePr>
            <a:graphicFrameLocks noChangeAspect="1"/>
          </p:cNvGraphicFramePr>
          <p:nvPr/>
        </p:nvGraphicFramePr>
        <p:xfrm>
          <a:off x="2079625" y="4187825"/>
          <a:ext cx="3221038" cy="482600"/>
        </p:xfrm>
        <a:graphic>
          <a:graphicData uri="http://schemas.openxmlformats.org/presentationml/2006/ole">
            <mc:AlternateContent xmlns:mc="http://schemas.openxmlformats.org/markup-compatibility/2006">
              <mc:Choice xmlns:v="urn:schemas-microsoft-com:vml" Requires="v">
                <p:oleObj spid="_x0000_s46264" name="公式" r:id="rId7" imgW="1574800" imgH="241300" progId="Equation.3">
                  <p:embed/>
                </p:oleObj>
              </mc:Choice>
              <mc:Fallback>
                <p:oleObj name="公式" r:id="rId7" imgW="15748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9625" y="4187825"/>
                        <a:ext cx="3221038"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8" name="Object 18"/>
          <p:cNvGraphicFramePr>
            <a:graphicFrameLocks noChangeAspect="1"/>
          </p:cNvGraphicFramePr>
          <p:nvPr/>
        </p:nvGraphicFramePr>
        <p:xfrm>
          <a:off x="5707063" y="4227513"/>
          <a:ext cx="1150937" cy="403225"/>
        </p:xfrm>
        <a:graphic>
          <a:graphicData uri="http://schemas.openxmlformats.org/presentationml/2006/ole">
            <mc:AlternateContent xmlns:mc="http://schemas.openxmlformats.org/markup-compatibility/2006">
              <mc:Choice xmlns:v="urn:schemas-microsoft-com:vml" Requires="v">
                <p:oleObj spid="_x0000_s46265" name="公式" r:id="rId9" imgW="571252" imgH="203112" progId="Equation.3">
                  <p:embed/>
                </p:oleObj>
              </mc:Choice>
              <mc:Fallback>
                <p:oleObj name="公式" r:id="rId9" imgW="571252"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07063" y="4227513"/>
                        <a:ext cx="1150937"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60" name="Rectangle 20"/>
          <p:cNvSpPr>
            <a:spLocks noChangeArrowheads="1"/>
          </p:cNvSpPr>
          <p:nvPr/>
        </p:nvSpPr>
        <p:spPr bwMode="auto">
          <a:xfrm>
            <a:off x="1033463" y="4829175"/>
            <a:ext cx="3621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若</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是输出层神经元，则：</a:t>
            </a:r>
          </a:p>
        </p:txBody>
      </p:sp>
      <p:graphicFrame>
        <p:nvGraphicFramePr>
          <p:cNvPr id="35861" name="Object 21"/>
          <p:cNvGraphicFramePr>
            <a:graphicFrameLocks noChangeAspect="1"/>
          </p:cNvGraphicFramePr>
          <p:nvPr/>
        </p:nvGraphicFramePr>
        <p:xfrm>
          <a:off x="4460875" y="4849813"/>
          <a:ext cx="2919413" cy="482600"/>
        </p:xfrm>
        <a:graphic>
          <a:graphicData uri="http://schemas.openxmlformats.org/presentationml/2006/ole">
            <mc:AlternateContent xmlns:mc="http://schemas.openxmlformats.org/markup-compatibility/2006">
              <mc:Choice xmlns:v="urn:schemas-microsoft-com:vml" Requires="v">
                <p:oleObj spid="_x0000_s46266" name="公式" r:id="rId11" imgW="1459866" imgH="241195" progId="Equation.3">
                  <p:embed/>
                </p:oleObj>
              </mc:Choice>
              <mc:Fallback>
                <p:oleObj name="公式" r:id="rId11" imgW="1459866" imgH="24119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60875" y="4849813"/>
                        <a:ext cx="291941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63" name="Rectangle 23"/>
          <p:cNvSpPr>
            <a:spLocks noChangeArrowheads="1"/>
          </p:cNvSpPr>
          <p:nvPr/>
        </p:nvSpPr>
        <p:spPr bwMode="auto">
          <a:xfrm>
            <a:off x="1033463" y="5451475"/>
            <a:ext cx="3316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若</a:t>
            </a:r>
            <a:r>
              <a:rPr lang="en-US" altLang="zh-CN" sz="2400" i="1">
                <a:solidFill>
                  <a:srgbClr val="000000"/>
                </a:solidFill>
                <a:latin typeface="Times New Roman" pitchFamily="18" charset="0"/>
              </a:rPr>
              <a:t>j</a:t>
            </a:r>
            <a:r>
              <a:rPr lang="zh-CN" altLang="en-US" sz="2400">
                <a:solidFill>
                  <a:srgbClr val="000000"/>
                </a:solidFill>
                <a:latin typeface="Times New Roman" pitchFamily="18" charset="0"/>
              </a:rPr>
              <a:t>是隐层神经元，则：</a:t>
            </a:r>
          </a:p>
        </p:txBody>
      </p:sp>
      <p:graphicFrame>
        <p:nvGraphicFramePr>
          <p:cNvPr id="35864" name="Object 24"/>
          <p:cNvGraphicFramePr>
            <a:graphicFrameLocks noChangeAspect="1"/>
          </p:cNvGraphicFramePr>
          <p:nvPr/>
        </p:nvGraphicFramePr>
        <p:xfrm>
          <a:off x="4197350" y="5461000"/>
          <a:ext cx="3021013" cy="685800"/>
        </p:xfrm>
        <a:graphic>
          <a:graphicData uri="http://schemas.openxmlformats.org/presentationml/2006/ole">
            <mc:AlternateContent xmlns:mc="http://schemas.openxmlformats.org/markup-compatibility/2006">
              <mc:Choice xmlns:v="urn:schemas-microsoft-com:vml" Requires="v">
                <p:oleObj spid="_x0000_s46267" name="公式" r:id="rId13" imgW="1511300" imgH="342900" progId="Equation.3">
                  <p:embed/>
                </p:oleObj>
              </mc:Choice>
              <mc:Fallback>
                <p:oleObj name="公式" r:id="rId13" imgW="1511300" imgH="3429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7350" y="5461000"/>
                        <a:ext cx="30210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67" name="Rectangle 27"/>
          <p:cNvSpPr>
            <a:spLocks noChangeArrowheads="1"/>
          </p:cNvSpPr>
          <p:nvPr/>
        </p:nvSpPr>
        <p:spPr bwMode="auto">
          <a:xfrm>
            <a:off x="414338" y="6032500"/>
            <a:ext cx="628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zh-CN" altLang="en-US" sz="2400">
                <a:solidFill>
                  <a:srgbClr val="000000"/>
                </a:solidFill>
                <a:latin typeface="Times New Roman" pitchFamily="18" charset="0"/>
              </a:rPr>
              <a:t>第五步：转到第二步，循环至权值稳定为止。</a:t>
            </a:r>
          </a:p>
        </p:txBody>
      </p:sp>
    </p:spTree>
    <p:extLst>
      <p:ext uri="{BB962C8B-B14F-4D97-AF65-F5344CB8AC3E}">
        <p14:creationId xmlns:p14="http://schemas.microsoft.com/office/powerpoint/2010/main" val="3906992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8"/>
                                        </p:tgtEl>
                                        <p:attrNameLst>
                                          <p:attrName>style.visibility</p:attrName>
                                        </p:attrNameLst>
                                      </p:cBhvr>
                                      <p:to>
                                        <p:strVal val="visible"/>
                                      </p:to>
                                    </p:set>
                                    <p:animEffect transition="in" filter="fade">
                                      <p:cBhvr>
                                        <p:cTn id="7" dur="500"/>
                                        <p:tgtEl>
                                          <p:spTgt spid="35848"/>
                                        </p:tgtEl>
                                      </p:cBhvr>
                                    </p:animEffect>
                                  </p:childTnLst>
                                </p:cTn>
                              </p:par>
                              <p:par>
                                <p:cTn id="8" presetID="10" presetClass="entr" presetSubtype="0" fill="hold" nodeType="withEffect">
                                  <p:stCondLst>
                                    <p:cond delay="0"/>
                                  </p:stCondLst>
                                  <p:childTnLst>
                                    <p:set>
                                      <p:cBhvr>
                                        <p:cTn id="9" dur="1" fill="hold">
                                          <p:stCondLst>
                                            <p:cond delay="0"/>
                                          </p:stCondLst>
                                        </p:cTn>
                                        <p:tgtEl>
                                          <p:spTgt spid="35850"/>
                                        </p:tgtEl>
                                        <p:attrNameLst>
                                          <p:attrName>style.visibility</p:attrName>
                                        </p:attrNameLst>
                                      </p:cBhvr>
                                      <p:to>
                                        <p:strVal val="visible"/>
                                      </p:to>
                                    </p:set>
                                    <p:animEffect transition="in" filter="fade">
                                      <p:cBhvr>
                                        <p:cTn id="10" dur="500"/>
                                        <p:tgtEl>
                                          <p:spTgt spid="35850"/>
                                        </p:tgtEl>
                                      </p:cBhvr>
                                    </p:animEffect>
                                  </p:childTnLst>
                                </p:cTn>
                              </p:par>
                              <p:par>
                                <p:cTn id="11" presetID="10" presetClass="entr" presetSubtype="0" fill="hold" nodeType="withEffect">
                                  <p:stCondLst>
                                    <p:cond delay="0"/>
                                  </p:stCondLst>
                                  <p:childTnLst>
                                    <p:set>
                                      <p:cBhvr>
                                        <p:cTn id="12" dur="1" fill="hold">
                                          <p:stCondLst>
                                            <p:cond delay="0"/>
                                          </p:stCondLst>
                                        </p:cTn>
                                        <p:tgtEl>
                                          <p:spTgt spid="35849"/>
                                        </p:tgtEl>
                                        <p:attrNameLst>
                                          <p:attrName>style.visibility</p:attrName>
                                        </p:attrNameLst>
                                      </p:cBhvr>
                                      <p:to>
                                        <p:strVal val="visible"/>
                                      </p:to>
                                    </p:set>
                                    <p:animEffect transition="in" filter="fade">
                                      <p:cBhvr>
                                        <p:cTn id="13" dur="500"/>
                                        <p:tgtEl>
                                          <p:spTgt spid="3584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5854"/>
                                        </p:tgtEl>
                                        <p:attrNameLst>
                                          <p:attrName>style.visibility</p:attrName>
                                        </p:attrNameLst>
                                      </p:cBhvr>
                                      <p:to>
                                        <p:strVal val="visible"/>
                                      </p:to>
                                    </p:set>
                                    <p:animEffect transition="in" filter="fade">
                                      <p:cBhvr>
                                        <p:cTn id="18" dur="500"/>
                                        <p:tgtEl>
                                          <p:spTgt spid="3585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5855"/>
                                        </p:tgtEl>
                                        <p:attrNameLst>
                                          <p:attrName>style.visibility</p:attrName>
                                        </p:attrNameLst>
                                      </p:cBhvr>
                                      <p:to>
                                        <p:strVal val="visible"/>
                                      </p:to>
                                    </p:set>
                                    <p:animEffect transition="in" filter="fade">
                                      <p:cBhvr>
                                        <p:cTn id="23" dur="500"/>
                                        <p:tgtEl>
                                          <p:spTgt spid="35855"/>
                                        </p:tgtEl>
                                      </p:cBhvr>
                                    </p:animEffect>
                                  </p:childTnLst>
                                </p:cTn>
                              </p:par>
                              <p:par>
                                <p:cTn id="24" presetID="10" presetClass="entr" presetSubtype="0" fill="hold" nodeType="withEffect">
                                  <p:stCondLst>
                                    <p:cond delay="0"/>
                                  </p:stCondLst>
                                  <p:childTnLst>
                                    <p:set>
                                      <p:cBhvr>
                                        <p:cTn id="25" dur="1" fill="hold">
                                          <p:stCondLst>
                                            <p:cond delay="0"/>
                                          </p:stCondLst>
                                        </p:cTn>
                                        <p:tgtEl>
                                          <p:spTgt spid="35856"/>
                                        </p:tgtEl>
                                        <p:attrNameLst>
                                          <p:attrName>style.visibility</p:attrName>
                                        </p:attrNameLst>
                                      </p:cBhvr>
                                      <p:to>
                                        <p:strVal val="visible"/>
                                      </p:to>
                                    </p:set>
                                    <p:animEffect transition="in" filter="fade">
                                      <p:cBhvr>
                                        <p:cTn id="26" dur="500"/>
                                        <p:tgtEl>
                                          <p:spTgt spid="35856"/>
                                        </p:tgtEl>
                                      </p:cBhvr>
                                    </p:animEffect>
                                  </p:childTnLst>
                                </p:cTn>
                              </p:par>
                              <p:par>
                                <p:cTn id="27" presetID="10" presetClass="entr" presetSubtype="0" fill="hold" nodeType="withEffect">
                                  <p:stCondLst>
                                    <p:cond delay="0"/>
                                  </p:stCondLst>
                                  <p:childTnLst>
                                    <p:set>
                                      <p:cBhvr>
                                        <p:cTn id="28" dur="1" fill="hold">
                                          <p:stCondLst>
                                            <p:cond delay="0"/>
                                          </p:stCondLst>
                                        </p:cTn>
                                        <p:tgtEl>
                                          <p:spTgt spid="35858"/>
                                        </p:tgtEl>
                                        <p:attrNameLst>
                                          <p:attrName>style.visibility</p:attrName>
                                        </p:attrNameLst>
                                      </p:cBhvr>
                                      <p:to>
                                        <p:strVal val="visible"/>
                                      </p:to>
                                    </p:set>
                                    <p:animEffect transition="in" filter="fade">
                                      <p:cBhvr>
                                        <p:cTn id="29" dur="500"/>
                                        <p:tgtEl>
                                          <p:spTgt spid="3585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860"/>
                                        </p:tgtEl>
                                        <p:attrNameLst>
                                          <p:attrName>style.visibility</p:attrName>
                                        </p:attrNameLst>
                                      </p:cBhvr>
                                      <p:to>
                                        <p:strVal val="visible"/>
                                      </p:to>
                                    </p:set>
                                    <p:animEffect transition="in" filter="fade">
                                      <p:cBhvr>
                                        <p:cTn id="32" dur="500"/>
                                        <p:tgtEl>
                                          <p:spTgt spid="35860"/>
                                        </p:tgtEl>
                                      </p:cBhvr>
                                    </p:animEffect>
                                  </p:childTnLst>
                                </p:cTn>
                              </p:par>
                              <p:par>
                                <p:cTn id="33" presetID="10" presetClass="entr" presetSubtype="0" fill="hold" nodeType="withEffect">
                                  <p:stCondLst>
                                    <p:cond delay="0"/>
                                  </p:stCondLst>
                                  <p:childTnLst>
                                    <p:set>
                                      <p:cBhvr>
                                        <p:cTn id="34" dur="1" fill="hold">
                                          <p:stCondLst>
                                            <p:cond delay="0"/>
                                          </p:stCondLst>
                                        </p:cTn>
                                        <p:tgtEl>
                                          <p:spTgt spid="35861"/>
                                        </p:tgtEl>
                                        <p:attrNameLst>
                                          <p:attrName>style.visibility</p:attrName>
                                        </p:attrNameLst>
                                      </p:cBhvr>
                                      <p:to>
                                        <p:strVal val="visible"/>
                                      </p:to>
                                    </p:set>
                                    <p:animEffect transition="in" filter="fade">
                                      <p:cBhvr>
                                        <p:cTn id="35" dur="500"/>
                                        <p:tgtEl>
                                          <p:spTgt spid="3586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5863"/>
                                        </p:tgtEl>
                                        <p:attrNameLst>
                                          <p:attrName>style.visibility</p:attrName>
                                        </p:attrNameLst>
                                      </p:cBhvr>
                                      <p:to>
                                        <p:strVal val="visible"/>
                                      </p:to>
                                    </p:set>
                                    <p:animEffect transition="in" filter="fade">
                                      <p:cBhvr>
                                        <p:cTn id="38" dur="500"/>
                                        <p:tgtEl>
                                          <p:spTgt spid="35863"/>
                                        </p:tgtEl>
                                      </p:cBhvr>
                                    </p:animEffect>
                                  </p:childTnLst>
                                </p:cTn>
                              </p:par>
                              <p:par>
                                <p:cTn id="39" presetID="10" presetClass="entr" presetSubtype="0" fill="hold" nodeType="withEffect">
                                  <p:stCondLst>
                                    <p:cond delay="0"/>
                                  </p:stCondLst>
                                  <p:childTnLst>
                                    <p:set>
                                      <p:cBhvr>
                                        <p:cTn id="40" dur="1" fill="hold">
                                          <p:stCondLst>
                                            <p:cond delay="0"/>
                                          </p:stCondLst>
                                        </p:cTn>
                                        <p:tgtEl>
                                          <p:spTgt spid="35864"/>
                                        </p:tgtEl>
                                        <p:attrNameLst>
                                          <p:attrName>style.visibility</p:attrName>
                                        </p:attrNameLst>
                                      </p:cBhvr>
                                      <p:to>
                                        <p:strVal val="visible"/>
                                      </p:to>
                                    </p:set>
                                    <p:animEffect transition="in" filter="fade">
                                      <p:cBhvr>
                                        <p:cTn id="41" dur="500"/>
                                        <p:tgtEl>
                                          <p:spTgt spid="3586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5867"/>
                                        </p:tgtEl>
                                        <p:attrNameLst>
                                          <p:attrName>style.visibility</p:attrName>
                                        </p:attrNameLst>
                                      </p:cBhvr>
                                      <p:to>
                                        <p:strVal val="visible"/>
                                      </p:to>
                                    </p:set>
                                    <p:animEffect transition="in" filter="fade">
                                      <p:cBhvr>
                                        <p:cTn id="46" dur="500"/>
                                        <p:tgtEl>
                                          <p:spTgt spid="35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8" grpId="0"/>
      <p:bldP spid="35854" grpId="0"/>
      <p:bldP spid="35855" grpId="0"/>
      <p:bldP spid="35860" grpId="0"/>
      <p:bldP spid="35863" grpId="0"/>
      <p:bldP spid="3586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Rot="1" noChangeArrowheads="1"/>
          </p:cNvSpPr>
          <p:nvPr>
            <p:ph type="ctrTitle"/>
          </p:nvPr>
        </p:nvSpPr>
        <p:spPr/>
        <p:txBody>
          <a:bodyPr/>
          <a:lstStyle/>
          <a:p>
            <a:pPr eaLnBrk="1" hangingPunct="1"/>
            <a:r>
              <a:rPr lang="zh-CN" altLang="en-US" sz="4800" dirty="0" smtClean="0"/>
              <a:t>考试时间：</a:t>
            </a:r>
            <a:r>
              <a:rPr lang="en-US" altLang="zh-CN" sz="4800" dirty="0" smtClean="0"/>
              <a:t/>
            </a:r>
            <a:br>
              <a:rPr lang="en-US" altLang="zh-CN" sz="4800" dirty="0" smtClean="0"/>
            </a:br>
            <a:r>
              <a:rPr lang="en-US" altLang="zh-CN" sz="4800" dirty="0" smtClean="0"/>
              <a:t>12</a:t>
            </a:r>
            <a:r>
              <a:rPr lang="zh-CN" altLang="en-US" sz="4800" dirty="0" smtClean="0"/>
              <a:t>月</a:t>
            </a:r>
            <a:r>
              <a:rPr lang="en-US" altLang="zh-CN" sz="4800" dirty="0" smtClean="0"/>
              <a:t>20</a:t>
            </a:r>
            <a:r>
              <a:rPr lang="zh-CN" altLang="en-US" sz="4800" dirty="0" smtClean="0"/>
              <a:t>日，</a:t>
            </a:r>
            <a:r>
              <a:rPr lang="en-US" altLang="zh-CN" sz="4800" dirty="0" smtClean="0"/>
              <a:t>10:00-11:40</a:t>
            </a:r>
            <a:r>
              <a:rPr lang="en-US" altLang="zh-CN" sz="4800" dirty="0"/>
              <a:t/>
            </a:r>
            <a:br>
              <a:rPr lang="en-US" altLang="zh-CN" sz="4800" dirty="0"/>
            </a:br>
            <a:r>
              <a:rPr lang="zh-CN" altLang="en-US" sz="4800" dirty="0" smtClean="0"/>
              <a:t>考试地点：</a:t>
            </a:r>
            <a:r>
              <a:rPr lang="en-US" altLang="zh-CN" sz="4800" dirty="0" smtClean="0"/>
              <a:t/>
            </a:r>
            <a:br>
              <a:rPr lang="en-US" altLang="zh-CN" sz="4800" dirty="0" smtClean="0"/>
            </a:br>
            <a:r>
              <a:rPr lang="en-US" altLang="zh-CN" sz="4800" dirty="0" smtClean="0"/>
              <a:t>208960-215257</a:t>
            </a:r>
            <a:r>
              <a:rPr lang="zh-CN" altLang="en-US" sz="4800" dirty="0" smtClean="0"/>
              <a:t>：</a:t>
            </a:r>
            <a:r>
              <a:rPr lang="en-US" altLang="zh-CN" sz="4800" dirty="0" smtClean="0"/>
              <a:t>YF201</a:t>
            </a:r>
            <a:r>
              <a:rPr lang="en-US" altLang="zh-CN" sz="4800" dirty="0"/>
              <a:t/>
            </a:r>
            <a:br>
              <a:rPr lang="en-US" altLang="zh-CN" sz="4800" dirty="0"/>
            </a:br>
            <a:r>
              <a:rPr lang="en-US" altLang="zh-CN" sz="4800" dirty="0" smtClean="0"/>
              <a:t>215258-215374</a:t>
            </a:r>
            <a:r>
              <a:rPr lang="zh-CN" altLang="en-US" sz="4800" dirty="0" smtClean="0"/>
              <a:t>：</a:t>
            </a:r>
            <a:r>
              <a:rPr lang="en-US" altLang="zh-CN" sz="4800" dirty="0" smtClean="0"/>
              <a:t>YF202</a:t>
            </a:r>
            <a:endParaRPr lang="zh-CN" altLang="en-US" sz="4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D168B2-375D-4C66-BAB6-921FBD074CF2}"/>
              </a:ext>
            </a:extLst>
          </p:cNvPr>
          <p:cNvSpPr>
            <a:spLocks noGrp="1"/>
          </p:cNvSpPr>
          <p:nvPr>
            <p:ph type="title"/>
          </p:nvPr>
        </p:nvSpPr>
        <p:spPr/>
        <p:txBody>
          <a:bodyPr/>
          <a:lstStyle/>
          <a:p>
            <a:r>
              <a:rPr lang="zh-CN" altLang="en-US" dirty="0" smtClean="0">
                <a:solidFill>
                  <a:srgbClr val="002060"/>
                </a:solidFill>
              </a:rPr>
              <a:t>关于博士生课程考核</a:t>
            </a:r>
            <a:endParaRPr lang="zh-CN" altLang="en-US" dirty="0">
              <a:solidFill>
                <a:srgbClr val="002060"/>
              </a:solidFill>
            </a:endParaRPr>
          </a:p>
        </p:txBody>
      </p:sp>
      <p:sp>
        <p:nvSpPr>
          <p:cNvPr id="3" name="内容占位符 2">
            <a:extLst>
              <a:ext uri="{FF2B5EF4-FFF2-40B4-BE49-F238E27FC236}">
                <a16:creationId xmlns:a16="http://schemas.microsoft.com/office/drawing/2014/main" id="{BAB52381-E84B-414B-9102-58C4E5685B85}"/>
              </a:ext>
            </a:extLst>
          </p:cNvPr>
          <p:cNvSpPr>
            <a:spLocks noGrp="1"/>
          </p:cNvSpPr>
          <p:nvPr>
            <p:ph idx="1"/>
          </p:nvPr>
        </p:nvSpPr>
        <p:spPr>
          <a:xfrm>
            <a:off x="609600" y="1295400"/>
            <a:ext cx="8153400" cy="4803775"/>
          </a:xfrm>
        </p:spPr>
        <p:txBody>
          <a:bodyPr/>
          <a:lstStyle/>
          <a:p>
            <a:r>
              <a:rPr lang="zh-CN" altLang="en-US" sz="2800" dirty="0">
                <a:solidFill>
                  <a:srgbClr val="002060"/>
                </a:solidFill>
              </a:rPr>
              <a:t>采用论文形式。每人交一篇论文。</a:t>
            </a:r>
            <a:endParaRPr lang="en-US" altLang="zh-CN" sz="2800" dirty="0">
              <a:solidFill>
                <a:srgbClr val="002060"/>
              </a:solidFill>
            </a:endParaRPr>
          </a:p>
          <a:p>
            <a:r>
              <a:rPr lang="zh-CN" altLang="en-US" sz="2800" dirty="0">
                <a:solidFill>
                  <a:srgbClr val="002060"/>
                </a:solidFill>
              </a:rPr>
              <a:t>论文内容（二选一）：</a:t>
            </a:r>
            <a:endParaRPr lang="en-US" altLang="zh-CN" sz="2800" dirty="0">
              <a:solidFill>
                <a:srgbClr val="002060"/>
              </a:solidFill>
            </a:endParaRPr>
          </a:p>
          <a:p>
            <a:pPr lvl="1"/>
            <a:r>
              <a:rPr lang="zh-CN" altLang="en-US" sz="2400" dirty="0">
                <a:solidFill>
                  <a:srgbClr val="002060"/>
                </a:solidFill>
              </a:rPr>
              <a:t>使用模式识别技术解决生产实践中的某个具体问题。长度不少于</a:t>
            </a:r>
            <a:r>
              <a:rPr lang="en-US" altLang="zh-CN" sz="2400" dirty="0">
                <a:solidFill>
                  <a:srgbClr val="002060"/>
                </a:solidFill>
              </a:rPr>
              <a:t>8</a:t>
            </a:r>
            <a:r>
              <a:rPr lang="zh-CN" altLang="en-US" sz="2400" dirty="0">
                <a:solidFill>
                  <a:srgbClr val="002060"/>
                </a:solidFill>
              </a:rPr>
              <a:t>页。</a:t>
            </a:r>
            <a:endParaRPr lang="en-US" altLang="zh-CN" sz="2400" dirty="0">
              <a:solidFill>
                <a:srgbClr val="002060"/>
              </a:solidFill>
            </a:endParaRPr>
          </a:p>
          <a:p>
            <a:pPr lvl="1"/>
            <a:r>
              <a:rPr lang="zh-CN" altLang="en-US" sz="2400" dirty="0">
                <a:solidFill>
                  <a:srgbClr val="002060"/>
                </a:solidFill>
              </a:rPr>
              <a:t>针对某个研究方向进行国际最新论文的综述。</a:t>
            </a:r>
            <a:r>
              <a:rPr lang="en-US" altLang="zh-CN" sz="2400" dirty="0">
                <a:solidFill>
                  <a:srgbClr val="002060"/>
                </a:solidFill>
              </a:rPr>
              <a:t>2018</a:t>
            </a:r>
            <a:r>
              <a:rPr lang="zh-CN" altLang="en-US" sz="2400" dirty="0">
                <a:solidFill>
                  <a:srgbClr val="002060"/>
                </a:solidFill>
              </a:rPr>
              <a:t>年</a:t>
            </a:r>
            <a:r>
              <a:rPr lang="en-US" altLang="zh-CN" sz="2400" dirty="0">
                <a:solidFill>
                  <a:srgbClr val="002060"/>
                </a:solidFill>
              </a:rPr>
              <a:t>1</a:t>
            </a:r>
            <a:r>
              <a:rPr lang="zh-CN" altLang="en-US" sz="2400" dirty="0">
                <a:solidFill>
                  <a:srgbClr val="002060"/>
                </a:solidFill>
              </a:rPr>
              <a:t>月以来</a:t>
            </a:r>
            <a:r>
              <a:rPr lang="en-US" altLang="zh-CN" sz="2400" dirty="0">
                <a:solidFill>
                  <a:srgbClr val="002060"/>
                </a:solidFill>
              </a:rPr>
              <a:t>CCF ABC</a:t>
            </a:r>
            <a:r>
              <a:rPr lang="zh-CN" altLang="en-US" sz="2400" dirty="0">
                <a:solidFill>
                  <a:srgbClr val="002060"/>
                </a:solidFill>
              </a:rPr>
              <a:t>类的期刊或会议论文不少于</a:t>
            </a:r>
            <a:r>
              <a:rPr lang="en-US" altLang="zh-CN" sz="2400" dirty="0">
                <a:solidFill>
                  <a:srgbClr val="002060"/>
                </a:solidFill>
              </a:rPr>
              <a:t>10</a:t>
            </a:r>
            <a:r>
              <a:rPr lang="zh-CN" altLang="en-US" sz="2400" dirty="0">
                <a:solidFill>
                  <a:srgbClr val="002060"/>
                </a:solidFill>
              </a:rPr>
              <a:t>篇。长度不少于</a:t>
            </a:r>
            <a:r>
              <a:rPr lang="en-US" altLang="zh-CN" sz="2400" dirty="0">
                <a:solidFill>
                  <a:srgbClr val="002060"/>
                </a:solidFill>
              </a:rPr>
              <a:t>10</a:t>
            </a:r>
            <a:r>
              <a:rPr lang="zh-CN" altLang="en-US" sz="2400" dirty="0">
                <a:solidFill>
                  <a:srgbClr val="002060"/>
                </a:solidFill>
              </a:rPr>
              <a:t>页。</a:t>
            </a:r>
            <a:endParaRPr lang="en-US" altLang="zh-CN" sz="2400" dirty="0">
              <a:solidFill>
                <a:srgbClr val="002060"/>
              </a:solidFill>
            </a:endParaRPr>
          </a:p>
          <a:p>
            <a:r>
              <a:rPr lang="zh-CN" altLang="en-US" sz="2800" dirty="0">
                <a:solidFill>
                  <a:srgbClr val="002060"/>
                </a:solidFill>
              </a:rPr>
              <a:t>论文格式按照电子学报或者电子与信息学报论文格式。</a:t>
            </a:r>
            <a:endParaRPr lang="en-US" altLang="zh-CN" sz="2800" dirty="0">
              <a:solidFill>
                <a:srgbClr val="002060"/>
              </a:solidFill>
            </a:endParaRPr>
          </a:p>
          <a:p>
            <a:r>
              <a:rPr lang="en-US" altLang="zh-CN" sz="2800" dirty="0">
                <a:solidFill>
                  <a:srgbClr val="002060"/>
                </a:solidFill>
              </a:rPr>
              <a:t>1</a:t>
            </a:r>
            <a:r>
              <a:rPr lang="zh-CN" altLang="en-US" sz="2800" dirty="0" smtClean="0">
                <a:solidFill>
                  <a:srgbClr val="002060"/>
                </a:solidFill>
              </a:rPr>
              <a:t>月</a:t>
            </a:r>
            <a:r>
              <a:rPr lang="en-US" altLang="zh-CN" sz="2800" dirty="0" smtClean="0">
                <a:solidFill>
                  <a:srgbClr val="002060"/>
                </a:solidFill>
              </a:rPr>
              <a:t>15</a:t>
            </a:r>
            <a:r>
              <a:rPr lang="zh-CN" altLang="en-US" sz="2800" dirty="0" smtClean="0">
                <a:solidFill>
                  <a:srgbClr val="002060"/>
                </a:solidFill>
              </a:rPr>
              <a:t>日</a:t>
            </a:r>
            <a:r>
              <a:rPr lang="zh-CN" altLang="en-US" sz="2800" dirty="0">
                <a:solidFill>
                  <a:srgbClr val="002060"/>
                </a:solidFill>
              </a:rPr>
              <a:t>之前发到我的</a:t>
            </a:r>
            <a:r>
              <a:rPr lang="zh-CN" altLang="en-US" sz="2800" dirty="0" smtClean="0">
                <a:solidFill>
                  <a:srgbClr val="002060"/>
                </a:solidFill>
              </a:rPr>
              <a:t>邮箱</a:t>
            </a:r>
            <a:r>
              <a:rPr lang="en-US" altLang="zh-CN" sz="2800" dirty="0" smtClean="0">
                <a:solidFill>
                  <a:srgbClr val="002060"/>
                </a:solidFill>
                <a:hlinkClick r:id="rId2"/>
              </a:rPr>
              <a:t>6536765@qq.com</a:t>
            </a:r>
            <a:r>
              <a:rPr lang="zh-CN" altLang="en-US" sz="2800" dirty="0">
                <a:solidFill>
                  <a:srgbClr val="002060"/>
                </a:solidFill>
              </a:rPr>
              <a:t>。</a:t>
            </a:r>
          </a:p>
        </p:txBody>
      </p:sp>
    </p:spTree>
    <p:extLst>
      <p:ext uri="{BB962C8B-B14F-4D97-AF65-F5344CB8AC3E}">
        <p14:creationId xmlns:p14="http://schemas.microsoft.com/office/powerpoint/2010/main" val="2168139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dirty="0" smtClean="0"/>
              <a:t>祝大家取得好成绩！</a:t>
            </a:r>
            <a:endParaRPr lang="zh-CN" altLang="en-US" dirty="0"/>
          </a:p>
        </p:txBody>
      </p:sp>
      <p:sp>
        <p:nvSpPr>
          <p:cNvPr id="7" name="副标题 6"/>
          <p:cNvSpPr>
            <a:spLocks noGrp="1"/>
          </p:cNvSpPr>
          <p:nvPr>
            <p:ph type="subTitle"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r>
              <a:rPr lang="zh-CN" altLang="zh-CN" smtClean="0"/>
              <a:t>2011-11-29</a:t>
            </a:r>
            <a:endParaRPr lang="zh-CN" altLang="zh-CN"/>
          </a:p>
        </p:txBody>
      </p:sp>
      <p:sp>
        <p:nvSpPr>
          <p:cNvPr id="5" name="灯片编号占位符 4"/>
          <p:cNvSpPr>
            <a:spLocks noGrp="1"/>
          </p:cNvSpPr>
          <p:nvPr>
            <p:ph type="sldNum" sz="quarter" idx="12"/>
          </p:nvPr>
        </p:nvSpPr>
        <p:spPr/>
        <p:txBody>
          <a:bodyPr/>
          <a:lstStyle/>
          <a:p>
            <a:pPr>
              <a:defRPr/>
            </a:pPr>
            <a:fld id="{FF11AE3C-13E6-4E76-B4F3-8DB437E3478E}" type="slidenum">
              <a:rPr lang="en-US" altLang="zh-CN" smtClean="0"/>
              <a:pPr>
                <a:defRPr/>
              </a:pPr>
              <a:t>38</a:t>
            </a:fld>
            <a:endParaRPr lang="en-US" altLang="zh-CN"/>
          </a:p>
        </p:txBody>
      </p:sp>
    </p:spTree>
    <p:extLst>
      <p:ext uri="{BB962C8B-B14F-4D97-AF65-F5344CB8AC3E}">
        <p14:creationId xmlns:p14="http://schemas.microsoft.com/office/powerpoint/2010/main" val="3418626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B751849-97FB-4D48-A0DF-C77E1B937AB2}" type="slidenum">
              <a:rPr lang="en-US" altLang="zh-CN" smtClean="0"/>
              <a:pPr eaLnBrk="1" hangingPunct="1"/>
              <a:t>4</a:t>
            </a:fld>
            <a:endParaRPr lang="en-US" altLang="zh-CN"/>
          </a:p>
        </p:txBody>
      </p:sp>
      <p:sp>
        <p:nvSpPr>
          <p:cNvPr id="19460" name="Rectangle 2"/>
          <p:cNvSpPr>
            <a:spLocks noGrp="1" noRot="1" noChangeArrowheads="1"/>
          </p:cNvSpPr>
          <p:nvPr>
            <p:ph type="title"/>
          </p:nvPr>
        </p:nvSpPr>
        <p:spPr/>
        <p:txBody>
          <a:bodyPr/>
          <a:lstStyle/>
          <a:p>
            <a:pPr eaLnBrk="1" hangingPunct="1"/>
            <a:r>
              <a:rPr lang="zh-CN" altLang="en-US">
                <a:sym typeface="Symbol" pitchFamily="18" charset="2"/>
              </a:rPr>
              <a:t>按</a:t>
            </a:r>
            <a:r>
              <a:rPr lang="en-US" altLang="zh-CN"/>
              <a:t>K-L</a:t>
            </a:r>
            <a:r>
              <a:rPr lang="zh-CN" altLang="en-US"/>
              <a:t>展开式选择特征</a:t>
            </a:r>
          </a:p>
        </p:txBody>
      </p:sp>
      <p:sp>
        <p:nvSpPr>
          <p:cNvPr id="461827" name="Rectangle 3"/>
          <p:cNvSpPr>
            <a:spLocks noGrp="1" noRot="1" noChangeArrowheads="1"/>
          </p:cNvSpPr>
          <p:nvPr>
            <p:ph type="body" sz="half" idx="1"/>
          </p:nvPr>
        </p:nvSpPr>
        <p:spPr>
          <a:xfrm>
            <a:off x="609600" y="1295400"/>
            <a:ext cx="7772400" cy="4803775"/>
          </a:xfrm>
        </p:spPr>
        <p:txBody>
          <a:bodyPr/>
          <a:lstStyle/>
          <a:p>
            <a:pPr>
              <a:lnSpc>
                <a:spcPct val="120000"/>
              </a:lnSpc>
              <a:spcBef>
                <a:spcPct val="0"/>
              </a:spcBef>
            </a:pPr>
            <a:r>
              <a:rPr lang="en-US" altLang="zh-CN" sz="2400"/>
              <a:t>K-L</a:t>
            </a:r>
            <a:r>
              <a:rPr lang="zh-CN" altLang="en-US" sz="2400"/>
              <a:t>展开式系数</a:t>
            </a:r>
            <a:r>
              <a:rPr lang="en-US" altLang="zh-CN" sz="2400">
                <a:sym typeface="Symbol" pitchFamily="18" charset="2"/>
              </a:rPr>
              <a:t>a</a:t>
            </a:r>
            <a:r>
              <a:rPr lang="en-US" altLang="zh-CN" sz="2400" baseline="-25000">
                <a:sym typeface="Symbol" pitchFamily="18" charset="2"/>
              </a:rPr>
              <a:t>j</a:t>
            </a:r>
            <a:r>
              <a:rPr lang="zh-CN" altLang="en-US" sz="2400">
                <a:sym typeface="Symbol" pitchFamily="18" charset="2"/>
              </a:rPr>
              <a:t>也就是</a:t>
            </a:r>
            <a:r>
              <a:rPr lang="zh-CN" altLang="en-US" sz="2400"/>
              <a:t>变换后的特征，用</a:t>
            </a:r>
            <a:r>
              <a:rPr lang="en-US" altLang="zh-CN" sz="2400"/>
              <a:t>y</a:t>
            </a:r>
            <a:r>
              <a:rPr lang="en-US" altLang="zh-CN" sz="2400" baseline="-25000">
                <a:sym typeface="Symbol" pitchFamily="18" charset="2"/>
              </a:rPr>
              <a:t>j</a:t>
            </a:r>
            <a:r>
              <a:rPr lang="zh-CN" altLang="en-US" sz="2400"/>
              <a:t>表示，写成向量形式：</a:t>
            </a:r>
            <a:r>
              <a:rPr lang="en-US" altLang="zh-CN" sz="2400"/>
              <a:t>y= </a:t>
            </a:r>
            <a:r>
              <a:rPr lang="en-US" altLang="zh-CN" sz="2400">
                <a:sym typeface="Symbol" pitchFamily="18" charset="2"/>
              </a:rPr>
              <a:t></a:t>
            </a:r>
            <a:r>
              <a:rPr lang="en-US" altLang="zh-CN" sz="2400" baseline="30000">
                <a:sym typeface="Symbol" pitchFamily="18" charset="2"/>
              </a:rPr>
              <a:t>T</a:t>
            </a:r>
            <a:r>
              <a:rPr lang="en-US" altLang="zh-CN" sz="2400">
                <a:sym typeface="Symbol" pitchFamily="18" charset="2"/>
              </a:rPr>
              <a:t>x</a:t>
            </a:r>
            <a:r>
              <a:rPr lang="zh-CN" altLang="en-US" sz="2400">
                <a:sym typeface="Symbol" pitchFamily="18" charset="2"/>
              </a:rPr>
              <a:t>。此时变换矩阵用</a:t>
            </a:r>
            <a:r>
              <a:rPr lang="en-US" altLang="zh-CN" sz="2400">
                <a:sym typeface="Symbol" pitchFamily="18" charset="2"/>
              </a:rPr>
              <a:t>m</a:t>
            </a:r>
            <a:r>
              <a:rPr lang="zh-CN" altLang="en-US" sz="2400">
                <a:sym typeface="Symbol" pitchFamily="18" charset="2"/>
              </a:rPr>
              <a:t>个特征向量组成。</a:t>
            </a:r>
          </a:p>
          <a:p>
            <a:pPr>
              <a:lnSpc>
                <a:spcPct val="120000"/>
              </a:lnSpc>
              <a:spcBef>
                <a:spcPct val="0"/>
              </a:spcBef>
            </a:pPr>
            <a:r>
              <a:rPr lang="zh-CN" altLang="en-US" sz="2400">
                <a:sym typeface="Symbol" pitchFamily="18" charset="2"/>
              </a:rPr>
              <a:t>为使误差最小，不采用的特征向量，其对应的特征值应尽可能小。因此，将特征值按大小次序标号，即</a:t>
            </a:r>
          </a:p>
          <a:p>
            <a:pPr>
              <a:lnSpc>
                <a:spcPct val="120000"/>
              </a:lnSpc>
              <a:spcBef>
                <a:spcPct val="0"/>
              </a:spcBef>
            </a:pPr>
            <a:endParaRPr lang="zh-CN" altLang="en-US" sz="2400">
              <a:sym typeface="Symbol" pitchFamily="18" charset="2"/>
            </a:endParaRPr>
          </a:p>
          <a:p>
            <a:pPr lvl="1">
              <a:lnSpc>
                <a:spcPct val="120000"/>
              </a:lnSpc>
              <a:spcBef>
                <a:spcPct val="0"/>
              </a:spcBef>
              <a:buFont typeface="Wingdings" pitchFamily="2" charset="2"/>
              <a:buNone/>
            </a:pPr>
            <a:endParaRPr lang="zh-CN" altLang="en-US" sz="2000">
              <a:sym typeface="Symbol" pitchFamily="18" charset="2"/>
            </a:endParaRPr>
          </a:p>
          <a:p>
            <a:pPr>
              <a:lnSpc>
                <a:spcPct val="120000"/>
              </a:lnSpc>
              <a:spcBef>
                <a:spcPct val="0"/>
              </a:spcBef>
            </a:pPr>
            <a:r>
              <a:rPr lang="zh-CN" altLang="en-US" sz="2400">
                <a:sym typeface="Symbol" pitchFamily="18" charset="2"/>
              </a:rPr>
              <a:t>若首先采用前面的</a:t>
            </a:r>
            <a:r>
              <a:rPr lang="en-US" altLang="zh-CN" sz="2400">
                <a:sym typeface="Symbol" pitchFamily="18" charset="2"/>
              </a:rPr>
              <a:t>m</a:t>
            </a:r>
            <a:r>
              <a:rPr lang="zh-CN" altLang="en-US" sz="2400">
                <a:sym typeface="Symbol" pitchFamily="18" charset="2"/>
              </a:rPr>
              <a:t>个特征向量，便可使变换误差最小。此时的变换矩阵为</a:t>
            </a:r>
            <a:endParaRPr lang="zh-CN" altLang="en-US" sz="2800">
              <a:latin typeface="Times New Roman" pitchFamily="18" charset="0"/>
              <a:sym typeface="Symbol" pitchFamily="18" charset="2"/>
            </a:endParaRPr>
          </a:p>
          <a:p>
            <a:pPr>
              <a:lnSpc>
                <a:spcPct val="120000"/>
              </a:lnSpc>
              <a:spcBef>
                <a:spcPct val="0"/>
              </a:spcBef>
              <a:buFont typeface="Wingdings" pitchFamily="2" charset="2"/>
              <a:buNone/>
            </a:pPr>
            <a:r>
              <a:rPr lang="zh-CN" altLang="en-US" sz="2800">
                <a:latin typeface="Times New Roman" pitchFamily="18" charset="0"/>
                <a:sym typeface="Symbol" pitchFamily="18" charset="2"/>
              </a:rPr>
              <a:t>			 </a:t>
            </a:r>
            <a:r>
              <a:rPr lang="en-US" altLang="zh-CN" sz="2800">
                <a:latin typeface="Times New Roman" pitchFamily="18" charset="0"/>
                <a:sym typeface="Symbol" pitchFamily="18" charset="2"/>
              </a:rPr>
              <a:t>= (</a:t>
            </a:r>
            <a:r>
              <a:rPr lang="en-US" altLang="zh-CN" sz="2800" i="1">
                <a:latin typeface="Times New Roman" pitchFamily="18" charset="0"/>
                <a:sym typeface="Symbol" pitchFamily="18" charset="2"/>
              </a:rPr>
              <a:t></a:t>
            </a:r>
            <a:r>
              <a:rPr lang="en-US" altLang="zh-CN" sz="2800" baseline="-25000">
                <a:latin typeface="Times New Roman" pitchFamily="18" charset="0"/>
                <a:sym typeface="Symbol" pitchFamily="18" charset="2"/>
              </a:rPr>
              <a:t>1  </a:t>
            </a:r>
            <a:r>
              <a:rPr lang="en-US" altLang="zh-CN" sz="2800" i="1">
                <a:latin typeface="Times New Roman" pitchFamily="18" charset="0"/>
                <a:sym typeface="Symbol" pitchFamily="18" charset="2"/>
              </a:rPr>
              <a:t></a:t>
            </a:r>
            <a:r>
              <a:rPr lang="en-US" altLang="zh-CN" sz="2800">
                <a:latin typeface="Times New Roman" pitchFamily="18" charset="0"/>
                <a:sym typeface="Symbol" pitchFamily="18" charset="2"/>
              </a:rPr>
              <a:t> </a:t>
            </a:r>
            <a:r>
              <a:rPr lang="en-US" altLang="zh-CN" sz="2800" baseline="-25000">
                <a:latin typeface="Times New Roman" pitchFamily="18" charset="0"/>
                <a:sym typeface="Symbol" pitchFamily="18" charset="2"/>
              </a:rPr>
              <a:t>2  </a:t>
            </a:r>
            <a:r>
              <a:rPr lang="en-US" altLang="zh-CN" sz="2800">
                <a:latin typeface="Times New Roman" pitchFamily="18" charset="0"/>
              </a:rPr>
              <a:t>…  </a:t>
            </a:r>
            <a:r>
              <a:rPr lang="en-US" altLang="zh-CN" sz="2800" i="1">
                <a:latin typeface="Times New Roman" pitchFamily="18" charset="0"/>
                <a:sym typeface="Symbol" pitchFamily="18" charset="2"/>
              </a:rPr>
              <a:t></a:t>
            </a:r>
            <a:r>
              <a:rPr lang="en-US" altLang="zh-CN" sz="2800">
                <a:latin typeface="Times New Roman" pitchFamily="18" charset="0"/>
                <a:sym typeface="Symbol" pitchFamily="18" charset="2"/>
              </a:rPr>
              <a:t> </a:t>
            </a:r>
            <a:r>
              <a:rPr lang="en-US" altLang="zh-CN" sz="2800" baseline="-25000">
                <a:latin typeface="Times New Roman" pitchFamily="18" charset="0"/>
                <a:sym typeface="Symbol" pitchFamily="18" charset="2"/>
              </a:rPr>
              <a:t>m</a:t>
            </a:r>
            <a:r>
              <a:rPr lang="en-US" altLang="zh-CN" sz="2800">
                <a:latin typeface="Times New Roman" pitchFamily="18" charset="0"/>
                <a:sym typeface="Symbol" pitchFamily="18" charset="2"/>
              </a:rPr>
              <a:t>)</a:t>
            </a:r>
            <a:endParaRPr lang="en-US" altLang="zh-CN" sz="2400">
              <a:sym typeface="Symbol" pitchFamily="18" charset="2"/>
            </a:endParaRPr>
          </a:p>
        </p:txBody>
      </p:sp>
      <p:graphicFrame>
        <p:nvGraphicFramePr>
          <p:cNvPr id="461828" name="Object 4"/>
          <p:cNvGraphicFramePr>
            <a:graphicFrameLocks noGrp="1" noChangeAspect="1"/>
          </p:cNvGraphicFramePr>
          <p:nvPr>
            <p:ph sz="half" idx="2"/>
          </p:nvPr>
        </p:nvGraphicFramePr>
        <p:xfrm>
          <a:off x="2286000" y="3657600"/>
          <a:ext cx="4000500" cy="493713"/>
        </p:xfrm>
        <a:graphic>
          <a:graphicData uri="http://schemas.openxmlformats.org/presentationml/2006/ole">
            <mc:AlternateContent xmlns:mc="http://schemas.openxmlformats.org/markup-compatibility/2006">
              <mc:Choice xmlns:v="urn:schemas-microsoft-com:vml" Requires="v">
                <p:oleObj spid="_x0000_s19502" name="公式" r:id="rId3" imgW="1854200" imgH="228600" progId="Equation.3">
                  <p:embed/>
                </p:oleObj>
              </mc:Choice>
              <mc:Fallback>
                <p:oleObj name="公式" r:id="rId3" imgW="18542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657600"/>
                        <a:ext cx="400050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1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182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618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8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0739756-1FEB-40E8-B4CE-C8289F6B74BC}" type="slidenum">
              <a:rPr lang="en-US" altLang="zh-CN" smtClean="0"/>
              <a:pPr eaLnBrk="1" hangingPunct="1"/>
              <a:t>5</a:t>
            </a:fld>
            <a:endParaRPr lang="en-US" altLang="zh-CN"/>
          </a:p>
        </p:txBody>
      </p:sp>
      <p:sp>
        <p:nvSpPr>
          <p:cNvPr id="20484" name="Rectangle 2"/>
          <p:cNvSpPr>
            <a:spLocks noGrp="1" noRot="1" noChangeArrowheads="1"/>
          </p:cNvSpPr>
          <p:nvPr>
            <p:ph type="title"/>
          </p:nvPr>
        </p:nvSpPr>
        <p:spPr/>
        <p:txBody>
          <a:bodyPr/>
          <a:lstStyle/>
          <a:p>
            <a:pPr eaLnBrk="1" hangingPunct="1"/>
            <a:r>
              <a:rPr lang="zh-CN" altLang="en-US"/>
              <a:t>本讲内容</a:t>
            </a:r>
          </a:p>
        </p:txBody>
      </p:sp>
      <p:sp>
        <p:nvSpPr>
          <p:cNvPr id="69635" name="Rectangle 3"/>
          <p:cNvSpPr>
            <a:spLocks noGrp="1" noRot="1" noChangeArrowheads="1"/>
          </p:cNvSpPr>
          <p:nvPr>
            <p:ph type="body" idx="1"/>
          </p:nvPr>
        </p:nvSpPr>
        <p:spPr/>
        <p:txBody>
          <a:bodyPr/>
          <a:lstStyle/>
          <a:p>
            <a:pPr eaLnBrk="1" hangingPunct="1"/>
            <a:r>
              <a:rPr lang="zh-CN" altLang="en-US"/>
              <a:t>神经网络的引入</a:t>
            </a:r>
          </a:p>
          <a:p>
            <a:pPr eaLnBrk="1" hangingPunct="1"/>
            <a:r>
              <a:rPr lang="zh-CN" altLang="en-US"/>
              <a:t>神经网络的基本概念</a:t>
            </a:r>
          </a:p>
          <a:p>
            <a:pPr eaLnBrk="1" hangingPunct="1"/>
            <a:r>
              <a:rPr lang="en-US" altLang="zh-CN"/>
              <a:t>BP</a:t>
            </a:r>
            <a:r>
              <a:rPr lang="zh-CN" altLang="en-US"/>
              <a:t>学习算法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灯片编号占位符 7"/>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51BCF63-5EBA-4968-AACD-82D5F61EF32D}" type="slidenum">
              <a:rPr lang="en-US" altLang="zh-CN" smtClean="0"/>
              <a:pPr eaLnBrk="1" hangingPunct="1"/>
              <a:t>6</a:t>
            </a:fld>
            <a:endParaRPr lang="en-US" altLang="zh-CN"/>
          </a:p>
        </p:txBody>
      </p:sp>
      <p:sp>
        <p:nvSpPr>
          <p:cNvPr id="21508" name="Rectangle 2"/>
          <p:cNvSpPr>
            <a:spLocks noGrp="1" noRot="1" noChangeArrowheads="1"/>
          </p:cNvSpPr>
          <p:nvPr>
            <p:ph type="title"/>
          </p:nvPr>
        </p:nvSpPr>
        <p:spPr/>
        <p:txBody>
          <a:bodyPr/>
          <a:lstStyle/>
          <a:p>
            <a:pPr eaLnBrk="1" hangingPunct="1"/>
            <a:r>
              <a:rPr lang="zh-CN" altLang="en-US"/>
              <a:t>感知器算法回顾</a:t>
            </a:r>
          </a:p>
        </p:txBody>
      </p:sp>
      <p:sp>
        <p:nvSpPr>
          <p:cNvPr id="428038" name="Rectangle 6"/>
          <p:cNvSpPr>
            <a:spLocks noGrp="1" noRot="1" noChangeArrowheads="1"/>
          </p:cNvSpPr>
          <p:nvPr>
            <p:ph type="body" sz="half" idx="1"/>
          </p:nvPr>
        </p:nvSpPr>
        <p:spPr>
          <a:xfrm>
            <a:off x="609600" y="1295400"/>
            <a:ext cx="7848600" cy="4803775"/>
          </a:xfrm>
        </p:spPr>
        <p:txBody>
          <a:bodyPr/>
          <a:lstStyle/>
          <a:p>
            <a:pPr eaLnBrk="1" hangingPunct="1"/>
            <a:r>
              <a:rPr lang="zh-CN" altLang="en-US" sz="2800"/>
              <a:t>感知器算法属于线性分类器：</a:t>
            </a:r>
          </a:p>
          <a:p>
            <a:pPr eaLnBrk="1" hangingPunct="1"/>
            <a:endParaRPr lang="zh-CN" altLang="en-US" sz="2800"/>
          </a:p>
          <a:p>
            <a:pPr eaLnBrk="1" hangingPunct="1"/>
            <a:endParaRPr lang="zh-CN" altLang="en-US" sz="2800"/>
          </a:p>
          <a:p>
            <a:pPr eaLnBrk="1" hangingPunct="1"/>
            <a:r>
              <a:rPr lang="zh-CN" altLang="en-US" sz="2800"/>
              <a:t>感知器算法可图示如下：</a:t>
            </a:r>
          </a:p>
        </p:txBody>
      </p:sp>
      <p:graphicFrame>
        <p:nvGraphicFramePr>
          <p:cNvPr id="428041" name="Object 9"/>
          <p:cNvGraphicFramePr>
            <a:graphicFrameLocks noGrp="1" noChangeAspect="1"/>
          </p:cNvGraphicFramePr>
          <p:nvPr>
            <p:ph sz="quarter" idx="2"/>
          </p:nvPr>
        </p:nvGraphicFramePr>
        <p:xfrm>
          <a:off x="2362200" y="3429000"/>
          <a:ext cx="4800600" cy="2770188"/>
        </p:xfrm>
        <a:graphic>
          <a:graphicData uri="http://schemas.openxmlformats.org/presentationml/2006/ole">
            <mc:AlternateContent xmlns:mc="http://schemas.openxmlformats.org/markup-compatibility/2006">
              <mc:Choice xmlns:v="urn:schemas-microsoft-com:vml" Requires="v">
                <p:oleObj spid="_x0000_s21590" name="Visio" r:id="rId3" imgW="4276649" imgH="2467356" progId="Visio.Drawing.11">
                  <p:embed/>
                </p:oleObj>
              </mc:Choice>
              <mc:Fallback>
                <p:oleObj name="Visio" r:id="rId3" imgW="4276649" imgH="2467356"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429000"/>
                        <a:ext cx="4800600" cy="277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28036" name="Object 4"/>
          <p:cNvGraphicFramePr>
            <a:graphicFrameLocks noGrp="1" noChangeAspect="1"/>
          </p:cNvGraphicFramePr>
          <p:nvPr>
            <p:ph idx="4294967295"/>
          </p:nvPr>
        </p:nvGraphicFramePr>
        <p:xfrm>
          <a:off x="2743200" y="1838325"/>
          <a:ext cx="2743200" cy="981075"/>
        </p:xfrm>
        <a:graphic>
          <a:graphicData uri="http://schemas.openxmlformats.org/presentationml/2006/ole">
            <mc:AlternateContent xmlns:mc="http://schemas.openxmlformats.org/markup-compatibility/2006">
              <mc:Choice xmlns:v="urn:schemas-microsoft-com:vml" Requires="v">
                <p:oleObj spid="_x0000_s21591" name="Equation" r:id="rId5" imgW="1422400" imgH="508000" progId="Equation.DSMT4">
                  <p:embed/>
                </p:oleObj>
              </mc:Choice>
              <mc:Fallback>
                <p:oleObj name="Equation" r:id="rId5" imgW="1422400" imgH="5080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1838325"/>
                        <a:ext cx="2743200"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803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8038">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28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91F9CFC-F1DB-4F70-8219-FF1E31D3993F}" type="slidenum">
              <a:rPr lang="en-US" altLang="zh-CN" smtClean="0"/>
              <a:pPr eaLnBrk="1" hangingPunct="1"/>
              <a:t>7</a:t>
            </a:fld>
            <a:endParaRPr lang="en-US" altLang="zh-CN"/>
          </a:p>
        </p:txBody>
      </p:sp>
      <p:sp>
        <p:nvSpPr>
          <p:cNvPr id="22532" name="Rectangle 5"/>
          <p:cNvSpPr>
            <a:spLocks noGrp="1" noRot="1" noChangeArrowheads="1"/>
          </p:cNvSpPr>
          <p:nvPr>
            <p:ph type="title"/>
          </p:nvPr>
        </p:nvSpPr>
        <p:spPr/>
        <p:txBody>
          <a:bodyPr/>
          <a:lstStyle/>
          <a:p>
            <a:pPr eaLnBrk="1" hangingPunct="1"/>
            <a:r>
              <a:rPr lang="en-US" altLang="zh-CN"/>
              <a:t>McCulloch-Pitts</a:t>
            </a:r>
            <a:r>
              <a:rPr lang="zh-CN" altLang="en-US"/>
              <a:t>神经元</a:t>
            </a:r>
          </a:p>
        </p:txBody>
      </p:sp>
      <p:sp>
        <p:nvSpPr>
          <p:cNvPr id="433155" name="Rectangle 3"/>
          <p:cNvSpPr>
            <a:spLocks noGrp="1" noRot="1" noChangeArrowheads="1"/>
          </p:cNvSpPr>
          <p:nvPr>
            <p:ph type="body" sz="half" idx="1"/>
          </p:nvPr>
        </p:nvSpPr>
        <p:spPr>
          <a:xfrm>
            <a:off x="609600" y="1295400"/>
            <a:ext cx="7696200" cy="4803775"/>
          </a:xfrm>
        </p:spPr>
        <p:txBody>
          <a:bodyPr/>
          <a:lstStyle/>
          <a:p>
            <a:pPr eaLnBrk="1" hangingPunct="1">
              <a:lnSpc>
                <a:spcPct val="90000"/>
              </a:lnSpc>
            </a:pPr>
            <a:r>
              <a:rPr lang="zh-CN" altLang="en-US" sz="2800"/>
              <a:t>典型的</a:t>
            </a:r>
            <a:r>
              <a:rPr lang="en-US" altLang="zh-CN" sz="2800"/>
              <a:t>f</a:t>
            </a:r>
            <a:r>
              <a:rPr lang="zh-CN" altLang="en-US" sz="2800"/>
              <a:t>为硬限幅函数</a:t>
            </a:r>
            <a:r>
              <a:rPr lang="en-US" altLang="zh-CN" sz="2800"/>
              <a:t>(hard limiter)</a:t>
            </a:r>
            <a:r>
              <a:rPr lang="zh-CN" altLang="en-US" sz="2800"/>
              <a:t>。</a:t>
            </a:r>
          </a:p>
          <a:p>
            <a:pPr eaLnBrk="1" hangingPunct="1">
              <a:lnSpc>
                <a:spcPct val="90000"/>
              </a:lnSpc>
            </a:pPr>
            <a:r>
              <a:rPr lang="zh-CN" altLang="en-US" sz="2800"/>
              <a:t>将求和和激励函数合并可表示为：</a:t>
            </a:r>
          </a:p>
          <a:p>
            <a:pPr eaLnBrk="1" hangingPunct="1">
              <a:lnSpc>
                <a:spcPct val="90000"/>
              </a:lnSpc>
            </a:pPr>
            <a:endParaRPr lang="zh-CN" altLang="en-US" sz="2800"/>
          </a:p>
          <a:p>
            <a:pPr eaLnBrk="1" hangingPunct="1">
              <a:lnSpc>
                <a:spcPct val="90000"/>
              </a:lnSpc>
            </a:pPr>
            <a:endParaRPr lang="zh-CN" altLang="en-US" sz="2800"/>
          </a:p>
          <a:p>
            <a:pPr eaLnBrk="1" hangingPunct="1">
              <a:lnSpc>
                <a:spcPct val="90000"/>
              </a:lnSpc>
            </a:pPr>
            <a:endParaRPr lang="zh-CN" altLang="en-US" sz="2800"/>
          </a:p>
          <a:p>
            <a:pPr eaLnBrk="1" hangingPunct="1">
              <a:lnSpc>
                <a:spcPct val="90000"/>
              </a:lnSpc>
            </a:pPr>
            <a:endParaRPr lang="zh-CN" altLang="en-US" sz="2800"/>
          </a:p>
          <a:p>
            <a:pPr eaLnBrk="1" hangingPunct="1">
              <a:lnSpc>
                <a:spcPct val="90000"/>
              </a:lnSpc>
            </a:pPr>
            <a:endParaRPr lang="zh-CN" altLang="en-US" sz="2800"/>
          </a:p>
          <a:p>
            <a:pPr eaLnBrk="1" hangingPunct="1">
              <a:lnSpc>
                <a:spcPct val="90000"/>
              </a:lnSpc>
            </a:pPr>
            <a:endParaRPr lang="zh-CN" altLang="en-US" sz="2800"/>
          </a:p>
          <a:p>
            <a:pPr eaLnBrk="1" hangingPunct="1">
              <a:lnSpc>
                <a:spcPct val="90000"/>
              </a:lnSpc>
            </a:pPr>
            <a:r>
              <a:rPr lang="zh-CN" altLang="en-US" sz="2800"/>
              <a:t>采用硬限幅函数的神经元称为</a:t>
            </a:r>
            <a:r>
              <a:rPr lang="en-US" altLang="zh-CN" sz="2800"/>
              <a:t>McCulloch-Pitts</a:t>
            </a:r>
            <a:r>
              <a:rPr lang="zh-CN" altLang="en-US" sz="2800"/>
              <a:t>神经元。</a:t>
            </a:r>
          </a:p>
        </p:txBody>
      </p:sp>
      <p:graphicFrame>
        <p:nvGraphicFramePr>
          <p:cNvPr id="433156" name="Object 4"/>
          <p:cNvGraphicFramePr>
            <a:graphicFrameLocks noGrp="1" noChangeAspect="1"/>
          </p:cNvGraphicFramePr>
          <p:nvPr>
            <p:ph sz="half" idx="2"/>
          </p:nvPr>
        </p:nvGraphicFramePr>
        <p:xfrm>
          <a:off x="2057400" y="2209800"/>
          <a:ext cx="3810000" cy="2784475"/>
        </p:xfrm>
        <a:graphic>
          <a:graphicData uri="http://schemas.openxmlformats.org/presentationml/2006/ole">
            <mc:AlternateContent xmlns:mc="http://schemas.openxmlformats.org/markup-compatibility/2006">
              <mc:Choice xmlns:v="urn:schemas-microsoft-com:vml" Requires="v">
                <p:oleObj spid="_x0000_s22574" name="Visio" r:id="rId3" imgW="3376574" imgH="2467356" progId="Visio.Drawing.11">
                  <p:embed/>
                </p:oleObj>
              </mc:Choice>
              <mc:Fallback>
                <p:oleObj name="Visio" r:id="rId3" imgW="3376574" imgH="2467356"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209800"/>
                        <a:ext cx="3810000" cy="278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3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31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3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31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灯片编号占位符 7"/>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004D291-72CF-43B7-AA28-F06CB080EEBA}" type="slidenum">
              <a:rPr lang="en-US" altLang="zh-CN" smtClean="0"/>
              <a:pPr eaLnBrk="1" hangingPunct="1"/>
              <a:t>8</a:t>
            </a:fld>
            <a:endParaRPr lang="en-US" altLang="zh-CN"/>
          </a:p>
        </p:txBody>
      </p:sp>
      <p:sp>
        <p:nvSpPr>
          <p:cNvPr id="23556" name="Rectangle 2"/>
          <p:cNvSpPr>
            <a:spLocks noGrp="1" noRot="1" noChangeArrowheads="1"/>
          </p:cNvSpPr>
          <p:nvPr>
            <p:ph type="title"/>
          </p:nvPr>
        </p:nvSpPr>
        <p:spPr/>
        <p:txBody>
          <a:bodyPr/>
          <a:lstStyle/>
          <a:p>
            <a:pPr eaLnBrk="1" hangingPunct="1"/>
            <a:r>
              <a:rPr lang="zh-CN" altLang="en-US"/>
              <a:t>神经网络的引入</a:t>
            </a:r>
            <a:r>
              <a:rPr lang="en-US" altLang="zh-CN"/>
              <a:t>—XOR</a:t>
            </a:r>
            <a:r>
              <a:rPr lang="zh-CN" altLang="en-US"/>
              <a:t>运算</a:t>
            </a:r>
          </a:p>
        </p:txBody>
      </p:sp>
      <p:sp>
        <p:nvSpPr>
          <p:cNvPr id="424963" name="Rectangle 3"/>
          <p:cNvSpPr>
            <a:spLocks noGrp="1" noRot="1" noChangeArrowheads="1"/>
          </p:cNvSpPr>
          <p:nvPr>
            <p:ph type="body" sz="half" idx="1"/>
          </p:nvPr>
        </p:nvSpPr>
        <p:spPr>
          <a:xfrm>
            <a:off x="609600" y="1295400"/>
            <a:ext cx="7848600" cy="4803775"/>
          </a:xfrm>
        </p:spPr>
        <p:txBody>
          <a:bodyPr/>
          <a:lstStyle/>
          <a:p>
            <a:pPr eaLnBrk="1" hangingPunct="1"/>
            <a:r>
              <a:rPr lang="en-US" altLang="zh-CN" sz="2800"/>
              <a:t>XOR</a:t>
            </a:r>
            <a:r>
              <a:rPr lang="zh-CN" altLang="en-US" sz="2800"/>
              <a:t>运算是一个典型的非线性分类问题。</a:t>
            </a:r>
          </a:p>
          <a:p>
            <a:pPr eaLnBrk="1" hangingPunct="1"/>
            <a:r>
              <a:rPr lang="zh-CN" altLang="en-US" sz="2800"/>
              <a:t>逻辑运算分类图</a:t>
            </a:r>
          </a:p>
        </p:txBody>
      </p:sp>
      <p:graphicFrame>
        <p:nvGraphicFramePr>
          <p:cNvPr id="424964" name="Object 4"/>
          <p:cNvGraphicFramePr>
            <a:graphicFrameLocks noGrp="1" noChangeAspect="1"/>
          </p:cNvGraphicFramePr>
          <p:nvPr>
            <p:ph sz="quarter" idx="2"/>
          </p:nvPr>
        </p:nvGraphicFramePr>
        <p:xfrm>
          <a:off x="1371600" y="3048000"/>
          <a:ext cx="2624138" cy="2895600"/>
        </p:xfrm>
        <a:graphic>
          <a:graphicData uri="http://schemas.openxmlformats.org/presentationml/2006/ole">
            <mc:AlternateContent xmlns:mc="http://schemas.openxmlformats.org/markup-compatibility/2006">
              <mc:Choice xmlns:v="urn:schemas-microsoft-com:vml" Requires="v">
                <p:oleObj spid="_x0000_s23638" name="Visio" r:id="rId3" imgW="1827276" imgH="2015338" progId="Visio.Drawing.11">
                  <p:embed/>
                </p:oleObj>
              </mc:Choice>
              <mc:Fallback>
                <p:oleObj name="Visio" r:id="rId3" imgW="1827276" imgH="2015338"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048000"/>
                        <a:ext cx="2624138"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4968" name="Object 8"/>
          <p:cNvGraphicFramePr>
            <a:graphicFrameLocks noGrp="1" noChangeAspect="1"/>
          </p:cNvGraphicFramePr>
          <p:nvPr>
            <p:ph sz="quarter" idx="3"/>
          </p:nvPr>
        </p:nvGraphicFramePr>
        <p:xfrm>
          <a:off x="5105400" y="2971800"/>
          <a:ext cx="2773363" cy="2971800"/>
        </p:xfrm>
        <a:graphic>
          <a:graphicData uri="http://schemas.openxmlformats.org/presentationml/2006/ole">
            <mc:AlternateContent xmlns:mc="http://schemas.openxmlformats.org/markup-compatibility/2006">
              <mc:Choice xmlns:v="urn:schemas-microsoft-com:vml" Requires="v">
                <p:oleObj spid="_x0000_s23639" name="Visio" r:id="rId5" imgW="1852879" imgH="1986686" progId="Visio.Drawing.11">
                  <p:embed/>
                </p:oleObj>
              </mc:Choice>
              <mc:Fallback>
                <p:oleObj name="Visio" r:id="rId5" imgW="1852879" imgH="1986686" progId="Visio.Drawing.11">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971800"/>
                        <a:ext cx="2773363"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4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249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496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249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灯片编号占位符 7"/>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64AEC20-DF28-4AD6-BA3E-53656B9F27D8}" type="slidenum">
              <a:rPr lang="en-US" altLang="zh-CN" smtClean="0"/>
              <a:pPr eaLnBrk="1" hangingPunct="1"/>
              <a:t>9</a:t>
            </a:fld>
            <a:endParaRPr lang="en-US" altLang="zh-CN"/>
          </a:p>
        </p:txBody>
      </p:sp>
      <p:sp>
        <p:nvSpPr>
          <p:cNvPr id="24580" name="Rectangle 2"/>
          <p:cNvSpPr>
            <a:spLocks noGrp="1" noRot="1" noChangeArrowheads="1"/>
          </p:cNvSpPr>
          <p:nvPr>
            <p:ph type="title"/>
          </p:nvPr>
        </p:nvSpPr>
        <p:spPr/>
        <p:txBody>
          <a:bodyPr/>
          <a:lstStyle/>
          <a:p>
            <a:pPr eaLnBrk="1" hangingPunct="1"/>
            <a:r>
              <a:rPr lang="zh-CN" altLang="en-US"/>
              <a:t>利用感知器对</a:t>
            </a:r>
            <a:r>
              <a:rPr lang="en-US" altLang="zh-CN"/>
              <a:t>OR</a:t>
            </a:r>
            <a:r>
              <a:rPr lang="zh-CN" altLang="en-US"/>
              <a:t>进行分类</a:t>
            </a:r>
          </a:p>
        </p:txBody>
      </p:sp>
      <p:graphicFrame>
        <p:nvGraphicFramePr>
          <p:cNvPr id="435203" name="Object 3"/>
          <p:cNvGraphicFramePr>
            <a:graphicFrameLocks noGrp="1" noChangeAspect="1"/>
          </p:cNvGraphicFramePr>
          <p:nvPr>
            <p:ph sz="half" idx="1"/>
          </p:nvPr>
        </p:nvGraphicFramePr>
        <p:xfrm>
          <a:off x="4495800" y="2133600"/>
          <a:ext cx="4419600" cy="2392363"/>
        </p:xfrm>
        <a:graphic>
          <a:graphicData uri="http://schemas.openxmlformats.org/presentationml/2006/ole">
            <mc:AlternateContent xmlns:mc="http://schemas.openxmlformats.org/markup-compatibility/2006">
              <mc:Choice xmlns:v="urn:schemas-microsoft-com:vml" Requires="v">
                <p:oleObj spid="_x0000_s24701" name="Visio" r:id="rId3" imgW="3374441" imgH="1826971" progId="Visio.Drawing.11">
                  <p:embed/>
                </p:oleObj>
              </mc:Choice>
              <mc:Fallback>
                <p:oleObj name="Visio" r:id="rId3" imgW="3374441" imgH="1826971"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133600"/>
                        <a:ext cx="4419600" cy="2392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5205" name="Object 5"/>
          <p:cNvGraphicFramePr>
            <a:graphicFrameLocks noGrp="1" noChangeAspect="1"/>
          </p:cNvGraphicFramePr>
          <p:nvPr>
            <p:ph sz="quarter" idx="2"/>
          </p:nvPr>
        </p:nvGraphicFramePr>
        <p:xfrm>
          <a:off x="609600" y="1524000"/>
          <a:ext cx="3495675" cy="3581400"/>
        </p:xfrm>
        <a:graphic>
          <a:graphicData uri="http://schemas.openxmlformats.org/presentationml/2006/ole">
            <mc:AlternateContent xmlns:mc="http://schemas.openxmlformats.org/markup-compatibility/2006">
              <mc:Choice xmlns:v="urn:schemas-microsoft-com:vml" Requires="v">
                <p:oleObj spid="_x0000_s24702" name="Visio" r:id="rId5" imgW="1930908" imgH="1978152" progId="Visio.Drawing.11">
                  <p:embed/>
                </p:oleObj>
              </mc:Choice>
              <mc:Fallback>
                <p:oleObj name="Visio" r:id="rId5" imgW="1930908" imgH="1978152"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524000"/>
                        <a:ext cx="349567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5207" name="Object 7"/>
          <p:cNvGraphicFramePr>
            <a:graphicFrameLocks noGrp="1" noChangeAspect="1"/>
          </p:cNvGraphicFramePr>
          <p:nvPr>
            <p:ph sz="quarter" idx="3"/>
          </p:nvPr>
        </p:nvGraphicFramePr>
        <p:xfrm>
          <a:off x="1219200" y="5334000"/>
          <a:ext cx="2005013" cy="876300"/>
        </p:xfrm>
        <a:graphic>
          <a:graphicData uri="http://schemas.openxmlformats.org/presentationml/2006/ole">
            <mc:AlternateContent xmlns:mc="http://schemas.openxmlformats.org/markup-compatibility/2006">
              <mc:Choice xmlns:v="urn:schemas-microsoft-com:vml" Requires="v">
                <p:oleObj spid="_x0000_s24703" name="Equation" r:id="rId7" imgW="901309" imgH="393529" progId="Equation.DSMT4">
                  <p:embed/>
                </p:oleObj>
              </mc:Choice>
              <mc:Fallback>
                <p:oleObj name="Equation" r:id="rId7" imgW="901309" imgH="393529"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5334000"/>
                        <a:ext cx="2005013"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52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52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5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6494</TotalTime>
  <Words>2293</Words>
  <Application>Microsoft Office PowerPoint</Application>
  <PresentationFormat>全屏显示(4:3)</PresentationFormat>
  <Paragraphs>314</Paragraphs>
  <Slides>38</Slides>
  <Notes>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38</vt:i4>
      </vt:variant>
    </vt:vector>
  </HeadingPairs>
  <TitlesOfParts>
    <vt:vector size="49" baseType="lpstr">
      <vt:lpstr>楷体_GB2312</vt:lpstr>
      <vt:lpstr>宋体</vt:lpstr>
      <vt:lpstr>Arial</vt:lpstr>
      <vt:lpstr>Symbol</vt:lpstr>
      <vt:lpstr>Times New Roman</vt:lpstr>
      <vt:lpstr>Wingdings</vt:lpstr>
      <vt:lpstr>Wingdings 2</vt:lpstr>
      <vt:lpstr>吉祥如意</vt:lpstr>
      <vt:lpstr>公式</vt:lpstr>
      <vt:lpstr>Equation</vt:lpstr>
      <vt:lpstr>Visio</vt:lpstr>
      <vt:lpstr> 模式识别(Pattern Recognition)</vt:lpstr>
      <vt:lpstr>上讲复习</vt:lpstr>
      <vt:lpstr>K-L展开式系数的计算</vt:lpstr>
      <vt:lpstr>按K-L展开式选择特征</vt:lpstr>
      <vt:lpstr>本讲内容</vt:lpstr>
      <vt:lpstr>感知器算法回顾</vt:lpstr>
      <vt:lpstr>McCulloch-Pitts神经元</vt:lpstr>
      <vt:lpstr>神经网络的引入—XOR运算</vt:lpstr>
      <vt:lpstr>利用感知器对OR进行分类</vt:lpstr>
      <vt:lpstr>以两条直线来划分XOR</vt:lpstr>
      <vt:lpstr>解决XOR分类的神经网络</vt:lpstr>
      <vt:lpstr>两层感知器的分类能力</vt:lpstr>
      <vt:lpstr>两层感知器的分类能力</vt:lpstr>
      <vt:lpstr>三层感知器的分类能力</vt:lpstr>
      <vt:lpstr>神经网络的概念</vt:lpstr>
      <vt:lpstr>PowerPoint 演示文稿</vt:lpstr>
      <vt:lpstr>PowerPoint 演示文稿</vt:lpstr>
      <vt:lpstr>PowerPoint 演示文稿</vt:lpstr>
      <vt:lpstr>PowerPoint 演示文稿</vt:lpstr>
      <vt:lpstr>BP神经网络模型</vt:lpstr>
      <vt:lpstr>BP神经网络模型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考试时间： 12月20日，10:00-11:40 考试地点： 208960-215257：YF201 215258-215374：YF202</vt:lpstr>
      <vt:lpstr>关于博士生课程考核</vt:lpstr>
      <vt:lpstr>祝大家取得好成绩！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zyqin</cp:lastModifiedBy>
  <cp:revision>644</cp:revision>
  <cp:lastPrinted>1601-01-01T00:00:00Z</cp:lastPrinted>
  <dcterms:created xsi:type="dcterms:W3CDTF">1601-01-01T00:00:00Z</dcterms:created>
  <dcterms:modified xsi:type="dcterms:W3CDTF">2021-12-13T00:09:39Z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