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8"/>
  </p:notesMasterIdLst>
  <p:sldIdLst>
    <p:sldId id="256" r:id="rId2"/>
    <p:sldId id="259" r:id="rId3"/>
    <p:sldId id="260" r:id="rId4"/>
    <p:sldId id="261" r:id="rId5"/>
    <p:sldId id="262" r:id="rId6"/>
    <p:sldId id="266" r:id="rId7"/>
    <p:sldId id="267" r:id="rId8"/>
    <p:sldId id="268" r:id="rId9"/>
    <p:sldId id="269" r:id="rId10"/>
    <p:sldId id="270" r:id="rId11"/>
    <p:sldId id="271" r:id="rId12"/>
    <p:sldId id="272" r:id="rId13"/>
    <p:sldId id="273" r:id="rId14"/>
    <p:sldId id="274" r:id="rId15"/>
    <p:sldId id="276" r:id="rId16"/>
    <p:sldId id="277" r:id="rId17"/>
    <p:sldId id="278" r:id="rId18"/>
    <p:sldId id="281" r:id="rId19"/>
    <p:sldId id="279" r:id="rId20"/>
    <p:sldId id="275" r:id="rId21"/>
    <p:sldId id="282" r:id="rId22"/>
    <p:sldId id="285" r:id="rId23"/>
    <p:sldId id="283" r:id="rId24"/>
    <p:sldId id="284" r:id="rId25"/>
    <p:sldId id="286"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90A5D17-6DE6-482E-A090-1B0624B18613}">
          <p14:sldIdLst>
            <p14:sldId id="256"/>
            <p14:sldId id="259"/>
            <p14:sldId id="260"/>
            <p14:sldId id="261"/>
            <p14:sldId id="262"/>
            <p14:sldId id="266"/>
            <p14:sldId id="267"/>
            <p14:sldId id="268"/>
            <p14:sldId id="269"/>
            <p14:sldId id="270"/>
            <p14:sldId id="271"/>
            <p14:sldId id="272"/>
            <p14:sldId id="273"/>
            <p14:sldId id="274"/>
            <p14:sldId id="276"/>
            <p14:sldId id="277"/>
            <p14:sldId id="278"/>
            <p14:sldId id="281"/>
            <p14:sldId id="279"/>
            <p14:sldId id="275"/>
            <p14:sldId id="282"/>
            <p14:sldId id="285"/>
            <p14:sldId id="283"/>
            <p14:sldId id="284"/>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1A6D3-C1AA-465E-BCBB-84462236F538}"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C2C6FA69-5E59-4E93-9F7E-0A6E1B8F924A}">
      <dgm:prSet/>
      <dgm:spPr/>
      <dgm:t>
        <a:bodyPr/>
        <a:lstStyle/>
        <a:p>
          <a:pPr>
            <a:lnSpc>
              <a:spcPct val="100000"/>
            </a:lnSpc>
          </a:pPr>
          <a:r>
            <a:rPr lang="en-US" b="1"/>
            <a:t>Problem Statement</a:t>
          </a:r>
          <a:endParaRPr lang="en-US"/>
        </a:p>
      </dgm:t>
    </dgm:pt>
    <dgm:pt modelId="{724D1354-C473-48C0-89E2-F56A66075731}" type="parTrans" cxnId="{323DC9DB-2123-4061-AC85-0B4A95737D98}">
      <dgm:prSet/>
      <dgm:spPr/>
      <dgm:t>
        <a:bodyPr/>
        <a:lstStyle/>
        <a:p>
          <a:endParaRPr lang="en-US"/>
        </a:p>
      </dgm:t>
    </dgm:pt>
    <dgm:pt modelId="{518BE56E-1049-4CB4-96F8-44DAEDE34B77}" type="sibTrans" cxnId="{323DC9DB-2123-4061-AC85-0B4A95737D98}">
      <dgm:prSet/>
      <dgm:spPr/>
      <dgm:t>
        <a:bodyPr/>
        <a:lstStyle/>
        <a:p>
          <a:endParaRPr lang="en-US"/>
        </a:p>
      </dgm:t>
    </dgm:pt>
    <dgm:pt modelId="{099B0357-82D6-4306-8822-A3D91CA3C563}">
      <dgm:prSet/>
      <dgm:spPr/>
      <dgm:t>
        <a:bodyPr/>
        <a:lstStyle/>
        <a:p>
          <a:pPr>
            <a:lnSpc>
              <a:spcPct val="100000"/>
            </a:lnSpc>
          </a:pPr>
          <a:r>
            <a:rPr lang="en-US" b="1" dirty="0"/>
            <a:t>Bank Marketing Dataset</a:t>
          </a:r>
          <a:endParaRPr lang="en-US" dirty="0"/>
        </a:p>
      </dgm:t>
    </dgm:pt>
    <dgm:pt modelId="{FA2B1C87-8F9D-4DCF-A528-DC426F8BBB09}" type="parTrans" cxnId="{9358EB5B-FD19-429D-B468-6BBA3138874D}">
      <dgm:prSet/>
      <dgm:spPr/>
      <dgm:t>
        <a:bodyPr/>
        <a:lstStyle/>
        <a:p>
          <a:endParaRPr lang="en-US"/>
        </a:p>
      </dgm:t>
    </dgm:pt>
    <dgm:pt modelId="{1F971465-DE21-4064-AF15-CA80BAA912C0}" type="sibTrans" cxnId="{9358EB5B-FD19-429D-B468-6BBA3138874D}">
      <dgm:prSet/>
      <dgm:spPr/>
      <dgm:t>
        <a:bodyPr/>
        <a:lstStyle/>
        <a:p>
          <a:endParaRPr lang="en-US"/>
        </a:p>
      </dgm:t>
    </dgm:pt>
    <dgm:pt modelId="{9FF82DCB-C187-46AF-B7F4-6541865D742E}">
      <dgm:prSet/>
      <dgm:spPr/>
      <dgm:t>
        <a:bodyPr/>
        <a:lstStyle/>
        <a:p>
          <a:pPr>
            <a:lnSpc>
              <a:spcPct val="100000"/>
            </a:lnSpc>
          </a:pPr>
          <a:r>
            <a:rPr lang="en-US" b="1" dirty="0"/>
            <a:t>Exploratory Data Analysis</a:t>
          </a:r>
          <a:endParaRPr lang="en-US" dirty="0"/>
        </a:p>
      </dgm:t>
    </dgm:pt>
    <dgm:pt modelId="{5CF8914A-F83C-448E-A6E3-E35DC31AF65C}" type="parTrans" cxnId="{01B51165-D520-4177-A2EE-F65EC4448E1D}">
      <dgm:prSet/>
      <dgm:spPr/>
      <dgm:t>
        <a:bodyPr/>
        <a:lstStyle/>
        <a:p>
          <a:endParaRPr lang="en-US"/>
        </a:p>
      </dgm:t>
    </dgm:pt>
    <dgm:pt modelId="{627B275A-B263-4402-B864-9B962351C2B4}" type="sibTrans" cxnId="{01B51165-D520-4177-A2EE-F65EC4448E1D}">
      <dgm:prSet/>
      <dgm:spPr/>
      <dgm:t>
        <a:bodyPr/>
        <a:lstStyle/>
        <a:p>
          <a:endParaRPr lang="en-US"/>
        </a:p>
      </dgm:t>
    </dgm:pt>
    <dgm:pt modelId="{99C5ECC8-786E-4413-9D08-94F5971A1B64}">
      <dgm:prSet/>
      <dgm:spPr/>
      <dgm:t>
        <a:bodyPr/>
        <a:lstStyle/>
        <a:p>
          <a:pPr>
            <a:lnSpc>
              <a:spcPct val="100000"/>
            </a:lnSpc>
          </a:pPr>
          <a:r>
            <a:rPr lang="en-US" b="1" dirty="0"/>
            <a:t>Recommendations for Campaign</a:t>
          </a:r>
          <a:endParaRPr lang="en-US" dirty="0"/>
        </a:p>
      </dgm:t>
    </dgm:pt>
    <dgm:pt modelId="{B4A3C92F-8B4F-4309-84C7-B3357C0D0BD5}" type="parTrans" cxnId="{2D6195AC-9ADB-44CF-AC5C-865FBFE445C7}">
      <dgm:prSet/>
      <dgm:spPr/>
      <dgm:t>
        <a:bodyPr/>
        <a:lstStyle/>
        <a:p>
          <a:endParaRPr lang="en-US"/>
        </a:p>
      </dgm:t>
    </dgm:pt>
    <dgm:pt modelId="{1D7AD915-F7A7-4856-BD50-47CFC5510A0D}" type="sibTrans" cxnId="{2D6195AC-9ADB-44CF-AC5C-865FBFE445C7}">
      <dgm:prSet/>
      <dgm:spPr/>
      <dgm:t>
        <a:bodyPr/>
        <a:lstStyle/>
        <a:p>
          <a:endParaRPr lang="en-US"/>
        </a:p>
      </dgm:t>
    </dgm:pt>
    <dgm:pt modelId="{AA1DF93B-1DEB-4174-B680-45C9E792D496}">
      <dgm:prSet/>
      <dgm:spPr/>
      <dgm:t>
        <a:bodyPr/>
        <a:lstStyle/>
        <a:p>
          <a:pPr>
            <a:lnSpc>
              <a:spcPct val="100000"/>
            </a:lnSpc>
          </a:pPr>
          <a:r>
            <a:rPr lang="en-US" b="1" dirty="0"/>
            <a:t>Model Suggestions</a:t>
          </a:r>
        </a:p>
      </dgm:t>
    </dgm:pt>
    <dgm:pt modelId="{EB9490CF-3486-40C7-984F-2C626043D1EB}" type="parTrans" cxnId="{2159DABC-7826-4F24-B96F-C7B5A403BD5D}">
      <dgm:prSet/>
      <dgm:spPr/>
      <dgm:t>
        <a:bodyPr/>
        <a:lstStyle/>
        <a:p>
          <a:endParaRPr lang="en-US"/>
        </a:p>
      </dgm:t>
    </dgm:pt>
    <dgm:pt modelId="{79C636FE-BFAF-4CB0-AED8-3B0B19F3545D}" type="sibTrans" cxnId="{2159DABC-7826-4F24-B96F-C7B5A403BD5D}">
      <dgm:prSet/>
      <dgm:spPr/>
      <dgm:t>
        <a:bodyPr/>
        <a:lstStyle/>
        <a:p>
          <a:endParaRPr lang="en-US"/>
        </a:p>
      </dgm:t>
    </dgm:pt>
    <dgm:pt modelId="{D8A226E3-4C8A-489E-93A2-E0722C80DFED}">
      <dgm:prSet/>
      <dgm:spPr/>
      <dgm:t>
        <a:bodyPr/>
        <a:lstStyle/>
        <a:p>
          <a:pPr>
            <a:lnSpc>
              <a:spcPct val="100000"/>
            </a:lnSpc>
          </a:pPr>
          <a:r>
            <a:rPr lang="en-US" b="1" dirty="0"/>
            <a:t>Comparing Model Results </a:t>
          </a:r>
        </a:p>
      </dgm:t>
    </dgm:pt>
    <dgm:pt modelId="{D1815FE5-50A1-46BA-9452-A519F42368A2}" type="parTrans" cxnId="{37746711-50AF-4198-A93C-5183DF88DF1F}">
      <dgm:prSet/>
      <dgm:spPr/>
      <dgm:t>
        <a:bodyPr/>
        <a:lstStyle/>
        <a:p>
          <a:endParaRPr lang="en-US"/>
        </a:p>
      </dgm:t>
    </dgm:pt>
    <dgm:pt modelId="{90B1D294-9084-4776-92A6-B28E62AFBF3F}" type="sibTrans" cxnId="{37746711-50AF-4198-A93C-5183DF88DF1F}">
      <dgm:prSet/>
      <dgm:spPr/>
      <dgm:t>
        <a:bodyPr/>
        <a:lstStyle/>
        <a:p>
          <a:endParaRPr lang="en-US"/>
        </a:p>
      </dgm:t>
    </dgm:pt>
    <dgm:pt modelId="{96ACFB2F-6A92-43D2-B929-D11BC491EC7D}">
      <dgm:prSet/>
      <dgm:spPr/>
      <dgm:t>
        <a:bodyPr/>
        <a:lstStyle/>
        <a:p>
          <a:pPr>
            <a:lnSpc>
              <a:spcPct val="100000"/>
            </a:lnSpc>
          </a:pPr>
          <a:r>
            <a:rPr lang="en-US" b="1" dirty="0"/>
            <a:t>Conclusion</a:t>
          </a:r>
        </a:p>
      </dgm:t>
    </dgm:pt>
    <dgm:pt modelId="{B7726FA8-68BE-4CC0-8280-80B887242667}" type="parTrans" cxnId="{3639B84C-971F-422D-B75A-C9FC8A4F1FC7}">
      <dgm:prSet/>
      <dgm:spPr/>
    </dgm:pt>
    <dgm:pt modelId="{995FEC9B-2F4C-4390-B404-360466CFBAFC}" type="sibTrans" cxnId="{3639B84C-971F-422D-B75A-C9FC8A4F1FC7}">
      <dgm:prSet/>
      <dgm:spPr/>
    </dgm:pt>
    <dgm:pt modelId="{AE71D079-0BD7-4EA3-8AD4-F23AF3BC09F5}" type="pres">
      <dgm:prSet presAssocID="{0101A6D3-C1AA-465E-BCBB-84462236F538}" presName="root" presStyleCnt="0">
        <dgm:presLayoutVars>
          <dgm:dir/>
          <dgm:resizeHandles val="exact"/>
        </dgm:presLayoutVars>
      </dgm:prSet>
      <dgm:spPr/>
    </dgm:pt>
    <dgm:pt modelId="{03A1CB49-CAE4-4C20-BC2B-057B2531D246}" type="pres">
      <dgm:prSet presAssocID="{C2C6FA69-5E59-4E93-9F7E-0A6E1B8F924A}" presName="compNode" presStyleCnt="0"/>
      <dgm:spPr/>
    </dgm:pt>
    <dgm:pt modelId="{3543DAD4-FDD7-49D7-B271-8143E12DB71E}" type="pres">
      <dgm:prSet presAssocID="{C2C6FA69-5E59-4E93-9F7E-0A6E1B8F924A}" presName="bgRect" presStyleLbl="bgShp" presStyleIdx="0" presStyleCnt="7"/>
      <dgm:spPr/>
    </dgm:pt>
    <dgm:pt modelId="{E82DB46C-DAC6-44B7-8755-C0EDFD40A73A}" type="pres">
      <dgm:prSet presAssocID="{C2C6FA69-5E59-4E93-9F7E-0A6E1B8F924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20D8F27-A4CF-4680-9F1B-C4720C59A8A7}" type="pres">
      <dgm:prSet presAssocID="{C2C6FA69-5E59-4E93-9F7E-0A6E1B8F924A}" presName="spaceRect" presStyleCnt="0"/>
      <dgm:spPr/>
    </dgm:pt>
    <dgm:pt modelId="{676A97FA-6F90-426A-85C8-D24EEB9F25F5}" type="pres">
      <dgm:prSet presAssocID="{C2C6FA69-5E59-4E93-9F7E-0A6E1B8F924A}" presName="parTx" presStyleLbl="revTx" presStyleIdx="0" presStyleCnt="7">
        <dgm:presLayoutVars>
          <dgm:chMax val="0"/>
          <dgm:chPref val="0"/>
        </dgm:presLayoutVars>
      </dgm:prSet>
      <dgm:spPr/>
    </dgm:pt>
    <dgm:pt modelId="{1A835FFB-768A-4FFE-8FE7-5B7862E49C2C}" type="pres">
      <dgm:prSet presAssocID="{518BE56E-1049-4CB4-96F8-44DAEDE34B77}" presName="sibTrans" presStyleCnt="0"/>
      <dgm:spPr/>
    </dgm:pt>
    <dgm:pt modelId="{E7982268-9244-4AA1-A97E-7593B5DE6A0F}" type="pres">
      <dgm:prSet presAssocID="{099B0357-82D6-4306-8822-A3D91CA3C563}" presName="compNode" presStyleCnt="0"/>
      <dgm:spPr/>
    </dgm:pt>
    <dgm:pt modelId="{0121AEAD-177F-4EFE-B72F-368C09FF03DA}" type="pres">
      <dgm:prSet presAssocID="{099B0357-82D6-4306-8822-A3D91CA3C563}" presName="bgRect" presStyleLbl="bgShp" presStyleIdx="1" presStyleCnt="7"/>
      <dgm:spPr/>
    </dgm:pt>
    <dgm:pt modelId="{B6F35CC3-546D-458A-9515-42FE1008DF80}" type="pres">
      <dgm:prSet presAssocID="{099B0357-82D6-4306-8822-A3D91CA3C56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5FF419B-FA9B-4EDE-A9EE-17423763A779}" type="pres">
      <dgm:prSet presAssocID="{099B0357-82D6-4306-8822-A3D91CA3C563}" presName="spaceRect" presStyleCnt="0"/>
      <dgm:spPr/>
    </dgm:pt>
    <dgm:pt modelId="{597AA3AC-8787-4B45-B179-E96A75136349}" type="pres">
      <dgm:prSet presAssocID="{099B0357-82D6-4306-8822-A3D91CA3C563}" presName="parTx" presStyleLbl="revTx" presStyleIdx="1" presStyleCnt="7">
        <dgm:presLayoutVars>
          <dgm:chMax val="0"/>
          <dgm:chPref val="0"/>
        </dgm:presLayoutVars>
      </dgm:prSet>
      <dgm:spPr/>
    </dgm:pt>
    <dgm:pt modelId="{5C3F160C-3C63-41C1-B464-3956F86887E1}" type="pres">
      <dgm:prSet presAssocID="{1F971465-DE21-4064-AF15-CA80BAA912C0}" presName="sibTrans" presStyleCnt="0"/>
      <dgm:spPr/>
    </dgm:pt>
    <dgm:pt modelId="{CDD2D793-01DA-4EC7-B602-CE3A4C039BEC}" type="pres">
      <dgm:prSet presAssocID="{9FF82DCB-C187-46AF-B7F4-6541865D742E}" presName="compNode" presStyleCnt="0"/>
      <dgm:spPr/>
    </dgm:pt>
    <dgm:pt modelId="{CF69AECF-ABAD-4EA3-B3EA-6DA1C38A26D0}" type="pres">
      <dgm:prSet presAssocID="{9FF82DCB-C187-46AF-B7F4-6541865D742E}" presName="bgRect" presStyleLbl="bgShp" presStyleIdx="2" presStyleCnt="7"/>
      <dgm:spPr/>
    </dgm:pt>
    <dgm:pt modelId="{D3E4CDD3-0480-48CF-9E86-2D2507C6A5F4}" type="pres">
      <dgm:prSet presAssocID="{9FF82DCB-C187-46AF-B7F4-6541865D742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CBC4589-3582-4809-BD50-19F27883ED0A}" type="pres">
      <dgm:prSet presAssocID="{9FF82DCB-C187-46AF-B7F4-6541865D742E}" presName="spaceRect" presStyleCnt="0"/>
      <dgm:spPr/>
    </dgm:pt>
    <dgm:pt modelId="{E9E8736B-3B9B-4253-B01D-A51E6725827B}" type="pres">
      <dgm:prSet presAssocID="{9FF82DCB-C187-46AF-B7F4-6541865D742E}" presName="parTx" presStyleLbl="revTx" presStyleIdx="2" presStyleCnt="7">
        <dgm:presLayoutVars>
          <dgm:chMax val="0"/>
          <dgm:chPref val="0"/>
        </dgm:presLayoutVars>
      </dgm:prSet>
      <dgm:spPr/>
    </dgm:pt>
    <dgm:pt modelId="{F8741791-B33B-492B-A3BB-D77482520AD7}" type="pres">
      <dgm:prSet presAssocID="{627B275A-B263-4402-B864-9B962351C2B4}" presName="sibTrans" presStyleCnt="0"/>
      <dgm:spPr/>
    </dgm:pt>
    <dgm:pt modelId="{D9DD70D8-B231-4023-9DCD-1B2823F08440}" type="pres">
      <dgm:prSet presAssocID="{99C5ECC8-786E-4413-9D08-94F5971A1B64}" presName="compNode" presStyleCnt="0"/>
      <dgm:spPr/>
    </dgm:pt>
    <dgm:pt modelId="{FB43B257-8953-4D4A-B053-2201E1756316}" type="pres">
      <dgm:prSet presAssocID="{99C5ECC8-786E-4413-9D08-94F5971A1B64}" presName="bgRect" presStyleLbl="bgShp" presStyleIdx="3" presStyleCnt="7"/>
      <dgm:spPr/>
    </dgm:pt>
    <dgm:pt modelId="{AD7320FC-5B8B-414B-99AD-1091636094A7}" type="pres">
      <dgm:prSet presAssocID="{99C5ECC8-786E-4413-9D08-94F5971A1B6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52A8D67E-AD15-407E-88E6-E60090CF0C72}" type="pres">
      <dgm:prSet presAssocID="{99C5ECC8-786E-4413-9D08-94F5971A1B64}" presName="spaceRect" presStyleCnt="0"/>
      <dgm:spPr/>
    </dgm:pt>
    <dgm:pt modelId="{1FD10A13-EC61-40FC-AE0D-43AB37A7C1CF}" type="pres">
      <dgm:prSet presAssocID="{99C5ECC8-786E-4413-9D08-94F5971A1B64}" presName="parTx" presStyleLbl="revTx" presStyleIdx="3" presStyleCnt="7">
        <dgm:presLayoutVars>
          <dgm:chMax val="0"/>
          <dgm:chPref val="0"/>
        </dgm:presLayoutVars>
      </dgm:prSet>
      <dgm:spPr/>
    </dgm:pt>
    <dgm:pt modelId="{5B6E5C33-F27D-4654-BB1E-D52FA89E19BE}" type="pres">
      <dgm:prSet presAssocID="{1D7AD915-F7A7-4856-BD50-47CFC5510A0D}" presName="sibTrans" presStyleCnt="0"/>
      <dgm:spPr/>
    </dgm:pt>
    <dgm:pt modelId="{5BD348E2-2E08-4B5C-A30C-EF48CADDD287}" type="pres">
      <dgm:prSet presAssocID="{AA1DF93B-1DEB-4174-B680-45C9E792D496}" presName="compNode" presStyleCnt="0"/>
      <dgm:spPr/>
    </dgm:pt>
    <dgm:pt modelId="{AE69B4BF-8ABD-4304-AD16-7E15EE28E829}" type="pres">
      <dgm:prSet presAssocID="{AA1DF93B-1DEB-4174-B680-45C9E792D496}" presName="bgRect" presStyleLbl="bgShp" presStyleIdx="4" presStyleCnt="7"/>
      <dgm:spPr/>
    </dgm:pt>
    <dgm:pt modelId="{2A67D24B-75B2-4EFD-AAAF-4795FD25FA23}" type="pres">
      <dgm:prSet presAssocID="{AA1DF93B-1DEB-4174-B680-45C9E792D496}" presName="iconRect" presStyleLbl="node1" presStyleIdx="4" presStyleCnt="7"/>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Presentation with pie chart with solid fill"/>
        </a:ext>
      </dgm:extLst>
    </dgm:pt>
    <dgm:pt modelId="{F4337664-95B3-4B68-A90F-B5C11B6AF602}" type="pres">
      <dgm:prSet presAssocID="{AA1DF93B-1DEB-4174-B680-45C9E792D496}" presName="spaceRect" presStyleCnt="0"/>
      <dgm:spPr/>
    </dgm:pt>
    <dgm:pt modelId="{18190FDA-A19F-4200-8033-AF78942CF163}" type="pres">
      <dgm:prSet presAssocID="{AA1DF93B-1DEB-4174-B680-45C9E792D496}" presName="parTx" presStyleLbl="revTx" presStyleIdx="4" presStyleCnt="7">
        <dgm:presLayoutVars>
          <dgm:chMax val="0"/>
          <dgm:chPref val="0"/>
        </dgm:presLayoutVars>
      </dgm:prSet>
      <dgm:spPr/>
    </dgm:pt>
    <dgm:pt modelId="{045731BB-6393-4995-A815-168A5F8FAE0F}" type="pres">
      <dgm:prSet presAssocID="{79C636FE-BFAF-4CB0-AED8-3B0B19F3545D}" presName="sibTrans" presStyleCnt="0"/>
      <dgm:spPr/>
    </dgm:pt>
    <dgm:pt modelId="{B0731AD2-836F-4645-84D7-46BBAD2518BF}" type="pres">
      <dgm:prSet presAssocID="{D8A226E3-4C8A-489E-93A2-E0722C80DFED}" presName="compNode" presStyleCnt="0"/>
      <dgm:spPr/>
    </dgm:pt>
    <dgm:pt modelId="{68526101-A079-4237-A995-5F86E989D5EF}" type="pres">
      <dgm:prSet presAssocID="{D8A226E3-4C8A-489E-93A2-E0722C80DFED}" presName="bgRect" presStyleLbl="bgShp" presStyleIdx="5" presStyleCnt="7"/>
      <dgm:spPr/>
    </dgm:pt>
    <dgm:pt modelId="{E4B0FE14-5A68-4A6F-9F6B-2BB1AE3B3D1E}" type="pres">
      <dgm:prSet presAssocID="{D8A226E3-4C8A-489E-93A2-E0722C80DFED}" presName="iconRect" presStyleLbl="node1" presStyleIdx="5" presStyleCnt="7"/>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oardroom with solid fill"/>
        </a:ext>
      </dgm:extLst>
    </dgm:pt>
    <dgm:pt modelId="{9FE64192-F512-41C7-B9CC-2B2C966D5BB2}" type="pres">
      <dgm:prSet presAssocID="{D8A226E3-4C8A-489E-93A2-E0722C80DFED}" presName="spaceRect" presStyleCnt="0"/>
      <dgm:spPr/>
    </dgm:pt>
    <dgm:pt modelId="{A648499C-A81F-45CD-A149-48360300D45E}" type="pres">
      <dgm:prSet presAssocID="{D8A226E3-4C8A-489E-93A2-E0722C80DFED}" presName="parTx" presStyleLbl="revTx" presStyleIdx="5" presStyleCnt="7">
        <dgm:presLayoutVars>
          <dgm:chMax val="0"/>
          <dgm:chPref val="0"/>
        </dgm:presLayoutVars>
      </dgm:prSet>
      <dgm:spPr/>
    </dgm:pt>
    <dgm:pt modelId="{572A80DC-996B-494E-8E7F-BC84D2070B17}" type="pres">
      <dgm:prSet presAssocID="{90B1D294-9084-4776-92A6-B28E62AFBF3F}" presName="sibTrans" presStyleCnt="0"/>
      <dgm:spPr/>
    </dgm:pt>
    <dgm:pt modelId="{6C118AE1-E4D3-4A0A-96D1-85872266B896}" type="pres">
      <dgm:prSet presAssocID="{96ACFB2F-6A92-43D2-B929-D11BC491EC7D}" presName="compNode" presStyleCnt="0"/>
      <dgm:spPr/>
    </dgm:pt>
    <dgm:pt modelId="{06D5F7EF-80D4-45B4-8724-2F55C6DDFC40}" type="pres">
      <dgm:prSet presAssocID="{96ACFB2F-6A92-43D2-B929-D11BC491EC7D}" presName="bgRect" presStyleLbl="bgShp" presStyleIdx="6" presStyleCnt="7"/>
      <dgm:spPr/>
    </dgm:pt>
    <dgm:pt modelId="{B5EA8E32-F44E-445D-92D2-CB9B5417CF5D}" type="pres">
      <dgm:prSet presAssocID="{96ACFB2F-6A92-43D2-B929-D11BC491EC7D}" presName="iconRect" presStyleLbl="node1" presStyleIdx="6" presStyleCnt="7"/>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rainstorm outline"/>
        </a:ext>
      </dgm:extLst>
    </dgm:pt>
    <dgm:pt modelId="{95BF736B-49F5-4F0C-86CC-4F7E57C06D23}" type="pres">
      <dgm:prSet presAssocID="{96ACFB2F-6A92-43D2-B929-D11BC491EC7D}" presName="spaceRect" presStyleCnt="0"/>
      <dgm:spPr/>
    </dgm:pt>
    <dgm:pt modelId="{D2EDCD51-C258-43D5-B5EE-D84551E822FB}" type="pres">
      <dgm:prSet presAssocID="{96ACFB2F-6A92-43D2-B929-D11BC491EC7D}" presName="parTx" presStyleLbl="revTx" presStyleIdx="6" presStyleCnt="7">
        <dgm:presLayoutVars>
          <dgm:chMax val="0"/>
          <dgm:chPref val="0"/>
        </dgm:presLayoutVars>
      </dgm:prSet>
      <dgm:spPr/>
    </dgm:pt>
  </dgm:ptLst>
  <dgm:cxnLst>
    <dgm:cxn modelId="{243EFD0A-E6E9-4B6C-B864-4A9F71E4FEBE}" type="presOf" srcId="{AA1DF93B-1DEB-4174-B680-45C9E792D496}" destId="{18190FDA-A19F-4200-8033-AF78942CF163}" srcOrd="0" destOrd="0" presId="urn:microsoft.com/office/officeart/2018/2/layout/IconVerticalSolidList"/>
    <dgm:cxn modelId="{37746711-50AF-4198-A93C-5183DF88DF1F}" srcId="{0101A6D3-C1AA-465E-BCBB-84462236F538}" destId="{D8A226E3-4C8A-489E-93A2-E0722C80DFED}" srcOrd="5" destOrd="0" parTransId="{D1815FE5-50A1-46BA-9452-A519F42368A2}" sibTransId="{90B1D294-9084-4776-92A6-B28E62AFBF3F}"/>
    <dgm:cxn modelId="{EE26BC14-1244-459F-A3E2-48F50A9CEC66}" type="presOf" srcId="{0101A6D3-C1AA-465E-BCBB-84462236F538}" destId="{AE71D079-0BD7-4EA3-8AD4-F23AF3BC09F5}" srcOrd="0" destOrd="0" presId="urn:microsoft.com/office/officeart/2018/2/layout/IconVerticalSolidList"/>
    <dgm:cxn modelId="{7E975A17-56B2-43FD-A0E9-28EE8F5F38FA}" type="presOf" srcId="{C2C6FA69-5E59-4E93-9F7E-0A6E1B8F924A}" destId="{676A97FA-6F90-426A-85C8-D24EEB9F25F5}" srcOrd="0" destOrd="0" presId="urn:microsoft.com/office/officeart/2018/2/layout/IconVerticalSolidList"/>
    <dgm:cxn modelId="{08E84531-D0FB-46B4-81D6-CE321D8D863D}" type="presOf" srcId="{D8A226E3-4C8A-489E-93A2-E0722C80DFED}" destId="{A648499C-A81F-45CD-A149-48360300D45E}" srcOrd="0" destOrd="0" presId="urn:microsoft.com/office/officeart/2018/2/layout/IconVerticalSolidList"/>
    <dgm:cxn modelId="{F4A72436-D468-4D9D-B98A-D65BD7034582}" type="presOf" srcId="{099B0357-82D6-4306-8822-A3D91CA3C563}" destId="{597AA3AC-8787-4B45-B179-E96A75136349}" srcOrd="0" destOrd="0" presId="urn:microsoft.com/office/officeart/2018/2/layout/IconVerticalSolidList"/>
    <dgm:cxn modelId="{9358EB5B-FD19-429D-B468-6BBA3138874D}" srcId="{0101A6D3-C1AA-465E-BCBB-84462236F538}" destId="{099B0357-82D6-4306-8822-A3D91CA3C563}" srcOrd="1" destOrd="0" parTransId="{FA2B1C87-8F9D-4DCF-A528-DC426F8BBB09}" sibTransId="{1F971465-DE21-4064-AF15-CA80BAA912C0}"/>
    <dgm:cxn modelId="{01B51165-D520-4177-A2EE-F65EC4448E1D}" srcId="{0101A6D3-C1AA-465E-BCBB-84462236F538}" destId="{9FF82DCB-C187-46AF-B7F4-6541865D742E}" srcOrd="2" destOrd="0" parTransId="{5CF8914A-F83C-448E-A6E3-E35DC31AF65C}" sibTransId="{627B275A-B263-4402-B864-9B962351C2B4}"/>
    <dgm:cxn modelId="{3639B84C-971F-422D-B75A-C9FC8A4F1FC7}" srcId="{0101A6D3-C1AA-465E-BCBB-84462236F538}" destId="{96ACFB2F-6A92-43D2-B929-D11BC491EC7D}" srcOrd="6" destOrd="0" parTransId="{B7726FA8-68BE-4CC0-8280-80B887242667}" sibTransId="{995FEC9B-2F4C-4390-B404-360466CFBAFC}"/>
    <dgm:cxn modelId="{49A81C77-C77F-42BF-8670-96B5BAB10A8B}" type="presOf" srcId="{99C5ECC8-786E-4413-9D08-94F5971A1B64}" destId="{1FD10A13-EC61-40FC-AE0D-43AB37A7C1CF}" srcOrd="0" destOrd="0" presId="urn:microsoft.com/office/officeart/2018/2/layout/IconVerticalSolidList"/>
    <dgm:cxn modelId="{2D6195AC-9ADB-44CF-AC5C-865FBFE445C7}" srcId="{0101A6D3-C1AA-465E-BCBB-84462236F538}" destId="{99C5ECC8-786E-4413-9D08-94F5971A1B64}" srcOrd="3" destOrd="0" parTransId="{B4A3C92F-8B4F-4309-84C7-B3357C0D0BD5}" sibTransId="{1D7AD915-F7A7-4856-BD50-47CFC5510A0D}"/>
    <dgm:cxn modelId="{2159DABC-7826-4F24-B96F-C7B5A403BD5D}" srcId="{0101A6D3-C1AA-465E-BCBB-84462236F538}" destId="{AA1DF93B-1DEB-4174-B680-45C9E792D496}" srcOrd="4" destOrd="0" parTransId="{EB9490CF-3486-40C7-984F-2C626043D1EB}" sibTransId="{79C636FE-BFAF-4CB0-AED8-3B0B19F3545D}"/>
    <dgm:cxn modelId="{451736BD-4588-4C36-BCA4-4878AD1A7955}" type="presOf" srcId="{96ACFB2F-6A92-43D2-B929-D11BC491EC7D}" destId="{D2EDCD51-C258-43D5-B5EE-D84551E822FB}" srcOrd="0" destOrd="0" presId="urn:microsoft.com/office/officeart/2018/2/layout/IconVerticalSolidList"/>
    <dgm:cxn modelId="{323DC9DB-2123-4061-AC85-0B4A95737D98}" srcId="{0101A6D3-C1AA-465E-BCBB-84462236F538}" destId="{C2C6FA69-5E59-4E93-9F7E-0A6E1B8F924A}" srcOrd="0" destOrd="0" parTransId="{724D1354-C473-48C0-89E2-F56A66075731}" sibTransId="{518BE56E-1049-4CB4-96F8-44DAEDE34B77}"/>
    <dgm:cxn modelId="{68D152EF-6A5F-4806-9A2D-7AD3197EAF3B}" type="presOf" srcId="{9FF82DCB-C187-46AF-B7F4-6541865D742E}" destId="{E9E8736B-3B9B-4253-B01D-A51E6725827B}" srcOrd="0" destOrd="0" presId="urn:microsoft.com/office/officeart/2018/2/layout/IconVerticalSolidList"/>
    <dgm:cxn modelId="{A1C84278-CA89-4468-B562-0DE3B9648094}" type="presParOf" srcId="{AE71D079-0BD7-4EA3-8AD4-F23AF3BC09F5}" destId="{03A1CB49-CAE4-4C20-BC2B-057B2531D246}" srcOrd="0" destOrd="0" presId="urn:microsoft.com/office/officeart/2018/2/layout/IconVerticalSolidList"/>
    <dgm:cxn modelId="{45DE40E5-D922-4174-AB62-42B83835A035}" type="presParOf" srcId="{03A1CB49-CAE4-4C20-BC2B-057B2531D246}" destId="{3543DAD4-FDD7-49D7-B271-8143E12DB71E}" srcOrd="0" destOrd="0" presId="urn:microsoft.com/office/officeart/2018/2/layout/IconVerticalSolidList"/>
    <dgm:cxn modelId="{B6030EFA-2942-4902-99CA-5DA5CEA1D47C}" type="presParOf" srcId="{03A1CB49-CAE4-4C20-BC2B-057B2531D246}" destId="{E82DB46C-DAC6-44B7-8755-C0EDFD40A73A}" srcOrd="1" destOrd="0" presId="urn:microsoft.com/office/officeart/2018/2/layout/IconVerticalSolidList"/>
    <dgm:cxn modelId="{F9BDC7B9-988B-48EB-91F1-392A1A699E6B}" type="presParOf" srcId="{03A1CB49-CAE4-4C20-BC2B-057B2531D246}" destId="{420D8F27-A4CF-4680-9F1B-C4720C59A8A7}" srcOrd="2" destOrd="0" presId="urn:microsoft.com/office/officeart/2018/2/layout/IconVerticalSolidList"/>
    <dgm:cxn modelId="{4B03BB33-B755-4157-8AA8-843D360F0FE0}" type="presParOf" srcId="{03A1CB49-CAE4-4C20-BC2B-057B2531D246}" destId="{676A97FA-6F90-426A-85C8-D24EEB9F25F5}" srcOrd="3" destOrd="0" presId="urn:microsoft.com/office/officeart/2018/2/layout/IconVerticalSolidList"/>
    <dgm:cxn modelId="{01E9066C-0349-462B-A3BC-640AD2EBD9F4}" type="presParOf" srcId="{AE71D079-0BD7-4EA3-8AD4-F23AF3BC09F5}" destId="{1A835FFB-768A-4FFE-8FE7-5B7862E49C2C}" srcOrd="1" destOrd="0" presId="urn:microsoft.com/office/officeart/2018/2/layout/IconVerticalSolidList"/>
    <dgm:cxn modelId="{B6C526B6-FE9F-4DFE-AFC7-159FF9168EF1}" type="presParOf" srcId="{AE71D079-0BD7-4EA3-8AD4-F23AF3BC09F5}" destId="{E7982268-9244-4AA1-A97E-7593B5DE6A0F}" srcOrd="2" destOrd="0" presId="urn:microsoft.com/office/officeart/2018/2/layout/IconVerticalSolidList"/>
    <dgm:cxn modelId="{17341E8D-D438-484F-B48A-0BD4EC474DD3}" type="presParOf" srcId="{E7982268-9244-4AA1-A97E-7593B5DE6A0F}" destId="{0121AEAD-177F-4EFE-B72F-368C09FF03DA}" srcOrd="0" destOrd="0" presId="urn:microsoft.com/office/officeart/2018/2/layout/IconVerticalSolidList"/>
    <dgm:cxn modelId="{36757FE8-40EF-40AF-81DF-14A18C3B3FC1}" type="presParOf" srcId="{E7982268-9244-4AA1-A97E-7593B5DE6A0F}" destId="{B6F35CC3-546D-458A-9515-42FE1008DF80}" srcOrd="1" destOrd="0" presId="urn:microsoft.com/office/officeart/2018/2/layout/IconVerticalSolidList"/>
    <dgm:cxn modelId="{D972D894-3BD9-43A2-A2E1-F458B4A1EC99}" type="presParOf" srcId="{E7982268-9244-4AA1-A97E-7593B5DE6A0F}" destId="{E5FF419B-FA9B-4EDE-A9EE-17423763A779}" srcOrd="2" destOrd="0" presId="urn:microsoft.com/office/officeart/2018/2/layout/IconVerticalSolidList"/>
    <dgm:cxn modelId="{2E31CF06-C411-4B3B-BCAE-BC8E59348E2C}" type="presParOf" srcId="{E7982268-9244-4AA1-A97E-7593B5DE6A0F}" destId="{597AA3AC-8787-4B45-B179-E96A75136349}" srcOrd="3" destOrd="0" presId="urn:microsoft.com/office/officeart/2018/2/layout/IconVerticalSolidList"/>
    <dgm:cxn modelId="{EE7F155D-18F5-413F-B460-470182B7CF17}" type="presParOf" srcId="{AE71D079-0BD7-4EA3-8AD4-F23AF3BC09F5}" destId="{5C3F160C-3C63-41C1-B464-3956F86887E1}" srcOrd="3" destOrd="0" presId="urn:microsoft.com/office/officeart/2018/2/layout/IconVerticalSolidList"/>
    <dgm:cxn modelId="{730E1818-9BE9-41FB-8ADC-27CB98E7C1D6}" type="presParOf" srcId="{AE71D079-0BD7-4EA3-8AD4-F23AF3BC09F5}" destId="{CDD2D793-01DA-4EC7-B602-CE3A4C039BEC}" srcOrd="4" destOrd="0" presId="urn:microsoft.com/office/officeart/2018/2/layout/IconVerticalSolidList"/>
    <dgm:cxn modelId="{E02D73FE-3E64-40BE-97CE-66A816712A12}" type="presParOf" srcId="{CDD2D793-01DA-4EC7-B602-CE3A4C039BEC}" destId="{CF69AECF-ABAD-4EA3-B3EA-6DA1C38A26D0}" srcOrd="0" destOrd="0" presId="urn:microsoft.com/office/officeart/2018/2/layout/IconVerticalSolidList"/>
    <dgm:cxn modelId="{1CB60009-22B5-498E-8BC3-8B784D38FA74}" type="presParOf" srcId="{CDD2D793-01DA-4EC7-B602-CE3A4C039BEC}" destId="{D3E4CDD3-0480-48CF-9E86-2D2507C6A5F4}" srcOrd="1" destOrd="0" presId="urn:microsoft.com/office/officeart/2018/2/layout/IconVerticalSolidList"/>
    <dgm:cxn modelId="{18197B27-4D1F-4580-BC82-5FFC7805C7E1}" type="presParOf" srcId="{CDD2D793-01DA-4EC7-B602-CE3A4C039BEC}" destId="{2CBC4589-3582-4809-BD50-19F27883ED0A}" srcOrd="2" destOrd="0" presId="urn:microsoft.com/office/officeart/2018/2/layout/IconVerticalSolidList"/>
    <dgm:cxn modelId="{EFE5EFC5-9B26-469C-94CF-9FABFD87F1C4}" type="presParOf" srcId="{CDD2D793-01DA-4EC7-B602-CE3A4C039BEC}" destId="{E9E8736B-3B9B-4253-B01D-A51E6725827B}" srcOrd="3" destOrd="0" presId="urn:microsoft.com/office/officeart/2018/2/layout/IconVerticalSolidList"/>
    <dgm:cxn modelId="{B1532539-90C7-4E88-B20A-953FD1A97DFA}" type="presParOf" srcId="{AE71D079-0BD7-4EA3-8AD4-F23AF3BC09F5}" destId="{F8741791-B33B-492B-A3BB-D77482520AD7}" srcOrd="5" destOrd="0" presId="urn:microsoft.com/office/officeart/2018/2/layout/IconVerticalSolidList"/>
    <dgm:cxn modelId="{75DACDAF-A1BD-43F8-B00A-9BB4CCB02E14}" type="presParOf" srcId="{AE71D079-0BD7-4EA3-8AD4-F23AF3BC09F5}" destId="{D9DD70D8-B231-4023-9DCD-1B2823F08440}" srcOrd="6" destOrd="0" presId="urn:microsoft.com/office/officeart/2018/2/layout/IconVerticalSolidList"/>
    <dgm:cxn modelId="{9D05AF25-0AC9-4713-9504-008ECD81D9DD}" type="presParOf" srcId="{D9DD70D8-B231-4023-9DCD-1B2823F08440}" destId="{FB43B257-8953-4D4A-B053-2201E1756316}" srcOrd="0" destOrd="0" presId="urn:microsoft.com/office/officeart/2018/2/layout/IconVerticalSolidList"/>
    <dgm:cxn modelId="{295DB029-1752-482D-9954-77B93318321D}" type="presParOf" srcId="{D9DD70D8-B231-4023-9DCD-1B2823F08440}" destId="{AD7320FC-5B8B-414B-99AD-1091636094A7}" srcOrd="1" destOrd="0" presId="urn:microsoft.com/office/officeart/2018/2/layout/IconVerticalSolidList"/>
    <dgm:cxn modelId="{2BC95D9D-16E5-4C6F-9B7B-B9EFB116BE1E}" type="presParOf" srcId="{D9DD70D8-B231-4023-9DCD-1B2823F08440}" destId="{52A8D67E-AD15-407E-88E6-E60090CF0C72}" srcOrd="2" destOrd="0" presId="urn:microsoft.com/office/officeart/2018/2/layout/IconVerticalSolidList"/>
    <dgm:cxn modelId="{65A6B804-5C47-4C64-A3E7-502E4C14F2F2}" type="presParOf" srcId="{D9DD70D8-B231-4023-9DCD-1B2823F08440}" destId="{1FD10A13-EC61-40FC-AE0D-43AB37A7C1CF}" srcOrd="3" destOrd="0" presId="urn:microsoft.com/office/officeart/2018/2/layout/IconVerticalSolidList"/>
    <dgm:cxn modelId="{95ACC423-92EB-453C-8AFA-839E51E0A900}" type="presParOf" srcId="{AE71D079-0BD7-4EA3-8AD4-F23AF3BC09F5}" destId="{5B6E5C33-F27D-4654-BB1E-D52FA89E19BE}" srcOrd="7" destOrd="0" presId="urn:microsoft.com/office/officeart/2018/2/layout/IconVerticalSolidList"/>
    <dgm:cxn modelId="{1BBD6BA3-0074-4AF1-94C3-80747D1DC015}" type="presParOf" srcId="{AE71D079-0BD7-4EA3-8AD4-F23AF3BC09F5}" destId="{5BD348E2-2E08-4B5C-A30C-EF48CADDD287}" srcOrd="8" destOrd="0" presId="urn:microsoft.com/office/officeart/2018/2/layout/IconVerticalSolidList"/>
    <dgm:cxn modelId="{50F2AD91-992C-468C-AF36-CEAC98E817F3}" type="presParOf" srcId="{5BD348E2-2E08-4B5C-A30C-EF48CADDD287}" destId="{AE69B4BF-8ABD-4304-AD16-7E15EE28E829}" srcOrd="0" destOrd="0" presId="urn:microsoft.com/office/officeart/2018/2/layout/IconVerticalSolidList"/>
    <dgm:cxn modelId="{12AE9D9B-D7C6-4783-97CC-8DB2ED79AC96}" type="presParOf" srcId="{5BD348E2-2E08-4B5C-A30C-EF48CADDD287}" destId="{2A67D24B-75B2-4EFD-AAAF-4795FD25FA23}" srcOrd="1" destOrd="0" presId="urn:microsoft.com/office/officeart/2018/2/layout/IconVerticalSolidList"/>
    <dgm:cxn modelId="{0FCC74B7-EB43-49F8-A2BA-6F531073C6B9}" type="presParOf" srcId="{5BD348E2-2E08-4B5C-A30C-EF48CADDD287}" destId="{F4337664-95B3-4B68-A90F-B5C11B6AF602}" srcOrd="2" destOrd="0" presId="urn:microsoft.com/office/officeart/2018/2/layout/IconVerticalSolidList"/>
    <dgm:cxn modelId="{2AC3E85F-4007-4F2C-99B5-B0BECF39DBC4}" type="presParOf" srcId="{5BD348E2-2E08-4B5C-A30C-EF48CADDD287}" destId="{18190FDA-A19F-4200-8033-AF78942CF163}" srcOrd="3" destOrd="0" presId="urn:microsoft.com/office/officeart/2018/2/layout/IconVerticalSolidList"/>
    <dgm:cxn modelId="{6FEE78AC-992E-419F-9AAD-819D0A5B899E}" type="presParOf" srcId="{AE71D079-0BD7-4EA3-8AD4-F23AF3BC09F5}" destId="{045731BB-6393-4995-A815-168A5F8FAE0F}" srcOrd="9" destOrd="0" presId="urn:microsoft.com/office/officeart/2018/2/layout/IconVerticalSolidList"/>
    <dgm:cxn modelId="{3962FF5D-23D2-46AA-863D-F1FAC7E373DD}" type="presParOf" srcId="{AE71D079-0BD7-4EA3-8AD4-F23AF3BC09F5}" destId="{B0731AD2-836F-4645-84D7-46BBAD2518BF}" srcOrd="10" destOrd="0" presId="urn:microsoft.com/office/officeart/2018/2/layout/IconVerticalSolidList"/>
    <dgm:cxn modelId="{B99AE499-407A-46CB-84D2-C8A9EEED6716}" type="presParOf" srcId="{B0731AD2-836F-4645-84D7-46BBAD2518BF}" destId="{68526101-A079-4237-A995-5F86E989D5EF}" srcOrd="0" destOrd="0" presId="urn:microsoft.com/office/officeart/2018/2/layout/IconVerticalSolidList"/>
    <dgm:cxn modelId="{A417D76E-BE98-49A2-892D-5BACA97271F1}" type="presParOf" srcId="{B0731AD2-836F-4645-84D7-46BBAD2518BF}" destId="{E4B0FE14-5A68-4A6F-9F6B-2BB1AE3B3D1E}" srcOrd="1" destOrd="0" presId="urn:microsoft.com/office/officeart/2018/2/layout/IconVerticalSolidList"/>
    <dgm:cxn modelId="{2CDF088D-7EA5-462D-9797-AE1BE69BDE28}" type="presParOf" srcId="{B0731AD2-836F-4645-84D7-46BBAD2518BF}" destId="{9FE64192-F512-41C7-B9CC-2B2C966D5BB2}" srcOrd="2" destOrd="0" presId="urn:microsoft.com/office/officeart/2018/2/layout/IconVerticalSolidList"/>
    <dgm:cxn modelId="{E3CC8778-7C9F-4461-BCA8-A6E612BCA9D5}" type="presParOf" srcId="{B0731AD2-836F-4645-84D7-46BBAD2518BF}" destId="{A648499C-A81F-45CD-A149-48360300D45E}" srcOrd="3" destOrd="0" presId="urn:microsoft.com/office/officeart/2018/2/layout/IconVerticalSolidList"/>
    <dgm:cxn modelId="{294A093D-8F39-4B06-B617-597C90181113}" type="presParOf" srcId="{AE71D079-0BD7-4EA3-8AD4-F23AF3BC09F5}" destId="{572A80DC-996B-494E-8E7F-BC84D2070B17}" srcOrd="11" destOrd="0" presId="urn:microsoft.com/office/officeart/2018/2/layout/IconVerticalSolidList"/>
    <dgm:cxn modelId="{352AF405-3DE3-4B2C-9B81-C471354D6E86}" type="presParOf" srcId="{AE71D079-0BD7-4EA3-8AD4-F23AF3BC09F5}" destId="{6C118AE1-E4D3-4A0A-96D1-85872266B896}" srcOrd="12" destOrd="0" presId="urn:microsoft.com/office/officeart/2018/2/layout/IconVerticalSolidList"/>
    <dgm:cxn modelId="{729FF9F9-3EB9-4DBA-8682-270570CBA1D3}" type="presParOf" srcId="{6C118AE1-E4D3-4A0A-96D1-85872266B896}" destId="{06D5F7EF-80D4-45B4-8724-2F55C6DDFC40}" srcOrd="0" destOrd="0" presId="urn:microsoft.com/office/officeart/2018/2/layout/IconVerticalSolidList"/>
    <dgm:cxn modelId="{51516C43-78F3-45CF-944A-25F802139F4D}" type="presParOf" srcId="{6C118AE1-E4D3-4A0A-96D1-85872266B896}" destId="{B5EA8E32-F44E-445D-92D2-CB9B5417CF5D}" srcOrd="1" destOrd="0" presId="urn:microsoft.com/office/officeart/2018/2/layout/IconVerticalSolidList"/>
    <dgm:cxn modelId="{F48106D9-1B67-4542-ACF5-8BCCFAB5D797}" type="presParOf" srcId="{6C118AE1-E4D3-4A0A-96D1-85872266B896}" destId="{95BF736B-49F5-4F0C-86CC-4F7E57C06D23}" srcOrd="2" destOrd="0" presId="urn:microsoft.com/office/officeart/2018/2/layout/IconVerticalSolidList"/>
    <dgm:cxn modelId="{A69F1652-9AB1-48AC-A69A-4BC116836640}" type="presParOf" srcId="{6C118AE1-E4D3-4A0A-96D1-85872266B896}" destId="{D2EDCD51-C258-43D5-B5EE-D84551E822F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3DAD4-FDD7-49D7-B271-8143E12DB71E}">
      <dsp:nvSpPr>
        <dsp:cNvPr id="0" name=""/>
        <dsp:cNvSpPr/>
      </dsp:nvSpPr>
      <dsp:spPr>
        <a:xfrm>
          <a:off x="0" y="371"/>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DB46C-DAC6-44B7-8755-C0EDFD40A73A}">
      <dsp:nvSpPr>
        <dsp:cNvPr id="0" name=""/>
        <dsp:cNvSpPr/>
      </dsp:nvSpPr>
      <dsp:spPr>
        <a:xfrm>
          <a:off x="154829" y="115534"/>
          <a:ext cx="281508" cy="281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6A97FA-6F90-426A-85C8-D24EEB9F25F5}">
      <dsp:nvSpPr>
        <dsp:cNvPr id="0" name=""/>
        <dsp:cNvSpPr/>
      </dsp:nvSpPr>
      <dsp:spPr>
        <a:xfrm>
          <a:off x="591168" y="371"/>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a:t>Problem Statement</a:t>
          </a:r>
          <a:endParaRPr lang="en-US" sz="1600" kern="1200"/>
        </a:p>
      </dsp:txBody>
      <dsp:txXfrm>
        <a:off x="591168" y="371"/>
        <a:ext cx="8004191" cy="511834"/>
      </dsp:txXfrm>
    </dsp:sp>
    <dsp:sp modelId="{0121AEAD-177F-4EFE-B72F-368C09FF03DA}">
      <dsp:nvSpPr>
        <dsp:cNvPr id="0" name=""/>
        <dsp:cNvSpPr/>
      </dsp:nvSpPr>
      <dsp:spPr>
        <a:xfrm>
          <a:off x="0" y="640164"/>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35CC3-546D-458A-9515-42FE1008DF80}">
      <dsp:nvSpPr>
        <dsp:cNvPr id="0" name=""/>
        <dsp:cNvSpPr/>
      </dsp:nvSpPr>
      <dsp:spPr>
        <a:xfrm>
          <a:off x="154829" y="755327"/>
          <a:ext cx="281508" cy="281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7AA3AC-8787-4B45-B179-E96A75136349}">
      <dsp:nvSpPr>
        <dsp:cNvPr id="0" name=""/>
        <dsp:cNvSpPr/>
      </dsp:nvSpPr>
      <dsp:spPr>
        <a:xfrm>
          <a:off x="591168" y="640164"/>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dirty="0"/>
            <a:t>Bank Marketing Dataset</a:t>
          </a:r>
          <a:endParaRPr lang="en-US" sz="1600" kern="1200" dirty="0"/>
        </a:p>
      </dsp:txBody>
      <dsp:txXfrm>
        <a:off x="591168" y="640164"/>
        <a:ext cx="8004191" cy="511834"/>
      </dsp:txXfrm>
    </dsp:sp>
    <dsp:sp modelId="{CF69AECF-ABAD-4EA3-B3EA-6DA1C38A26D0}">
      <dsp:nvSpPr>
        <dsp:cNvPr id="0" name=""/>
        <dsp:cNvSpPr/>
      </dsp:nvSpPr>
      <dsp:spPr>
        <a:xfrm>
          <a:off x="0" y="1279958"/>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4CDD3-0480-48CF-9E86-2D2507C6A5F4}">
      <dsp:nvSpPr>
        <dsp:cNvPr id="0" name=""/>
        <dsp:cNvSpPr/>
      </dsp:nvSpPr>
      <dsp:spPr>
        <a:xfrm>
          <a:off x="154829" y="1395120"/>
          <a:ext cx="281508" cy="281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E8736B-3B9B-4253-B01D-A51E6725827B}">
      <dsp:nvSpPr>
        <dsp:cNvPr id="0" name=""/>
        <dsp:cNvSpPr/>
      </dsp:nvSpPr>
      <dsp:spPr>
        <a:xfrm>
          <a:off x="591168" y="1279958"/>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dirty="0"/>
            <a:t>Exploratory Data Analysis</a:t>
          </a:r>
          <a:endParaRPr lang="en-US" sz="1600" kern="1200" dirty="0"/>
        </a:p>
      </dsp:txBody>
      <dsp:txXfrm>
        <a:off x="591168" y="1279958"/>
        <a:ext cx="8004191" cy="511834"/>
      </dsp:txXfrm>
    </dsp:sp>
    <dsp:sp modelId="{FB43B257-8953-4D4A-B053-2201E1756316}">
      <dsp:nvSpPr>
        <dsp:cNvPr id="0" name=""/>
        <dsp:cNvSpPr/>
      </dsp:nvSpPr>
      <dsp:spPr>
        <a:xfrm>
          <a:off x="0" y="1919751"/>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320FC-5B8B-414B-99AD-1091636094A7}">
      <dsp:nvSpPr>
        <dsp:cNvPr id="0" name=""/>
        <dsp:cNvSpPr/>
      </dsp:nvSpPr>
      <dsp:spPr>
        <a:xfrm>
          <a:off x="154829" y="2034914"/>
          <a:ext cx="281508" cy="2815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D10A13-EC61-40FC-AE0D-43AB37A7C1CF}">
      <dsp:nvSpPr>
        <dsp:cNvPr id="0" name=""/>
        <dsp:cNvSpPr/>
      </dsp:nvSpPr>
      <dsp:spPr>
        <a:xfrm>
          <a:off x="591168" y="1919751"/>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dirty="0"/>
            <a:t>Recommendations for Campaign</a:t>
          </a:r>
          <a:endParaRPr lang="en-US" sz="1600" kern="1200" dirty="0"/>
        </a:p>
      </dsp:txBody>
      <dsp:txXfrm>
        <a:off x="591168" y="1919751"/>
        <a:ext cx="8004191" cy="511834"/>
      </dsp:txXfrm>
    </dsp:sp>
    <dsp:sp modelId="{AE69B4BF-8ABD-4304-AD16-7E15EE28E829}">
      <dsp:nvSpPr>
        <dsp:cNvPr id="0" name=""/>
        <dsp:cNvSpPr/>
      </dsp:nvSpPr>
      <dsp:spPr>
        <a:xfrm>
          <a:off x="0" y="2559544"/>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7D24B-75B2-4EFD-AAAF-4795FD25FA23}">
      <dsp:nvSpPr>
        <dsp:cNvPr id="0" name=""/>
        <dsp:cNvSpPr/>
      </dsp:nvSpPr>
      <dsp:spPr>
        <a:xfrm>
          <a:off x="154829" y="2674707"/>
          <a:ext cx="281508" cy="281508"/>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90FDA-A19F-4200-8033-AF78942CF163}">
      <dsp:nvSpPr>
        <dsp:cNvPr id="0" name=""/>
        <dsp:cNvSpPr/>
      </dsp:nvSpPr>
      <dsp:spPr>
        <a:xfrm>
          <a:off x="591168" y="2559544"/>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dirty="0"/>
            <a:t>Model Suggestions</a:t>
          </a:r>
        </a:p>
      </dsp:txBody>
      <dsp:txXfrm>
        <a:off x="591168" y="2559544"/>
        <a:ext cx="8004191" cy="511834"/>
      </dsp:txXfrm>
    </dsp:sp>
    <dsp:sp modelId="{68526101-A079-4237-A995-5F86E989D5EF}">
      <dsp:nvSpPr>
        <dsp:cNvPr id="0" name=""/>
        <dsp:cNvSpPr/>
      </dsp:nvSpPr>
      <dsp:spPr>
        <a:xfrm>
          <a:off x="0" y="3199337"/>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0FE14-5A68-4A6F-9F6B-2BB1AE3B3D1E}">
      <dsp:nvSpPr>
        <dsp:cNvPr id="0" name=""/>
        <dsp:cNvSpPr/>
      </dsp:nvSpPr>
      <dsp:spPr>
        <a:xfrm>
          <a:off x="154829" y="3314500"/>
          <a:ext cx="281508" cy="281508"/>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48499C-A81F-45CD-A149-48360300D45E}">
      <dsp:nvSpPr>
        <dsp:cNvPr id="0" name=""/>
        <dsp:cNvSpPr/>
      </dsp:nvSpPr>
      <dsp:spPr>
        <a:xfrm>
          <a:off x="591168" y="3199337"/>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dirty="0"/>
            <a:t>Comparing Model Results </a:t>
          </a:r>
        </a:p>
      </dsp:txBody>
      <dsp:txXfrm>
        <a:off x="591168" y="3199337"/>
        <a:ext cx="8004191" cy="511834"/>
      </dsp:txXfrm>
    </dsp:sp>
    <dsp:sp modelId="{06D5F7EF-80D4-45B4-8724-2F55C6DDFC40}">
      <dsp:nvSpPr>
        <dsp:cNvPr id="0" name=""/>
        <dsp:cNvSpPr/>
      </dsp:nvSpPr>
      <dsp:spPr>
        <a:xfrm>
          <a:off x="0" y="3839130"/>
          <a:ext cx="859536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A8E32-F44E-445D-92D2-CB9B5417CF5D}">
      <dsp:nvSpPr>
        <dsp:cNvPr id="0" name=""/>
        <dsp:cNvSpPr/>
      </dsp:nvSpPr>
      <dsp:spPr>
        <a:xfrm>
          <a:off x="154829" y="3954293"/>
          <a:ext cx="281508" cy="281508"/>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397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EDCD51-C258-43D5-B5EE-D84551E822FB}">
      <dsp:nvSpPr>
        <dsp:cNvPr id="0" name=""/>
        <dsp:cNvSpPr/>
      </dsp:nvSpPr>
      <dsp:spPr>
        <a:xfrm>
          <a:off x="591168" y="3839130"/>
          <a:ext cx="800419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b="1" kern="1200" dirty="0"/>
            <a:t>Conclusion</a:t>
          </a:r>
        </a:p>
      </dsp:txBody>
      <dsp:txXfrm>
        <a:off x="591168" y="3839130"/>
        <a:ext cx="8004191" cy="5118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1A2A6-6997-4906-A85F-5AC0A2A7F49A}"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1D05C-C557-4BC4-A576-5291597A410C}" type="slidenum">
              <a:rPr lang="en-US" smtClean="0"/>
              <a:t>‹#›</a:t>
            </a:fld>
            <a:endParaRPr lang="en-US"/>
          </a:p>
        </p:txBody>
      </p:sp>
    </p:spTree>
    <p:extLst>
      <p:ext uri="{BB962C8B-B14F-4D97-AF65-F5344CB8AC3E}">
        <p14:creationId xmlns:p14="http://schemas.microsoft.com/office/powerpoint/2010/main" val="2598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1D05C-C557-4BC4-A576-5291597A410C}" type="slidenum">
              <a:rPr lang="en-US" smtClean="0"/>
              <a:t>1</a:t>
            </a:fld>
            <a:endParaRPr lang="en-US"/>
          </a:p>
        </p:txBody>
      </p:sp>
    </p:spTree>
    <p:extLst>
      <p:ext uri="{BB962C8B-B14F-4D97-AF65-F5344CB8AC3E}">
        <p14:creationId xmlns:p14="http://schemas.microsoft.com/office/powerpoint/2010/main" val="224307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C1D05C-C557-4BC4-A576-5291597A410C}" type="slidenum">
              <a:rPr lang="en-US" smtClean="0"/>
              <a:t>12</a:t>
            </a:fld>
            <a:endParaRPr lang="en-US"/>
          </a:p>
        </p:txBody>
      </p:sp>
    </p:spTree>
    <p:extLst>
      <p:ext uri="{BB962C8B-B14F-4D97-AF65-F5344CB8AC3E}">
        <p14:creationId xmlns:p14="http://schemas.microsoft.com/office/powerpoint/2010/main" val="175598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CDE23C7-78A4-413A-A84B-93D4CC0A9EB1}" type="datetimeFigureOut">
              <a:rPr lang="en-US" smtClean="0"/>
              <a:t>4/3/2025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696189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186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987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729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677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1610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pPr/>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B39E08-E0E5-4B1A-8F7D-08FE7678A3B6}" type="slidenum">
              <a:rPr lang="en-US" smtClean="0"/>
              <a:pPr/>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830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152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23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890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6125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4CDE23C7-78A4-413A-A84B-93D4CC0A9EB1}" type="datetimeFigureOut">
              <a:rPr lang="en-US" smtClean="0"/>
              <a:pPr/>
              <a:t>4/3/2025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384928740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136C039-F5E0-42C7-AFB4-E1FC5B286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CA6CB9E-A042-0980-B879-DF117A42DCED}"/>
              </a:ext>
            </a:extLst>
          </p:cNvPr>
          <p:cNvSpPr>
            <a:spLocks noGrp="1"/>
          </p:cNvSpPr>
          <p:nvPr>
            <p:ph type="ctrTitle"/>
          </p:nvPr>
        </p:nvSpPr>
        <p:spPr>
          <a:xfrm>
            <a:off x="914400" y="4624001"/>
            <a:ext cx="9777603" cy="1152524"/>
          </a:xfrm>
        </p:spPr>
        <p:txBody>
          <a:bodyPr>
            <a:normAutofit/>
          </a:bodyPr>
          <a:lstStyle/>
          <a:p>
            <a:r>
              <a:rPr lang="en-US" sz="4800" dirty="0"/>
              <a:t>Exploratory Data Analysis</a:t>
            </a:r>
          </a:p>
        </p:txBody>
      </p:sp>
      <p:sp>
        <p:nvSpPr>
          <p:cNvPr id="3" name="Subtitle 2">
            <a:extLst>
              <a:ext uri="{FF2B5EF4-FFF2-40B4-BE49-F238E27FC236}">
                <a16:creationId xmlns:a16="http://schemas.microsoft.com/office/drawing/2014/main" id="{D3F14C41-8233-E4CF-1AEB-8D6094C326A0}"/>
              </a:ext>
            </a:extLst>
          </p:cNvPr>
          <p:cNvSpPr>
            <a:spLocks noGrp="1"/>
          </p:cNvSpPr>
          <p:nvPr>
            <p:ph type="subTitle" idx="1"/>
          </p:nvPr>
        </p:nvSpPr>
        <p:spPr>
          <a:xfrm>
            <a:off x="914400" y="5747950"/>
            <a:ext cx="10317192" cy="905892"/>
          </a:xfrm>
        </p:spPr>
        <p:txBody>
          <a:bodyPr>
            <a:normAutofit fontScale="25000" lnSpcReduction="20000"/>
          </a:bodyPr>
          <a:lstStyle/>
          <a:p>
            <a:r>
              <a:rPr lang="en-US" sz="4800" dirty="0">
                <a:solidFill>
                  <a:schemeClr val="tx1"/>
                </a:solidFill>
              </a:rPr>
              <a:t>Presented by </a:t>
            </a:r>
            <a:r>
              <a:rPr lang="en-US" sz="4800" dirty="0" err="1">
                <a:solidFill>
                  <a:schemeClr val="tx1"/>
                </a:solidFill>
              </a:rPr>
              <a:t>Sophonie</a:t>
            </a:r>
            <a:r>
              <a:rPr lang="en-US" sz="4800" dirty="0">
                <a:solidFill>
                  <a:schemeClr val="tx1"/>
                </a:solidFill>
              </a:rPr>
              <a:t> Sidrac</a:t>
            </a:r>
          </a:p>
          <a:p>
            <a:r>
              <a:rPr lang="en-US" sz="4800" dirty="0">
                <a:solidFill>
                  <a:schemeClr val="tx1"/>
                </a:solidFill>
              </a:rPr>
              <a:t>Batch: LISUM41</a:t>
            </a:r>
          </a:p>
          <a:p>
            <a:r>
              <a:rPr lang="en-US" sz="4800" dirty="0">
                <a:solidFill>
                  <a:schemeClr val="tx1"/>
                </a:solidFill>
              </a:rPr>
              <a:t>Specialization: Data Science</a:t>
            </a:r>
          </a:p>
          <a:p>
            <a:endParaRPr lang="en-US" sz="1400" dirty="0"/>
          </a:p>
          <a:p>
            <a:endParaRPr lang="en-US" sz="1400" dirty="0"/>
          </a:p>
        </p:txBody>
      </p:sp>
      <p:sp>
        <p:nvSpPr>
          <p:cNvPr id="8" name="Rectangle 7">
            <a:extLst>
              <a:ext uri="{FF2B5EF4-FFF2-40B4-BE49-F238E27FC236}">
                <a16:creationId xmlns:a16="http://schemas.microsoft.com/office/drawing/2014/main" id="{7AB26B25-DCD4-4574-8050-200124370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logo on a black background&#10;&#10;Description automatically generated">
            <a:extLst>
              <a:ext uri="{FF2B5EF4-FFF2-40B4-BE49-F238E27FC236}">
                <a16:creationId xmlns:a16="http://schemas.microsoft.com/office/drawing/2014/main" id="{F365CDB7-ED6E-BEDA-7DDD-AFC83157E241}"/>
              </a:ext>
            </a:extLst>
          </p:cNvPr>
          <p:cNvPicPr>
            <a:picLocks noChangeAspect="1"/>
          </p:cNvPicPr>
          <p:nvPr/>
        </p:nvPicPr>
        <p:blipFill>
          <a:blip r:embed="rId3">
            <a:extLst>
              <a:ext uri="{28A0092B-C50C-407E-A947-70E740481C1C}">
                <a14:useLocalDpi xmlns:a14="http://schemas.microsoft.com/office/drawing/2010/main" val="0"/>
              </a:ext>
            </a:extLst>
          </a:blip>
          <a:srcRect t="28365" r="-1" b="32390"/>
          <a:stretch/>
        </p:blipFill>
        <p:spPr>
          <a:xfrm>
            <a:off x="459550" y="10"/>
            <a:ext cx="10833289" cy="4251479"/>
          </a:xfrm>
          <a:prstGeom prst="rect">
            <a:avLst/>
          </a:prstGeom>
        </p:spPr>
      </p:pic>
    </p:spTree>
    <p:extLst>
      <p:ext uri="{BB962C8B-B14F-4D97-AF65-F5344CB8AC3E}">
        <p14:creationId xmlns:p14="http://schemas.microsoft.com/office/powerpoint/2010/main" val="127630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0CF84B-E15E-D85E-BBBB-36AADB98C3C1}"/>
              </a:ext>
            </a:extLst>
          </p:cNvPr>
          <p:cNvSpPr>
            <a:spLocks noGrp="1"/>
          </p:cNvSpPr>
          <p:nvPr>
            <p:ph type="body" idx="1"/>
          </p:nvPr>
        </p:nvSpPr>
        <p:spPr>
          <a:xfrm>
            <a:off x="1262063" y="1249829"/>
            <a:ext cx="4480560" cy="731520"/>
          </a:xfrm>
        </p:spPr>
        <p:txBody>
          <a:bodyPr/>
          <a:lstStyle/>
          <a:p>
            <a:r>
              <a:rPr lang="en-US" dirty="0"/>
              <a:t>Majority of the customers do not have a personal loan.</a:t>
            </a:r>
          </a:p>
        </p:txBody>
      </p:sp>
      <p:pic>
        <p:nvPicPr>
          <p:cNvPr id="8" name="Content Placeholder 7" descr="A graph with blue rectangular bars&#10;&#10;Description automatically generated">
            <a:extLst>
              <a:ext uri="{FF2B5EF4-FFF2-40B4-BE49-F238E27FC236}">
                <a16:creationId xmlns:a16="http://schemas.microsoft.com/office/drawing/2014/main" id="{1B84F3BA-83C5-DD84-6F22-D2C2F8E03A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697586"/>
            <a:ext cx="4479925" cy="3285278"/>
          </a:xfrm>
        </p:spPr>
      </p:pic>
      <p:sp>
        <p:nvSpPr>
          <p:cNvPr id="5" name="Text Placeholder 4">
            <a:extLst>
              <a:ext uri="{FF2B5EF4-FFF2-40B4-BE49-F238E27FC236}">
                <a16:creationId xmlns:a16="http://schemas.microsoft.com/office/drawing/2014/main" id="{7DF8B6A0-61EB-6715-93A1-BE0ED5DB00A0}"/>
              </a:ext>
            </a:extLst>
          </p:cNvPr>
          <p:cNvSpPr>
            <a:spLocks noGrp="1"/>
          </p:cNvSpPr>
          <p:nvPr>
            <p:ph type="body" sz="quarter" idx="3"/>
          </p:nvPr>
        </p:nvSpPr>
        <p:spPr>
          <a:xfrm>
            <a:off x="5901193" y="1249829"/>
            <a:ext cx="4480560" cy="731520"/>
          </a:xfrm>
        </p:spPr>
        <p:txBody>
          <a:bodyPr/>
          <a:lstStyle/>
          <a:p>
            <a:r>
              <a:rPr lang="en-US" dirty="0"/>
              <a:t>The outcome of previous campaigns are mostly unknown.</a:t>
            </a:r>
          </a:p>
        </p:txBody>
      </p:sp>
      <p:pic>
        <p:nvPicPr>
          <p:cNvPr id="10" name="Content Placeholder 9" descr="A graph with blue rectangular bars">
            <a:extLst>
              <a:ext uri="{FF2B5EF4-FFF2-40B4-BE49-F238E27FC236}">
                <a16:creationId xmlns:a16="http://schemas.microsoft.com/office/drawing/2014/main" id="{5C3DB9C5-A998-5982-BB76-B9168572C18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2628795"/>
            <a:ext cx="4481512" cy="3422860"/>
          </a:xfrm>
        </p:spPr>
      </p:pic>
    </p:spTree>
    <p:extLst>
      <p:ext uri="{BB962C8B-B14F-4D97-AF65-F5344CB8AC3E}">
        <p14:creationId xmlns:p14="http://schemas.microsoft.com/office/powerpoint/2010/main" val="80288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FBED-3996-8155-955C-07878E917A61}"/>
              </a:ext>
            </a:extLst>
          </p:cNvPr>
          <p:cNvSpPr>
            <a:spLocks noGrp="1"/>
          </p:cNvSpPr>
          <p:nvPr>
            <p:ph type="title"/>
          </p:nvPr>
        </p:nvSpPr>
        <p:spPr>
          <a:xfrm>
            <a:off x="1069715" y="-20700"/>
            <a:ext cx="9692640" cy="1397124"/>
          </a:xfrm>
        </p:spPr>
        <p:txBody>
          <a:bodyPr>
            <a:normAutofit/>
          </a:bodyPr>
          <a:lstStyle/>
          <a:p>
            <a:r>
              <a:rPr lang="en-US" sz="2000" b="0" dirty="0">
                <a:solidFill>
                  <a:schemeClr val="tx1"/>
                </a:solidFill>
                <a:latin typeface="+mn-lt"/>
              </a:rPr>
              <a:t>In the previous marketing campaign, the percentage of those who did not subscribe were significantly greater than those who did.</a:t>
            </a:r>
          </a:p>
        </p:txBody>
      </p:sp>
      <p:pic>
        <p:nvPicPr>
          <p:cNvPr id="9" name="Content Placeholder 8" descr="A blue and orange pie chart&#10;&#10;Description automatically generated">
            <a:extLst>
              <a:ext uri="{FF2B5EF4-FFF2-40B4-BE49-F238E27FC236}">
                <a16:creationId xmlns:a16="http://schemas.microsoft.com/office/drawing/2014/main" id="{10EF7062-7560-25AB-DB0D-FE16E327B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542" y="1828800"/>
            <a:ext cx="4951766" cy="4351338"/>
          </a:xfrm>
        </p:spPr>
      </p:pic>
    </p:spTree>
    <p:extLst>
      <p:ext uri="{BB962C8B-B14F-4D97-AF65-F5344CB8AC3E}">
        <p14:creationId xmlns:p14="http://schemas.microsoft.com/office/powerpoint/2010/main" val="148958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0957-080C-46AC-D95D-0D566DF8B15D}"/>
              </a:ext>
            </a:extLst>
          </p:cNvPr>
          <p:cNvSpPr>
            <a:spLocks noGrp="1"/>
          </p:cNvSpPr>
          <p:nvPr>
            <p:ph type="title"/>
          </p:nvPr>
        </p:nvSpPr>
        <p:spPr/>
        <p:txBody>
          <a:bodyPr/>
          <a:lstStyle/>
          <a:p>
            <a:r>
              <a:rPr lang="en-US" dirty="0"/>
              <a:t>Correlation analysis</a:t>
            </a:r>
          </a:p>
        </p:txBody>
      </p:sp>
      <p:sp>
        <p:nvSpPr>
          <p:cNvPr id="3" name="Text Placeholder 2">
            <a:extLst>
              <a:ext uri="{FF2B5EF4-FFF2-40B4-BE49-F238E27FC236}">
                <a16:creationId xmlns:a16="http://schemas.microsoft.com/office/drawing/2014/main" id="{0603C64D-FF36-3F6F-7BF5-B499FFCCFCE0}"/>
              </a:ext>
            </a:extLst>
          </p:cNvPr>
          <p:cNvSpPr>
            <a:spLocks noGrp="1"/>
          </p:cNvSpPr>
          <p:nvPr>
            <p:ph type="body" idx="1"/>
          </p:nvPr>
        </p:nvSpPr>
        <p:spPr/>
        <p:txBody>
          <a:bodyPr>
            <a:normAutofit fontScale="55000" lnSpcReduction="20000"/>
          </a:bodyPr>
          <a:lstStyle/>
          <a:p>
            <a:r>
              <a:rPr lang="en-US" dirty="0"/>
              <a:t>With the relation to ‘y’, customers with blue collar jobs had the most contacts followed by management and technician roles, however customers with management roles have a higher chance of subscriptions.</a:t>
            </a:r>
          </a:p>
        </p:txBody>
      </p:sp>
      <p:pic>
        <p:nvPicPr>
          <p:cNvPr id="8" name="Content Placeholder 7" descr="A graph of a bar graph&#10;&#10;Description automatically generated with medium confidence">
            <a:extLst>
              <a:ext uri="{FF2B5EF4-FFF2-40B4-BE49-F238E27FC236}">
                <a16:creationId xmlns:a16="http://schemas.microsoft.com/office/drawing/2014/main" id="{23EC4CF2-E59D-9836-9019-ED244F6B25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69467" y="2608780"/>
            <a:ext cx="4721733" cy="3608091"/>
          </a:xfrm>
        </p:spPr>
      </p:pic>
      <p:sp>
        <p:nvSpPr>
          <p:cNvPr id="5" name="Text Placeholder 4">
            <a:extLst>
              <a:ext uri="{FF2B5EF4-FFF2-40B4-BE49-F238E27FC236}">
                <a16:creationId xmlns:a16="http://schemas.microsoft.com/office/drawing/2014/main" id="{976DFB12-AAAB-ABCA-8A2E-13322B7CDE01}"/>
              </a:ext>
            </a:extLst>
          </p:cNvPr>
          <p:cNvSpPr>
            <a:spLocks noGrp="1"/>
          </p:cNvSpPr>
          <p:nvPr>
            <p:ph type="body" sz="quarter" idx="3"/>
          </p:nvPr>
        </p:nvSpPr>
        <p:spPr/>
        <p:txBody>
          <a:bodyPr>
            <a:normAutofit fontScale="55000" lnSpcReduction="20000"/>
          </a:bodyPr>
          <a:lstStyle/>
          <a:p>
            <a:r>
              <a:rPr lang="en-US" dirty="0"/>
              <a:t>In analyzing the marital status and ‘y’ variable, it is noted that married and single customers make up most of the customer pool. Also, compared to other marital statuses, married customers are most likely to subscribe to a term deposit. </a:t>
            </a:r>
          </a:p>
        </p:txBody>
      </p:sp>
      <p:pic>
        <p:nvPicPr>
          <p:cNvPr id="10" name="Content Placeholder 9">
            <a:extLst>
              <a:ext uri="{FF2B5EF4-FFF2-40B4-BE49-F238E27FC236}">
                <a16:creationId xmlns:a16="http://schemas.microsoft.com/office/drawing/2014/main" id="{F5DCA6AE-733B-A8D4-D6C1-9C178C7D5CD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p:blipFill>
        <p:spPr>
          <a:xfrm>
            <a:off x="6126163" y="2845385"/>
            <a:ext cx="4481512" cy="2989679"/>
          </a:xfrm>
        </p:spPr>
      </p:pic>
    </p:spTree>
    <p:extLst>
      <p:ext uri="{BB962C8B-B14F-4D97-AF65-F5344CB8AC3E}">
        <p14:creationId xmlns:p14="http://schemas.microsoft.com/office/powerpoint/2010/main" val="293501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987622-65C6-25FC-7775-4F11C422DC87}"/>
              </a:ext>
            </a:extLst>
          </p:cNvPr>
          <p:cNvSpPr>
            <a:spLocks noGrp="1"/>
          </p:cNvSpPr>
          <p:nvPr>
            <p:ph type="body" idx="1"/>
          </p:nvPr>
        </p:nvSpPr>
        <p:spPr>
          <a:xfrm>
            <a:off x="1311060" y="1712163"/>
            <a:ext cx="4480560" cy="731520"/>
          </a:xfrm>
        </p:spPr>
        <p:txBody>
          <a:bodyPr>
            <a:normAutofit fontScale="85000" lnSpcReduction="20000"/>
          </a:bodyPr>
          <a:lstStyle/>
          <a:p>
            <a:r>
              <a:rPr lang="en-US" dirty="0"/>
              <a:t>Customers who did not have a previous default were more likely to subscribe to a term deposit.</a:t>
            </a:r>
          </a:p>
          <a:p>
            <a:endParaRPr lang="en-US" dirty="0"/>
          </a:p>
          <a:p>
            <a:endParaRPr lang="en-US" dirty="0"/>
          </a:p>
        </p:txBody>
      </p:sp>
      <p:pic>
        <p:nvPicPr>
          <p:cNvPr id="8" name="Content Placeholder 7">
            <a:extLst>
              <a:ext uri="{FF2B5EF4-FFF2-40B4-BE49-F238E27FC236}">
                <a16:creationId xmlns:a16="http://schemas.microsoft.com/office/drawing/2014/main" id="{275412D3-CD98-21B9-2D04-9711F2CD31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262063" y="2849756"/>
            <a:ext cx="4479925" cy="2980938"/>
          </a:xfrm>
        </p:spPr>
      </p:pic>
      <p:sp>
        <p:nvSpPr>
          <p:cNvPr id="5" name="Text Placeholder 4">
            <a:extLst>
              <a:ext uri="{FF2B5EF4-FFF2-40B4-BE49-F238E27FC236}">
                <a16:creationId xmlns:a16="http://schemas.microsoft.com/office/drawing/2014/main" id="{45B5056B-60BF-0E47-8747-2153A967472A}"/>
              </a:ext>
            </a:extLst>
          </p:cNvPr>
          <p:cNvSpPr>
            <a:spLocks noGrp="1"/>
          </p:cNvSpPr>
          <p:nvPr>
            <p:ph type="body" sz="quarter" idx="3"/>
          </p:nvPr>
        </p:nvSpPr>
        <p:spPr>
          <a:xfrm>
            <a:off x="6096000" y="1242886"/>
            <a:ext cx="4480560" cy="731520"/>
          </a:xfrm>
        </p:spPr>
        <p:txBody>
          <a:bodyPr>
            <a:normAutofit fontScale="85000" lnSpcReduction="20000"/>
          </a:bodyPr>
          <a:lstStyle/>
          <a:p>
            <a:r>
              <a:rPr lang="en-US" dirty="0"/>
              <a:t>Customers with a secondary education have the highest contact and subscribed to the loan most often. </a:t>
            </a:r>
          </a:p>
        </p:txBody>
      </p:sp>
      <p:pic>
        <p:nvPicPr>
          <p:cNvPr id="10" name="Content Placeholder 9" descr="A graph of different colored squares">
            <a:extLst>
              <a:ext uri="{FF2B5EF4-FFF2-40B4-BE49-F238E27FC236}">
                <a16:creationId xmlns:a16="http://schemas.microsoft.com/office/drawing/2014/main" id="{97331A9F-4EB1-BA8E-DE38-D63F9CE4629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2934260"/>
            <a:ext cx="4481512" cy="2811929"/>
          </a:xfrm>
        </p:spPr>
      </p:pic>
    </p:spTree>
    <p:extLst>
      <p:ext uri="{BB962C8B-B14F-4D97-AF65-F5344CB8AC3E}">
        <p14:creationId xmlns:p14="http://schemas.microsoft.com/office/powerpoint/2010/main" val="120615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29E71-595A-DB14-5F13-78D0385D7CCB}"/>
              </a:ext>
            </a:extLst>
          </p:cNvPr>
          <p:cNvSpPr>
            <a:spLocks noGrp="1"/>
          </p:cNvSpPr>
          <p:nvPr>
            <p:ph type="body" idx="1"/>
          </p:nvPr>
        </p:nvSpPr>
        <p:spPr>
          <a:xfrm>
            <a:off x="1325132" y="1328341"/>
            <a:ext cx="4480560" cy="731520"/>
          </a:xfrm>
        </p:spPr>
        <p:txBody>
          <a:bodyPr>
            <a:normAutofit fontScale="77500" lnSpcReduction="20000"/>
          </a:bodyPr>
          <a:lstStyle/>
          <a:p>
            <a:r>
              <a:rPr lang="en-US" dirty="0"/>
              <a:t>Most of the customers who have subscribed to term deposit are those who do not have a housing loan. </a:t>
            </a:r>
          </a:p>
        </p:txBody>
      </p:sp>
      <p:pic>
        <p:nvPicPr>
          <p:cNvPr id="8" name="Content Placeholder 7" descr="A graph of a number of samples&#10;&#10;Description automatically generated with medium confidence">
            <a:extLst>
              <a:ext uri="{FF2B5EF4-FFF2-40B4-BE49-F238E27FC236}">
                <a16:creationId xmlns:a16="http://schemas.microsoft.com/office/drawing/2014/main" id="{FEFDA27E-6BCB-C4DF-6C31-32ADCA30988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812570"/>
            <a:ext cx="4479925" cy="3055309"/>
          </a:xfrm>
        </p:spPr>
      </p:pic>
      <p:sp>
        <p:nvSpPr>
          <p:cNvPr id="5" name="Text Placeholder 4">
            <a:extLst>
              <a:ext uri="{FF2B5EF4-FFF2-40B4-BE49-F238E27FC236}">
                <a16:creationId xmlns:a16="http://schemas.microsoft.com/office/drawing/2014/main" id="{E73AE568-4924-5408-2A4A-CE5899D8D764}"/>
              </a:ext>
            </a:extLst>
          </p:cNvPr>
          <p:cNvSpPr>
            <a:spLocks noGrp="1"/>
          </p:cNvSpPr>
          <p:nvPr>
            <p:ph type="body" sz="quarter" idx="3"/>
          </p:nvPr>
        </p:nvSpPr>
        <p:spPr>
          <a:xfrm>
            <a:off x="6044242" y="1178753"/>
            <a:ext cx="4767532" cy="1152616"/>
          </a:xfrm>
        </p:spPr>
        <p:txBody>
          <a:bodyPr>
            <a:normAutofit fontScale="77500" lnSpcReduction="20000"/>
          </a:bodyPr>
          <a:lstStyle/>
          <a:p>
            <a:r>
              <a:rPr lang="en-US" dirty="0"/>
              <a:t>Customers who did not have a current loan were mostly received contact for term deposits. </a:t>
            </a:r>
          </a:p>
          <a:p>
            <a:endParaRPr lang="en-US" dirty="0"/>
          </a:p>
          <a:p>
            <a:r>
              <a:rPr lang="en-US" dirty="0"/>
              <a:t>Customers with no current loan are more likely to subscribe to a term deposit.</a:t>
            </a:r>
          </a:p>
        </p:txBody>
      </p:sp>
      <p:pic>
        <p:nvPicPr>
          <p:cNvPr id="10" name="Content Placeholder 9" descr="A graph with purple and red squares">
            <a:extLst>
              <a:ext uri="{FF2B5EF4-FFF2-40B4-BE49-F238E27FC236}">
                <a16:creationId xmlns:a16="http://schemas.microsoft.com/office/drawing/2014/main" id="{A847E3E7-B5C3-F573-59C3-51D28CB71F3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2882891"/>
            <a:ext cx="4481512" cy="2914667"/>
          </a:xfrm>
        </p:spPr>
      </p:pic>
    </p:spTree>
    <p:extLst>
      <p:ext uri="{BB962C8B-B14F-4D97-AF65-F5344CB8AC3E}">
        <p14:creationId xmlns:p14="http://schemas.microsoft.com/office/powerpoint/2010/main" val="64829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F437D2-8D4D-133A-8449-F22CEB02F894}"/>
              </a:ext>
            </a:extLst>
          </p:cNvPr>
          <p:cNvSpPr>
            <a:spLocks noGrp="1"/>
          </p:cNvSpPr>
          <p:nvPr>
            <p:ph type="body" idx="1"/>
          </p:nvPr>
        </p:nvSpPr>
        <p:spPr>
          <a:xfrm>
            <a:off x="1261872" y="1121308"/>
            <a:ext cx="4480560" cy="731520"/>
          </a:xfrm>
        </p:spPr>
        <p:txBody>
          <a:bodyPr>
            <a:normAutofit fontScale="85000" lnSpcReduction="20000"/>
          </a:bodyPr>
          <a:lstStyle/>
          <a:p>
            <a:r>
              <a:rPr lang="en-US" dirty="0"/>
              <a:t>The subscription rate increases with cellular contact.</a:t>
            </a:r>
          </a:p>
        </p:txBody>
      </p:sp>
      <p:pic>
        <p:nvPicPr>
          <p:cNvPr id="8" name="Content Placeholder 7" descr="A graph of different colored squares&#10;&#10;Description automatically generated">
            <a:extLst>
              <a:ext uri="{FF2B5EF4-FFF2-40B4-BE49-F238E27FC236}">
                <a16:creationId xmlns:a16="http://schemas.microsoft.com/office/drawing/2014/main" id="{AF7EEF6D-B911-857F-6CDB-7F67910C00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791279"/>
            <a:ext cx="4479925" cy="3097891"/>
          </a:xfrm>
        </p:spPr>
      </p:pic>
      <p:sp>
        <p:nvSpPr>
          <p:cNvPr id="5" name="Text Placeholder 4">
            <a:extLst>
              <a:ext uri="{FF2B5EF4-FFF2-40B4-BE49-F238E27FC236}">
                <a16:creationId xmlns:a16="http://schemas.microsoft.com/office/drawing/2014/main" id="{5B54E2EB-3705-04C3-F791-2F3E36F99053}"/>
              </a:ext>
            </a:extLst>
          </p:cNvPr>
          <p:cNvSpPr>
            <a:spLocks noGrp="1"/>
          </p:cNvSpPr>
          <p:nvPr>
            <p:ph type="body" sz="quarter" idx="3"/>
          </p:nvPr>
        </p:nvSpPr>
        <p:spPr>
          <a:xfrm>
            <a:off x="6096000" y="1121308"/>
            <a:ext cx="4480560" cy="731520"/>
          </a:xfrm>
        </p:spPr>
        <p:txBody>
          <a:bodyPr>
            <a:normAutofit fontScale="85000" lnSpcReduction="20000"/>
          </a:bodyPr>
          <a:lstStyle/>
          <a:p>
            <a:r>
              <a:rPr lang="en-US" dirty="0"/>
              <a:t>In the month of May, customers  had the most contact, thus resulting in the most subscriptions in this month.</a:t>
            </a:r>
          </a:p>
        </p:txBody>
      </p:sp>
      <p:pic>
        <p:nvPicPr>
          <p:cNvPr id="10" name="Content Placeholder 9">
            <a:extLst>
              <a:ext uri="{FF2B5EF4-FFF2-40B4-BE49-F238E27FC236}">
                <a16:creationId xmlns:a16="http://schemas.microsoft.com/office/drawing/2014/main" id="{3BAF6D93-491F-CB6E-34C9-E761FB5B6A8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26163" y="2882891"/>
            <a:ext cx="4481512" cy="2914667"/>
          </a:xfrm>
        </p:spPr>
      </p:pic>
    </p:spTree>
    <p:extLst>
      <p:ext uri="{BB962C8B-B14F-4D97-AF65-F5344CB8AC3E}">
        <p14:creationId xmlns:p14="http://schemas.microsoft.com/office/powerpoint/2010/main" val="302326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06747F-9194-8C64-E282-32C6E2EB1685}"/>
              </a:ext>
            </a:extLst>
          </p:cNvPr>
          <p:cNvSpPr>
            <a:spLocks noGrp="1"/>
          </p:cNvSpPr>
          <p:nvPr>
            <p:ph type="body" idx="1"/>
          </p:nvPr>
        </p:nvSpPr>
        <p:spPr>
          <a:xfrm>
            <a:off x="1262063" y="1213323"/>
            <a:ext cx="4480560" cy="731520"/>
          </a:xfrm>
        </p:spPr>
        <p:txBody>
          <a:bodyPr>
            <a:normAutofit fontScale="77500" lnSpcReduction="20000"/>
          </a:bodyPr>
          <a:lstStyle/>
          <a:p>
            <a:r>
              <a:rPr lang="en-US" dirty="0"/>
              <a:t>Based on the previous marketing campaign, campaigns with the unknown outcome are more than likely to have a subscription. </a:t>
            </a:r>
          </a:p>
        </p:txBody>
      </p:sp>
      <p:pic>
        <p:nvPicPr>
          <p:cNvPr id="8" name="Content Placeholder 7" descr="A screen shot of a graph&#10;&#10;Description automatically generated">
            <a:extLst>
              <a:ext uri="{FF2B5EF4-FFF2-40B4-BE49-F238E27FC236}">
                <a16:creationId xmlns:a16="http://schemas.microsoft.com/office/drawing/2014/main" id="{A8D11FEB-19C9-A670-74BA-BFEE9A0584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779039"/>
            <a:ext cx="4479925" cy="3122372"/>
          </a:xfrm>
        </p:spPr>
      </p:pic>
      <p:sp>
        <p:nvSpPr>
          <p:cNvPr id="5" name="Text Placeholder 4">
            <a:extLst>
              <a:ext uri="{FF2B5EF4-FFF2-40B4-BE49-F238E27FC236}">
                <a16:creationId xmlns:a16="http://schemas.microsoft.com/office/drawing/2014/main" id="{D2B33A81-B4B1-4598-B8CC-3679B198243D}"/>
              </a:ext>
            </a:extLst>
          </p:cNvPr>
          <p:cNvSpPr>
            <a:spLocks noGrp="1"/>
          </p:cNvSpPr>
          <p:nvPr>
            <p:ph type="body" sz="quarter" idx="3"/>
          </p:nvPr>
        </p:nvSpPr>
        <p:spPr>
          <a:xfrm>
            <a:off x="6127115" y="1213323"/>
            <a:ext cx="4480560" cy="731520"/>
          </a:xfrm>
        </p:spPr>
        <p:txBody>
          <a:bodyPr>
            <a:normAutofit fontScale="77500" lnSpcReduction="20000"/>
          </a:bodyPr>
          <a:lstStyle/>
          <a:p>
            <a:r>
              <a:rPr lang="en-US" dirty="0"/>
              <a:t>Customers in the 30-60 age range have the most contacts, with ages 30-40 being more likely to have subscriptions. </a:t>
            </a:r>
          </a:p>
        </p:txBody>
      </p:sp>
      <p:pic>
        <p:nvPicPr>
          <p:cNvPr id="10" name="Content Placeholder 9" descr="A graph of a graph&#10;&#10;Description automatically generated with medium confidence">
            <a:extLst>
              <a:ext uri="{FF2B5EF4-FFF2-40B4-BE49-F238E27FC236}">
                <a16:creationId xmlns:a16="http://schemas.microsoft.com/office/drawing/2014/main" id="{68D58634-E14F-14C1-D0CA-11CC1136880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26163" y="3064327"/>
            <a:ext cx="4481512" cy="2551795"/>
          </a:xfrm>
        </p:spPr>
      </p:pic>
    </p:spTree>
    <p:extLst>
      <p:ext uri="{BB962C8B-B14F-4D97-AF65-F5344CB8AC3E}">
        <p14:creationId xmlns:p14="http://schemas.microsoft.com/office/powerpoint/2010/main" val="33343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8CFD-940E-BDDF-663B-F0AD0C8CD301}"/>
            </a:ext>
          </a:extLst>
        </p:cNvPr>
        <p:cNvGrpSpPr/>
        <p:nvPr/>
      </p:nvGrpSpPr>
      <p:grpSpPr>
        <a:xfrm>
          <a:off x="0" y="0"/>
          <a:ext cx="0" cy="0"/>
          <a:chOff x="0" y="0"/>
          <a:chExt cx="0" cy="0"/>
        </a:xfrm>
      </p:grpSpPr>
      <p:pic>
        <p:nvPicPr>
          <p:cNvPr id="8" name="Content Placeholder 7" descr="A screenshot of a graph">
            <a:extLst>
              <a:ext uri="{FF2B5EF4-FFF2-40B4-BE49-F238E27FC236}">
                <a16:creationId xmlns:a16="http://schemas.microsoft.com/office/drawing/2014/main" id="{C833D072-2D3D-FEBA-A120-7948252ED3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1202" y="1650521"/>
            <a:ext cx="6146888" cy="4110141"/>
          </a:xfrm>
        </p:spPr>
      </p:pic>
      <p:sp>
        <p:nvSpPr>
          <p:cNvPr id="6" name="Content Placeholder 5">
            <a:extLst>
              <a:ext uri="{FF2B5EF4-FFF2-40B4-BE49-F238E27FC236}">
                <a16:creationId xmlns:a16="http://schemas.microsoft.com/office/drawing/2014/main" id="{D4CD90EE-82CF-DA5B-EE16-C186A3A14690}"/>
              </a:ext>
            </a:extLst>
          </p:cNvPr>
          <p:cNvSpPr>
            <a:spLocks noGrp="1"/>
          </p:cNvSpPr>
          <p:nvPr>
            <p:ph sz="quarter" idx="4"/>
          </p:nvPr>
        </p:nvSpPr>
        <p:spPr>
          <a:xfrm>
            <a:off x="6648090" y="1825213"/>
            <a:ext cx="4480560" cy="3207573"/>
          </a:xfrm>
        </p:spPr>
        <p:txBody>
          <a:bodyPr/>
          <a:lstStyle/>
          <a:p>
            <a:r>
              <a:rPr lang="en-US" dirty="0"/>
              <a:t>Based on the correlation heat map, </a:t>
            </a:r>
            <a:r>
              <a:rPr lang="en-US" b="1" dirty="0"/>
              <a:t>age </a:t>
            </a:r>
            <a:r>
              <a:rPr lang="en-US" dirty="0"/>
              <a:t>and </a:t>
            </a:r>
            <a:r>
              <a:rPr lang="en-US" b="1" dirty="0"/>
              <a:t>balance </a:t>
            </a:r>
            <a:r>
              <a:rPr lang="en-US" dirty="0"/>
              <a:t>has a </a:t>
            </a:r>
            <a:r>
              <a:rPr lang="en-US" b="1" dirty="0"/>
              <a:t>weak positive </a:t>
            </a:r>
            <a:r>
              <a:rPr lang="en-US" dirty="0"/>
              <a:t>relationship</a:t>
            </a:r>
          </a:p>
          <a:p>
            <a:r>
              <a:rPr lang="en-US" b="1" dirty="0" err="1"/>
              <a:t>Pdays</a:t>
            </a:r>
            <a:r>
              <a:rPr lang="en-US" b="1" dirty="0"/>
              <a:t> and age </a:t>
            </a:r>
            <a:r>
              <a:rPr lang="en-US" dirty="0"/>
              <a:t>, </a:t>
            </a:r>
            <a:r>
              <a:rPr lang="en-US" b="1" dirty="0" err="1"/>
              <a:t>pdays</a:t>
            </a:r>
            <a:r>
              <a:rPr lang="en-US" b="1" dirty="0"/>
              <a:t> and campaign</a:t>
            </a:r>
            <a:r>
              <a:rPr lang="en-US" dirty="0"/>
              <a:t>, and </a:t>
            </a:r>
            <a:r>
              <a:rPr lang="en-US" b="1" dirty="0"/>
              <a:t>campaign and previous campaign </a:t>
            </a:r>
            <a:r>
              <a:rPr lang="en-US" dirty="0"/>
              <a:t>all have a </a:t>
            </a:r>
            <a:r>
              <a:rPr lang="en-US" b="1" dirty="0"/>
              <a:t>negative</a:t>
            </a:r>
            <a:r>
              <a:rPr lang="en-US" dirty="0"/>
              <a:t> relationship.</a:t>
            </a:r>
          </a:p>
          <a:p>
            <a:r>
              <a:rPr lang="en-US" b="1" dirty="0"/>
              <a:t>Previous campaigns </a:t>
            </a:r>
            <a:r>
              <a:rPr lang="en-US" dirty="0"/>
              <a:t>and </a:t>
            </a:r>
            <a:r>
              <a:rPr lang="en-US" b="1" dirty="0" err="1"/>
              <a:t>pdays</a:t>
            </a:r>
            <a:r>
              <a:rPr lang="en-US" b="1" dirty="0"/>
              <a:t> </a:t>
            </a:r>
            <a:r>
              <a:rPr lang="en-US" dirty="0"/>
              <a:t>have the </a:t>
            </a:r>
            <a:r>
              <a:rPr lang="en-US" b="1" dirty="0"/>
              <a:t>strongest positive </a:t>
            </a:r>
            <a:r>
              <a:rPr lang="en-US" dirty="0"/>
              <a:t>relationship.</a:t>
            </a:r>
          </a:p>
        </p:txBody>
      </p:sp>
    </p:spTree>
    <p:extLst>
      <p:ext uri="{BB962C8B-B14F-4D97-AF65-F5344CB8AC3E}">
        <p14:creationId xmlns:p14="http://schemas.microsoft.com/office/powerpoint/2010/main" val="184327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041F85-C628-1261-56B1-758366CACEF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0CEE88B-2D0E-46AC-874E-A54922CC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BA865807-3AAE-94CB-EB30-6D377DAC3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4FC0564F-A12B-7DD1-00C9-381C17788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5BCDD219-B522-5F15-B40E-394FB61B9E66}"/>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CFF55CF3-F4E5-E7CC-7842-85FA0714BC75}"/>
              </a:ext>
            </a:extLst>
          </p:cNvPr>
          <p:cNvSpPr>
            <a:spLocks noGrp="1"/>
          </p:cNvSpPr>
          <p:nvPr>
            <p:ph type="title"/>
          </p:nvPr>
        </p:nvSpPr>
        <p:spPr>
          <a:xfrm>
            <a:off x="797800" y="1771119"/>
            <a:ext cx="9418320" cy="4041648"/>
          </a:xfrm>
        </p:spPr>
        <p:txBody>
          <a:bodyPr vert="horz" lIns="91440" tIns="27432" rIns="91440" bIns="45720" rtlCol="0" anchor="b">
            <a:normAutofit/>
          </a:bodyPr>
          <a:lstStyle/>
          <a:p>
            <a:pPr algn="ctr">
              <a:lnSpc>
                <a:spcPct val="85000"/>
              </a:lnSpc>
            </a:pPr>
            <a:r>
              <a:rPr lang="en-US" sz="7200" dirty="0">
                <a:solidFill>
                  <a:schemeClr val="tx1"/>
                </a:solidFill>
              </a:rPr>
              <a:t> Recommendations for</a:t>
            </a:r>
            <a:br>
              <a:rPr lang="en-US" sz="7200" dirty="0">
                <a:solidFill>
                  <a:schemeClr val="tx1"/>
                </a:solidFill>
              </a:rPr>
            </a:br>
            <a:r>
              <a:rPr lang="en-US" sz="7200" dirty="0">
                <a:solidFill>
                  <a:schemeClr val="tx1"/>
                </a:solidFill>
              </a:rPr>
              <a:t> Campaign</a:t>
            </a:r>
            <a:br>
              <a:rPr lang="en-US" sz="7200" dirty="0">
                <a:solidFill>
                  <a:schemeClr val="tx1"/>
                </a:solidFill>
              </a:rPr>
            </a:br>
            <a:endParaRPr lang="en-US" sz="7200" dirty="0">
              <a:solidFill>
                <a:schemeClr val="tx1"/>
              </a:solidFill>
            </a:endParaRPr>
          </a:p>
        </p:txBody>
      </p:sp>
      <p:sp>
        <p:nvSpPr>
          <p:cNvPr id="22" name="Rectangle 21">
            <a:extLst>
              <a:ext uri="{FF2B5EF4-FFF2-40B4-BE49-F238E27FC236}">
                <a16:creationId xmlns:a16="http://schemas.microsoft.com/office/drawing/2014/main" id="{41DE6429-0999-5F6A-1868-6F1AFFE7C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7641518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AAEB3-ADCB-BDA7-026E-D1A35F4B29E9}"/>
              </a:ext>
            </a:extLst>
          </p:cNvPr>
          <p:cNvSpPr>
            <a:spLocks noGrp="1"/>
          </p:cNvSpPr>
          <p:nvPr>
            <p:ph idx="1"/>
          </p:nvPr>
        </p:nvSpPr>
        <p:spPr>
          <a:xfrm>
            <a:off x="1497661" y="1305464"/>
            <a:ext cx="8595360" cy="4351337"/>
          </a:xfrm>
        </p:spPr>
        <p:txBody>
          <a:bodyPr/>
          <a:lstStyle/>
          <a:p>
            <a:r>
              <a:rPr lang="en-US" b="1" dirty="0"/>
              <a:t>May </a:t>
            </a:r>
            <a:r>
              <a:rPr lang="en-US" dirty="0"/>
              <a:t>is the best month to do marketing campaigns</a:t>
            </a:r>
          </a:p>
          <a:p>
            <a:r>
              <a:rPr lang="en-US" dirty="0"/>
              <a:t>The best audience to target is </a:t>
            </a:r>
            <a:r>
              <a:rPr lang="en-US" b="1" dirty="0"/>
              <a:t>blue-collar</a:t>
            </a:r>
            <a:r>
              <a:rPr lang="en-US" dirty="0"/>
              <a:t>, </a:t>
            </a:r>
            <a:r>
              <a:rPr lang="en-US" b="1" dirty="0"/>
              <a:t>management</a:t>
            </a:r>
            <a:r>
              <a:rPr lang="en-US" dirty="0"/>
              <a:t>, and </a:t>
            </a:r>
            <a:r>
              <a:rPr lang="en-US" b="1" dirty="0"/>
              <a:t>technician</a:t>
            </a:r>
            <a:r>
              <a:rPr lang="en-US" dirty="0"/>
              <a:t> job roles.</a:t>
            </a:r>
          </a:p>
          <a:p>
            <a:r>
              <a:rPr lang="en-US" b="1" dirty="0"/>
              <a:t>Increase </a:t>
            </a:r>
            <a:r>
              <a:rPr lang="en-US" dirty="0"/>
              <a:t>the time of contacts made per customer</a:t>
            </a:r>
          </a:p>
          <a:p>
            <a:r>
              <a:rPr lang="en-US" dirty="0"/>
              <a:t>The campaigns should be focused on age groups: </a:t>
            </a:r>
            <a:r>
              <a:rPr lang="en-US" b="1" dirty="0"/>
              <a:t>30-40, 40-50, and 50-60.</a:t>
            </a:r>
          </a:p>
          <a:p>
            <a:r>
              <a:rPr lang="en-US" dirty="0"/>
              <a:t>Future marketing campaigns should be focused more on customers with secondary education and tertiary education.</a:t>
            </a:r>
          </a:p>
          <a:p>
            <a:endParaRPr lang="en-US" dirty="0"/>
          </a:p>
        </p:txBody>
      </p:sp>
    </p:spTree>
    <p:extLst>
      <p:ext uri="{BB962C8B-B14F-4D97-AF65-F5344CB8AC3E}">
        <p14:creationId xmlns:p14="http://schemas.microsoft.com/office/powerpoint/2010/main" val="18574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1D2DD98-D3D0-480A-84E3-223B796CB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on a black background&#10;&#10;Description automatically generated">
            <a:extLst>
              <a:ext uri="{FF2B5EF4-FFF2-40B4-BE49-F238E27FC236}">
                <a16:creationId xmlns:a16="http://schemas.microsoft.com/office/drawing/2014/main" id="{6D87D0CB-D54A-341F-7089-F79B13FCEEE1}"/>
              </a:ext>
            </a:extLst>
          </p:cNvPr>
          <p:cNvPicPr>
            <a:picLocks noChangeAspect="1"/>
          </p:cNvPicPr>
          <p:nvPr/>
        </p:nvPicPr>
        <p:blipFill>
          <a:blip r:embed="rId2">
            <a:duotone>
              <a:prstClr val="black"/>
              <a:schemeClr val="tx2">
                <a:tint val="45000"/>
                <a:satMod val="400000"/>
              </a:schemeClr>
            </a:duotone>
            <a:alphaModFix amt="20000"/>
            <a:extLst>
              <a:ext uri="{28A0092B-C50C-407E-A947-70E740481C1C}">
                <a14:useLocalDpi xmlns:a14="http://schemas.microsoft.com/office/drawing/2010/main" val="0"/>
              </a:ext>
            </a:extLst>
          </a:blip>
          <a:srcRect t="19862" b="23888"/>
          <a:stretch/>
        </p:blipFill>
        <p:spPr>
          <a:xfrm>
            <a:off x="20" y="10"/>
            <a:ext cx="12191980" cy="6857990"/>
          </a:xfrm>
          <a:prstGeom prst="rect">
            <a:avLst/>
          </a:prstGeom>
        </p:spPr>
      </p:pic>
      <p:sp>
        <p:nvSpPr>
          <p:cNvPr id="2" name="Title 1">
            <a:extLst>
              <a:ext uri="{FF2B5EF4-FFF2-40B4-BE49-F238E27FC236}">
                <a16:creationId xmlns:a16="http://schemas.microsoft.com/office/drawing/2014/main" id="{2D64B711-64C8-3E13-C168-8513E229214F}"/>
              </a:ext>
            </a:extLst>
          </p:cNvPr>
          <p:cNvSpPr>
            <a:spLocks noGrp="1"/>
          </p:cNvSpPr>
          <p:nvPr>
            <p:ph type="title"/>
          </p:nvPr>
        </p:nvSpPr>
        <p:spPr>
          <a:xfrm>
            <a:off x="1261872" y="294198"/>
            <a:ext cx="9692640" cy="1397124"/>
          </a:xfrm>
        </p:spPr>
        <p:txBody>
          <a:bodyPr>
            <a:normAutofit/>
          </a:bodyPr>
          <a:lstStyle/>
          <a:p>
            <a:r>
              <a:rPr lang="en-US" dirty="0">
                <a:solidFill>
                  <a:schemeClr val="tx1"/>
                </a:solidFill>
              </a:rPr>
              <a:t>Agenda</a:t>
            </a:r>
          </a:p>
        </p:txBody>
      </p:sp>
      <p:sp>
        <p:nvSpPr>
          <p:cNvPr id="37" name="Rectangle 36">
            <a:extLst>
              <a:ext uri="{FF2B5EF4-FFF2-40B4-BE49-F238E27FC236}">
                <a16:creationId xmlns:a16="http://schemas.microsoft.com/office/drawing/2014/main" id="{0A163AB7-6612-45A3-8882-C5D1D27DC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31F06DA-D28C-4234-B488-3AB58FDE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12" name="Content Placeholder 2">
            <a:extLst>
              <a:ext uri="{FF2B5EF4-FFF2-40B4-BE49-F238E27FC236}">
                <a16:creationId xmlns:a16="http://schemas.microsoft.com/office/drawing/2014/main" id="{EBE603EA-B564-C097-CCFB-029EAE97039A}"/>
              </a:ext>
            </a:extLst>
          </p:cNvPr>
          <p:cNvGraphicFramePr>
            <a:graphicFrameLocks noGrp="1"/>
          </p:cNvGraphicFramePr>
          <p:nvPr>
            <p:ph idx="1"/>
            <p:extLst>
              <p:ext uri="{D42A27DB-BD31-4B8C-83A1-F6EECF244321}">
                <p14:modId xmlns:p14="http://schemas.microsoft.com/office/powerpoint/2010/main" val="1934828316"/>
              </p:ext>
            </p:extLst>
          </p:nvPr>
        </p:nvGraphicFramePr>
        <p:xfrm>
          <a:off x="1261872" y="1828800"/>
          <a:ext cx="85953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15942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16E957-A6AD-2AF4-FDFB-9519DC41307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1D190B2-E032-7D75-BEA2-9C05CA8B1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A9433401-279F-AE6E-CFBB-06D613F55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DC14DE6F-AF15-07D8-F6E8-8FA3F2FAA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6E6D42D9-1A33-2925-3FEA-B923884FB212}"/>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325BD75B-FD3D-CDD7-E93C-92BE3FE744A5}"/>
              </a:ext>
            </a:extLst>
          </p:cNvPr>
          <p:cNvSpPr>
            <a:spLocks noGrp="1"/>
          </p:cNvSpPr>
          <p:nvPr>
            <p:ph type="title"/>
          </p:nvPr>
        </p:nvSpPr>
        <p:spPr>
          <a:xfrm>
            <a:off x="1221616" y="120597"/>
            <a:ext cx="9418320" cy="4041648"/>
          </a:xfrm>
        </p:spPr>
        <p:txBody>
          <a:bodyPr vert="horz" lIns="91440" tIns="27432" rIns="91440" bIns="45720" rtlCol="0" anchor="b">
            <a:normAutofit/>
          </a:bodyPr>
          <a:lstStyle/>
          <a:p>
            <a:pPr>
              <a:lnSpc>
                <a:spcPct val="85000"/>
              </a:lnSpc>
            </a:pPr>
            <a:r>
              <a:rPr lang="en-US" sz="7200" dirty="0">
                <a:solidFill>
                  <a:schemeClr val="tx1"/>
                </a:solidFill>
              </a:rPr>
              <a:t>Model Suggestions</a:t>
            </a:r>
          </a:p>
        </p:txBody>
      </p:sp>
      <p:sp>
        <p:nvSpPr>
          <p:cNvPr id="22" name="Rectangle 21">
            <a:extLst>
              <a:ext uri="{FF2B5EF4-FFF2-40B4-BE49-F238E27FC236}">
                <a16:creationId xmlns:a16="http://schemas.microsoft.com/office/drawing/2014/main" id="{4E0FEFE1-495A-867C-11D2-D05D48734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33039285"/>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D4DE3-652E-7A9B-21B5-C22665CEA9E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EC8BD-10FD-2102-C6EA-D7FE7E6D8D87}"/>
              </a:ext>
            </a:extLst>
          </p:cNvPr>
          <p:cNvSpPr>
            <a:spLocks noGrp="1"/>
          </p:cNvSpPr>
          <p:nvPr>
            <p:ph idx="1"/>
          </p:nvPr>
        </p:nvSpPr>
        <p:spPr>
          <a:xfrm>
            <a:off x="1290627" y="948906"/>
            <a:ext cx="8595360" cy="4351337"/>
          </a:xfrm>
        </p:spPr>
        <p:txBody>
          <a:bodyPr/>
          <a:lstStyle/>
          <a:p>
            <a:r>
              <a:rPr lang="en-US" b="1" dirty="0"/>
              <a:t>Logistic Regression</a:t>
            </a:r>
          </a:p>
          <a:p>
            <a:r>
              <a:rPr lang="en-US" b="1" dirty="0"/>
              <a:t>Decision Tree</a:t>
            </a:r>
          </a:p>
          <a:p>
            <a:r>
              <a:rPr lang="en-US" b="1" dirty="0"/>
              <a:t>Neural Network</a:t>
            </a:r>
          </a:p>
          <a:p>
            <a:r>
              <a:rPr lang="en-US" b="1" dirty="0"/>
              <a:t>Random Forest</a:t>
            </a:r>
          </a:p>
          <a:p>
            <a:endParaRPr lang="en-US" b="1" dirty="0"/>
          </a:p>
          <a:p>
            <a:pPr marL="0" indent="0">
              <a:buNone/>
            </a:pPr>
            <a:r>
              <a:rPr lang="en-US" b="1" dirty="0"/>
              <a:t>Hyper parameter tuning needs to be applied as well as implementing a model evaluation to determine the best model for this data set.</a:t>
            </a:r>
          </a:p>
          <a:p>
            <a:endParaRPr lang="en-US" b="1" dirty="0"/>
          </a:p>
          <a:p>
            <a:pPr marL="0" indent="0">
              <a:buNone/>
            </a:pPr>
            <a:endParaRPr lang="en-US" dirty="0"/>
          </a:p>
        </p:txBody>
      </p:sp>
    </p:spTree>
    <p:extLst>
      <p:ext uri="{BB962C8B-B14F-4D97-AF65-F5344CB8AC3E}">
        <p14:creationId xmlns:p14="http://schemas.microsoft.com/office/powerpoint/2010/main" val="389704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8CD9D5-C279-04F2-FB4F-EE0C2C691E6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986B07BB-EC33-AE03-6007-EBE6435F5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980EAB2-3950-BAB0-C56B-58BEA6A42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AE9398DB-D442-351B-0A8A-2D3010053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87AFDE84-4423-CAE7-A669-B2EF9B2CDAEE}"/>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3C2C46C9-5C18-D275-9A31-C76254F49890}"/>
              </a:ext>
            </a:extLst>
          </p:cNvPr>
          <p:cNvSpPr>
            <a:spLocks noGrp="1"/>
          </p:cNvSpPr>
          <p:nvPr>
            <p:ph type="title"/>
          </p:nvPr>
        </p:nvSpPr>
        <p:spPr>
          <a:xfrm>
            <a:off x="1221616" y="120597"/>
            <a:ext cx="9418320" cy="4041648"/>
          </a:xfrm>
        </p:spPr>
        <p:txBody>
          <a:bodyPr vert="horz" lIns="91440" tIns="27432" rIns="91440" bIns="45720" rtlCol="0" anchor="b">
            <a:normAutofit/>
          </a:bodyPr>
          <a:lstStyle/>
          <a:p>
            <a:pPr algn="ctr">
              <a:lnSpc>
                <a:spcPct val="85000"/>
              </a:lnSpc>
            </a:pPr>
            <a:r>
              <a:rPr lang="en-US" sz="7200" dirty="0">
                <a:solidFill>
                  <a:schemeClr val="tx1"/>
                </a:solidFill>
              </a:rPr>
              <a:t>Comparing Model Results</a:t>
            </a:r>
          </a:p>
        </p:txBody>
      </p:sp>
      <p:sp>
        <p:nvSpPr>
          <p:cNvPr id="22" name="Rectangle 21">
            <a:extLst>
              <a:ext uri="{FF2B5EF4-FFF2-40B4-BE49-F238E27FC236}">
                <a16:creationId xmlns:a16="http://schemas.microsoft.com/office/drawing/2014/main" id="{983AF257-3D78-A47C-9AEE-D2EA09BE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9149702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6FA00-59E0-ED78-110B-BA7A6C7605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CC04D-FBD6-7ABB-7AEE-09E69E6E63C8}"/>
              </a:ext>
            </a:extLst>
          </p:cNvPr>
          <p:cNvSpPr>
            <a:spLocks noGrp="1"/>
          </p:cNvSpPr>
          <p:nvPr>
            <p:ph idx="1"/>
          </p:nvPr>
        </p:nvSpPr>
        <p:spPr>
          <a:xfrm>
            <a:off x="1290627" y="948906"/>
            <a:ext cx="8595360" cy="5049328"/>
          </a:xfrm>
        </p:spPr>
        <p:txBody>
          <a:bodyPr>
            <a:normAutofit/>
          </a:bodyPr>
          <a:lstStyle/>
          <a:p>
            <a:r>
              <a:rPr lang="en-US" b="1" dirty="0"/>
              <a:t>Goal:</a:t>
            </a:r>
          </a:p>
          <a:p>
            <a:pPr marL="0" indent="0">
              <a:buNone/>
            </a:pPr>
            <a:r>
              <a:rPr lang="en-US" dirty="0"/>
              <a:t>Create a classification model that shortlists customers who are more likely to subscribe to a term deposit (variable y). </a:t>
            </a:r>
          </a:p>
          <a:p>
            <a:r>
              <a:rPr lang="en-US" b="1" dirty="0"/>
              <a:t>Logistic, Random Forest, and Decision Tree were tested and compared</a:t>
            </a:r>
          </a:p>
          <a:p>
            <a:endParaRPr lang="en-US" b="1" dirty="0"/>
          </a:p>
          <a:p>
            <a:endParaRPr lang="en-US" b="1" dirty="0"/>
          </a:p>
          <a:p>
            <a:endParaRPr lang="en-US" b="1" dirty="0"/>
          </a:p>
          <a:p>
            <a:pPr marL="0" indent="0">
              <a:buNone/>
            </a:pPr>
            <a:endParaRPr lang="en-US" b="1" dirty="0"/>
          </a:p>
          <a:p>
            <a:r>
              <a:rPr lang="en-US" b="1" dirty="0"/>
              <a:t>Based on the results, the decision tree model had the most accuracy at 85% with random forest being the second most accurate. </a:t>
            </a:r>
          </a:p>
          <a:p>
            <a:endParaRPr lang="en-US" b="1" dirty="0"/>
          </a:p>
        </p:txBody>
      </p:sp>
      <p:pic>
        <p:nvPicPr>
          <p:cNvPr id="4" name="Picture 3" descr="A close up of numbers&#10;&#10;AI-generated content may be incorrect.">
            <a:extLst>
              <a:ext uri="{FF2B5EF4-FFF2-40B4-BE49-F238E27FC236}">
                <a16:creationId xmlns:a16="http://schemas.microsoft.com/office/drawing/2014/main" id="{42E1478D-FAD8-6044-0A45-397F72D3B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470" y="3649887"/>
            <a:ext cx="7716327" cy="1076475"/>
          </a:xfrm>
          <a:prstGeom prst="rect">
            <a:avLst/>
          </a:prstGeom>
        </p:spPr>
      </p:pic>
    </p:spTree>
    <p:extLst>
      <p:ext uri="{BB962C8B-B14F-4D97-AF65-F5344CB8AC3E}">
        <p14:creationId xmlns:p14="http://schemas.microsoft.com/office/powerpoint/2010/main" val="2118506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D57B6-6F65-C067-712C-7356AA0656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DE09F-E3EB-13FC-70CC-7201473AFF63}"/>
              </a:ext>
            </a:extLst>
          </p:cNvPr>
          <p:cNvSpPr>
            <a:spLocks noGrp="1"/>
          </p:cNvSpPr>
          <p:nvPr>
            <p:ph idx="1"/>
          </p:nvPr>
        </p:nvSpPr>
        <p:spPr>
          <a:xfrm>
            <a:off x="1290627" y="948906"/>
            <a:ext cx="8595360" cy="4351337"/>
          </a:xfrm>
        </p:spPr>
        <p:txBody>
          <a:bodyPr/>
          <a:lstStyle/>
          <a:p>
            <a:r>
              <a:rPr lang="en-US" b="1" dirty="0"/>
              <a:t>Logistic Regression</a:t>
            </a:r>
          </a:p>
          <a:p>
            <a:r>
              <a:rPr lang="en-US" b="1" dirty="0"/>
              <a:t>Decision Tree</a:t>
            </a:r>
          </a:p>
          <a:p>
            <a:r>
              <a:rPr lang="en-US" b="1" dirty="0"/>
              <a:t>Neural Network</a:t>
            </a:r>
          </a:p>
          <a:p>
            <a:r>
              <a:rPr lang="en-US" b="1" dirty="0"/>
              <a:t>Random Forest</a:t>
            </a:r>
          </a:p>
          <a:p>
            <a:endParaRPr lang="en-US" b="1" dirty="0"/>
          </a:p>
          <a:p>
            <a:pPr marL="0" indent="0">
              <a:buNone/>
            </a:pPr>
            <a:r>
              <a:rPr lang="en-US" b="1" dirty="0"/>
              <a:t>Hyper parameter tuning needs to be applied as well as implementing a model evaluation to determine the best model for this data set.</a:t>
            </a:r>
          </a:p>
          <a:p>
            <a:endParaRPr lang="en-US" b="1" dirty="0"/>
          </a:p>
          <a:p>
            <a:pPr marL="0" indent="0">
              <a:buNone/>
            </a:pPr>
            <a:endParaRPr lang="en-US" dirty="0"/>
          </a:p>
        </p:txBody>
      </p:sp>
    </p:spTree>
    <p:extLst>
      <p:ext uri="{BB962C8B-B14F-4D97-AF65-F5344CB8AC3E}">
        <p14:creationId xmlns:p14="http://schemas.microsoft.com/office/powerpoint/2010/main" val="2375519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917C99-4F29-2D70-0694-5FE071A092B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99059FA-54F0-CF70-129B-42118EF95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3EC7577-FDD8-0A30-D226-94AA5EA4F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9B2E4E1B-D43B-4BD9-FEC3-790DB22C3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A82DC719-F44E-2936-1D4D-9886ED3F3990}"/>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D1D5B56D-7F65-235C-6369-B627B4F9F5EA}"/>
              </a:ext>
            </a:extLst>
          </p:cNvPr>
          <p:cNvSpPr>
            <a:spLocks noGrp="1"/>
          </p:cNvSpPr>
          <p:nvPr>
            <p:ph type="title"/>
          </p:nvPr>
        </p:nvSpPr>
        <p:spPr>
          <a:xfrm>
            <a:off x="1165860" y="1029246"/>
            <a:ext cx="9418320" cy="4041648"/>
          </a:xfrm>
        </p:spPr>
        <p:txBody>
          <a:bodyPr vert="horz" lIns="91440" tIns="27432" rIns="91440" bIns="45720" rtlCol="0" anchor="b">
            <a:normAutofit/>
          </a:bodyPr>
          <a:lstStyle/>
          <a:p>
            <a:pPr algn="ctr">
              <a:lnSpc>
                <a:spcPct val="85000"/>
              </a:lnSpc>
            </a:pPr>
            <a:r>
              <a:rPr lang="en-US" sz="7200" dirty="0">
                <a:solidFill>
                  <a:schemeClr val="tx1"/>
                </a:solidFill>
              </a:rPr>
              <a:t>Conclusion</a:t>
            </a:r>
            <a:br>
              <a:rPr lang="en-US" sz="7200" dirty="0">
                <a:solidFill>
                  <a:schemeClr val="tx1"/>
                </a:solidFill>
              </a:rPr>
            </a:br>
            <a:endParaRPr lang="en-US" sz="7200" dirty="0">
              <a:solidFill>
                <a:schemeClr val="tx1"/>
              </a:solidFill>
            </a:endParaRPr>
          </a:p>
        </p:txBody>
      </p:sp>
      <p:sp>
        <p:nvSpPr>
          <p:cNvPr id="22" name="Rectangle 21">
            <a:extLst>
              <a:ext uri="{FF2B5EF4-FFF2-40B4-BE49-F238E27FC236}">
                <a16:creationId xmlns:a16="http://schemas.microsoft.com/office/drawing/2014/main" id="{4018B466-07A2-5C24-8763-4218F9C2C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1617853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2F0EE-731B-E186-58C4-DD5DC67397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F54C9-CAC8-8BB5-E908-9BF95D739373}"/>
              </a:ext>
            </a:extLst>
          </p:cNvPr>
          <p:cNvSpPr>
            <a:spLocks noGrp="1"/>
          </p:cNvSpPr>
          <p:nvPr>
            <p:ph idx="1"/>
          </p:nvPr>
        </p:nvSpPr>
        <p:spPr>
          <a:xfrm>
            <a:off x="1290627" y="948906"/>
            <a:ext cx="8595360" cy="4351337"/>
          </a:xfrm>
        </p:spPr>
        <p:txBody>
          <a:bodyPr/>
          <a:lstStyle/>
          <a:p>
            <a:endParaRPr lang="en-US" dirty="0"/>
          </a:p>
          <a:p>
            <a:r>
              <a:rPr lang="en-US" dirty="0"/>
              <a:t>This project aims to predict whether a client will subscribe to a term deposit using a classification approach. </a:t>
            </a:r>
          </a:p>
          <a:p>
            <a:r>
              <a:rPr lang="en-US" dirty="0"/>
              <a:t>Three models were tested: </a:t>
            </a:r>
            <a:r>
              <a:rPr lang="en-US" b="1" dirty="0"/>
              <a:t>Logistic Regression, Random Forest, and Decision Tree</a:t>
            </a:r>
            <a:r>
              <a:rPr lang="en-US" dirty="0"/>
              <a:t>. Their performances were compared to determine which model achieved the highest accuracy. </a:t>
            </a:r>
          </a:p>
          <a:p>
            <a:r>
              <a:rPr lang="en-US" dirty="0"/>
              <a:t>The results showed that the decision tree model is the best model to use in predicting customer subscriptions for the ABC Bank.</a:t>
            </a:r>
            <a:endParaRPr lang="en-US" b="1" dirty="0"/>
          </a:p>
          <a:p>
            <a:pPr marL="0" indent="0">
              <a:buNone/>
            </a:pPr>
            <a:endParaRPr lang="en-US" dirty="0"/>
          </a:p>
        </p:txBody>
      </p:sp>
    </p:spTree>
    <p:extLst>
      <p:ext uri="{BB962C8B-B14F-4D97-AF65-F5344CB8AC3E}">
        <p14:creationId xmlns:p14="http://schemas.microsoft.com/office/powerpoint/2010/main" val="245125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BECC3BA-A694-43D5-A273-058C61324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9E2E2364-B619-1DA0-0DFD-CA0535B1CD48}"/>
              </a:ext>
            </a:extLst>
          </p:cNvPr>
          <p:cNvPicPr>
            <a:picLocks noChangeAspect="1"/>
          </p:cNvPicPr>
          <p:nvPr/>
        </p:nvPicPr>
        <p:blipFill>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33F0D1CC-F721-FA68-2F67-64A52F49B24F}"/>
              </a:ext>
            </a:extLst>
          </p:cNvPr>
          <p:cNvSpPr>
            <a:spLocks noGrp="1"/>
          </p:cNvSpPr>
          <p:nvPr>
            <p:ph type="title"/>
          </p:nvPr>
        </p:nvSpPr>
        <p:spPr>
          <a:xfrm>
            <a:off x="1261872" y="294198"/>
            <a:ext cx="9692640" cy="1397124"/>
          </a:xfrm>
        </p:spPr>
        <p:txBody>
          <a:bodyPr>
            <a:normAutofit/>
          </a:bodyPr>
          <a:lstStyle/>
          <a:p>
            <a:r>
              <a:rPr lang="en-US" dirty="0">
                <a:solidFill>
                  <a:schemeClr val="tx2"/>
                </a:solidFill>
              </a:rPr>
              <a:t>Problem Statement</a:t>
            </a:r>
          </a:p>
        </p:txBody>
      </p:sp>
      <p:sp>
        <p:nvSpPr>
          <p:cNvPr id="3" name="Content Placeholder 2">
            <a:extLst>
              <a:ext uri="{FF2B5EF4-FFF2-40B4-BE49-F238E27FC236}">
                <a16:creationId xmlns:a16="http://schemas.microsoft.com/office/drawing/2014/main" id="{F5A34E8D-BD8A-1490-C986-3A6C8BDD37BB}"/>
              </a:ext>
            </a:extLst>
          </p:cNvPr>
          <p:cNvSpPr>
            <a:spLocks noGrp="1"/>
          </p:cNvSpPr>
          <p:nvPr>
            <p:ph idx="1"/>
          </p:nvPr>
        </p:nvSpPr>
        <p:spPr>
          <a:xfrm>
            <a:off x="1261871" y="1828800"/>
            <a:ext cx="9207345" cy="4735002"/>
          </a:xfrm>
        </p:spPr>
        <p:txBody>
          <a:bodyPr>
            <a:normAutofit/>
          </a:bodyPr>
          <a:lstStyle/>
          <a:p>
            <a:pPr marL="0" indent="0">
              <a:buNone/>
            </a:pPr>
            <a:r>
              <a:rPr lang="en-US" sz="2800" dirty="0">
                <a:effectLst/>
                <a:latin typeface="Times New Roman" panose="02020603050405020304" pitchFamily="18" charset="0"/>
                <a:ea typeface="Times New Roman" panose="02020603050405020304" pitchFamily="18" charset="0"/>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p>
          <a:p>
            <a:pPr marL="0" indent="0">
              <a:buNone/>
            </a:pPr>
            <a:r>
              <a:rPr lang="en-US" sz="2800" b="1" spc="-50" dirty="0">
                <a:latin typeface="Times New Roman" panose="02020603050405020304" pitchFamily="18" charset="0"/>
                <a:ea typeface="+mj-ea"/>
                <a:cs typeface="+mj-cs"/>
              </a:rPr>
              <a:t>Objective:</a:t>
            </a:r>
          </a:p>
          <a:p>
            <a:pPr marL="0" indent="0">
              <a:buNone/>
            </a:pPr>
            <a:r>
              <a:rPr lang="en-US" sz="2800" spc="-50" dirty="0">
                <a:latin typeface="Times New Roman" panose="02020603050405020304" pitchFamily="18" charset="0"/>
                <a:ea typeface="+mj-ea"/>
                <a:cs typeface="+mj-cs"/>
              </a:rPr>
              <a:t>Create a classification model that shortlists customers who are more likely to subscribe to a term deposit (variable y). </a:t>
            </a:r>
            <a:endParaRPr kumimoji="0" lang="en-US" sz="2800" i="0" u="none" strike="noStrike" kern="1200" cap="none" spc="-50" normalizeH="0" baseline="0" noProof="0" dirty="0">
              <a:ln>
                <a:noFill/>
              </a:ln>
              <a:effectLst/>
              <a:uLnTx/>
              <a:uFillTx/>
              <a:latin typeface="Century Schoolbook" panose="02040604050505020304"/>
              <a:ea typeface="+mj-ea"/>
              <a:cs typeface="+mj-cs"/>
            </a:endParaRPr>
          </a:p>
          <a:p>
            <a:pPr marL="0" indent="0">
              <a:buNone/>
            </a:pPr>
            <a:endParaRPr lang="en-US" dirty="0"/>
          </a:p>
        </p:txBody>
      </p:sp>
      <p:sp>
        <p:nvSpPr>
          <p:cNvPr id="16" name="Rectangle 15">
            <a:extLst>
              <a:ext uri="{FF2B5EF4-FFF2-40B4-BE49-F238E27FC236}">
                <a16:creationId xmlns:a16="http://schemas.microsoft.com/office/drawing/2014/main" id="{5D814221-FA17-46FD-8AE3-60C5535F6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220951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B82ED-E6CA-4DDF-BEAC-4D1A96DC9700}"/>
              </a:ext>
            </a:extLst>
          </p:cNvPr>
          <p:cNvSpPr>
            <a:spLocks noGrp="1"/>
          </p:cNvSpPr>
          <p:nvPr>
            <p:ph type="title"/>
          </p:nvPr>
        </p:nvSpPr>
        <p:spPr>
          <a:xfrm>
            <a:off x="946979" y="-196308"/>
            <a:ext cx="9692640" cy="1397124"/>
          </a:xfrm>
        </p:spPr>
        <p:txBody>
          <a:bodyPr/>
          <a:lstStyle/>
          <a:p>
            <a:r>
              <a:rPr lang="en-US"/>
              <a:t>Bank Marketing Data Set</a:t>
            </a:r>
            <a:endParaRPr lang="en-US" dirty="0"/>
          </a:p>
        </p:txBody>
      </p:sp>
      <p:sp>
        <p:nvSpPr>
          <p:cNvPr id="3" name="Content Placeholder 2">
            <a:extLst>
              <a:ext uri="{FF2B5EF4-FFF2-40B4-BE49-F238E27FC236}">
                <a16:creationId xmlns:a16="http://schemas.microsoft.com/office/drawing/2014/main" id="{34712DBD-022B-E45D-E3B3-55B22C5E3FC6}"/>
              </a:ext>
            </a:extLst>
          </p:cNvPr>
          <p:cNvSpPr>
            <a:spLocks noGrp="1"/>
          </p:cNvSpPr>
          <p:nvPr>
            <p:ph idx="1"/>
          </p:nvPr>
        </p:nvSpPr>
        <p:spPr>
          <a:xfrm>
            <a:off x="813876" y="1261372"/>
            <a:ext cx="9692640" cy="5425844"/>
          </a:xfrm>
        </p:spPr>
        <p:txBody>
          <a:bodyPr>
            <a:normAutofit fontScale="92500" lnSpcReduction="20000"/>
          </a:bodyPr>
          <a:lstStyle/>
          <a:p>
            <a:pPr marL="0" indent="0">
              <a:buNone/>
            </a:pPr>
            <a:r>
              <a:rPr lang="en-US" sz="1400" b="1"/>
              <a:t>Name of dataset: Bank-full.csv</a:t>
            </a:r>
          </a:p>
          <a:p>
            <a:pPr marL="0" indent="0">
              <a:buNone/>
            </a:pPr>
            <a:r>
              <a:rPr lang="en-US" sz="1400" b="1"/>
              <a:t>https://archive.ics.uci.edu/dataset/222/bank+marketing</a:t>
            </a:r>
          </a:p>
          <a:p>
            <a:r>
              <a:rPr lang="en-US" sz="1400"/>
              <a:t>Dataset has 16 features and 1 target variable.</a:t>
            </a:r>
          </a:p>
          <a:p>
            <a:r>
              <a:rPr lang="en-US" sz="1400"/>
              <a:t>There are 45211 observations in this data set</a:t>
            </a:r>
          </a:p>
          <a:p>
            <a:r>
              <a:rPr lang="en-US" sz="1400"/>
              <a:t>Features: </a:t>
            </a:r>
          </a:p>
          <a:p>
            <a:pPr lvl="1"/>
            <a:r>
              <a:rPr lang="en-US" sz="1400" b="0" i="0">
                <a:solidFill>
                  <a:srgbClr val="2D3B45"/>
                </a:solidFill>
                <a:effectLst/>
              </a:rPr>
              <a:t>age (numeric)</a:t>
            </a:r>
          </a:p>
          <a:p>
            <a:pPr lvl="1"/>
            <a:r>
              <a:rPr lang="en-US" sz="1400" b="0" i="0">
                <a:solidFill>
                  <a:srgbClr val="2D3B45"/>
                </a:solidFill>
                <a:effectLst/>
              </a:rPr>
              <a:t> job : type of job (categorical)</a:t>
            </a:r>
          </a:p>
          <a:p>
            <a:pPr lvl="1"/>
            <a:r>
              <a:rPr lang="en-US" sz="1400" b="0" i="0">
                <a:solidFill>
                  <a:srgbClr val="2D3B45"/>
                </a:solidFill>
                <a:effectLst/>
              </a:rPr>
              <a:t>marital : marital status (categorical)</a:t>
            </a:r>
          </a:p>
          <a:p>
            <a:pPr lvl="1"/>
            <a:r>
              <a:rPr lang="en-US" sz="1400" b="0" i="0">
                <a:solidFill>
                  <a:srgbClr val="2D3B45"/>
                </a:solidFill>
                <a:effectLst/>
              </a:rPr>
              <a:t> education (categorical)</a:t>
            </a:r>
          </a:p>
          <a:p>
            <a:pPr lvl="1"/>
            <a:r>
              <a:rPr lang="en-US" sz="1400" b="0" i="0">
                <a:solidFill>
                  <a:srgbClr val="2D3B45"/>
                </a:solidFill>
                <a:effectLst/>
              </a:rPr>
              <a:t>default: has credit in default? (categorical)</a:t>
            </a:r>
          </a:p>
          <a:p>
            <a:pPr lvl="1"/>
            <a:r>
              <a:rPr lang="en-US" sz="1400" b="0" i="0">
                <a:solidFill>
                  <a:srgbClr val="2D3B45"/>
                </a:solidFill>
                <a:effectLst/>
              </a:rPr>
              <a:t>housing: has housing loan? (categorical</a:t>
            </a:r>
            <a:r>
              <a:rPr lang="en-US" sz="1400">
                <a:solidFill>
                  <a:srgbClr val="2D3B45"/>
                </a:solidFill>
              </a:rPr>
              <a:t>)</a:t>
            </a:r>
          </a:p>
          <a:p>
            <a:pPr lvl="1"/>
            <a:r>
              <a:rPr lang="en-US" sz="1400">
                <a:solidFill>
                  <a:srgbClr val="2D3B45"/>
                </a:solidFill>
              </a:rPr>
              <a:t> loan: has personal loan? (categorical)</a:t>
            </a:r>
          </a:p>
          <a:p>
            <a:pPr lvl="1"/>
            <a:r>
              <a:rPr lang="en-US" sz="1400">
                <a:solidFill>
                  <a:srgbClr val="2D3B45"/>
                </a:solidFill>
              </a:rPr>
              <a:t> contact (categorical)</a:t>
            </a:r>
          </a:p>
          <a:p>
            <a:pPr lvl="1"/>
            <a:r>
              <a:rPr lang="en-US" sz="1400">
                <a:solidFill>
                  <a:srgbClr val="2D3B45"/>
                </a:solidFill>
              </a:rPr>
              <a:t>month (categorical)</a:t>
            </a:r>
          </a:p>
          <a:p>
            <a:pPr lvl="1"/>
            <a:r>
              <a:rPr lang="en-US" sz="1400">
                <a:solidFill>
                  <a:srgbClr val="2D3B45"/>
                </a:solidFill>
              </a:rPr>
              <a:t>day (categorical)</a:t>
            </a:r>
          </a:p>
          <a:p>
            <a:pPr lvl="1"/>
            <a:r>
              <a:rPr lang="en-US" sz="1400">
                <a:solidFill>
                  <a:srgbClr val="2D3B45"/>
                </a:solidFill>
              </a:rPr>
              <a:t> duration (numeric)</a:t>
            </a:r>
            <a:r>
              <a:rPr lang="en-US" sz="1400" b="0" i="0">
                <a:solidFill>
                  <a:srgbClr val="2D3B45"/>
                </a:solidFill>
                <a:effectLst/>
                <a:latin typeface="Lato Extended"/>
              </a:rPr>
              <a:t>  </a:t>
            </a:r>
            <a:endParaRPr lang="en-US" sz="1400">
              <a:solidFill>
                <a:srgbClr val="2D3B45"/>
              </a:solidFill>
            </a:endParaRPr>
          </a:p>
          <a:p>
            <a:pPr lvl="1"/>
            <a:r>
              <a:rPr lang="en-US" sz="1400">
                <a:solidFill>
                  <a:srgbClr val="2D3B45"/>
                </a:solidFill>
              </a:rPr>
              <a:t>campaign (numeric)</a:t>
            </a:r>
          </a:p>
          <a:p>
            <a:pPr lvl="1"/>
            <a:r>
              <a:rPr lang="en-US" sz="1400">
                <a:solidFill>
                  <a:srgbClr val="2D3B45"/>
                </a:solidFill>
              </a:rPr>
              <a:t>pdays (numeric)</a:t>
            </a:r>
          </a:p>
          <a:p>
            <a:pPr lvl="1"/>
            <a:r>
              <a:rPr lang="en-US" sz="1400">
                <a:solidFill>
                  <a:srgbClr val="2D3B45"/>
                </a:solidFill>
              </a:rPr>
              <a:t>previous (numeric)</a:t>
            </a:r>
          </a:p>
          <a:p>
            <a:pPr lvl="1"/>
            <a:r>
              <a:rPr lang="en-US" sz="1400">
                <a:solidFill>
                  <a:srgbClr val="2D3B45"/>
                </a:solidFill>
              </a:rPr>
              <a:t>poutcome (categorical)</a:t>
            </a:r>
          </a:p>
          <a:p>
            <a:pPr lvl="1"/>
            <a:r>
              <a:rPr lang="en-US" sz="1400">
                <a:solidFill>
                  <a:srgbClr val="2D3B45"/>
                </a:solidFill>
              </a:rPr>
              <a:t> y (binary)</a:t>
            </a:r>
          </a:p>
          <a:p>
            <a:pPr lvl="1"/>
            <a:endParaRPr lang="en-US" sz="1400">
              <a:solidFill>
                <a:srgbClr val="2D3B45"/>
              </a:solidFill>
            </a:endParaRPr>
          </a:p>
          <a:p>
            <a:pPr marL="274320" lvl="1" indent="0">
              <a:buNone/>
            </a:pPr>
            <a:endParaRPr lang="en-US" sz="1400">
              <a:solidFill>
                <a:srgbClr val="2D3B45"/>
              </a:solidFill>
            </a:endParaRPr>
          </a:p>
          <a:p>
            <a:pPr lvl="1"/>
            <a:endParaRPr lang="en-US" sz="1400">
              <a:solidFill>
                <a:srgbClr val="2D3B45"/>
              </a:solidFill>
            </a:endParaRPr>
          </a:p>
          <a:p>
            <a:pPr lvl="1"/>
            <a:endParaRPr lang="en-US" sz="1400">
              <a:solidFill>
                <a:srgbClr val="2D3B45"/>
              </a:solidFill>
            </a:endParaRPr>
          </a:p>
          <a:p>
            <a:pPr lvl="1"/>
            <a:endParaRPr lang="en-US" sz="1400">
              <a:solidFill>
                <a:srgbClr val="2D3B45"/>
              </a:solidFill>
            </a:endParaRPr>
          </a:p>
          <a:p>
            <a:pPr lvl="1"/>
            <a:endParaRPr lang="en-US" sz="1400">
              <a:solidFill>
                <a:srgbClr val="2D3B45"/>
              </a:solidFill>
            </a:endParaRPr>
          </a:p>
          <a:p>
            <a:pPr lvl="1"/>
            <a:endParaRPr lang="en-US" b="0" i="0">
              <a:solidFill>
                <a:srgbClr val="2D3B45"/>
              </a:solidFill>
              <a:effectLst/>
            </a:endParaRPr>
          </a:p>
          <a:p>
            <a:pPr lvl="1"/>
            <a:endParaRPr lang="en-US"/>
          </a:p>
          <a:p>
            <a:pPr marL="0" indent="0">
              <a:buNone/>
            </a:pPr>
            <a:endParaRPr lang="en-US" dirty="0"/>
          </a:p>
        </p:txBody>
      </p:sp>
    </p:spTree>
    <p:extLst>
      <p:ext uri="{BB962C8B-B14F-4D97-AF65-F5344CB8AC3E}">
        <p14:creationId xmlns:p14="http://schemas.microsoft.com/office/powerpoint/2010/main" val="95674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EBB507A-4CD7-4FB2-A45B-AA83624A2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7ED360F3-9486-4724-8EB2-20E3BF28B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0A092B66-B8D8-4000-87FE-F56323AB9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ipette adding DNA sample to a petri dish">
            <a:extLst>
              <a:ext uri="{FF2B5EF4-FFF2-40B4-BE49-F238E27FC236}">
                <a16:creationId xmlns:a16="http://schemas.microsoft.com/office/drawing/2014/main" id="{A726C2E5-C95E-0260-507B-585B391AAB16}"/>
              </a:ext>
            </a:extLst>
          </p:cNvPr>
          <p:cNvPicPr>
            <a:picLocks noChangeAspect="1"/>
          </p:cNvPicPr>
          <p:nvPr/>
        </p:nvPicPr>
        <p:blipFill>
          <a:blip r:embed="rId2">
            <a:alphaModFix amt="40000"/>
          </a:blip>
          <a:srcRect t="25000"/>
          <a:stretch/>
        </p:blipFill>
        <p:spPr>
          <a:xfrm>
            <a:off x="-15240" y="-2"/>
            <a:ext cx="12192000" cy="6858000"/>
          </a:xfrm>
          <a:prstGeom prst="rect">
            <a:avLst/>
          </a:prstGeom>
        </p:spPr>
      </p:pic>
      <p:sp>
        <p:nvSpPr>
          <p:cNvPr id="2" name="Title 1">
            <a:extLst>
              <a:ext uri="{FF2B5EF4-FFF2-40B4-BE49-F238E27FC236}">
                <a16:creationId xmlns:a16="http://schemas.microsoft.com/office/drawing/2014/main" id="{47933C71-B2DF-AF9B-79C0-120536F955E6}"/>
              </a:ext>
            </a:extLst>
          </p:cNvPr>
          <p:cNvSpPr>
            <a:spLocks noGrp="1"/>
          </p:cNvSpPr>
          <p:nvPr>
            <p:ph type="title"/>
          </p:nvPr>
        </p:nvSpPr>
        <p:spPr>
          <a:xfrm>
            <a:off x="1261872" y="758952"/>
            <a:ext cx="9418320" cy="4041648"/>
          </a:xfrm>
        </p:spPr>
        <p:txBody>
          <a:bodyPr vert="horz" lIns="91440" tIns="27432" rIns="91440" bIns="45720" rtlCol="0" anchor="b">
            <a:normAutofit/>
          </a:bodyPr>
          <a:lstStyle/>
          <a:p>
            <a:pPr>
              <a:lnSpc>
                <a:spcPct val="85000"/>
              </a:lnSpc>
            </a:pPr>
            <a:r>
              <a:rPr lang="en-US" sz="7200" dirty="0">
                <a:solidFill>
                  <a:schemeClr val="tx1"/>
                </a:solidFill>
              </a:rPr>
              <a:t>Exploratory Data Analysis</a:t>
            </a:r>
          </a:p>
        </p:txBody>
      </p:sp>
      <p:sp>
        <p:nvSpPr>
          <p:cNvPr id="22" name="Rectangle 21">
            <a:extLst>
              <a:ext uri="{FF2B5EF4-FFF2-40B4-BE49-F238E27FC236}">
                <a16:creationId xmlns:a16="http://schemas.microsoft.com/office/drawing/2014/main" id="{53940328-7E54-4CF2-9802-567DE993A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bg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486197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6A83-E606-75EB-E280-D5568C95D132}"/>
              </a:ext>
            </a:extLst>
          </p:cNvPr>
          <p:cNvSpPr>
            <a:spLocks noGrp="1"/>
          </p:cNvSpPr>
          <p:nvPr>
            <p:ph type="title"/>
          </p:nvPr>
        </p:nvSpPr>
        <p:spPr/>
        <p:txBody>
          <a:bodyPr/>
          <a:lstStyle/>
          <a:p>
            <a:r>
              <a:rPr lang="en-US" dirty="0"/>
              <a:t>Descriptive analysis</a:t>
            </a:r>
          </a:p>
        </p:txBody>
      </p:sp>
      <p:sp>
        <p:nvSpPr>
          <p:cNvPr id="3" name="Text Placeholder 2">
            <a:extLst>
              <a:ext uri="{FF2B5EF4-FFF2-40B4-BE49-F238E27FC236}">
                <a16:creationId xmlns:a16="http://schemas.microsoft.com/office/drawing/2014/main" id="{9FE55308-FE4D-E002-D53A-16B6042AD3E9}"/>
              </a:ext>
            </a:extLst>
          </p:cNvPr>
          <p:cNvSpPr>
            <a:spLocks noGrp="1"/>
          </p:cNvSpPr>
          <p:nvPr>
            <p:ph type="body" idx="1"/>
          </p:nvPr>
        </p:nvSpPr>
        <p:spPr/>
        <p:txBody>
          <a:bodyPr>
            <a:normAutofit fontScale="85000" lnSpcReduction="20000"/>
          </a:bodyPr>
          <a:lstStyle/>
          <a:p>
            <a:r>
              <a:rPr lang="en-US" dirty="0"/>
              <a:t>The customer pool is mostly made up of married customers followed by customers with a ‘single’ status.</a:t>
            </a:r>
          </a:p>
        </p:txBody>
      </p:sp>
      <p:pic>
        <p:nvPicPr>
          <p:cNvPr id="18" name="Content Placeholder 17" descr="A graph with blue squares">
            <a:extLst>
              <a:ext uri="{FF2B5EF4-FFF2-40B4-BE49-F238E27FC236}">
                <a16:creationId xmlns:a16="http://schemas.microsoft.com/office/drawing/2014/main" id="{DD4C5691-189E-3FB8-D9E0-6B95CA25B0A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826367"/>
            <a:ext cx="4479925" cy="3027716"/>
          </a:xfrm>
        </p:spPr>
      </p:pic>
      <p:sp>
        <p:nvSpPr>
          <p:cNvPr id="5" name="Text Placeholder 4">
            <a:extLst>
              <a:ext uri="{FF2B5EF4-FFF2-40B4-BE49-F238E27FC236}">
                <a16:creationId xmlns:a16="http://schemas.microsoft.com/office/drawing/2014/main" id="{184685FF-66DA-9096-D840-22FD13039379}"/>
              </a:ext>
            </a:extLst>
          </p:cNvPr>
          <p:cNvSpPr>
            <a:spLocks noGrp="1"/>
          </p:cNvSpPr>
          <p:nvPr>
            <p:ph type="body" sz="quarter" idx="3"/>
          </p:nvPr>
        </p:nvSpPr>
        <p:spPr>
          <a:xfrm>
            <a:off x="6130603" y="1713655"/>
            <a:ext cx="4480560" cy="731520"/>
          </a:xfrm>
        </p:spPr>
        <p:txBody>
          <a:bodyPr>
            <a:normAutofit fontScale="85000" lnSpcReduction="20000"/>
          </a:bodyPr>
          <a:lstStyle/>
          <a:p>
            <a:r>
              <a:rPr lang="en-US" dirty="0"/>
              <a:t>Most of the customers work in blue-collar jobs followed by management and technician jobs. </a:t>
            </a:r>
          </a:p>
        </p:txBody>
      </p:sp>
      <p:pic>
        <p:nvPicPr>
          <p:cNvPr id="20" name="Content Placeholder 19">
            <a:extLst>
              <a:ext uri="{FF2B5EF4-FFF2-40B4-BE49-F238E27FC236}">
                <a16:creationId xmlns:a16="http://schemas.microsoft.com/office/drawing/2014/main" id="{C168E8D0-22BC-E2D2-4B09-2A0ACF40A9B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30603" y="2508250"/>
            <a:ext cx="4472631" cy="3663950"/>
          </a:xfrm>
        </p:spPr>
      </p:pic>
    </p:spTree>
    <p:extLst>
      <p:ext uri="{BB962C8B-B14F-4D97-AF65-F5344CB8AC3E}">
        <p14:creationId xmlns:p14="http://schemas.microsoft.com/office/powerpoint/2010/main" val="245110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A25E49-5DD2-F761-6091-80F37E674C73}"/>
              </a:ext>
            </a:extLst>
          </p:cNvPr>
          <p:cNvSpPr>
            <a:spLocks noGrp="1"/>
          </p:cNvSpPr>
          <p:nvPr>
            <p:ph type="body" idx="1"/>
          </p:nvPr>
        </p:nvSpPr>
        <p:spPr>
          <a:xfrm>
            <a:off x="1262063" y="1245997"/>
            <a:ext cx="4480560" cy="731520"/>
          </a:xfrm>
        </p:spPr>
        <p:txBody>
          <a:bodyPr>
            <a:normAutofit/>
          </a:bodyPr>
          <a:lstStyle/>
          <a:p>
            <a:r>
              <a:rPr lang="en-US" dirty="0"/>
              <a:t>Majority of the customers have a secondary education.</a:t>
            </a:r>
          </a:p>
        </p:txBody>
      </p:sp>
      <p:pic>
        <p:nvPicPr>
          <p:cNvPr id="8" name="Content Placeholder 7">
            <a:extLst>
              <a:ext uri="{FF2B5EF4-FFF2-40B4-BE49-F238E27FC236}">
                <a16:creationId xmlns:a16="http://schemas.microsoft.com/office/drawing/2014/main" id="{8F5F9CE8-CA16-4675-1B40-3DD1697707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10410" y="2245601"/>
            <a:ext cx="5224344" cy="3266493"/>
          </a:xfrm>
        </p:spPr>
      </p:pic>
      <p:sp>
        <p:nvSpPr>
          <p:cNvPr id="5" name="Text Placeholder 4">
            <a:extLst>
              <a:ext uri="{FF2B5EF4-FFF2-40B4-BE49-F238E27FC236}">
                <a16:creationId xmlns:a16="http://schemas.microsoft.com/office/drawing/2014/main" id="{A97BB090-6971-B240-214A-77EA3E6E4CD9}"/>
              </a:ext>
            </a:extLst>
          </p:cNvPr>
          <p:cNvSpPr>
            <a:spLocks noGrp="1"/>
          </p:cNvSpPr>
          <p:nvPr>
            <p:ph type="body" sz="quarter" idx="3"/>
          </p:nvPr>
        </p:nvSpPr>
        <p:spPr>
          <a:xfrm>
            <a:off x="6040438" y="1245997"/>
            <a:ext cx="4480560" cy="731520"/>
          </a:xfrm>
        </p:spPr>
        <p:txBody>
          <a:bodyPr>
            <a:normAutofit/>
          </a:bodyPr>
          <a:lstStyle/>
          <a:p>
            <a:r>
              <a:rPr lang="en-US" dirty="0"/>
              <a:t>Only 1.8% of the customers had a previous loan default. </a:t>
            </a:r>
          </a:p>
        </p:txBody>
      </p:sp>
      <p:pic>
        <p:nvPicPr>
          <p:cNvPr id="10" name="Content Placeholder 9">
            <a:extLst>
              <a:ext uri="{FF2B5EF4-FFF2-40B4-BE49-F238E27FC236}">
                <a16:creationId xmlns:a16="http://schemas.microsoft.com/office/drawing/2014/main" id="{71DD769C-7C5A-3A74-730B-A2A296B2BC4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5500991" y="2344992"/>
            <a:ext cx="5201644" cy="3962712"/>
          </a:xfrm>
        </p:spPr>
      </p:pic>
    </p:spTree>
    <p:extLst>
      <p:ext uri="{BB962C8B-B14F-4D97-AF65-F5344CB8AC3E}">
        <p14:creationId xmlns:p14="http://schemas.microsoft.com/office/powerpoint/2010/main" val="5369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DB673E-D01D-D940-6764-3219B6EAF9E7}"/>
              </a:ext>
            </a:extLst>
          </p:cNvPr>
          <p:cNvSpPr>
            <a:spLocks noGrp="1"/>
          </p:cNvSpPr>
          <p:nvPr>
            <p:ph type="body" idx="1"/>
          </p:nvPr>
        </p:nvSpPr>
        <p:spPr>
          <a:xfrm>
            <a:off x="1261872" y="856390"/>
            <a:ext cx="4480560" cy="731520"/>
          </a:xfrm>
        </p:spPr>
        <p:txBody>
          <a:bodyPr/>
          <a:lstStyle/>
          <a:p>
            <a:r>
              <a:rPr lang="en-US" dirty="0"/>
              <a:t>There are more customers who are  homeowners than those who do not.</a:t>
            </a:r>
          </a:p>
        </p:txBody>
      </p:sp>
      <p:pic>
        <p:nvPicPr>
          <p:cNvPr id="8" name="Content Placeholder 7" descr="A graph with blue rectangles&#10;&#10;Description automatically generated">
            <a:extLst>
              <a:ext uri="{FF2B5EF4-FFF2-40B4-BE49-F238E27FC236}">
                <a16:creationId xmlns:a16="http://schemas.microsoft.com/office/drawing/2014/main" id="{AF23F7FA-6192-C766-75E5-00B8ECEF14A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62063" y="2747105"/>
            <a:ext cx="4479925" cy="3186239"/>
          </a:xfrm>
        </p:spPr>
      </p:pic>
      <p:sp>
        <p:nvSpPr>
          <p:cNvPr id="5" name="Text Placeholder 4">
            <a:extLst>
              <a:ext uri="{FF2B5EF4-FFF2-40B4-BE49-F238E27FC236}">
                <a16:creationId xmlns:a16="http://schemas.microsoft.com/office/drawing/2014/main" id="{8CA629AA-E3C4-0880-32CD-E8772F949D81}"/>
              </a:ext>
            </a:extLst>
          </p:cNvPr>
          <p:cNvSpPr>
            <a:spLocks noGrp="1"/>
          </p:cNvSpPr>
          <p:nvPr>
            <p:ph type="body" sz="quarter" idx="3"/>
          </p:nvPr>
        </p:nvSpPr>
        <p:spPr>
          <a:xfrm>
            <a:off x="6096000" y="856390"/>
            <a:ext cx="4480560" cy="731520"/>
          </a:xfrm>
        </p:spPr>
        <p:txBody>
          <a:bodyPr/>
          <a:lstStyle/>
          <a:p>
            <a:r>
              <a:rPr lang="en-US" dirty="0"/>
              <a:t>Most of the customers fall into the 30-60 age range </a:t>
            </a:r>
          </a:p>
        </p:txBody>
      </p:sp>
      <p:pic>
        <p:nvPicPr>
          <p:cNvPr id="10" name="Content Placeholder 9">
            <a:extLst>
              <a:ext uri="{FF2B5EF4-FFF2-40B4-BE49-F238E27FC236}">
                <a16:creationId xmlns:a16="http://schemas.microsoft.com/office/drawing/2014/main" id="{59292662-65A4-C616-6B84-279C032D022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26163" y="2697004"/>
            <a:ext cx="4481512" cy="3286442"/>
          </a:xfrm>
        </p:spPr>
      </p:pic>
    </p:spTree>
    <p:extLst>
      <p:ext uri="{BB962C8B-B14F-4D97-AF65-F5344CB8AC3E}">
        <p14:creationId xmlns:p14="http://schemas.microsoft.com/office/powerpoint/2010/main" val="327024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B52B0D-D816-CA7F-D7F4-75D3FB44D8B6}"/>
              </a:ext>
            </a:extLst>
          </p:cNvPr>
          <p:cNvSpPr>
            <a:spLocks noGrp="1"/>
          </p:cNvSpPr>
          <p:nvPr>
            <p:ph type="body" idx="1"/>
          </p:nvPr>
        </p:nvSpPr>
        <p:spPr>
          <a:xfrm>
            <a:off x="1262063" y="1019390"/>
            <a:ext cx="4480560" cy="731520"/>
          </a:xfrm>
        </p:spPr>
        <p:txBody>
          <a:bodyPr>
            <a:normAutofit fontScale="85000" lnSpcReduction="20000"/>
          </a:bodyPr>
          <a:lstStyle/>
          <a:p>
            <a:r>
              <a:rPr lang="en-US" dirty="0"/>
              <a:t>Most contacts were done in the month of May. </a:t>
            </a:r>
          </a:p>
        </p:txBody>
      </p:sp>
      <p:pic>
        <p:nvPicPr>
          <p:cNvPr id="8" name="Content Placeholder 7">
            <a:extLst>
              <a:ext uri="{FF2B5EF4-FFF2-40B4-BE49-F238E27FC236}">
                <a16:creationId xmlns:a16="http://schemas.microsoft.com/office/drawing/2014/main" id="{BD655735-C074-31E4-CA82-41062BF8E80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262063" y="2629401"/>
            <a:ext cx="4479925" cy="3421648"/>
          </a:xfrm>
        </p:spPr>
      </p:pic>
      <p:sp>
        <p:nvSpPr>
          <p:cNvPr id="5" name="Text Placeholder 4">
            <a:extLst>
              <a:ext uri="{FF2B5EF4-FFF2-40B4-BE49-F238E27FC236}">
                <a16:creationId xmlns:a16="http://schemas.microsoft.com/office/drawing/2014/main" id="{E3751193-9A66-881F-1EB3-595052CCF13C}"/>
              </a:ext>
            </a:extLst>
          </p:cNvPr>
          <p:cNvSpPr>
            <a:spLocks noGrp="1"/>
          </p:cNvSpPr>
          <p:nvPr>
            <p:ph type="body" sz="quarter" idx="3"/>
          </p:nvPr>
        </p:nvSpPr>
        <p:spPr>
          <a:xfrm>
            <a:off x="6092946" y="1019390"/>
            <a:ext cx="4480560" cy="731520"/>
          </a:xfrm>
        </p:spPr>
        <p:txBody>
          <a:bodyPr>
            <a:normAutofit fontScale="85000" lnSpcReduction="20000"/>
          </a:bodyPr>
          <a:lstStyle/>
          <a:p>
            <a:r>
              <a:rPr lang="en-US" dirty="0"/>
              <a:t>The type of communication used to contact customers most often </a:t>
            </a:r>
            <a:r>
              <a:rPr lang="en-US" dirty="0" err="1"/>
              <a:t>werethrough</a:t>
            </a:r>
            <a:r>
              <a:rPr lang="en-US" dirty="0"/>
              <a:t> cellular. </a:t>
            </a:r>
          </a:p>
        </p:txBody>
      </p:sp>
      <p:pic>
        <p:nvPicPr>
          <p:cNvPr id="10" name="Content Placeholder 9" descr="A graph of blue rectangular bars&#10;&#10;Description automatically generated with medium confidence">
            <a:extLst>
              <a:ext uri="{FF2B5EF4-FFF2-40B4-BE49-F238E27FC236}">
                <a16:creationId xmlns:a16="http://schemas.microsoft.com/office/drawing/2014/main" id="{F5E075F8-8A49-336E-7FD8-9F4EBCEC9CC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60332" y="2508250"/>
            <a:ext cx="4413174" cy="3663950"/>
          </a:xfrm>
        </p:spPr>
      </p:pic>
    </p:spTree>
    <p:extLst>
      <p:ext uri="{BB962C8B-B14F-4D97-AF65-F5344CB8AC3E}">
        <p14:creationId xmlns:p14="http://schemas.microsoft.com/office/powerpoint/2010/main" val="402602783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12755</TotalTime>
  <Words>956</Words>
  <Application>Microsoft Office PowerPoint</Application>
  <PresentationFormat>Widescreen</PresentationFormat>
  <Paragraphs>109</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Century Schoolbook</vt:lpstr>
      <vt:lpstr>Lato Extended</vt:lpstr>
      <vt:lpstr>Times New Roman</vt:lpstr>
      <vt:lpstr>Wingdings 2</vt:lpstr>
      <vt:lpstr>View</vt:lpstr>
      <vt:lpstr>Exploratory Data Analysis</vt:lpstr>
      <vt:lpstr>Agenda</vt:lpstr>
      <vt:lpstr>Problem Statement</vt:lpstr>
      <vt:lpstr>Bank Marketing Data Set</vt:lpstr>
      <vt:lpstr>Exploratory Data Analysis</vt:lpstr>
      <vt:lpstr>Descriptive analysis</vt:lpstr>
      <vt:lpstr>PowerPoint Presentation</vt:lpstr>
      <vt:lpstr>PowerPoint Presentation</vt:lpstr>
      <vt:lpstr>PowerPoint Presentation</vt:lpstr>
      <vt:lpstr>PowerPoint Presentation</vt:lpstr>
      <vt:lpstr>In the previous marketing campaign, the percentage of those who did not subscribe were significantly greater than those who did.</vt:lpstr>
      <vt:lpstr>Correlation analysis</vt:lpstr>
      <vt:lpstr>PowerPoint Presentation</vt:lpstr>
      <vt:lpstr>PowerPoint Presentation</vt:lpstr>
      <vt:lpstr>PowerPoint Presentation</vt:lpstr>
      <vt:lpstr>PowerPoint Presentation</vt:lpstr>
      <vt:lpstr>PowerPoint Presentation</vt:lpstr>
      <vt:lpstr> Recommendations for  Campaign </vt:lpstr>
      <vt:lpstr>PowerPoint Presentation</vt:lpstr>
      <vt:lpstr>Model Suggestions</vt:lpstr>
      <vt:lpstr>PowerPoint Presentation</vt:lpstr>
      <vt:lpstr>Comparing Model Results</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Sidrac</dc:creator>
  <cp:lastModifiedBy>Sophie Sidrac</cp:lastModifiedBy>
  <cp:revision>23</cp:revision>
  <dcterms:created xsi:type="dcterms:W3CDTF">2024-12-02T03:12:51Z</dcterms:created>
  <dcterms:modified xsi:type="dcterms:W3CDTF">2025-04-04T04:45:03Z</dcterms:modified>
</cp:coreProperties>
</file>