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59" r:id="rId4"/>
    <p:sldId id="260" r:id="rId5"/>
    <p:sldId id="261" r:id="rId6"/>
    <p:sldId id="264" r:id="rId7"/>
    <p:sldId id="265" r:id="rId8"/>
    <p:sldId id="266" r:id="rId9"/>
    <p:sldId id="267" r:id="rId10"/>
    <p:sldId id="268" r:id="rId11"/>
    <p:sldId id="269" r:id="rId12"/>
    <p:sldId id="270" r:id="rId13"/>
    <p:sldId id="271" r:id="rId14"/>
    <p:sldId id="272" r:id="rId15"/>
    <p:sldId id="273" r:id="rId16"/>
    <p:sldId id="274" r:id="rId17"/>
    <p:sldId id="262"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60"/>
  </p:normalViewPr>
  <p:slideViewPr>
    <p:cSldViewPr snapToGrid="0">
      <p:cViewPr>
        <p:scale>
          <a:sx n="75" d="100"/>
          <a:sy n="75" d="100"/>
        </p:scale>
        <p:origin x="690" y="2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115D1D-C9A0-4B9D-83C7-B50236B828E8}" type="datetimeFigureOut">
              <a:rPr lang="en-US" smtClean="0"/>
              <a:t>4/3/2025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181EC3-19B0-46A7-9C90-5E894A127CFD}" type="slidenum">
              <a:rPr lang="en-US" smtClean="0"/>
              <a:t>‹#›</a:t>
            </a:fld>
            <a:endParaRPr lang="en-US"/>
          </a:p>
        </p:txBody>
      </p:sp>
    </p:spTree>
    <p:extLst>
      <p:ext uri="{BB962C8B-B14F-4D97-AF65-F5344CB8AC3E}">
        <p14:creationId xmlns:p14="http://schemas.microsoft.com/office/powerpoint/2010/main" val="765552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181EC3-19B0-46A7-9C90-5E894A127CFD}" type="slidenum">
              <a:rPr lang="en-US" smtClean="0"/>
              <a:t>1</a:t>
            </a:fld>
            <a:endParaRPr lang="en-US"/>
          </a:p>
        </p:txBody>
      </p:sp>
    </p:spTree>
    <p:extLst>
      <p:ext uri="{BB962C8B-B14F-4D97-AF65-F5344CB8AC3E}">
        <p14:creationId xmlns:p14="http://schemas.microsoft.com/office/powerpoint/2010/main" val="2553202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88937-28FB-1655-CB93-6DE735F069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F6D0E2-D0CD-8E25-0B54-EC96CDB719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7024E-D373-5EA4-EB84-E33EFCBDEAA0}"/>
              </a:ext>
            </a:extLst>
          </p:cNvPr>
          <p:cNvSpPr>
            <a:spLocks noGrp="1"/>
          </p:cNvSpPr>
          <p:nvPr>
            <p:ph type="dt" sz="half" idx="10"/>
          </p:nvPr>
        </p:nvSpPr>
        <p:spPr/>
        <p:txBody>
          <a:bodyPr/>
          <a:lstStyle/>
          <a:p>
            <a:fld id="{550CEE7A-3378-4AAF-8634-5AE0E86531D0}" type="datetimeFigureOut">
              <a:rPr lang="en-US" smtClean="0"/>
              <a:t>4/3/2025</a:t>
            </a:fld>
            <a:endParaRPr lang="en-US"/>
          </a:p>
        </p:txBody>
      </p:sp>
      <p:sp>
        <p:nvSpPr>
          <p:cNvPr id="5" name="Footer Placeholder 4">
            <a:extLst>
              <a:ext uri="{FF2B5EF4-FFF2-40B4-BE49-F238E27FC236}">
                <a16:creationId xmlns:a16="http://schemas.microsoft.com/office/drawing/2014/main" id="{1B4138C4-8DE5-4F9F-96E4-BFAB39366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9CE32-D443-25F1-1C3C-5D727623FCEE}"/>
              </a:ext>
            </a:extLst>
          </p:cNvPr>
          <p:cNvSpPr>
            <a:spLocks noGrp="1"/>
          </p:cNvSpPr>
          <p:nvPr>
            <p:ph type="sldNum" sz="quarter" idx="12"/>
          </p:nvPr>
        </p:nvSpPr>
        <p:spPr/>
        <p:txBody>
          <a:bodyPr/>
          <a:lstStyle/>
          <a:p>
            <a:fld id="{61C1214B-1E61-4758-87F8-4BDC9F140407}" type="slidenum">
              <a:rPr lang="en-US" smtClean="0"/>
              <a:t>‹#›</a:t>
            </a:fld>
            <a:endParaRPr lang="en-US"/>
          </a:p>
        </p:txBody>
      </p:sp>
    </p:spTree>
    <p:extLst>
      <p:ext uri="{BB962C8B-B14F-4D97-AF65-F5344CB8AC3E}">
        <p14:creationId xmlns:p14="http://schemas.microsoft.com/office/powerpoint/2010/main" val="53824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40D1-C36C-A322-8622-BD07B1C8A5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4177B3-0A51-3389-2962-246C5FC97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DCD1D8-13CD-C63D-9B3F-78B53DB2F6B9}"/>
              </a:ext>
            </a:extLst>
          </p:cNvPr>
          <p:cNvSpPr>
            <a:spLocks noGrp="1"/>
          </p:cNvSpPr>
          <p:nvPr>
            <p:ph type="dt" sz="half" idx="10"/>
          </p:nvPr>
        </p:nvSpPr>
        <p:spPr/>
        <p:txBody>
          <a:bodyPr/>
          <a:lstStyle/>
          <a:p>
            <a:fld id="{550CEE7A-3378-4AAF-8634-5AE0E86531D0}" type="datetimeFigureOut">
              <a:rPr lang="en-US" smtClean="0"/>
              <a:t>4/3/2025</a:t>
            </a:fld>
            <a:endParaRPr lang="en-US"/>
          </a:p>
        </p:txBody>
      </p:sp>
      <p:sp>
        <p:nvSpPr>
          <p:cNvPr id="5" name="Footer Placeholder 4">
            <a:extLst>
              <a:ext uri="{FF2B5EF4-FFF2-40B4-BE49-F238E27FC236}">
                <a16:creationId xmlns:a16="http://schemas.microsoft.com/office/drawing/2014/main" id="{437F28E7-5DB0-4049-B092-630B3D660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1BC91-AF6D-14FB-3E08-F835CAA75193}"/>
              </a:ext>
            </a:extLst>
          </p:cNvPr>
          <p:cNvSpPr>
            <a:spLocks noGrp="1"/>
          </p:cNvSpPr>
          <p:nvPr>
            <p:ph type="sldNum" sz="quarter" idx="12"/>
          </p:nvPr>
        </p:nvSpPr>
        <p:spPr/>
        <p:txBody>
          <a:bodyPr/>
          <a:lstStyle/>
          <a:p>
            <a:fld id="{61C1214B-1E61-4758-87F8-4BDC9F140407}" type="slidenum">
              <a:rPr lang="en-US" smtClean="0"/>
              <a:t>‹#›</a:t>
            </a:fld>
            <a:endParaRPr lang="en-US"/>
          </a:p>
        </p:txBody>
      </p:sp>
    </p:spTree>
    <p:extLst>
      <p:ext uri="{BB962C8B-B14F-4D97-AF65-F5344CB8AC3E}">
        <p14:creationId xmlns:p14="http://schemas.microsoft.com/office/powerpoint/2010/main" val="90744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54BEC0-0631-F122-9003-44CC897885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A3010B-75EA-A751-D941-9191A9028C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7D129A-7AD8-CB6D-F1C7-7097F92530EB}"/>
              </a:ext>
            </a:extLst>
          </p:cNvPr>
          <p:cNvSpPr>
            <a:spLocks noGrp="1"/>
          </p:cNvSpPr>
          <p:nvPr>
            <p:ph type="dt" sz="half" idx="10"/>
          </p:nvPr>
        </p:nvSpPr>
        <p:spPr/>
        <p:txBody>
          <a:bodyPr/>
          <a:lstStyle/>
          <a:p>
            <a:fld id="{550CEE7A-3378-4AAF-8634-5AE0E86531D0}" type="datetimeFigureOut">
              <a:rPr lang="en-US" smtClean="0"/>
              <a:t>4/3/2025</a:t>
            </a:fld>
            <a:endParaRPr lang="en-US"/>
          </a:p>
        </p:txBody>
      </p:sp>
      <p:sp>
        <p:nvSpPr>
          <p:cNvPr id="5" name="Footer Placeholder 4">
            <a:extLst>
              <a:ext uri="{FF2B5EF4-FFF2-40B4-BE49-F238E27FC236}">
                <a16:creationId xmlns:a16="http://schemas.microsoft.com/office/drawing/2014/main" id="{2486C7F9-B880-FDFA-5CC3-F5DA38845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72B0D-32EA-BD77-ABB2-EE1C582C3468}"/>
              </a:ext>
            </a:extLst>
          </p:cNvPr>
          <p:cNvSpPr>
            <a:spLocks noGrp="1"/>
          </p:cNvSpPr>
          <p:nvPr>
            <p:ph type="sldNum" sz="quarter" idx="12"/>
          </p:nvPr>
        </p:nvSpPr>
        <p:spPr/>
        <p:txBody>
          <a:bodyPr/>
          <a:lstStyle/>
          <a:p>
            <a:fld id="{61C1214B-1E61-4758-87F8-4BDC9F140407}" type="slidenum">
              <a:rPr lang="en-US" smtClean="0"/>
              <a:t>‹#›</a:t>
            </a:fld>
            <a:endParaRPr lang="en-US"/>
          </a:p>
        </p:txBody>
      </p:sp>
    </p:spTree>
    <p:extLst>
      <p:ext uri="{BB962C8B-B14F-4D97-AF65-F5344CB8AC3E}">
        <p14:creationId xmlns:p14="http://schemas.microsoft.com/office/powerpoint/2010/main" val="440274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9B9BD-8384-D3B5-9DF3-FCE402448D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3AF5B4-A74E-2A10-72A7-65CA5A54AA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74524F-84FB-C976-D63D-634D1840ADB7}"/>
              </a:ext>
            </a:extLst>
          </p:cNvPr>
          <p:cNvSpPr>
            <a:spLocks noGrp="1"/>
          </p:cNvSpPr>
          <p:nvPr>
            <p:ph type="dt" sz="half" idx="10"/>
          </p:nvPr>
        </p:nvSpPr>
        <p:spPr/>
        <p:txBody>
          <a:bodyPr/>
          <a:lstStyle/>
          <a:p>
            <a:fld id="{550CEE7A-3378-4AAF-8634-5AE0E86531D0}" type="datetimeFigureOut">
              <a:rPr lang="en-US" smtClean="0"/>
              <a:t>4/3/2025</a:t>
            </a:fld>
            <a:endParaRPr lang="en-US"/>
          </a:p>
        </p:txBody>
      </p:sp>
      <p:sp>
        <p:nvSpPr>
          <p:cNvPr id="5" name="Footer Placeholder 4">
            <a:extLst>
              <a:ext uri="{FF2B5EF4-FFF2-40B4-BE49-F238E27FC236}">
                <a16:creationId xmlns:a16="http://schemas.microsoft.com/office/drawing/2014/main" id="{494588F7-BE9F-923B-AED9-9A8CD42E6B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7B85D-4AFC-3B2E-AA75-5D463ECB11E1}"/>
              </a:ext>
            </a:extLst>
          </p:cNvPr>
          <p:cNvSpPr>
            <a:spLocks noGrp="1"/>
          </p:cNvSpPr>
          <p:nvPr>
            <p:ph type="sldNum" sz="quarter" idx="12"/>
          </p:nvPr>
        </p:nvSpPr>
        <p:spPr/>
        <p:txBody>
          <a:bodyPr/>
          <a:lstStyle/>
          <a:p>
            <a:fld id="{61C1214B-1E61-4758-87F8-4BDC9F140407}" type="slidenum">
              <a:rPr lang="en-US" smtClean="0"/>
              <a:t>‹#›</a:t>
            </a:fld>
            <a:endParaRPr lang="en-US"/>
          </a:p>
        </p:txBody>
      </p:sp>
    </p:spTree>
    <p:extLst>
      <p:ext uri="{BB962C8B-B14F-4D97-AF65-F5344CB8AC3E}">
        <p14:creationId xmlns:p14="http://schemas.microsoft.com/office/powerpoint/2010/main" val="2392010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2620-C55C-FBF8-B93D-0AE97C7198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9EFE97-FD3C-A87A-538D-B8D5DBA937A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332EB2-343F-F95D-1367-36C7A49F40A4}"/>
              </a:ext>
            </a:extLst>
          </p:cNvPr>
          <p:cNvSpPr>
            <a:spLocks noGrp="1"/>
          </p:cNvSpPr>
          <p:nvPr>
            <p:ph type="dt" sz="half" idx="10"/>
          </p:nvPr>
        </p:nvSpPr>
        <p:spPr/>
        <p:txBody>
          <a:bodyPr/>
          <a:lstStyle/>
          <a:p>
            <a:fld id="{550CEE7A-3378-4AAF-8634-5AE0E86531D0}" type="datetimeFigureOut">
              <a:rPr lang="en-US" smtClean="0"/>
              <a:t>4/3/2025</a:t>
            </a:fld>
            <a:endParaRPr lang="en-US"/>
          </a:p>
        </p:txBody>
      </p:sp>
      <p:sp>
        <p:nvSpPr>
          <p:cNvPr id="5" name="Footer Placeholder 4">
            <a:extLst>
              <a:ext uri="{FF2B5EF4-FFF2-40B4-BE49-F238E27FC236}">
                <a16:creationId xmlns:a16="http://schemas.microsoft.com/office/drawing/2014/main" id="{BB438BCE-85F2-DEC5-1271-78F3A1DFE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8D6604-A7FB-4160-87BC-76DC1D7A2D2B}"/>
              </a:ext>
            </a:extLst>
          </p:cNvPr>
          <p:cNvSpPr>
            <a:spLocks noGrp="1"/>
          </p:cNvSpPr>
          <p:nvPr>
            <p:ph type="sldNum" sz="quarter" idx="12"/>
          </p:nvPr>
        </p:nvSpPr>
        <p:spPr/>
        <p:txBody>
          <a:bodyPr/>
          <a:lstStyle/>
          <a:p>
            <a:fld id="{61C1214B-1E61-4758-87F8-4BDC9F140407}" type="slidenum">
              <a:rPr lang="en-US" smtClean="0"/>
              <a:t>‹#›</a:t>
            </a:fld>
            <a:endParaRPr lang="en-US"/>
          </a:p>
        </p:txBody>
      </p:sp>
    </p:spTree>
    <p:extLst>
      <p:ext uri="{BB962C8B-B14F-4D97-AF65-F5344CB8AC3E}">
        <p14:creationId xmlns:p14="http://schemas.microsoft.com/office/powerpoint/2010/main" val="2189334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C5089-A8DB-7084-B559-8EE5F7AEC0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E5840B-636F-A1DA-07E0-229F16EC15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BCE4DE-E85F-484A-ADB4-D1A81BEACD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8B5997-5EC3-E770-82BC-2E31DE314892}"/>
              </a:ext>
            </a:extLst>
          </p:cNvPr>
          <p:cNvSpPr>
            <a:spLocks noGrp="1"/>
          </p:cNvSpPr>
          <p:nvPr>
            <p:ph type="dt" sz="half" idx="10"/>
          </p:nvPr>
        </p:nvSpPr>
        <p:spPr/>
        <p:txBody>
          <a:bodyPr/>
          <a:lstStyle/>
          <a:p>
            <a:fld id="{550CEE7A-3378-4AAF-8634-5AE0E86531D0}" type="datetimeFigureOut">
              <a:rPr lang="en-US" smtClean="0"/>
              <a:t>4/3/2025</a:t>
            </a:fld>
            <a:endParaRPr lang="en-US"/>
          </a:p>
        </p:txBody>
      </p:sp>
      <p:sp>
        <p:nvSpPr>
          <p:cNvPr id="6" name="Footer Placeholder 5">
            <a:extLst>
              <a:ext uri="{FF2B5EF4-FFF2-40B4-BE49-F238E27FC236}">
                <a16:creationId xmlns:a16="http://schemas.microsoft.com/office/drawing/2014/main" id="{BFB9E2CF-C849-8452-C144-0347EEC28B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57BE0B-55BA-6FD6-152D-44A374A26EC3}"/>
              </a:ext>
            </a:extLst>
          </p:cNvPr>
          <p:cNvSpPr>
            <a:spLocks noGrp="1"/>
          </p:cNvSpPr>
          <p:nvPr>
            <p:ph type="sldNum" sz="quarter" idx="12"/>
          </p:nvPr>
        </p:nvSpPr>
        <p:spPr/>
        <p:txBody>
          <a:bodyPr/>
          <a:lstStyle/>
          <a:p>
            <a:fld id="{61C1214B-1E61-4758-87F8-4BDC9F140407}" type="slidenum">
              <a:rPr lang="en-US" smtClean="0"/>
              <a:t>‹#›</a:t>
            </a:fld>
            <a:endParaRPr lang="en-US"/>
          </a:p>
        </p:txBody>
      </p:sp>
    </p:spTree>
    <p:extLst>
      <p:ext uri="{BB962C8B-B14F-4D97-AF65-F5344CB8AC3E}">
        <p14:creationId xmlns:p14="http://schemas.microsoft.com/office/powerpoint/2010/main" val="4138134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A26E-9AA3-789D-84A9-339F7B958B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2CAB67-A67B-5746-210A-CF6E694134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07B984-3836-7378-2116-489D2922FB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0DE108-31BF-D9C9-3F97-3267597E35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2353E5-0D37-6DAB-1451-C299342E9D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06491C-D5B5-F0E5-1C8A-434846B09325}"/>
              </a:ext>
            </a:extLst>
          </p:cNvPr>
          <p:cNvSpPr>
            <a:spLocks noGrp="1"/>
          </p:cNvSpPr>
          <p:nvPr>
            <p:ph type="dt" sz="half" idx="10"/>
          </p:nvPr>
        </p:nvSpPr>
        <p:spPr/>
        <p:txBody>
          <a:bodyPr/>
          <a:lstStyle/>
          <a:p>
            <a:fld id="{550CEE7A-3378-4AAF-8634-5AE0E86531D0}" type="datetimeFigureOut">
              <a:rPr lang="en-US" smtClean="0"/>
              <a:t>4/3/2025</a:t>
            </a:fld>
            <a:endParaRPr lang="en-US"/>
          </a:p>
        </p:txBody>
      </p:sp>
      <p:sp>
        <p:nvSpPr>
          <p:cNvPr id="8" name="Footer Placeholder 7">
            <a:extLst>
              <a:ext uri="{FF2B5EF4-FFF2-40B4-BE49-F238E27FC236}">
                <a16:creationId xmlns:a16="http://schemas.microsoft.com/office/drawing/2014/main" id="{A4984348-AA21-CF66-A047-D5F4DD5BE1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3D3428-134C-447C-6855-D4D0F391343A}"/>
              </a:ext>
            </a:extLst>
          </p:cNvPr>
          <p:cNvSpPr>
            <a:spLocks noGrp="1"/>
          </p:cNvSpPr>
          <p:nvPr>
            <p:ph type="sldNum" sz="quarter" idx="12"/>
          </p:nvPr>
        </p:nvSpPr>
        <p:spPr/>
        <p:txBody>
          <a:bodyPr/>
          <a:lstStyle/>
          <a:p>
            <a:fld id="{61C1214B-1E61-4758-87F8-4BDC9F140407}" type="slidenum">
              <a:rPr lang="en-US" smtClean="0"/>
              <a:t>‹#›</a:t>
            </a:fld>
            <a:endParaRPr lang="en-US"/>
          </a:p>
        </p:txBody>
      </p:sp>
    </p:spTree>
    <p:extLst>
      <p:ext uri="{BB962C8B-B14F-4D97-AF65-F5344CB8AC3E}">
        <p14:creationId xmlns:p14="http://schemas.microsoft.com/office/powerpoint/2010/main" val="2648512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47A5-20C6-8813-90FC-D9B072F36F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6A1BBF-3099-DB81-969E-46C8924A6924}"/>
              </a:ext>
            </a:extLst>
          </p:cNvPr>
          <p:cNvSpPr>
            <a:spLocks noGrp="1"/>
          </p:cNvSpPr>
          <p:nvPr>
            <p:ph type="dt" sz="half" idx="10"/>
          </p:nvPr>
        </p:nvSpPr>
        <p:spPr/>
        <p:txBody>
          <a:bodyPr/>
          <a:lstStyle/>
          <a:p>
            <a:fld id="{550CEE7A-3378-4AAF-8634-5AE0E86531D0}" type="datetimeFigureOut">
              <a:rPr lang="en-US" smtClean="0"/>
              <a:t>4/3/2025</a:t>
            </a:fld>
            <a:endParaRPr lang="en-US"/>
          </a:p>
        </p:txBody>
      </p:sp>
      <p:sp>
        <p:nvSpPr>
          <p:cNvPr id="4" name="Footer Placeholder 3">
            <a:extLst>
              <a:ext uri="{FF2B5EF4-FFF2-40B4-BE49-F238E27FC236}">
                <a16:creationId xmlns:a16="http://schemas.microsoft.com/office/drawing/2014/main" id="{E1A9BFA8-6C30-360D-0EDB-B53CD40F4E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263E9B-2DE4-1425-BAA2-200B1040EB83}"/>
              </a:ext>
            </a:extLst>
          </p:cNvPr>
          <p:cNvSpPr>
            <a:spLocks noGrp="1"/>
          </p:cNvSpPr>
          <p:nvPr>
            <p:ph type="sldNum" sz="quarter" idx="12"/>
          </p:nvPr>
        </p:nvSpPr>
        <p:spPr/>
        <p:txBody>
          <a:bodyPr/>
          <a:lstStyle/>
          <a:p>
            <a:fld id="{61C1214B-1E61-4758-87F8-4BDC9F140407}" type="slidenum">
              <a:rPr lang="en-US" smtClean="0"/>
              <a:t>‹#›</a:t>
            </a:fld>
            <a:endParaRPr lang="en-US"/>
          </a:p>
        </p:txBody>
      </p:sp>
    </p:spTree>
    <p:extLst>
      <p:ext uri="{BB962C8B-B14F-4D97-AF65-F5344CB8AC3E}">
        <p14:creationId xmlns:p14="http://schemas.microsoft.com/office/powerpoint/2010/main" val="1592685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CAACDE-2942-3864-3543-9DE3C198BFE9}"/>
              </a:ext>
            </a:extLst>
          </p:cNvPr>
          <p:cNvSpPr>
            <a:spLocks noGrp="1"/>
          </p:cNvSpPr>
          <p:nvPr>
            <p:ph type="dt" sz="half" idx="10"/>
          </p:nvPr>
        </p:nvSpPr>
        <p:spPr/>
        <p:txBody>
          <a:bodyPr/>
          <a:lstStyle/>
          <a:p>
            <a:fld id="{550CEE7A-3378-4AAF-8634-5AE0E86531D0}" type="datetimeFigureOut">
              <a:rPr lang="en-US" smtClean="0"/>
              <a:t>4/3/2025</a:t>
            </a:fld>
            <a:endParaRPr lang="en-US"/>
          </a:p>
        </p:txBody>
      </p:sp>
      <p:sp>
        <p:nvSpPr>
          <p:cNvPr id="3" name="Footer Placeholder 2">
            <a:extLst>
              <a:ext uri="{FF2B5EF4-FFF2-40B4-BE49-F238E27FC236}">
                <a16:creationId xmlns:a16="http://schemas.microsoft.com/office/drawing/2014/main" id="{ED7A4A67-9570-3A27-449E-1E99738516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3D381C-52B8-1C5A-800F-F84610EB04EC}"/>
              </a:ext>
            </a:extLst>
          </p:cNvPr>
          <p:cNvSpPr>
            <a:spLocks noGrp="1"/>
          </p:cNvSpPr>
          <p:nvPr>
            <p:ph type="sldNum" sz="quarter" idx="12"/>
          </p:nvPr>
        </p:nvSpPr>
        <p:spPr/>
        <p:txBody>
          <a:bodyPr/>
          <a:lstStyle/>
          <a:p>
            <a:fld id="{61C1214B-1E61-4758-87F8-4BDC9F140407}" type="slidenum">
              <a:rPr lang="en-US" smtClean="0"/>
              <a:t>‹#›</a:t>
            </a:fld>
            <a:endParaRPr lang="en-US"/>
          </a:p>
        </p:txBody>
      </p:sp>
    </p:spTree>
    <p:extLst>
      <p:ext uri="{BB962C8B-B14F-4D97-AF65-F5344CB8AC3E}">
        <p14:creationId xmlns:p14="http://schemas.microsoft.com/office/powerpoint/2010/main" val="2797196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E176C-B273-1A7F-3DD7-9E2CB05DA2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C97609-893F-275C-25FE-47546E1348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D964A5-9D89-98F6-F170-9D4D752832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9DC478-A08E-1068-1542-1ADC886DCD93}"/>
              </a:ext>
            </a:extLst>
          </p:cNvPr>
          <p:cNvSpPr>
            <a:spLocks noGrp="1"/>
          </p:cNvSpPr>
          <p:nvPr>
            <p:ph type="dt" sz="half" idx="10"/>
          </p:nvPr>
        </p:nvSpPr>
        <p:spPr/>
        <p:txBody>
          <a:bodyPr/>
          <a:lstStyle/>
          <a:p>
            <a:fld id="{550CEE7A-3378-4AAF-8634-5AE0E86531D0}" type="datetimeFigureOut">
              <a:rPr lang="en-US" smtClean="0"/>
              <a:t>4/3/2025</a:t>
            </a:fld>
            <a:endParaRPr lang="en-US"/>
          </a:p>
        </p:txBody>
      </p:sp>
      <p:sp>
        <p:nvSpPr>
          <p:cNvPr id="6" name="Footer Placeholder 5">
            <a:extLst>
              <a:ext uri="{FF2B5EF4-FFF2-40B4-BE49-F238E27FC236}">
                <a16:creationId xmlns:a16="http://schemas.microsoft.com/office/drawing/2014/main" id="{0917E5FD-496A-B04F-23EB-1A9F5259FD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C87677-4C6B-EDB3-E4A7-3C2985E53362}"/>
              </a:ext>
            </a:extLst>
          </p:cNvPr>
          <p:cNvSpPr>
            <a:spLocks noGrp="1"/>
          </p:cNvSpPr>
          <p:nvPr>
            <p:ph type="sldNum" sz="quarter" idx="12"/>
          </p:nvPr>
        </p:nvSpPr>
        <p:spPr/>
        <p:txBody>
          <a:bodyPr/>
          <a:lstStyle/>
          <a:p>
            <a:fld id="{61C1214B-1E61-4758-87F8-4BDC9F140407}" type="slidenum">
              <a:rPr lang="en-US" smtClean="0"/>
              <a:t>‹#›</a:t>
            </a:fld>
            <a:endParaRPr lang="en-US"/>
          </a:p>
        </p:txBody>
      </p:sp>
    </p:spTree>
    <p:extLst>
      <p:ext uri="{BB962C8B-B14F-4D97-AF65-F5344CB8AC3E}">
        <p14:creationId xmlns:p14="http://schemas.microsoft.com/office/powerpoint/2010/main" val="3091809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FBB26-3864-4396-9ADC-CFC5C9EBBD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4999CB-88E4-AEB7-3275-A81A73DD2B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AF97D4-DD6E-3191-B790-F08DD476EC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97DEF1-C181-1233-D480-EDDFEEA2610D}"/>
              </a:ext>
            </a:extLst>
          </p:cNvPr>
          <p:cNvSpPr>
            <a:spLocks noGrp="1"/>
          </p:cNvSpPr>
          <p:nvPr>
            <p:ph type="dt" sz="half" idx="10"/>
          </p:nvPr>
        </p:nvSpPr>
        <p:spPr/>
        <p:txBody>
          <a:bodyPr/>
          <a:lstStyle/>
          <a:p>
            <a:fld id="{550CEE7A-3378-4AAF-8634-5AE0E86531D0}" type="datetimeFigureOut">
              <a:rPr lang="en-US" smtClean="0"/>
              <a:t>4/3/2025</a:t>
            </a:fld>
            <a:endParaRPr lang="en-US"/>
          </a:p>
        </p:txBody>
      </p:sp>
      <p:sp>
        <p:nvSpPr>
          <p:cNvPr id="6" name="Footer Placeholder 5">
            <a:extLst>
              <a:ext uri="{FF2B5EF4-FFF2-40B4-BE49-F238E27FC236}">
                <a16:creationId xmlns:a16="http://schemas.microsoft.com/office/drawing/2014/main" id="{6AF16931-AA17-D129-61BB-BC1F1883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B5CCDA-C96C-0A36-1DE5-B680B40ABC2B}"/>
              </a:ext>
            </a:extLst>
          </p:cNvPr>
          <p:cNvSpPr>
            <a:spLocks noGrp="1"/>
          </p:cNvSpPr>
          <p:nvPr>
            <p:ph type="sldNum" sz="quarter" idx="12"/>
          </p:nvPr>
        </p:nvSpPr>
        <p:spPr/>
        <p:txBody>
          <a:bodyPr/>
          <a:lstStyle/>
          <a:p>
            <a:fld id="{61C1214B-1E61-4758-87F8-4BDC9F140407}" type="slidenum">
              <a:rPr lang="en-US" smtClean="0"/>
              <a:t>‹#›</a:t>
            </a:fld>
            <a:endParaRPr lang="en-US"/>
          </a:p>
        </p:txBody>
      </p:sp>
    </p:spTree>
    <p:extLst>
      <p:ext uri="{BB962C8B-B14F-4D97-AF65-F5344CB8AC3E}">
        <p14:creationId xmlns:p14="http://schemas.microsoft.com/office/powerpoint/2010/main" val="2308806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7526A3-17BE-8099-0354-468589F5F4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406F6D-F37F-5B35-5C7A-3BE2A04FEB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740997-9714-AC5A-18AF-D369D202EC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50CEE7A-3378-4AAF-8634-5AE0E86531D0}" type="datetimeFigureOut">
              <a:rPr lang="en-US" smtClean="0"/>
              <a:t>4/3/2025</a:t>
            </a:fld>
            <a:endParaRPr lang="en-US"/>
          </a:p>
        </p:txBody>
      </p:sp>
      <p:sp>
        <p:nvSpPr>
          <p:cNvPr id="5" name="Footer Placeholder 4">
            <a:extLst>
              <a:ext uri="{FF2B5EF4-FFF2-40B4-BE49-F238E27FC236}">
                <a16:creationId xmlns:a16="http://schemas.microsoft.com/office/drawing/2014/main" id="{1BCB5601-85FB-CF9E-3D3D-DCD650F186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77F9027-2101-EBB3-A310-2D96E069A8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C1214B-1E61-4758-87F8-4BDC9F140407}" type="slidenum">
              <a:rPr lang="en-US" smtClean="0"/>
              <a:t>‹#›</a:t>
            </a:fld>
            <a:endParaRPr lang="en-US"/>
          </a:p>
        </p:txBody>
      </p:sp>
    </p:spTree>
    <p:extLst>
      <p:ext uri="{BB962C8B-B14F-4D97-AF65-F5344CB8AC3E}">
        <p14:creationId xmlns:p14="http://schemas.microsoft.com/office/powerpoint/2010/main" val="4153957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776D29F-0A2C-4F75-8582-7C7DFCBD1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32C77F-10B3-BD6A-4C43-233917570C4D}"/>
              </a:ext>
            </a:extLst>
          </p:cNvPr>
          <p:cNvSpPr>
            <a:spLocks noGrp="1"/>
          </p:cNvSpPr>
          <p:nvPr>
            <p:ph type="ctrTitle"/>
          </p:nvPr>
        </p:nvSpPr>
        <p:spPr>
          <a:xfrm>
            <a:off x="838200" y="1174819"/>
            <a:ext cx="4375151" cy="2858363"/>
          </a:xfrm>
        </p:spPr>
        <p:txBody>
          <a:bodyPr>
            <a:normAutofit fontScale="90000"/>
          </a:bodyPr>
          <a:lstStyle/>
          <a:p>
            <a:r>
              <a:rPr lang="en-US" sz="6700" dirty="0">
                <a:solidFill>
                  <a:schemeClr val="bg1"/>
                </a:solidFill>
              </a:rPr>
              <a:t>G2M Insight </a:t>
            </a:r>
            <a:br>
              <a:rPr lang="en-US" sz="6700" dirty="0">
                <a:solidFill>
                  <a:schemeClr val="bg1"/>
                </a:solidFill>
              </a:rPr>
            </a:br>
            <a:r>
              <a:rPr lang="en-US" sz="6700" dirty="0">
                <a:solidFill>
                  <a:schemeClr val="bg1"/>
                </a:solidFill>
              </a:rPr>
              <a:t>for  investment</a:t>
            </a:r>
            <a:br>
              <a:rPr lang="en-US" sz="6700" dirty="0">
                <a:solidFill>
                  <a:schemeClr val="bg1"/>
                </a:solidFill>
              </a:rPr>
            </a:br>
            <a:endParaRPr lang="en-US" sz="6700" dirty="0">
              <a:solidFill>
                <a:schemeClr val="bg1"/>
              </a:solidFill>
            </a:endParaRPr>
          </a:p>
        </p:txBody>
      </p:sp>
      <p:sp>
        <p:nvSpPr>
          <p:cNvPr id="3" name="Subtitle 2">
            <a:extLst>
              <a:ext uri="{FF2B5EF4-FFF2-40B4-BE49-F238E27FC236}">
                <a16:creationId xmlns:a16="http://schemas.microsoft.com/office/drawing/2014/main" id="{085A90BE-A92C-C254-0BFD-49B15F4D68A1}"/>
              </a:ext>
            </a:extLst>
          </p:cNvPr>
          <p:cNvSpPr>
            <a:spLocks noGrp="1"/>
          </p:cNvSpPr>
          <p:nvPr>
            <p:ph type="subTitle" idx="1"/>
          </p:nvPr>
        </p:nvSpPr>
        <p:spPr>
          <a:xfrm>
            <a:off x="838200" y="4414180"/>
            <a:ext cx="4377793" cy="1594508"/>
          </a:xfrm>
        </p:spPr>
        <p:txBody>
          <a:bodyPr>
            <a:normAutofit/>
          </a:bodyPr>
          <a:lstStyle/>
          <a:p>
            <a:pPr algn="l"/>
            <a:r>
              <a:rPr lang="en-US" dirty="0">
                <a:solidFill>
                  <a:schemeClr val="bg1"/>
                </a:solidFill>
              </a:rPr>
              <a:t>By </a:t>
            </a:r>
            <a:r>
              <a:rPr lang="en-US" dirty="0" err="1">
                <a:solidFill>
                  <a:schemeClr val="bg1"/>
                </a:solidFill>
              </a:rPr>
              <a:t>Sophonie</a:t>
            </a:r>
            <a:r>
              <a:rPr lang="en-US" dirty="0">
                <a:solidFill>
                  <a:schemeClr val="bg1"/>
                </a:solidFill>
              </a:rPr>
              <a:t> Sidrac</a:t>
            </a:r>
          </a:p>
          <a:p>
            <a:pPr algn="l"/>
            <a:r>
              <a:rPr lang="en-US" dirty="0">
                <a:solidFill>
                  <a:schemeClr val="bg1"/>
                </a:solidFill>
              </a:rPr>
              <a:t>Batch: LISUM41</a:t>
            </a:r>
          </a:p>
        </p:txBody>
      </p:sp>
      <p:pic>
        <p:nvPicPr>
          <p:cNvPr id="8" name="Picture 7" descr="A logo on a black background&#10;&#10;AI-generated content may be incorrect.">
            <a:extLst>
              <a:ext uri="{FF2B5EF4-FFF2-40B4-BE49-F238E27FC236}">
                <a16:creationId xmlns:a16="http://schemas.microsoft.com/office/drawing/2014/main" id="{FA292F8F-87BA-050D-E7CA-34C1190EB65B}"/>
              </a:ext>
            </a:extLst>
          </p:cNvPr>
          <p:cNvPicPr>
            <a:picLocks noChangeAspect="1"/>
          </p:cNvPicPr>
          <p:nvPr/>
        </p:nvPicPr>
        <p:blipFill>
          <a:blip r:embed="rId3">
            <a:extLst>
              <a:ext uri="{28A0092B-C50C-407E-A947-70E740481C1C}">
                <a14:useLocalDpi xmlns:a14="http://schemas.microsoft.com/office/drawing/2010/main" val="0"/>
              </a:ext>
            </a:extLst>
          </a:blip>
          <a:srcRect l="5079"/>
          <a:stretch/>
        </p:blipFill>
        <p:spPr>
          <a:xfrm>
            <a:off x="5682343" y="1"/>
            <a:ext cx="6509657" cy="6857999"/>
          </a:xfrm>
          <a:custGeom>
            <a:avLst/>
            <a:gdLst/>
            <a:ahLst/>
            <a:cxnLst/>
            <a:rect l="l" t="t" r="r" b="b"/>
            <a:pathLst>
              <a:path w="650965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0"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3" y="528850"/>
                  <a:pt x="335480" y="536547"/>
                  <a:pt x="337867" y="544146"/>
                </a:cubicBezTo>
                <a:lnTo>
                  <a:pt x="340032" y="549926"/>
                </a:lnTo>
                <a:lnTo>
                  <a:pt x="340448" y="551717"/>
                </a:lnTo>
                <a:lnTo>
                  <a:pt x="346286" y="566616"/>
                </a:lnTo>
                <a:lnTo>
                  <a:pt x="346338" y="566754"/>
                </a:lnTo>
                <a:lnTo>
                  <a:pt x="352655" y="583595"/>
                </a:lnTo>
                <a:lnTo>
                  <a:pt x="359452" y="612658"/>
                </a:lnTo>
                <a:cubicBezTo>
                  <a:pt x="358987" y="604728"/>
                  <a:pt x="357230" y="597005"/>
                  <a:pt x="354829" y="589388"/>
                </a:cubicBezTo>
                <a:lnTo>
                  <a:pt x="352655" y="583595"/>
                </a:lnTo>
                <a:lnTo>
                  <a:pt x="352236" y="581804"/>
                </a:lnTo>
                <a:lnTo>
                  <a:pt x="346286" y="566616"/>
                </a:lnTo>
                <a:lnTo>
                  <a:pt x="340032" y="549926"/>
                </a:lnTo>
                <a:close/>
                <a:moveTo>
                  <a:pt x="384407" y="268794"/>
                </a:moveTo>
                <a:lnTo>
                  <a:pt x="387838" y="328017"/>
                </a:lnTo>
                <a:cubicBezTo>
                  <a:pt x="389527" y="318646"/>
                  <a:pt x="389932" y="309031"/>
                  <a:pt x="389283" y="299164"/>
                </a:cubicBezTo>
                <a:cubicBezTo>
                  <a:pt x="388635" y="289296"/>
                  <a:pt x="386932" y="279176"/>
                  <a:pt x="384407" y="268794"/>
                </a:cubicBezTo>
                <a:close/>
                <a:moveTo>
                  <a:pt x="66991" y="0"/>
                </a:moveTo>
                <a:lnTo>
                  <a:pt x="6509657" y="0"/>
                </a:lnTo>
                <a:lnTo>
                  <a:pt x="6509657" y="6857999"/>
                </a:lnTo>
                <a:lnTo>
                  <a:pt x="149318" y="6857999"/>
                </a:lnTo>
                <a:lnTo>
                  <a:pt x="149318" y="6857457"/>
                </a:lnTo>
                <a:lnTo>
                  <a:pt x="22079" y="6857457"/>
                </a:lnTo>
                <a:lnTo>
                  <a:pt x="26850" y="6796804"/>
                </a:lnTo>
                <a:cubicBezTo>
                  <a:pt x="32161" y="6777207"/>
                  <a:pt x="39591" y="6758011"/>
                  <a:pt x="44354" y="6738388"/>
                </a:cubicBezTo>
                <a:cubicBezTo>
                  <a:pt x="48736" y="6720103"/>
                  <a:pt x="58832" y="6702955"/>
                  <a:pt x="67214" y="6685617"/>
                </a:cubicBezTo>
                <a:cubicBezTo>
                  <a:pt x="83217" y="6652472"/>
                  <a:pt x="73120" y="6617036"/>
                  <a:pt x="77310" y="6583128"/>
                </a:cubicBezTo>
                <a:cubicBezTo>
                  <a:pt x="78645" y="6572269"/>
                  <a:pt x="80168" y="6561411"/>
                  <a:pt x="82837" y="6550742"/>
                </a:cubicBezTo>
                <a:cubicBezTo>
                  <a:pt x="89885" y="6521593"/>
                  <a:pt x="95981" y="6491874"/>
                  <a:pt x="105697" y="6463490"/>
                </a:cubicBezTo>
                <a:cubicBezTo>
                  <a:pt x="116556" y="6431292"/>
                  <a:pt x="131034" y="6400429"/>
                  <a:pt x="146086" y="6363664"/>
                </a:cubicBezTo>
                <a:cubicBezTo>
                  <a:pt x="142275" y="6350899"/>
                  <a:pt x="131986" y="6331277"/>
                  <a:pt x="131034" y="6311084"/>
                </a:cubicBezTo>
                <a:cubicBezTo>
                  <a:pt x="127795" y="6246121"/>
                  <a:pt x="145513" y="6185351"/>
                  <a:pt x="173518" y="6127247"/>
                </a:cubicBezTo>
                <a:cubicBezTo>
                  <a:pt x="181899" y="6109530"/>
                  <a:pt x="187424" y="6090477"/>
                  <a:pt x="195616" y="6072569"/>
                </a:cubicBezTo>
                <a:cubicBezTo>
                  <a:pt x="198472" y="6066284"/>
                  <a:pt x="204569" y="6058092"/>
                  <a:pt x="210285" y="6056948"/>
                </a:cubicBezTo>
                <a:cubicBezTo>
                  <a:pt x="243432" y="6050282"/>
                  <a:pt x="242863" y="6025515"/>
                  <a:pt x="244766" y="5999796"/>
                </a:cubicBezTo>
                <a:cubicBezTo>
                  <a:pt x="247051" y="5969124"/>
                  <a:pt x="252386" y="5938836"/>
                  <a:pt x="256958" y="5908355"/>
                </a:cubicBezTo>
                <a:cubicBezTo>
                  <a:pt x="257530" y="5904353"/>
                  <a:pt x="261531" y="5900735"/>
                  <a:pt x="264200" y="5897114"/>
                </a:cubicBezTo>
                <a:cubicBezTo>
                  <a:pt x="268199" y="5891590"/>
                  <a:pt x="274295" y="5886447"/>
                  <a:pt x="275818" y="5880348"/>
                </a:cubicBezTo>
                <a:cubicBezTo>
                  <a:pt x="283249" y="5849107"/>
                  <a:pt x="289535" y="5817674"/>
                  <a:pt x="296393" y="5786239"/>
                </a:cubicBezTo>
                <a:cubicBezTo>
                  <a:pt x="297918" y="5779191"/>
                  <a:pt x="299823" y="5771953"/>
                  <a:pt x="302870" y="5765474"/>
                </a:cubicBezTo>
                <a:cubicBezTo>
                  <a:pt x="305728" y="5759378"/>
                  <a:pt x="310683" y="5754234"/>
                  <a:pt x="313730" y="5748136"/>
                </a:cubicBezTo>
                <a:cubicBezTo>
                  <a:pt x="321920" y="5731564"/>
                  <a:pt x="329541" y="5714607"/>
                  <a:pt x="338685" y="5695178"/>
                </a:cubicBezTo>
                <a:cubicBezTo>
                  <a:pt x="321541" y="5684320"/>
                  <a:pt x="331257" y="5669647"/>
                  <a:pt x="339447" y="5651360"/>
                </a:cubicBezTo>
                <a:cubicBezTo>
                  <a:pt x="347830" y="5632691"/>
                  <a:pt x="350497" y="5611164"/>
                  <a:pt x="353545"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5" y="4893907"/>
                  <a:pt x="406697" y="4884572"/>
                </a:cubicBezTo>
                <a:cubicBezTo>
                  <a:pt x="399647" y="4857522"/>
                  <a:pt x="388978" y="4831420"/>
                  <a:pt x="384216" y="4803988"/>
                </a:cubicBezTo>
                <a:cubicBezTo>
                  <a:pt x="381551" y="4788747"/>
                  <a:pt x="386312" y="4771793"/>
                  <a:pt x="389741" y="4755980"/>
                </a:cubicBezTo>
                <a:cubicBezTo>
                  <a:pt x="393362"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2" y="4346201"/>
                  <a:pt x="391265" y="4340674"/>
                  <a:pt x="392218" y="4335722"/>
                </a:cubicBezTo>
                <a:cubicBezTo>
                  <a:pt x="401743" y="4281810"/>
                  <a:pt x="387838" y="4231324"/>
                  <a:pt x="369547" y="4181603"/>
                </a:cubicBezTo>
                <a:cubicBezTo>
                  <a:pt x="367643" y="4176461"/>
                  <a:pt x="368214" y="4170174"/>
                  <a:pt x="368595" y="4164458"/>
                </a:cubicBezTo>
                <a:cubicBezTo>
                  <a:pt x="369928" y="4148453"/>
                  <a:pt x="376597" y="4131119"/>
                  <a:pt x="372597" y="4116641"/>
                </a:cubicBezTo>
                <a:cubicBezTo>
                  <a:pt x="361546" y="4078159"/>
                  <a:pt x="348211" y="4040058"/>
                  <a:pt x="331447" y="4003861"/>
                </a:cubicBezTo>
                <a:cubicBezTo>
                  <a:pt x="314494" y="3967091"/>
                  <a:pt x="300203" y="3932993"/>
                  <a:pt x="317349" y="3890891"/>
                </a:cubicBezTo>
                <a:cubicBezTo>
                  <a:pt x="324589" y="3872985"/>
                  <a:pt x="319445" y="3849362"/>
                  <a:pt x="317541" y="3828785"/>
                </a:cubicBezTo>
                <a:cubicBezTo>
                  <a:pt x="316016" y="3813737"/>
                  <a:pt x="307443" y="3799258"/>
                  <a:pt x="307443" y="3784397"/>
                </a:cubicBezTo>
                <a:cubicBezTo>
                  <a:pt x="307443" y="3744770"/>
                  <a:pt x="297345" y="3709529"/>
                  <a:pt x="276771" y="3675238"/>
                </a:cubicBezTo>
                <a:cubicBezTo>
                  <a:pt x="268770" y="3661899"/>
                  <a:pt x="274106" y="3641134"/>
                  <a:pt x="272009" y="3623799"/>
                </a:cubicBezTo>
                <a:cubicBezTo>
                  <a:pt x="269533" y="3605509"/>
                  <a:pt x="267247" y="3586653"/>
                  <a:pt x="261720" y="3569124"/>
                </a:cubicBezTo>
                <a:cubicBezTo>
                  <a:pt x="247243" y="3523785"/>
                  <a:pt x="230859" y="3479015"/>
                  <a:pt x="215618" y="3433866"/>
                </a:cubicBezTo>
                <a:cubicBezTo>
                  <a:pt x="203045" y="3396719"/>
                  <a:pt x="212951" y="3360139"/>
                  <a:pt x="218286" y="3323372"/>
                </a:cubicBezTo>
                <a:cubicBezTo>
                  <a:pt x="221715" y="3300319"/>
                  <a:pt x="229907" y="3278795"/>
                  <a:pt x="217715" y="3252885"/>
                </a:cubicBezTo>
                <a:cubicBezTo>
                  <a:pt x="206093" y="3228119"/>
                  <a:pt x="208761" y="3196686"/>
                  <a:pt x="202475" y="3168870"/>
                </a:cubicBezTo>
                <a:cubicBezTo>
                  <a:pt x="197141" y="3145436"/>
                  <a:pt x="188566" y="3122770"/>
                  <a:pt x="180184" y="3100099"/>
                </a:cubicBezTo>
                <a:cubicBezTo>
                  <a:pt x="168753" y="3069235"/>
                  <a:pt x="156753" y="3038756"/>
                  <a:pt x="162468" y="3005035"/>
                </a:cubicBezTo>
                <a:cubicBezTo>
                  <a:pt x="168945" y="2966742"/>
                  <a:pt x="144560" y="2940455"/>
                  <a:pt x="128366" y="2910353"/>
                </a:cubicBezTo>
                <a:cubicBezTo>
                  <a:pt x="117318" y="2889587"/>
                  <a:pt x="109126" y="2866918"/>
                  <a:pt x="102268" y="2844248"/>
                </a:cubicBezTo>
                <a:cubicBezTo>
                  <a:pt x="93313" y="2813958"/>
                  <a:pt x="87978" y="2782716"/>
                  <a:pt x="79216" y="2752235"/>
                </a:cubicBezTo>
                <a:cubicBezTo>
                  <a:pt x="66072" y="2706131"/>
                  <a:pt x="55785"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1" y="2360933"/>
                </a:cubicBezTo>
                <a:cubicBezTo>
                  <a:pt x="28541" y="2356744"/>
                  <a:pt x="36543" y="2344741"/>
                  <a:pt x="37877" y="2335405"/>
                </a:cubicBezTo>
                <a:cubicBezTo>
                  <a:pt x="41877" y="2307402"/>
                  <a:pt x="35971" y="2281683"/>
                  <a:pt x="23017" y="2254633"/>
                </a:cubicBezTo>
                <a:cubicBezTo>
                  <a:pt x="10824" y="2229296"/>
                  <a:pt x="12158" y="2197670"/>
                  <a:pt x="7395" y="2168903"/>
                </a:cubicBezTo>
                <a:cubicBezTo>
                  <a:pt x="5680"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4" y="1938009"/>
                  <a:pt x="18445" y="1921817"/>
                </a:cubicBezTo>
                <a:cubicBezTo>
                  <a:pt x="19779" y="1915912"/>
                  <a:pt x="24922" y="1910004"/>
                  <a:pt x="24161" y="1904673"/>
                </a:cubicBezTo>
                <a:cubicBezTo>
                  <a:pt x="15968" y="1851709"/>
                  <a:pt x="52545" y="1813610"/>
                  <a:pt x="68738" y="1768838"/>
                </a:cubicBezTo>
                <a:cubicBezTo>
                  <a:pt x="85886" y="1721785"/>
                  <a:pt x="112174" y="1676253"/>
                  <a:pt x="104363" y="1623675"/>
                </a:cubicBezTo>
                <a:cubicBezTo>
                  <a:pt x="99601" y="1591859"/>
                  <a:pt x="88551" y="1561189"/>
                  <a:pt x="81882" y="1529563"/>
                </a:cubicBezTo>
                <a:cubicBezTo>
                  <a:pt x="79597" y="1518324"/>
                  <a:pt x="79978" y="1505751"/>
                  <a:pt x="82264" y="1494509"/>
                </a:cubicBezTo>
                <a:cubicBezTo>
                  <a:pt x="92743" y="1440216"/>
                  <a:pt x="94266" y="1386684"/>
                  <a:pt x="77120" y="1333341"/>
                </a:cubicBezTo>
                <a:cubicBezTo>
                  <a:pt x="74262" y="1324198"/>
                  <a:pt x="71597" y="1314483"/>
                  <a:pt x="71597" y="1304955"/>
                </a:cubicBezTo>
                <a:cubicBezTo>
                  <a:pt x="71597" y="1252757"/>
                  <a:pt x="75597" y="1201512"/>
                  <a:pt x="94266" y="1151600"/>
                </a:cubicBezTo>
                <a:cubicBezTo>
                  <a:pt x="100553" y="1134834"/>
                  <a:pt x="96553" y="1114449"/>
                  <a:pt x="98077" y="1095972"/>
                </a:cubicBezTo>
                <a:cubicBezTo>
                  <a:pt x="99409" y="1078826"/>
                  <a:pt x="99981" y="1061298"/>
                  <a:pt x="104363" y="1044725"/>
                </a:cubicBezTo>
                <a:cubicBezTo>
                  <a:pt x="110839" y="1020529"/>
                  <a:pt x="111601" y="998052"/>
                  <a:pt x="105887" y="973095"/>
                </a:cubicBezTo>
                <a:cubicBezTo>
                  <a:pt x="100553" y="949281"/>
                  <a:pt x="103219" y="923562"/>
                  <a:pt x="103029" y="898797"/>
                </a:cubicBezTo>
                <a:cubicBezTo>
                  <a:pt x="102839" y="871173"/>
                  <a:pt x="102649" y="843552"/>
                  <a:pt x="103601" y="815929"/>
                </a:cubicBezTo>
                <a:cubicBezTo>
                  <a:pt x="103981" y="804877"/>
                  <a:pt x="111601" y="792306"/>
                  <a:pt x="108553" y="783158"/>
                </a:cubicBezTo>
                <a:cubicBezTo>
                  <a:pt x="98267" y="753633"/>
                  <a:pt x="110649" y="724104"/>
                  <a:pt x="105126" y="694576"/>
                </a:cubicBezTo>
                <a:cubicBezTo>
                  <a:pt x="102268" y="680096"/>
                  <a:pt x="110078" y="663713"/>
                  <a:pt x="110839" y="648092"/>
                </a:cubicBezTo>
                <a:cubicBezTo>
                  <a:pt x="112174" y="622564"/>
                  <a:pt x="111601" y="597037"/>
                  <a:pt x="111983" y="571508"/>
                </a:cubicBezTo>
                <a:cubicBezTo>
                  <a:pt x="112174" y="563125"/>
                  <a:pt x="112936" y="554933"/>
                  <a:pt x="113318" y="546552"/>
                </a:cubicBezTo>
                <a:cubicBezTo>
                  <a:pt x="113697" y="539121"/>
                  <a:pt x="115412" y="531310"/>
                  <a:pt x="114080" y="524262"/>
                </a:cubicBezTo>
                <a:cubicBezTo>
                  <a:pt x="109315" y="498733"/>
                  <a:pt x="101505" y="473587"/>
                  <a:pt x="98457" y="447870"/>
                </a:cubicBezTo>
                <a:cubicBezTo>
                  <a:pt x="95792" y="425581"/>
                  <a:pt x="99409" y="402529"/>
                  <a:pt x="97505" y="380050"/>
                </a:cubicBezTo>
                <a:cubicBezTo>
                  <a:pt x="94266" y="340425"/>
                  <a:pt x="88551" y="300800"/>
                  <a:pt x="84930" y="261173"/>
                </a:cubicBezTo>
                <a:cubicBezTo>
                  <a:pt x="84168" y="252600"/>
                  <a:pt x="88933" y="243648"/>
                  <a:pt x="89313" y="234883"/>
                </a:cubicBezTo>
                <a:cubicBezTo>
                  <a:pt x="90266" y="207450"/>
                  <a:pt x="90457" y="180017"/>
                  <a:pt x="91026" y="152584"/>
                </a:cubicBezTo>
                <a:cubicBezTo>
                  <a:pt x="91218" y="136963"/>
                  <a:pt x="90647" y="121150"/>
                  <a:pt x="92361" y="105718"/>
                </a:cubicBezTo>
                <a:cubicBezTo>
                  <a:pt x="94648" y="85336"/>
                  <a:pt x="98077" y="66857"/>
                  <a:pt x="83217" y="47806"/>
                </a:cubicBezTo>
                <a:cubicBezTo>
                  <a:pt x="77453" y="40471"/>
                  <a:pt x="73691" y="32636"/>
                  <a:pt x="71206" y="24480"/>
                </a:cubicBezTo>
                <a:close/>
              </a:path>
            </a:pathLst>
          </a:custGeom>
          <a:effectLst>
            <a:outerShdw blurRad="381000" dist="152400" dir="10800000" algn="r" rotWithShape="0">
              <a:prstClr val="black">
                <a:alpha val="10000"/>
              </a:prstClr>
            </a:outerShdw>
          </a:effectLst>
        </p:spPr>
      </p:pic>
      <p:sp>
        <p:nvSpPr>
          <p:cNvPr id="25" name="Freeform: Shape 24">
            <a:extLst>
              <a:ext uri="{FF2B5EF4-FFF2-40B4-BE49-F238E27FC236}">
                <a16:creationId xmlns:a16="http://schemas.microsoft.com/office/drawing/2014/main" id="{C4D41903-2C9D-4F9E-AA1F-6161F8A6F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9E4574B5-C90E-412D-BAB0-B9F483290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91398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2A8278-1038-078D-D5FE-3CF5EBF1D499}"/>
            </a:ext>
          </a:extLst>
        </p:cNvPr>
        <p:cNvGrpSpPr/>
        <p:nvPr/>
      </p:nvGrpSpPr>
      <p:grpSpPr>
        <a:xfrm>
          <a:off x="0" y="0"/>
          <a:ext cx="0" cy="0"/>
          <a:chOff x="0" y="0"/>
          <a:chExt cx="0" cy="0"/>
        </a:xfrm>
      </p:grpSpPr>
      <p:sp>
        <p:nvSpPr>
          <p:cNvPr id="37" name="Rectangle 3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F7715BD8-5AE2-99A5-493F-DA2AA60DCB6A}"/>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kern="1200">
                <a:solidFill>
                  <a:schemeClr val="bg1"/>
                </a:solidFill>
                <a:latin typeface="+mj-lt"/>
                <a:ea typeface="+mj-ea"/>
                <a:cs typeface="+mj-cs"/>
              </a:rPr>
              <a:t>EDA</a:t>
            </a:r>
          </a:p>
        </p:txBody>
      </p:sp>
      <p:cxnSp>
        <p:nvCxnSpPr>
          <p:cNvPr id="39" name="Straight Connector 38">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0CD1567-AFEB-4D76-2C81-4CADC7D2B6A8}"/>
              </a:ext>
            </a:extLst>
          </p:cNvPr>
          <p:cNvSpPr txBox="1"/>
          <p:nvPr/>
        </p:nvSpPr>
        <p:spPr>
          <a:xfrm>
            <a:off x="897769" y="1909192"/>
            <a:ext cx="4586513" cy="36477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dirty="0">
              <a:solidFill>
                <a:schemeClr val="bg1"/>
              </a:solidFill>
            </a:endParaRPr>
          </a:p>
        </p:txBody>
      </p:sp>
      <p:cxnSp>
        <p:nvCxnSpPr>
          <p:cNvPr id="41" name="Straight Connector 40">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FF180FB-6D77-B34A-8495-7F0CC9F975CE}"/>
              </a:ext>
            </a:extLst>
          </p:cNvPr>
          <p:cNvPicPr>
            <a:picLocks noChangeAspect="1"/>
          </p:cNvPicPr>
          <p:nvPr/>
        </p:nvPicPr>
        <p:blipFill>
          <a:blip r:embed="rId2"/>
          <a:stretch>
            <a:fillRect/>
          </a:stretch>
        </p:blipFill>
        <p:spPr>
          <a:xfrm>
            <a:off x="6035662" y="1204880"/>
            <a:ext cx="5666547" cy="4448239"/>
          </a:xfrm>
          <a:prstGeom prst="rect">
            <a:avLst/>
          </a:prstGeom>
        </p:spPr>
      </p:pic>
      <p:sp>
        <p:nvSpPr>
          <p:cNvPr id="7" name="TextBox 6">
            <a:extLst>
              <a:ext uri="{FF2B5EF4-FFF2-40B4-BE49-F238E27FC236}">
                <a16:creationId xmlns:a16="http://schemas.microsoft.com/office/drawing/2014/main" id="{D80EA406-6C72-06A6-4996-02340C2097DB}"/>
              </a:ext>
            </a:extLst>
          </p:cNvPr>
          <p:cNvSpPr txBox="1"/>
          <p:nvPr/>
        </p:nvSpPr>
        <p:spPr>
          <a:xfrm>
            <a:off x="959358" y="2659485"/>
            <a:ext cx="4586513" cy="1200329"/>
          </a:xfrm>
          <a:prstGeom prst="rect">
            <a:avLst/>
          </a:prstGeom>
          <a:noFill/>
        </p:spPr>
        <p:txBody>
          <a:bodyPr wrap="square">
            <a:spAutoFit/>
          </a:bodyPr>
          <a:lstStyle/>
          <a:p>
            <a:r>
              <a:rPr lang="en-US" sz="2400" dirty="0">
                <a:solidFill>
                  <a:schemeClr val="bg1"/>
                </a:solidFill>
              </a:rPr>
              <a:t>The Yellow Cab company charges a higher price per KM compared to the Pink Cab company.</a:t>
            </a:r>
          </a:p>
        </p:txBody>
      </p:sp>
    </p:spTree>
    <p:extLst>
      <p:ext uri="{BB962C8B-B14F-4D97-AF65-F5344CB8AC3E}">
        <p14:creationId xmlns:p14="http://schemas.microsoft.com/office/powerpoint/2010/main" val="1838153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8560FD-1ECD-387B-C057-3B5DDC6E7BD2}"/>
            </a:ext>
          </a:extLst>
        </p:cNvPr>
        <p:cNvGrpSpPr/>
        <p:nvPr/>
      </p:nvGrpSpPr>
      <p:grpSpPr>
        <a:xfrm>
          <a:off x="0" y="0"/>
          <a:ext cx="0" cy="0"/>
          <a:chOff x="0" y="0"/>
          <a:chExt cx="0" cy="0"/>
        </a:xfrm>
      </p:grpSpPr>
      <p:sp>
        <p:nvSpPr>
          <p:cNvPr id="37" name="Rectangle 36">
            <a:extLst>
              <a:ext uri="{FF2B5EF4-FFF2-40B4-BE49-F238E27FC236}">
                <a16:creationId xmlns:a16="http://schemas.microsoft.com/office/drawing/2014/main" id="{E9965535-5E2E-474A-A8BE-E17A149384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B969C5B5-3789-0B89-615B-BD68432D5F7A}"/>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kern="1200">
                <a:solidFill>
                  <a:schemeClr val="bg1"/>
                </a:solidFill>
                <a:latin typeface="+mj-lt"/>
                <a:ea typeface="+mj-ea"/>
                <a:cs typeface="+mj-cs"/>
              </a:rPr>
              <a:t>EDA</a:t>
            </a:r>
          </a:p>
        </p:txBody>
      </p:sp>
      <p:cxnSp>
        <p:nvCxnSpPr>
          <p:cNvPr id="39" name="Straight Connector 38">
            <a:extLst>
              <a:ext uri="{FF2B5EF4-FFF2-40B4-BE49-F238E27FC236}">
                <a16:creationId xmlns:a16="http://schemas.microsoft.com/office/drawing/2014/main" id="{CCD3B218-B245-A475-D695-E4B929AD88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AA80BC2-6979-E726-55F1-28CAC682C65E}"/>
              </a:ext>
            </a:extLst>
          </p:cNvPr>
          <p:cNvSpPr txBox="1"/>
          <p:nvPr/>
        </p:nvSpPr>
        <p:spPr>
          <a:xfrm>
            <a:off x="897769" y="1909192"/>
            <a:ext cx="4586513" cy="36477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dirty="0">
              <a:solidFill>
                <a:schemeClr val="bg1"/>
              </a:solidFill>
            </a:endParaRPr>
          </a:p>
        </p:txBody>
      </p:sp>
      <p:cxnSp>
        <p:nvCxnSpPr>
          <p:cNvPr id="41" name="Straight Connector 40">
            <a:extLst>
              <a:ext uri="{FF2B5EF4-FFF2-40B4-BE49-F238E27FC236}">
                <a16:creationId xmlns:a16="http://schemas.microsoft.com/office/drawing/2014/main" id="{2F5AD6D3-6317-CCC5-2306-A4AF50593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C9B09C1-4319-E1CA-5302-574153740501}"/>
              </a:ext>
            </a:extLst>
          </p:cNvPr>
          <p:cNvSpPr txBox="1"/>
          <p:nvPr/>
        </p:nvSpPr>
        <p:spPr>
          <a:xfrm>
            <a:off x="959358" y="2659485"/>
            <a:ext cx="4586513" cy="830997"/>
          </a:xfrm>
          <a:prstGeom prst="rect">
            <a:avLst/>
          </a:prstGeom>
          <a:noFill/>
        </p:spPr>
        <p:txBody>
          <a:bodyPr wrap="square">
            <a:spAutoFit/>
          </a:bodyPr>
          <a:lstStyle/>
          <a:p>
            <a:r>
              <a:rPr lang="en-US" sz="2400" dirty="0">
                <a:solidFill>
                  <a:schemeClr val="bg1"/>
                </a:solidFill>
              </a:rPr>
              <a:t>The most common customers are between 18-38 years old.</a:t>
            </a:r>
          </a:p>
        </p:txBody>
      </p:sp>
      <p:pic>
        <p:nvPicPr>
          <p:cNvPr id="5" name="Picture 4">
            <a:extLst>
              <a:ext uri="{FF2B5EF4-FFF2-40B4-BE49-F238E27FC236}">
                <a16:creationId xmlns:a16="http://schemas.microsoft.com/office/drawing/2014/main" id="{CD273B9B-6DB6-DA1E-84E2-0E3CDCF90C07}"/>
              </a:ext>
            </a:extLst>
          </p:cNvPr>
          <p:cNvPicPr>
            <a:picLocks noChangeAspect="1"/>
          </p:cNvPicPr>
          <p:nvPr/>
        </p:nvPicPr>
        <p:blipFill>
          <a:blip r:embed="rId2"/>
          <a:stretch>
            <a:fillRect/>
          </a:stretch>
        </p:blipFill>
        <p:spPr>
          <a:xfrm>
            <a:off x="6382051" y="1762031"/>
            <a:ext cx="5200348" cy="4015759"/>
          </a:xfrm>
          <a:prstGeom prst="rect">
            <a:avLst/>
          </a:prstGeom>
        </p:spPr>
      </p:pic>
    </p:spTree>
    <p:extLst>
      <p:ext uri="{BB962C8B-B14F-4D97-AF65-F5344CB8AC3E}">
        <p14:creationId xmlns:p14="http://schemas.microsoft.com/office/powerpoint/2010/main" val="245558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C4E9FE-7DAD-7DEA-7B1C-2B9BA1AEEFBC}"/>
            </a:ext>
          </a:extLst>
        </p:cNvPr>
        <p:cNvGrpSpPr/>
        <p:nvPr/>
      </p:nvGrpSpPr>
      <p:grpSpPr>
        <a:xfrm>
          <a:off x="0" y="0"/>
          <a:ext cx="0" cy="0"/>
          <a:chOff x="0" y="0"/>
          <a:chExt cx="0" cy="0"/>
        </a:xfrm>
      </p:grpSpPr>
      <p:sp>
        <p:nvSpPr>
          <p:cNvPr id="37" name="Rectangle 36">
            <a:extLst>
              <a:ext uri="{FF2B5EF4-FFF2-40B4-BE49-F238E27FC236}">
                <a16:creationId xmlns:a16="http://schemas.microsoft.com/office/drawing/2014/main" id="{FC0BB048-4F20-921C-76CE-BC4E4CA4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A6198E01-8015-3041-F0FE-0210F3F1CCD3}"/>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kern="1200">
                <a:solidFill>
                  <a:schemeClr val="bg1"/>
                </a:solidFill>
                <a:latin typeface="+mj-lt"/>
                <a:ea typeface="+mj-ea"/>
                <a:cs typeface="+mj-cs"/>
              </a:rPr>
              <a:t>EDA</a:t>
            </a:r>
          </a:p>
        </p:txBody>
      </p:sp>
      <p:cxnSp>
        <p:nvCxnSpPr>
          <p:cNvPr id="39" name="Straight Connector 38">
            <a:extLst>
              <a:ext uri="{FF2B5EF4-FFF2-40B4-BE49-F238E27FC236}">
                <a16:creationId xmlns:a16="http://schemas.microsoft.com/office/drawing/2014/main" id="{8D511D8E-796B-BAC1-0EDC-D3F1549C1E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6B72DD5-9D6A-CF21-B8BF-C31961AB8A47}"/>
              </a:ext>
            </a:extLst>
          </p:cNvPr>
          <p:cNvSpPr txBox="1"/>
          <p:nvPr/>
        </p:nvSpPr>
        <p:spPr>
          <a:xfrm>
            <a:off x="897769" y="1909192"/>
            <a:ext cx="4586513" cy="36477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dirty="0">
              <a:solidFill>
                <a:schemeClr val="bg1"/>
              </a:solidFill>
            </a:endParaRPr>
          </a:p>
        </p:txBody>
      </p:sp>
      <p:cxnSp>
        <p:nvCxnSpPr>
          <p:cNvPr id="41" name="Straight Connector 40">
            <a:extLst>
              <a:ext uri="{FF2B5EF4-FFF2-40B4-BE49-F238E27FC236}">
                <a16:creationId xmlns:a16="http://schemas.microsoft.com/office/drawing/2014/main" id="{FA6EAB45-5C21-C92E-58B3-D6B6F78D7B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B37C638-5EA0-D50C-C103-1F0251CE42EF}"/>
              </a:ext>
            </a:extLst>
          </p:cNvPr>
          <p:cNvSpPr txBox="1"/>
          <p:nvPr/>
        </p:nvSpPr>
        <p:spPr>
          <a:xfrm>
            <a:off x="959358" y="2659485"/>
            <a:ext cx="4586513" cy="1200329"/>
          </a:xfrm>
          <a:prstGeom prst="rect">
            <a:avLst/>
          </a:prstGeom>
          <a:noFill/>
        </p:spPr>
        <p:txBody>
          <a:bodyPr wrap="square">
            <a:spAutoFit/>
          </a:bodyPr>
          <a:lstStyle/>
          <a:p>
            <a:r>
              <a:rPr lang="en-US" sz="2400" dirty="0">
                <a:solidFill>
                  <a:schemeClr val="bg1"/>
                </a:solidFill>
              </a:rPr>
              <a:t>The Yellow Cab company has higher profit than the Pink Cab company.</a:t>
            </a:r>
          </a:p>
        </p:txBody>
      </p:sp>
      <p:pic>
        <p:nvPicPr>
          <p:cNvPr id="4" name="Picture 3">
            <a:extLst>
              <a:ext uri="{FF2B5EF4-FFF2-40B4-BE49-F238E27FC236}">
                <a16:creationId xmlns:a16="http://schemas.microsoft.com/office/drawing/2014/main" id="{382529B0-A4F7-8F31-B2CE-541C5023EA15}"/>
              </a:ext>
            </a:extLst>
          </p:cNvPr>
          <p:cNvPicPr>
            <a:picLocks noChangeAspect="1"/>
          </p:cNvPicPr>
          <p:nvPr/>
        </p:nvPicPr>
        <p:blipFill>
          <a:blip r:embed="rId2"/>
          <a:stretch>
            <a:fillRect/>
          </a:stretch>
        </p:blipFill>
        <p:spPr>
          <a:xfrm>
            <a:off x="6443640" y="1562092"/>
            <a:ext cx="5308347" cy="4229108"/>
          </a:xfrm>
          <a:prstGeom prst="rect">
            <a:avLst/>
          </a:prstGeom>
        </p:spPr>
      </p:pic>
    </p:spTree>
    <p:extLst>
      <p:ext uri="{BB962C8B-B14F-4D97-AF65-F5344CB8AC3E}">
        <p14:creationId xmlns:p14="http://schemas.microsoft.com/office/powerpoint/2010/main" val="2781912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4A49AE-5917-8AA3-7F02-1CD7304590EA}"/>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CC7CE2D8-F4E8-EB00-8AC4-DF67802A92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62CDE561-C160-4F0F-264D-66FA08F1011F}"/>
              </a:ext>
            </a:extLst>
          </p:cNvPr>
          <p:cNvSpPr>
            <a:spLocks noGrp="1"/>
          </p:cNvSpPr>
          <p:nvPr>
            <p:ph type="title"/>
          </p:nvPr>
        </p:nvSpPr>
        <p:spPr>
          <a:xfrm>
            <a:off x="1295400" y="669925"/>
            <a:ext cx="4800600" cy="1325563"/>
          </a:xfrm>
        </p:spPr>
        <p:txBody>
          <a:bodyPr anchor="b">
            <a:normAutofit/>
          </a:bodyPr>
          <a:lstStyle/>
          <a:p>
            <a:r>
              <a:rPr lang="en-US">
                <a:solidFill>
                  <a:schemeClr val="bg1"/>
                </a:solidFill>
              </a:rPr>
              <a:t>EDA</a:t>
            </a:r>
          </a:p>
        </p:txBody>
      </p:sp>
      <p:cxnSp>
        <p:nvCxnSpPr>
          <p:cNvPr id="28" name="Straight Connector 27">
            <a:extLst>
              <a:ext uri="{FF2B5EF4-FFF2-40B4-BE49-F238E27FC236}">
                <a16:creationId xmlns:a16="http://schemas.microsoft.com/office/drawing/2014/main" id="{E1DE5D46-3635-5395-943D-6A22036606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39B57519-BA8A-D3D1-D974-4A8F7CC04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3612FD8-01F8-E226-6498-09B9B5AE8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FD29D40-CDB3-A76C-BAEC-FF631014507F}"/>
              </a:ext>
            </a:extLst>
          </p:cNvPr>
          <p:cNvSpPr txBox="1"/>
          <p:nvPr/>
        </p:nvSpPr>
        <p:spPr>
          <a:xfrm>
            <a:off x="1084165" y="2561044"/>
            <a:ext cx="4336212" cy="3416320"/>
          </a:xfrm>
          <a:prstGeom prst="rect">
            <a:avLst/>
          </a:prstGeom>
          <a:noFill/>
        </p:spPr>
        <p:txBody>
          <a:bodyPr wrap="square" rtlCol="0">
            <a:spAutoFit/>
          </a:bodyPr>
          <a:lstStyle/>
          <a:p>
            <a:r>
              <a:rPr lang="en-US" sz="2400" dirty="0">
                <a:solidFill>
                  <a:schemeClr val="bg1"/>
                </a:solidFill>
              </a:rPr>
              <a:t>New York has the most profit compared to every other city. There is a huge difference compared to other cities. There are almost 100,000 rides for New York while the second most popular city is almost to 60,000; which is a huge difference.</a:t>
            </a:r>
          </a:p>
        </p:txBody>
      </p:sp>
      <p:pic>
        <p:nvPicPr>
          <p:cNvPr id="6" name="Picture 5">
            <a:extLst>
              <a:ext uri="{FF2B5EF4-FFF2-40B4-BE49-F238E27FC236}">
                <a16:creationId xmlns:a16="http://schemas.microsoft.com/office/drawing/2014/main" id="{C60CB19C-9FCE-EE71-A71D-52B8E5F26A66}"/>
              </a:ext>
            </a:extLst>
          </p:cNvPr>
          <p:cNvPicPr>
            <a:picLocks noChangeAspect="1"/>
          </p:cNvPicPr>
          <p:nvPr/>
        </p:nvPicPr>
        <p:blipFill>
          <a:blip r:embed="rId2"/>
          <a:stretch>
            <a:fillRect/>
          </a:stretch>
        </p:blipFill>
        <p:spPr>
          <a:xfrm>
            <a:off x="6929963" y="306791"/>
            <a:ext cx="2999540" cy="2964085"/>
          </a:xfrm>
          <a:prstGeom prst="rect">
            <a:avLst/>
          </a:prstGeom>
        </p:spPr>
      </p:pic>
      <p:pic>
        <p:nvPicPr>
          <p:cNvPr id="8" name="Picture 7">
            <a:extLst>
              <a:ext uri="{FF2B5EF4-FFF2-40B4-BE49-F238E27FC236}">
                <a16:creationId xmlns:a16="http://schemas.microsoft.com/office/drawing/2014/main" id="{A1DE7823-1BFA-CB93-AA6C-C415AA8AEEAA}"/>
              </a:ext>
            </a:extLst>
          </p:cNvPr>
          <p:cNvPicPr>
            <a:picLocks noChangeAspect="1"/>
          </p:cNvPicPr>
          <p:nvPr/>
        </p:nvPicPr>
        <p:blipFill>
          <a:blip r:embed="rId3"/>
          <a:stretch>
            <a:fillRect/>
          </a:stretch>
        </p:blipFill>
        <p:spPr>
          <a:xfrm>
            <a:off x="7424534" y="3696273"/>
            <a:ext cx="4573115" cy="2527069"/>
          </a:xfrm>
          <a:prstGeom prst="rect">
            <a:avLst/>
          </a:prstGeom>
        </p:spPr>
      </p:pic>
    </p:spTree>
    <p:extLst>
      <p:ext uri="{BB962C8B-B14F-4D97-AF65-F5344CB8AC3E}">
        <p14:creationId xmlns:p14="http://schemas.microsoft.com/office/powerpoint/2010/main" val="1249692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213096-C599-79CC-2FE7-D86970E7D380}"/>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FD66FEF8-6B8C-0DAA-3A3C-A058CA8F6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BDE78489-6331-A0AE-D04D-0BD138E29463}"/>
              </a:ext>
            </a:extLst>
          </p:cNvPr>
          <p:cNvSpPr>
            <a:spLocks noGrp="1"/>
          </p:cNvSpPr>
          <p:nvPr>
            <p:ph type="title"/>
          </p:nvPr>
        </p:nvSpPr>
        <p:spPr>
          <a:xfrm>
            <a:off x="1295400" y="669925"/>
            <a:ext cx="4800600" cy="1325563"/>
          </a:xfrm>
        </p:spPr>
        <p:txBody>
          <a:bodyPr anchor="b">
            <a:normAutofit/>
          </a:bodyPr>
          <a:lstStyle/>
          <a:p>
            <a:r>
              <a:rPr lang="en-US">
                <a:solidFill>
                  <a:schemeClr val="bg1"/>
                </a:solidFill>
              </a:rPr>
              <a:t>EDA</a:t>
            </a:r>
          </a:p>
        </p:txBody>
      </p:sp>
      <p:cxnSp>
        <p:nvCxnSpPr>
          <p:cNvPr id="28" name="Straight Connector 27">
            <a:extLst>
              <a:ext uri="{FF2B5EF4-FFF2-40B4-BE49-F238E27FC236}">
                <a16:creationId xmlns:a16="http://schemas.microsoft.com/office/drawing/2014/main" id="{7B4ED4C9-A7BA-9F53-E2B8-59D0C39BCB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6A1EC75-8631-6819-5E83-53DA206F2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DB504F4-C827-D9F0-E63F-224238935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CF5B599-121B-0D59-FD04-C23A945ACBB2}"/>
              </a:ext>
            </a:extLst>
          </p:cNvPr>
          <p:cNvSpPr txBox="1"/>
          <p:nvPr/>
        </p:nvSpPr>
        <p:spPr>
          <a:xfrm>
            <a:off x="1153176" y="2883097"/>
            <a:ext cx="4336212" cy="2062103"/>
          </a:xfrm>
          <a:prstGeom prst="rect">
            <a:avLst/>
          </a:prstGeom>
          <a:noFill/>
        </p:spPr>
        <p:txBody>
          <a:bodyPr wrap="square" rtlCol="0">
            <a:spAutoFit/>
          </a:bodyPr>
          <a:lstStyle/>
          <a:p>
            <a:r>
              <a:rPr lang="en-US" sz="3200" dirty="0">
                <a:solidFill>
                  <a:schemeClr val="bg1"/>
                </a:solidFill>
              </a:rPr>
              <a:t>Most trips make up to 48 KM in distance; with 2 KM being the most common.</a:t>
            </a:r>
          </a:p>
        </p:txBody>
      </p:sp>
      <p:pic>
        <p:nvPicPr>
          <p:cNvPr id="6" name="Picture 5">
            <a:extLst>
              <a:ext uri="{FF2B5EF4-FFF2-40B4-BE49-F238E27FC236}">
                <a16:creationId xmlns:a16="http://schemas.microsoft.com/office/drawing/2014/main" id="{A9E569CF-CFA4-7470-B1E5-B095A54207E6}"/>
              </a:ext>
            </a:extLst>
          </p:cNvPr>
          <p:cNvPicPr>
            <a:picLocks noChangeAspect="1"/>
          </p:cNvPicPr>
          <p:nvPr/>
        </p:nvPicPr>
        <p:blipFill>
          <a:blip r:embed="rId2"/>
          <a:stretch>
            <a:fillRect/>
          </a:stretch>
        </p:blipFill>
        <p:spPr>
          <a:xfrm>
            <a:off x="6947320" y="349996"/>
            <a:ext cx="3047820" cy="2843221"/>
          </a:xfrm>
          <a:prstGeom prst="rect">
            <a:avLst/>
          </a:prstGeom>
        </p:spPr>
      </p:pic>
      <p:pic>
        <p:nvPicPr>
          <p:cNvPr id="8" name="Picture 7">
            <a:extLst>
              <a:ext uri="{FF2B5EF4-FFF2-40B4-BE49-F238E27FC236}">
                <a16:creationId xmlns:a16="http://schemas.microsoft.com/office/drawing/2014/main" id="{5AF57104-F5C4-F718-73CE-E770C6F2CF7D}"/>
              </a:ext>
            </a:extLst>
          </p:cNvPr>
          <p:cNvPicPr>
            <a:picLocks noChangeAspect="1"/>
          </p:cNvPicPr>
          <p:nvPr/>
        </p:nvPicPr>
        <p:blipFill>
          <a:blip r:embed="rId3"/>
          <a:stretch>
            <a:fillRect/>
          </a:stretch>
        </p:blipFill>
        <p:spPr>
          <a:xfrm>
            <a:off x="8214471" y="3623093"/>
            <a:ext cx="3264628" cy="3052047"/>
          </a:xfrm>
          <a:prstGeom prst="rect">
            <a:avLst/>
          </a:prstGeom>
        </p:spPr>
      </p:pic>
    </p:spTree>
    <p:extLst>
      <p:ext uri="{BB962C8B-B14F-4D97-AF65-F5344CB8AC3E}">
        <p14:creationId xmlns:p14="http://schemas.microsoft.com/office/powerpoint/2010/main" val="803047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EAB0EA-315F-7530-6B61-8C7F9DA5D410}"/>
            </a:ext>
          </a:extLst>
        </p:cNvPr>
        <p:cNvGrpSpPr/>
        <p:nvPr/>
      </p:nvGrpSpPr>
      <p:grpSpPr>
        <a:xfrm>
          <a:off x="0" y="0"/>
          <a:ext cx="0" cy="0"/>
          <a:chOff x="0" y="0"/>
          <a:chExt cx="0" cy="0"/>
        </a:xfrm>
      </p:grpSpPr>
      <p:sp>
        <p:nvSpPr>
          <p:cNvPr id="37" name="Rectangle 36">
            <a:extLst>
              <a:ext uri="{FF2B5EF4-FFF2-40B4-BE49-F238E27FC236}">
                <a16:creationId xmlns:a16="http://schemas.microsoft.com/office/drawing/2014/main" id="{3CE3707D-8E58-63E3-7B6E-637BCB4E72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63D9853A-654F-624F-9EEA-FD36F326CAC1}"/>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kern="1200">
                <a:solidFill>
                  <a:schemeClr val="bg1"/>
                </a:solidFill>
                <a:latin typeface="+mj-lt"/>
                <a:ea typeface="+mj-ea"/>
                <a:cs typeface="+mj-cs"/>
              </a:rPr>
              <a:t>EDA</a:t>
            </a:r>
          </a:p>
        </p:txBody>
      </p:sp>
      <p:cxnSp>
        <p:nvCxnSpPr>
          <p:cNvPr id="39" name="Straight Connector 38">
            <a:extLst>
              <a:ext uri="{FF2B5EF4-FFF2-40B4-BE49-F238E27FC236}">
                <a16:creationId xmlns:a16="http://schemas.microsoft.com/office/drawing/2014/main" id="{AF384600-59CB-EBA8-F0F9-8F062C455E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57AF8D3-0380-3CF1-9E9E-F955E645F313}"/>
              </a:ext>
            </a:extLst>
          </p:cNvPr>
          <p:cNvSpPr txBox="1"/>
          <p:nvPr/>
        </p:nvSpPr>
        <p:spPr>
          <a:xfrm>
            <a:off x="897769" y="1909192"/>
            <a:ext cx="4586513" cy="36477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dirty="0">
              <a:solidFill>
                <a:schemeClr val="bg1"/>
              </a:solidFill>
            </a:endParaRPr>
          </a:p>
        </p:txBody>
      </p:sp>
      <p:cxnSp>
        <p:nvCxnSpPr>
          <p:cNvPr id="41" name="Straight Connector 40">
            <a:extLst>
              <a:ext uri="{FF2B5EF4-FFF2-40B4-BE49-F238E27FC236}">
                <a16:creationId xmlns:a16="http://schemas.microsoft.com/office/drawing/2014/main" id="{A7087BA9-B544-BA62-2F25-83F718218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402752E-38BD-D205-6E1A-E77F8EDC030A}"/>
              </a:ext>
            </a:extLst>
          </p:cNvPr>
          <p:cNvSpPr txBox="1"/>
          <p:nvPr/>
        </p:nvSpPr>
        <p:spPr>
          <a:xfrm>
            <a:off x="959358" y="2659485"/>
            <a:ext cx="4586513" cy="1200329"/>
          </a:xfrm>
          <a:prstGeom prst="rect">
            <a:avLst/>
          </a:prstGeom>
          <a:noFill/>
        </p:spPr>
        <p:txBody>
          <a:bodyPr wrap="square">
            <a:spAutoFit/>
          </a:bodyPr>
          <a:lstStyle/>
          <a:p>
            <a:r>
              <a:rPr lang="en-US" sz="2400" dirty="0">
                <a:solidFill>
                  <a:schemeClr val="bg1"/>
                </a:solidFill>
              </a:rPr>
              <a:t>The Yellow Cab company has almost 2x more customers than the Pink Cab company.</a:t>
            </a:r>
          </a:p>
        </p:txBody>
      </p:sp>
      <p:pic>
        <p:nvPicPr>
          <p:cNvPr id="5" name="Picture 4">
            <a:extLst>
              <a:ext uri="{FF2B5EF4-FFF2-40B4-BE49-F238E27FC236}">
                <a16:creationId xmlns:a16="http://schemas.microsoft.com/office/drawing/2014/main" id="{BE166AFD-1FAD-334F-DA0C-99280F0AB16F}"/>
              </a:ext>
            </a:extLst>
          </p:cNvPr>
          <p:cNvPicPr>
            <a:picLocks noChangeAspect="1"/>
          </p:cNvPicPr>
          <p:nvPr/>
        </p:nvPicPr>
        <p:blipFill>
          <a:blip r:embed="rId2"/>
          <a:stretch>
            <a:fillRect/>
          </a:stretch>
        </p:blipFill>
        <p:spPr>
          <a:xfrm>
            <a:off x="6589577" y="1749756"/>
            <a:ext cx="4257706" cy="3648102"/>
          </a:xfrm>
          <a:prstGeom prst="rect">
            <a:avLst/>
          </a:prstGeom>
        </p:spPr>
      </p:pic>
    </p:spTree>
    <p:extLst>
      <p:ext uri="{BB962C8B-B14F-4D97-AF65-F5344CB8AC3E}">
        <p14:creationId xmlns:p14="http://schemas.microsoft.com/office/powerpoint/2010/main" val="1435440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B1D5236-C500-A424-5FC8-E5030555C258}"/>
            </a:ext>
          </a:extLst>
        </p:cNvPr>
        <p:cNvGrpSpPr/>
        <p:nvPr/>
      </p:nvGrpSpPr>
      <p:grpSpPr>
        <a:xfrm>
          <a:off x="0" y="0"/>
          <a:ext cx="0" cy="0"/>
          <a:chOff x="0" y="0"/>
          <a:chExt cx="0" cy="0"/>
        </a:xfrm>
      </p:grpSpPr>
      <p:sp>
        <p:nvSpPr>
          <p:cNvPr id="37" name="Rectangle 36">
            <a:extLst>
              <a:ext uri="{FF2B5EF4-FFF2-40B4-BE49-F238E27FC236}">
                <a16:creationId xmlns:a16="http://schemas.microsoft.com/office/drawing/2014/main" id="{EE6C6DF5-4F53-FD34-699A-C5EF7D254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EE2D7165-8AA8-3CD9-6DB2-9800F16E1DD0}"/>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kern="1200">
                <a:solidFill>
                  <a:schemeClr val="bg1"/>
                </a:solidFill>
                <a:latin typeface="+mj-lt"/>
                <a:ea typeface="+mj-ea"/>
                <a:cs typeface="+mj-cs"/>
              </a:rPr>
              <a:t>EDA</a:t>
            </a:r>
          </a:p>
        </p:txBody>
      </p:sp>
      <p:cxnSp>
        <p:nvCxnSpPr>
          <p:cNvPr id="39" name="Straight Connector 38">
            <a:extLst>
              <a:ext uri="{FF2B5EF4-FFF2-40B4-BE49-F238E27FC236}">
                <a16:creationId xmlns:a16="http://schemas.microsoft.com/office/drawing/2014/main" id="{8AEDFC52-F6B0-1E84-6C48-CA2277CF33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D93FEAE-AE2F-077A-2632-50E64001F5CE}"/>
              </a:ext>
            </a:extLst>
          </p:cNvPr>
          <p:cNvSpPr txBox="1"/>
          <p:nvPr/>
        </p:nvSpPr>
        <p:spPr>
          <a:xfrm>
            <a:off x="897769" y="1909192"/>
            <a:ext cx="4586513" cy="36477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dirty="0">
              <a:solidFill>
                <a:schemeClr val="bg1"/>
              </a:solidFill>
            </a:endParaRPr>
          </a:p>
        </p:txBody>
      </p:sp>
      <p:cxnSp>
        <p:nvCxnSpPr>
          <p:cNvPr id="41" name="Straight Connector 40">
            <a:extLst>
              <a:ext uri="{FF2B5EF4-FFF2-40B4-BE49-F238E27FC236}">
                <a16:creationId xmlns:a16="http://schemas.microsoft.com/office/drawing/2014/main" id="{0CBF7D72-1F2C-BACB-9B93-52ED095064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EDAC1E1-FA6C-7139-11F8-F4D72BF05E99}"/>
              </a:ext>
            </a:extLst>
          </p:cNvPr>
          <p:cNvSpPr txBox="1"/>
          <p:nvPr/>
        </p:nvSpPr>
        <p:spPr>
          <a:xfrm>
            <a:off x="959358" y="2659485"/>
            <a:ext cx="4586513" cy="1569660"/>
          </a:xfrm>
          <a:prstGeom prst="rect">
            <a:avLst/>
          </a:prstGeom>
          <a:noFill/>
        </p:spPr>
        <p:txBody>
          <a:bodyPr wrap="square">
            <a:spAutoFit/>
          </a:bodyPr>
          <a:lstStyle/>
          <a:p>
            <a:r>
              <a:rPr lang="en-US" sz="3200" dirty="0">
                <a:solidFill>
                  <a:schemeClr val="bg1"/>
                </a:solidFill>
              </a:rPr>
              <a:t>There is a higher profit margin with the Yellow Cab company.</a:t>
            </a:r>
          </a:p>
        </p:txBody>
      </p:sp>
      <p:pic>
        <p:nvPicPr>
          <p:cNvPr id="4" name="Picture 3">
            <a:extLst>
              <a:ext uri="{FF2B5EF4-FFF2-40B4-BE49-F238E27FC236}">
                <a16:creationId xmlns:a16="http://schemas.microsoft.com/office/drawing/2014/main" id="{206AC468-A8AB-82AD-4A2D-518EA8025F1B}"/>
              </a:ext>
            </a:extLst>
          </p:cNvPr>
          <p:cNvPicPr>
            <a:picLocks noChangeAspect="1"/>
          </p:cNvPicPr>
          <p:nvPr/>
        </p:nvPicPr>
        <p:blipFill>
          <a:blip r:embed="rId2"/>
          <a:stretch>
            <a:fillRect/>
          </a:stretch>
        </p:blipFill>
        <p:spPr>
          <a:xfrm>
            <a:off x="6754694" y="1902740"/>
            <a:ext cx="4105305" cy="3619526"/>
          </a:xfrm>
          <a:prstGeom prst="rect">
            <a:avLst/>
          </a:prstGeom>
        </p:spPr>
      </p:pic>
    </p:spTree>
    <p:extLst>
      <p:ext uri="{BB962C8B-B14F-4D97-AF65-F5344CB8AC3E}">
        <p14:creationId xmlns:p14="http://schemas.microsoft.com/office/powerpoint/2010/main" val="468399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5EF617-1B5F-0F7D-C3B6-1A873830DC1A}"/>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90A07525-EC1E-2950-9FD4-355862D2C040}"/>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rPr>
              <a:t>Hypothesis</a:t>
            </a:r>
          </a:p>
        </p:txBody>
      </p:sp>
      <p:cxnSp>
        <p:nvCxnSpPr>
          <p:cNvPr id="17" name="Straight Connector 16">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9BE198B-AEB9-4791-D482-98CB87C33057}"/>
              </a:ext>
            </a:extLst>
          </p:cNvPr>
          <p:cNvSpPr>
            <a:spLocks noGrp="1"/>
          </p:cNvSpPr>
          <p:nvPr>
            <p:ph idx="1"/>
          </p:nvPr>
        </p:nvSpPr>
        <p:spPr>
          <a:xfrm>
            <a:off x="429453" y="2492798"/>
            <a:ext cx="4586513" cy="2191230"/>
          </a:xfrm>
        </p:spPr>
        <p:txBody>
          <a:bodyPr>
            <a:normAutofit/>
          </a:bodyPr>
          <a:lstStyle/>
          <a:p>
            <a:pPr>
              <a:buFont typeface="Wingdings" panose="05000000000000000000" pitchFamily="2" charset="2"/>
              <a:buChar char="Ø"/>
            </a:pPr>
            <a:endParaRPr lang="en-US" sz="2000" dirty="0">
              <a:solidFill>
                <a:schemeClr val="bg1"/>
              </a:solidFill>
            </a:endParaRPr>
          </a:p>
          <a:p>
            <a:pPr marL="457200" lvl="1" indent="0">
              <a:buNone/>
            </a:pPr>
            <a:r>
              <a:rPr lang="en-US" sz="2800" dirty="0">
                <a:solidFill>
                  <a:schemeClr val="bg1"/>
                </a:solidFill>
              </a:rPr>
              <a:t>Based on this graph, the Yellow Cab company has a higher total profit overall.</a:t>
            </a:r>
          </a:p>
          <a:p>
            <a:pPr lvl="1"/>
            <a:endParaRPr lang="en-US" sz="2000" dirty="0">
              <a:solidFill>
                <a:schemeClr val="bg1"/>
              </a:solidFill>
            </a:endParaRPr>
          </a:p>
        </p:txBody>
      </p:sp>
      <p:cxnSp>
        <p:nvCxnSpPr>
          <p:cNvPr id="19" name="Straight Connector 18">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D84FBBD-FE8C-536A-0ED7-C41BA0214E02}"/>
              </a:ext>
            </a:extLst>
          </p:cNvPr>
          <p:cNvPicPr>
            <a:picLocks noChangeAspect="1"/>
          </p:cNvPicPr>
          <p:nvPr/>
        </p:nvPicPr>
        <p:blipFill>
          <a:blip r:embed="rId2"/>
          <a:stretch>
            <a:fillRect/>
          </a:stretch>
        </p:blipFill>
        <p:spPr>
          <a:xfrm>
            <a:off x="6096000" y="1845315"/>
            <a:ext cx="5666547" cy="3711587"/>
          </a:xfrm>
          <a:prstGeom prst="rect">
            <a:avLst/>
          </a:prstGeom>
        </p:spPr>
      </p:pic>
    </p:spTree>
    <p:extLst>
      <p:ext uri="{BB962C8B-B14F-4D97-AF65-F5344CB8AC3E}">
        <p14:creationId xmlns:p14="http://schemas.microsoft.com/office/powerpoint/2010/main" val="2370457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FE81C6-9C92-59EF-FAD8-6F3A1595EF1A}"/>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5B7DCFE8-532B-1516-8498-E88AA5B198AB}"/>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rPr>
              <a:t>Hypothesis</a:t>
            </a:r>
          </a:p>
        </p:txBody>
      </p:sp>
      <p:cxnSp>
        <p:nvCxnSpPr>
          <p:cNvPr id="26" name="Straight Connector 25">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9499EF5-EE3D-6E82-B5D7-75136324B9F3}"/>
              </a:ext>
            </a:extLst>
          </p:cNvPr>
          <p:cNvSpPr>
            <a:spLocks noGrp="1"/>
          </p:cNvSpPr>
          <p:nvPr>
            <p:ph idx="1"/>
          </p:nvPr>
        </p:nvSpPr>
        <p:spPr>
          <a:xfrm>
            <a:off x="959358" y="2779142"/>
            <a:ext cx="4586513" cy="1107056"/>
          </a:xfrm>
        </p:spPr>
        <p:txBody>
          <a:bodyPr>
            <a:normAutofit fontScale="92500" lnSpcReduction="20000"/>
          </a:bodyPr>
          <a:lstStyle/>
          <a:p>
            <a:pPr marL="0" indent="0">
              <a:buNone/>
            </a:pPr>
            <a:r>
              <a:rPr lang="en-US" sz="2400" dirty="0">
                <a:solidFill>
                  <a:schemeClr val="bg1"/>
                </a:solidFill>
              </a:rPr>
              <a:t>Customers between 18-40 frequent more often in cab rides. This age range includes young adults and adults.</a:t>
            </a:r>
          </a:p>
        </p:txBody>
      </p:sp>
      <p:cxnSp>
        <p:nvCxnSpPr>
          <p:cNvPr id="28" name="Straight Connector 27">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8963D76-FCC9-A27A-66C7-DE89AA7E2F8D}"/>
              </a:ext>
            </a:extLst>
          </p:cNvPr>
          <p:cNvPicPr>
            <a:picLocks noChangeAspect="1"/>
          </p:cNvPicPr>
          <p:nvPr/>
        </p:nvPicPr>
        <p:blipFill>
          <a:blip r:embed="rId2"/>
          <a:stretch>
            <a:fillRect/>
          </a:stretch>
        </p:blipFill>
        <p:spPr>
          <a:xfrm>
            <a:off x="6096000" y="2243041"/>
            <a:ext cx="5086350" cy="3191684"/>
          </a:xfrm>
          <a:prstGeom prst="rect">
            <a:avLst/>
          </a:prstGeom>
        </p:spPr>
      </p:pic>
    </p:spTree>
    <p:extLst>
      <p:ext uri="{BB962C8B-B14F-4D97-AF65-F5344CB8AC3E}">
        <p14:creationId xmlns:p14="http://schemas.microsoft.com/office/powerpoint/2010/main" val="1253197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58C945-7A56-9727-F71A-8613A104E8EE}"/>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67B35FAB-C2CD-CA16-2F65-E86669519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F2658159-5DB3-4DF0-7062-67C7A75B06A7}"/>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rPr>
              <a:t>Hypothesis</a:t>
            </a:r>
          </a:p>
        </p:txBody>
      </p:sp>
      <p:cxnSp>
        <p:nvCxnSpPr>
          <p:cNvPr id="26" name="Straight Connector 25">
            <a:extLst>
              <a:ext uri="{FF2B5EF4-FFF2-40B4-BE49-F238E27FC236}">
                <a16:creationId xmlns:a16="http://schemas.microsoft.com/office/drawing/2014/main" id="{49C98918-3C8A-C627-A900-91C0C7AB51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80C67A-DC36-85E1-1402-B4D17C7AA17E}"/>
              </a:ext>
            </a:extLst>
          </p:cNvPr>
          <p:cNvSpPr>
            <a:spLocks noGrp="1"/>
          </p:cNvSpPr>
          <p:nvPr>
            <p:ph idx="1"/>
          </p:nvPr>
        </p:nvSpPr>
        <p:spPr>
          <a:xfrm>
            <a:off x="959358" y="2779142"/>
            <a:ext cx="4586513" cy="2465958"/>
          </a:xfrm>
        </p:spPr>
        <p:txBody>
          <a:bodyPr>
            <a:normAutofit/>
          </a:bodyPr>
          <a:lstStyle/>
          <a:p>
            <a:pPr marL="0" indent="0">
              <a:buNone/>
            </a:pPr>
            <a:r>
              <a:rPr lang="en-US" sz="2400" dirty="0">
                <a:solidFill>
                  <a:schemeClr val="bg1"/>
                </a:solidFill>
              </a:rPr>
              <a:t>The Yellow Cab company is more popular in the majority of the cities listed in this dataset.</a:t>
            </a:r>
          </a:p>
          <a:p>
            <a:pPr marL="0" indent="0">
              <a:buNone/>
            </a:pPr>
            <a:endParaRPr lang="en-US" sz="2400" dirty="0">
              <a:solidFill>
                <a:schemeClr val="bg1"/>
              </a:solidFill>
            </a:endParaRPr>
          </a:p>
          <a:p>
            <a:pPr marL="0" indent="0">
              <a:buNone/>
            </a:pPr>
            <a:r>
              <a:rPr lang="en-US" sz="2400" dirty="0">
                <a:solidFill>
                  <a:schemeClr val="bg1"/>
                </a:solidFill>
              </a:rPr>
              <a:t>New York has the most cab trips.</a:t>
            </a:r>
          </a:p>
          <a:p>
            <a:pPr marL="0" indent="0">
              <a:buNone/>
            </a:pPr>
            <a:endParaRPr lang="en-US" sz="2400" dirty="0">
              <a:solidFill>
                <a:schemeClr val="bg1"/>
              </a:solidFill>
            </a:endParaRPr>
          </a:p>
        </p:txBody>
      </p:sp>
      <p:cxnSp>
        <p:nvCxnSpPr>
          <p:cNvPr id="28" name="Straight Connector 27">
            <a:extLst>
              <a:ext uri="{FF2B5EF4-FFF2-40B4-BE49-F238E27FC236}">
                <a16:creationId xmlns:a16="http://schemas.microsoft.com/office/drawing/2014/main" id="{268D9E45-1B0B-9442-D4C7-BB3FA265B4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89C65DB-0729-6C91-C9DD-2C531365FEF5}"/>
              </a:ext>
            </a:extLst>
          </p:cNvPr>
          <p:cNvPicPr>
            <a:picLocks noChangeAspect="1"/>
          </p:cNvPicPr>
          <p:nvPr/>
        </p:nvPicPr>
        <p:blipFill>
          <a:blip r:embed="rId2"/>
          <a:stretch>
            <a:fillRect/>
          </a:stretch>
        </p:blipFill>
        <p:spPr>
          <a:xfrm>
            <a:off x="5870228" y="2150509"/>
            <a:ext cx="4999407" cy="2897130"/>
          </a:xfrm>
          <a:prstGeom prst="rect">
            <a:avLst/>
          </a:prstGeom>
        </p:spPr>
      </p:pic>
    </p:spTree>
    <p:extLst>
      <p:ext uri="{BB962C8B-B14F-4D97-AF65-F5344CB8AC3E}">
        <p14:creationId xmlns:p14="http://schemas.microsoft.com/office/powerpoint/2010/main" val="1922693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561F323-1972-AF81-035A-CC32A09C6A8E}"/>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Executive Summary</a:t>
            </a:r>
          </a:p>
        </p:txBody>
      </p:sp>
      <p:sp>
        <p:nvSpPr>
          <p:cNvPr id="3" name="Content Placeholder 2">
            <a:extLst>
              <a:ext uri="{FF2B5EF4-FFF2-40B4-BE49-F238E27FC236}">
                <a16:creationId xmlns:a16="http://schemas.microsoft.com/office/drawing/2014/main" id="{898AD5C4-09A2-40ED-156B-7A3AD22717FB}"/>
              </a:ext>
            </a:extLst>
          </p:cNvPr>
          <p:cNvSpPr>
            <a:spLocks noGrp="1"/>
          </p:cNvSpPr>
          <p:nvPr>
            <p:ph idx="1"/>
          </p:nvPr>
        </p:nvSpPr>
        <p:spPr>
          <a:xfrm>
            <a:off x="774940" y="3225143"/>
            <a:ext cx="10515600" cy="2347414"/>
          </a:xfrm>
        </p:spPr>
        <p:txBody>
          <a:bodyPr>
            <a:normAutofit/>
          </a:bodyPr>
          <a:lstStyle/>
          <a:p>
            <a:r>
              <a:rPr lang="en-US" sz="2000" dirty="0"/>
              <a:t>XYZ is a private firm in US. Due to remarkable growth in the Cab Industry in the last few years, it is planning for an investment in Cab industry. A</a:t>
            </a:r>
          </a:p>
          <a:p>
            <a:r>
              <a:rPr lang="en-US" sz="2000" dirty="0"/>
              <a:t>As per their Go-to-Market(G2M) strategy they want to understand the market before taking final decision.</a:t>
            </a:r>
          </a:p>
          <a:p>
            <a:r>
              <a:rPr lang="en-US" sz="2000" dirty="0"/>
              <a:t>After analyzing the data, the XYZ firm would like to know whether they should invest in the Yellow cab company or Pink cab company.</a:t>
            </a:r>
          </a:p>
          <a:p>
            <a:pPr lvl="1">
              <a:buFont typeface="Wingdings" panose="05000000000000000000" pitchFamily="2" charset="2"/>
              <a:buChar char="Ø"/>
            </a:pPr>
            <a:endParaRPr lang="en-US" sz="1800" dirty="0"/>
          </a:p>
          <a:p>
            <a:pPr lvl="1">
              <a:buFont typeface="Wingdings" panose="05000000000000000000" pitchFamily="2" charset="2"/>
              <a:buChar char="Ø"/>
            </a:pPr>
            <a:endParaRPr lang="en-US" sz="1800" dirty="0"/>
          </a:p>
          <a:p>
            <a:pPr lvl="1"/>
            <a:endParaRPr lang="en-US" sz="1800" dirty="0"/>
          </a:p>
          <a:p>
            <a:pPr lvl="1"/>
            <a:endParaRPr lang="en-US" sz="1800" dirty="0"/>
          </a:p>
        </p:txBody>
      </p:sp>
    </p:spTree>
    <p:extLst>
      <p:ext uri="{BB962C8B-B14F-4D97-AF65-F5344CB8AC3E}">
        <p14:creationId xmlns:p14="http://schemas.microsoft.com/office/powerpoint/2010/main" val="1501420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D88FF6-319D-EA53-630A-F6667680A5B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EA8FFA-913D-684A-E79D-B36666AF3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78762EF-4581-CEBF-23B3-877287666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BB5B7D7-682F-15F0-6547-1BEF9E813920}"/>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EDA Summary</a:t>
            </a:r>
          </a:p>
        </p:txBody>
      </p:sp>
      <p:sp>
        <p:nvSpPr>
          <p:cNvPr id="3" name="Content Placeholder 2">
            <a:extLst>
              <a:ext uri="{FF2B5EF4-FFF2-40B4-BE49-F238E27FC236}">
                <a16:creationId xmlns:a16="http://schemas.microsoft.com/office/drawing/2014/main" id="{A721B991-6162-1F37-FB2B-071931A9A037}"/>
              </a:ext>
            </a:extLst>
          </p:cNvPr>
          <p:cNvSpPr>
            <a:spLocks noGrp="1"/>
          </p:cNvSpPr>
          <p:nvPr>
            <p:ph idx="1"/>
          </p:nvPr>
        </p:nvSpPr>
        <p:spPr>
          <a:xfrm>
            <a:off x="838200" y="2586789"/>
            <a:ext cx="10515600" cy="3590174"/>
          </a:xfrm>
        </p:spPr>
        <p:txBody>
          <a:bodyPr>
            <a:normAutofit/>
          </a:bodyPr>
          <a:lstStyle/>
          <a:p>
            <a:pPr>
              <a:buFont typeface="Wingdings" panose="05000000000000000000" pitchFamily="2" charset="2"/>
              <a:buChar char="Ø"/>
            </a:pPr>
            <a:endParaRPr lang="en-US" sz="2200" b="1" dirty="0"/>
          </a:p>
          <a:p>
            <a:pPr>
              <a:buFont typeface="Wingdings" panose="05000000000000000000" pitchFamily="2" charset="2"/>
              <a:buChar char="Ø"/>
            </a:pPr>
            <a:endParaRPr lang="en-US" sz="2200" dirty="0"/>
          </a:p>
        </p:txBody>
      </p:sp>
      <p:sp>
        <p:nvSpPr>
          <p:cNvPr id="4" name="TextBox 3">
            <a:extLst>
              <a:ext uri="{FF2B5EF4-FFF2-40B4-BE49-F238E27FC236}">
                <a16:creationId xmlns:a16="http://schemas.microsoft.com/office/drawing/2014/main" id="{EC945872-1CBF-FD64-47DA-F95A0A54994C}"/>
              </a:ext>
            </a:extLst>
          </p:cNvPr>
          <p:cNvSpPr txBox="1"/>
          <p:nvPr/>
        </p:nvSpPr>
        <p:spPr>
          <a:xfrm>
            <a:off x="1022350" y="2724150"/>
            <a:ext cx="9296400"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Based on the graphs, the Yellow company is shown to lead in most cities and has more customers</a:t>
            </a:r>
          </a:p>
          <a:p>
            <a:pPr marL="285750" indent="-285750">
              <a:buFont typeface="Wingdings" panose="05000000000000000000" pitchFamily="2" charset="2"/>
              <a:buChar char="Ø"/>
            </a:pPr>
            <a:r>
              <a:rPr lang="en-US" dirty="0"/>
              <a:t>The Yellow cab company shows a higher profit margin based on the data shown</a:t>
            </a:r>
          </a:p>
          <a:p>
            <a:pPr marL="285750" indent="-285750">
              <a:buFont typeface="Wingdings" panose="05000000000000000000" pitchFamily="2" charset="2"/>
              <a:buChar char="Ø"/>
            </a:pPr>
            <a:r>
              <a:rPr lang="en-US" dirty="0"/>
              <a:t>The Yellow cab company charges a higher price for distance compared to the Pink cab company</a:t>
            </a:r>
          </a:p>
          <a:p>
            <a:pPr marL="285750" indent="-285750">
              <a:buFont typeface="Wingdings" panose="05000000000000000000" pitchFamily="2" charset="2"/>
              <a:buChar char="Ø"/>
            </a:pPr>
            <a:r>
              <a:rPr lang="en-US" dirty="0"/>
              <a:t>Customers usually range from 18-40 years old.</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994109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5D1AE0-1A55-B2D8-4551-75AF23E4DD5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1BB5483-6F05-E8F0-9207-4635DE7CE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5F1B80C-AF4C-CB7B-1987-42E302CF1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B7C72C7F-92A6-EB00-A4F2-CECDFA0F1562}"/>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Recommendations</a:t>
            </a:r>
          </a:p>
        </p:txBody>
      </p:sp>
      <p:sp>
        <p:nvSpPr>
          <p:cNvPr id="3" name="Content Placeholder 2">
            <a:extLst>
              <a:ext uri="{FF2B5EF4-FFF2-40B4-BE49-F238E27FC236}">
                <a16:creationId xmlns:a16="http://schemas.microsoft.com/office/drawing/2014/main" id="{B7CFDDD1-AF75-DC09-B4C1-119973F85A89}"/>
              </a:ext>
            </a:extLst>
          </p:cNvPr>
          <p:cNvSpPr>
            <a:spLocks noGrp="1"/>
          </p:cNvSpPr>
          <p:nvPr>
            <p:ph idx="1"/>
          </p:nvPr>
        </p:nvSpPr>
        <p:spPr>
          <a:xfrm>
            <a:off x="838200" y="2586789"/>
            <a:ext cx="10515600" cy="3590174"/>
          </a:xfrm>
        </p:spPr>
        <p:txBody>
          <a:bodyPr>
            <a:normAutofit fontScale="92500"/>
          </a:bodyPr>
          <a:lstStyle/>
          <a:p>
            <a:pPr>
              <a:buFont typeface="Wingdings" panose="05000000000000000000" pitchFamily="2" charset="2"/>
              <a:buChar char="Ø"/>
            </a:pPr>
            <a:r>
              <a:rPr lang="en-US" sz="2200" dirty="0"/>
              <a:t>Based on the hypothesis results, I recommend that XYZ Firm invest in the Yellow Cab Company, as it demonstrates greater profitability and market dominance compared to its competitor, Pink Cab. </a:t>
            </a:r>
          </a:p>
          <a:p>
            <a:pPr>
              <a:buFont typeface="Wingdings" panose="05000000000000000000" pitchFamily="2" charset="2"/>
              <a:buChar char="Ø"/>
            </a:pPr>
            <a:r>
              <a:rPr lang="en-US" sz="2200" dirty="0"/>
              <a:t>Yellow Cab is the preferred service in major cities, including New York, Dallas, and Silicon Valley, which rank highest in average profits. Notably, New York, the city with the most cab rides, also shows higher profitability, with Yellow Cab leading the market. </a:t>
            </a:r>
          </a:p>
          <a:p>
            <a:pPr>
              <a:buFont typeface="Wingdings" panose="05000000000000000000" pitchFamily="2" charset="2"/>
              <a:buChar char="Ø"/>
            </a:pPr>
            <a:r>
              <a:rPr lang="en-US" sz="2200" dirty="0"/>
              <a:t>Additionally, Yellow Cab serves 274,681 customers, significantly more than Pink Cab’s 84,711, and charges higher fares, resulting in a greater profit margin.</a:t>
            </a:r>
            <a:r>
              <a:rPr lang="en-US" sz="2200" b="1" dirty="0"/>
              <a:t> </a:t>
            </a:r>
          </a:p>
          <a:p>
            <a:pPr>
              <a:buFont typeface="Wingdings" panose="05000000000000000000" pitchFamily="2" charset="2"/>
              <a:buChar char="Ø"/>
            </a:pPr>
            <a:r>
              <a:rPr lang="en-US" sz="2200" b="1" dirty="0"/>
              <a:t>These factors indicate that Yellow Cab consistently outperforms its competitor in both customer reach and revenue. Therefore, investing in Yellow Cab would be a strategic and profitable decision for XYZ Firm.</a:t>
            </a:r>
          </a:p>
          <a:p>
            <a:pPr>
              <a:buFont typeface="Wingdings" panose="05000000000000000000" pitchFamily="2" charset="2"/>
              <a:buChar char="Ø"/>
            </a:pPr>
            <a:endParaRPr lang="en-US" sz="2200" dirty="0"/>
          </a:p>
        </p:txBody>
      </p:sp>
    </p:spTree>
    <p:extLst>
      <p:ext uri="{BB962C8B-B14F-4D97-AF65-F5344CB8AC3E}">
        <p14:creationId xmlns:p14="http://schemas.microsoft.com/office/powerpoint/2010/main" val="104483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98DD38-E133-2C27-AFF5-62EECA86BF6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FB41A1-ED28-668C-7747-54BFD8B36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B7317B8-7319-E414-0240-02F58EE90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D4AA5ED-BC4F-39C2-881D-5585825247EA}"/>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Problem Statement</a:t>
            </a:r>
          </a:p>
        </p:txBody>
      </p:sp>
      <p:sp>
        <p:nvSpPr>
          <p:cNvPr id="3" name="Content Placeholder 2">
            <a:extLst>
              <a:ext uri="{FF2B5EF4-FFF2-40B4-BE49-F238E27FC236}">
                <a16:creationId xmlns:a16="http://schemas.microsoft.com/office/drawing/2014/main" id="{418485B3-718C-C181-2975-FDEB76DCA00E}"/>
              </a:ext>
            </a:extLst>
          </p:cNvPr>
          <p:cNvSpPr>
            <a:spLocks noGrp="1"/>
          </p:cNvSpPr>
          <p:nvPr>
            <p:ph idx="1"/>
          </p:nvPr>
        </p:nvSpPr>
        <p:spPr>
          <a:xfrm>
            <a:off x="838200" y="2586789"/>
            <a:ext cx="10515600" cy="3590174"/>
          </a:xfrm>
        </p:spPr>
        <p:txBody>
          <a:bodyPr>
            <a:normAutofit/>
          </a:bodyPr>
          <a:lstStyle/>
          <a:p>
            <a:pPr marL="457200" lvl="1" indent="0">
              <a:buNone/>
            </a:pPr>
            <a:endParaRPr lang="en-US" sz="1800" dirty="0"/>
          </a:p>
          <a:p>
            <a:pPr marL="457200" lvl="1" indent="0">
              <a:buNone/>
            </a:pPr>
            <a:r>
              <a:rPr lang="en-US" sz="1800" dirty="0"/>
              <a:t> </a:t>
            </a:r>
          </a:p>
          <a:p>
            <a:pPr lvl="1">
              <a:buFont typeface="Wingdings" panose="05000000000000000000" pitchFamily="2" charset="2"/>
              <a:buChar char="Ø"/>
            </a:pPr>
            <a:endParaRPr lang="en-US" sz="1800" dirty="0"/>
          </a:p>
          <a:p>
            <a:pPr lvl="1">
              <a:buFont typeface="Wingdings" panose="05000000000000000000" pitchFamily="2" charset="2"/>
              <a:buChar char="Ø"/>
            </a:pPr>
            <a:r>
              <a:rPr lang="en-US" sz="1800" dirty="0"/>
              <a:t>XYZ firm wants to make an investment in the cab industry but would first like to know which cab company would bring the best financial return. The objective is to </a:t>
            </a:r>
            <a:r>
              <a:rPr lang="en-US" sz="1800" dirty="0" err="1"/>
              <a:t>to</a:t>
            </a:r>
            <a:r>
              <a:rPr lang="en-US" sz="1800" dirty="0"/>
              <a:t> analyze multiple datasets containing information on two cab companies and provide actionable insights to help XYZ identify the best investment opportunity based on key performance factors.</a:t>
            </a:r>
          </a:p>
          <a:p>
            <a:pPr lvl="1">
              <a:buFont typeface="Wingdings" panose="05000000000000000000" pitchFamily="2" charset="2"/>
              <a:buChar char="Ø"/>
            </a:pPr>
            <a:endParaRPr lang="en-US" sz="1800" dirty="0"/>
          </a:p>
          <a:p>
            <a:pPr lvl="1">
              <a:buFont typeface="Wingdings" panose="05000000000000000000" pitchFamily="2" charset="2"/>
              <a:buChar char="Ø"/>
            </a:pPr>
            <a:endParaRPr lang="en-US" sz="1800" dirty="0"/>
          </a:p>
          <a:p>
            <a:pPr marL="457200" lvl="1" indent="0">
              <a:buNone/>
            </a:pPr>
            <a:endParaRPr lang="en-US" sz="1800" dirty="0"/>
          </a:p>
          <a:p>
            <a:pPr lvl="1"/>
            <a:endParaRPr lang="en-US" sz="1800" dirty="0"/>
          </a:p>
          <a:p>
            <a:pPr lvl="1"/>
            <a:endParaRPr lang="en-US" sz="1800" dirty="0"/>
          </a:p>
        </p:txBody>
      </p:sp>
    </p:spTree>
    <p:extLst>
      <p:ext uri="{BB962C8B-B14F-4D97-AF65-F5344CB8AC3E}">
        <p14:creationId xmlns:p14="http://schemas.microsoft.com/office/powerpoint/2010/main" val="141961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772D090-721F-3F88-1D9E-07176A3C73B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D43F3D-8A93-8A7B-AAA4-BE8219A1A1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D68469E-7D7E-879B-F359-A55CFC8E1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E4F77FEC-975B-75D0-26CE-F8C058868C84}"/>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Approach</a:t>
            </a:r>
          </a:p>
        </p:txBody>
      </p:sp>
      <p:sp>
        <p:nvSpPr>
          <p:cNvPr id="3" name="Content Placeholder 2">
            <a:extLst>
              <a:ext uri="{FF2B5EF4-FFF2-40B4-BE49-F238E27FC236}">
                <a16:creationId xmlns:a16="http://schemas.microsoft.com/office/drawing/2014/main" id="{EC693930-CE73-B9E9-2FE7-0BFFA596475A}"/>
              </a:ext>
            </a:extLst>
          </p:cNvPr>
          <p:cNvSpPr>
            <a:spLocks noGrp="1"/>
          </p:cNvSpPr>
          <p:nvPr>
            <p:ph idx="1"/>
          </p:nvPr>
        </p:nvSpPr>
        <p:spPr>
          <a:xfrm>
            <a:off x="838200" y="2586789"/>
            <a:ext cx="10515600" cy="3590174"/>
          </a:xfrm>
        </p:spPr>
        <p:txBody>
          <a:bodyPr>
            <a:normAutofit lnSpcReduction="10000"/>
          </a:bodyPr>
          <a:lstStyle/>
          <a:p>
            <a:pPr>
              <a:buFont typeface="Wingdings" panose="05000000000000000000" pitchFamily="2" charset="2"/>
              <a:buChar char="Ø"/>
            </a:pPr>
            <a:r>
              <a:rPr lang="en-US" sz="2200" dirty="0"/>
              <a:t> </a:t>
            </a:r>
            <a:r>
              <a:rPr lang="en-US" sz="2200" b="1" dirty="0"/>
              <a:t>Data Understanding </a:t>
            </a:r>
            <a:r>
              <a:rPr lang="en-US" sz="2200" dirty="0"/>
              <a:t>(Understand the data types</a:t>
            </a:r>
            <a:r>
              <a:rPr lang="en-US" sz="1800" dirty="0"/>
              <a:t>, </a:t>
            </a:r>
            <a:r>
              <a:rPr lang="en-US" sz="2200" dirty="0"/>
              <a:t>shape</a:t>
            </a:r>
            <a:r>
              <a:rPr lang="en-US" sz="1800" dirty="0"/>
              <a:t>, </a:t>
            </a:r>
            <a:r>
              <a:rPr lang="en-US" sz="2200" dirty="0"/>
              <a:t>statistics of data</a:t>
            </a:r>
            <a:r>
              <a:rPr lang="en-US" sz="1800" dirty="0"/>
              <a:t>(min, max, std, mean, etc.), </a:t>
            </a:r>
            <a:r>
              <a:rPr lang="en-US" sz="2200" dirty="0"/>
              <a:t>duplicates, null values)</a:t>
            </a:r>
          </a:p>
          <a:p>
            <a:pPr>
              <a:buFont typeface="Wingdings" panose="05000000000000000000" pitchFamily="2" charset="2"/>
              <a:buChar char="Ø"/>
            </a:pPr>
            <a:r>
              <a:rPr lang="en-US" sz="2200" b="1" dirty="0"/>
              <a:t>Data Cleaning </a:t>
            </a:r>
            <a:r>
              <a:rPr lang="en-US" sz="2200" dirty="0"/>
              <a:t>(Handle missing values, remove duplicates, correct data types &amp; formats)</a:t>
            </a:r>
          </a:p>
          <a:p>
            <a:pPr>
              <a:buFont typeface="Wingdings" panose="05000000000000000000" pitchFamily="2" charset="2"/>
              <a:buChar char="Ø"/>
            </a:pPr>
            <a:r>
              <a:rPr lang="en-US" sz="2200" b="1" dirty="0"/>
              <a:t>Data Transformation </a:t>
            </a:r>
            <a:r>
              <a:rPr lang="en-US" sz="2200" dirty="0"/>
              <a:t>(Aggregate or disaggregate data based on analysis needs.)</a:t>
            </a:r>
          </a:p>
          <a:p>
            <a:pPr>
              <a:buFont typeface="Wingdings" panose="05000000000000000000" pitchFamily="2" charset="2"/>
              <a:buChar char="Ø"/>
            </a:pPr>
            <a:r>
              <a:rPr lang="en-US" sz="2200" b="1" dirty="0"/>
              <a:t>Data Exploration </a:t>
            </a:r>
            <a:r>
              <a:rPr lang="en-US" sz="2200" dirty="0"/>
              <a:t>(Univariate Analysis, Bivariate Analysis, Multivariate Analysis)</a:t>
            </a:r>
          </a:p>
          <a:p>
            <a:pPr>
              <a:buFont typeface="Wingdings" panose="05000000000000000000" pitchFamily="2" charset="2"/>
              <a:buChar char="Ø"/>
            </a:pPr>
            <a:r>
              <a:rPr lang="en-US" sz="2200" b="1" dirty="0"/>
              <a:t>Data Visualization</a:t>
            </a:r>
          </a:p>
          <a:p>
            <a:pPr>
              <a:buFont typeface="Wingdings" panose="05000000000000000000" pitchFamily="2" charset="2"/>
              <a:buChar char="Ø"/>
            </a:pPr>
            <a:r>
              <a:rPr lang="en-US" sz="2200" b="1" dirty="0"/>
              <a:t>Identify Patterns and Outliers</a:t>
            </a:r>
          </a:p>
          <a:p>
            <a:pPr>
              <a:buFont typeface="Wingdings" panose="05000000000000000000" pitchFamily="2" charset="2"/>
              <a:buChar char="Ø"/>
            </a:pPr>
            <a:r>
              <a:rPr lang="en-US" sz="2200" b="1" dirty="0"/>
              <a:t>Data Summarization</a:t>
            </a:r>
            <a:br>
              <a:rPr lang="en-US" sz="2200" b="1" dirty="0"/>
            </a:br>
            <a:endParaRPr lang="en-US" sz="2200" b="1" dirty="0"/>
          </a:p>
          <a:p>
            <a:pPr>
              <a:buFont typeface="Wingdings" panose="05000000000000000000" pitchFamily="2" charset="2"/>
              <a:buChar char="Ø"/>
            </a:pPr>
            <a:endParaRPr lang="en-US" sz="2200" b="1" dirty="0"/>
          </a:p>
          <a:p>
            <a:pPr>
              <a:buFont typeface="Wingdings" panose="05000000000000000000" pitchFamily="2" charset="2"/>
              <a:buChar char="Ø"/>
            </a:pPr>
            <a:endParaRPr lang="en-US" sz="2200" dirty="0"/>
          </a:p>
        </p:txBody>
      </p:sp>
    </p:spTree>
    <p:extLst>
      <p:ext uri="{BB962C8B-B14F-4D97-AF65-F5344CB8AC3E}">
        <p14:creationId xmlns:p14="http://schemas.microsoft.com/office/powerpoint/2010/main" val="380639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B0BB7F-04CD-6FD2-1542-FA3F61D71C7A}"/>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8053852-C643-B723-5B1E-F455DC24FFA2}"/>
              </a:ext>
            </a:extLst>
          </p:cNvPr>
          <p:cNvSpPr>
            <a:spLocks noGrp="1"/>
          </p:cNvSpPr>
          <p:nvPr>
            <p:ph type="title"/>
          </p:nvPr>
        </p:nvSpPr>
        <p:spPr>
          <a:xfrm>
            <a:off x="1295400" y="669925"/>
            <a:ext cx="4800600" cy="1325563"/>
          </a:xfrm>
        </p:spPr>
        <p:txBody>
          <a:bodyPr anchor="b">
            <a:normAutofit/>
          </a:bodyPr>
          <a:lstStyle/>
          <a:p>
            <a:r>
              <a:rPr lang="en-US">
                <a:solidFill>
                  <a:schemeClr val="bg1"/>
                </a:solidFill>
              </a:rPr>
              <a:t>EDA</a:t>
            </a:r>
          </a:p>
        </p:txBody>
      </p:sp>
      <p:cxnSp>
        <p:nvCxnSpPr>
          <p:cNvPr id="18" name="Straight Connector 17">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0ED1826-6CB9-2C80-1159-97BDB1ED277F}"/>
              </a:ext>
            </a:extLst>
          </p:cNvPr>
          <p:cNvSpPr>
            <a:spLocks noGrp="1"/>
          </p:cNvSpPr>
          <p:nvPr>
            <p:ph idx="1"/>
          </p:nvPr>
        </p:nvSpPr>
        <p:spPr>
          <a:xfrm>
            <a:off x="1295400" y="2288833"/>
            <a:ext cx="4800600" cy="3711571"/>
          </a:xfrm>
        </p:spPr>
        <p:txBody>
          <a:bodyPr>
            <a:normAutofit/>
          </a:bodyPr>
          <a:lstStyle/>
          <a:p>
            <a:pPr>
              <a:buFont typeface="Wingdings" panose="05000000000000000000" pitchFamily="2" charset="2"/>
              <a:buChar char="Ø"/>
            </a:pPr>
            <a:endParaRPr lang="en-US" sz="2000">
              <a:solidFill>
                <a:schemeClr val="bg1"/>
              </a:solidFill>
            </a:endParaRPr>
          </a:p>
          <a:p>
            <a:pPr lvl="1">
              <a:buFont typeface="Wingdings" panose="05000000000000000000" pitchFamily="2" charset="2"/>
              <a:buChar char="Ø"/>
            </a:pPr>
            <a:endParaRPr lang="en-US" sz="2000">
              <a:solidFill>
                <a:schemeClr val="bg1"/>
              </a:solidFill>
            </a:endParaRPr>
          </a:p>
          <a:p>
            <a:pPr lvl="1"/>
            <a:endParaRPr lang="en-US" sz="2000">
              <a:solidFill>
                <a:schemeClr val="bg1"/>
              </a:solidFill>
            </a:endParaRPr>
          </a:p>
          <a:p>
            <a:pPr lvl="1"/>
            <a:endParaRPr lang="en-US" sz="2000">
              <a:solidFill>
                <a:schemeClr val="bg1"/>
              </a:solidFill>
            </a:endParaRPr>
          </a:p>
        </p:txBody>
      </p:sp>
      <p:pic>
        <p:nvPicPr>
          <p:cNvPr id="11" name="Picture 10">
            <a:extLst>
              <a:ext uri="{FF2B5EF4-FFF2-40B4-BE49-F238E27FC236}">
                <a16:creationId xmlns:a16="http://schemas.microsoft.com/office/drawing/2014/main" id="{088A72A9-ECEB-B1EB-63B3-6743A52B1A87}"/>
              </a:ext>
            </a:extLst>
          </p:cNvPr>
          <p:cNvPicPr>
            <a:picLocks noChangeAspect="1"/>
          </p:cNvPicPr>
          <p:nvPr/>
        </p:nvPicPr>
        <p:blipFill>
          <a:blip r:embed="rId2"/>
          <a:stretch>
            <a:fillRect/>
          </a:stretch>
        </p:blipFill>
        <p:spPr>
          <a:xfrm>
            <a:off x="6875169" y="369913"/>
            <a:ext cx="3128688" cy="2784532"/>
          </a:xfrm>
          <a:prstGeom prst="rect">
            <a:avLst/>
          </a:prstGeom>
        </p:spPr>
      </p:pic>
      <p:sp>
        <p:nvSpPr>
          <p:cNvPr id="20" name="Rectangle 19">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4AA0294-BBA8-6086-8196-66DCD1497C15}"/>
              </a:ext>
            </a:extLst>
          </p:cNvPr>
          <p:cNvPicPr>
            <a:picLocks noChangeAspect="1"/>
          </p:cNvPicPr>
          <p:nvPr/>
        </p:nvPicPr>
        <p:blipFill>
          <a:blip r:embed="rId3"/>
          <a:stretch>
            <a:fillRect/>
          </a:stretch>
        </p:blipFill>
        <p:spPr>
          <a:xfrm>
            <a:off x="8199824" y="3730267"/>
            <a:ext cx="3266314" cy="2784532"/>
          </a:xfrm>
          <a:prstGeom prst="rect">
            <a:avLst/>
          </a:prstGeom>
        </p:spPr>
      </p:pic>
      <p:sp>
        <p:nvSpPr>
          <p:cNvPr id="22" name="Rectangle 21">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DA4081F-A478-77C5-7DB2-29C2A90A1FCF}"/>
              </a:ext>
            </a:extLst>
          </p:cNvPr>
          <p:cNvSpPr txBox="1"/>
          <p:nvPr/>
        </p:nvSpPr>
        <p:spPr>
          <a:xfrm>
            <a:off x="868444" y="2665413"/>
            <a:ext cx="4329545"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There is a positive correlation with the distance and for cost of trip for both cab companies.</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 Based on the results, I can infer that distance is an important factor in determining the charged price. </a:t>
            </a:r>
          </a:p>
        </p:txBody>
      </p:sp>
    </p:spTree>
    <p:extLst>
      <p:ext uri="{BB962C8B-B14F-4D97-AF65-F5344CB8AC3E}">
        <p14:creationId xmlns:p14="http://schemas.microsoft.com/office/powerpoint/2010/main" val="2406809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52CDFE-32EE-6C8E-E571-AB9C382D2BE9}"/>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89ECC29-9490-A02B-6FCC-8A5EFE2F6711}"/>
              </a:ext>
            </a:extLst>
          </p:cNvPr>
          <p:cNvSpPr>
            <a:spLocks noGrp="1"/>
          </p:cNvSpPr>
          <p:nvPr>
            <p:ph type="title"/>
          </p:nvPr>
        </p:nvSpPr>
        <p:spPr>
          <a:xfrm>
            <a:off x="1295400" y="669925"/>
            <a:ext cx="4800600" cy="1325563"/>
          </a:xfrm>
        </p:spPr>
        <p:txBody>
          <a:bodyPr anchor="b">
            <a:normAutofit/>
          </a:bodyPr>
          <a:lstStyle/>
          <a:p>
            <a:r>
              <a:rPr lang="en-US">
                <a:solidFill>
                  <a:schemeClr val="bg1"/>
                </a:solidFill>
              </a:rPr>
              <a:t>EDA</a:t>
            </a:r>
          </a:p>
        </p:txBody>
      </p:sp>
      <p:cxnSp>
        <p:nvCxnSpPr>
          <p:cNvPr id="17" name="Straight Connector 16">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C939791-8568-ECAE-6200-D0D0F6610E44}"/>
              </a:ext>
            </a:extLst>
          </p:cNvPr>
          <p:cNvSpPr>
            <a:spLocks noGrp="1"/>
          </p:cNvSpPr>
          <p:nvPr>
            <p:ph idx="1"/>
          </p:nvPr>
        </p:nvSpPr>
        <p:spPr>
          <a:xfrm>
            <a:off x="1295400" y="2288833"/>
            <a:ext cx="4800600" cy="3711571"/>
          </a:xfrm>
        </p:spPr>
        <p:txBody>
          <a:bodyPr>
            <a:normAutofit/>
          </a:bodyPr>
          <a:lstStyle/>
          <a:p>
            <a:pPr marL="0" indent="0">
              <a:buNone/>
            </a:pPr>
            <a:br>
              <a:rPr lang="en-US" sz="2000" b="1">
                <a:solidFill>
                  <a:schemeClr val="bg1"/>
                </a:solidFill>
              </a:rPr>
            </a:br>
            <a:endParaRPr lang="en-US" sz="2000" b="1">
              <a:solidFill>
                <a:schemeClr val="bg1"/>
              </a:solidFill>
            </a:endParaRPr>
          </a:p>
          <a:p>
            <a:pPr>
              <a:buFont typeface="Wingdings" panose="05000000000000000000" pitchFamily="2" charset="2"/>
              <a:buChar char="Ø"/>
            </a:pPr>
            <a:endParaRPr lang="en-US" sz="2000" b="1">
              <a:solidFill>
                <a:schemeClr val="bg1"/>
              </a:solidFill>
            </a:endParaRPr>
          </a:p>
          <a:p>
            <a:pPr>
              <a:buFont typeface="Wingdings" panose="05000000000000000000" pitchFamily="2" charset="2"/>
              <a:buChar char="Ø"/>
            </a:pPr>
            <a:endParaRPr lang="en-US" sz="2000">
              <a:solidFill>
                <a:schemeClr val="bg1"/>
              </a:solidFill>
            </a:endParaRPr>
          </a:p>
        </p:txBody>
      </p:sp>
      <p:pic>
        <p:nvPicPr>
          <p:cNvPr id="7" name="Picture 6">
            <a:extLst>
              <a:ext uri="{FF2B5EF4-FFF2-40B4-BE49-F238E27FC236}">
                <a16:creationId xmlns:a16="http://schemas.microsoft.com/office/drawing/2014/main" id="{1AE6A611-4FBE-D534-8E79-11178CCFC13E}"/>
              </a:ext>
            </a:extLst>
          </p:cNvPr>
          <p:cNvPicPr>
            <a:picLocks noChangeAspect="1"/>
          </p:cNvPicPr>
          <p:nvPr/>
        </p:nvPicPr>
        <p:blipFill>
          <a:blip r:embed="rId2"/>
          <a:stretch>
            <a:fillRect/>
          </a:stretch>
        </p:blipFill>
        <p:spPr>
          <a:xfrm>
            <a:off x="6645193" y="923334"/>
            <a:ext cx="3588640" cy="1677689"/>
          </a:xfrm>
          <a:prstGeom prst="rect">
            <a:avLst/>
          </a:prstGeom>
        </p:spPr>
      </p:pic>
      <p:sp>
        <p:nvSpPr>
          <p:cNvPr id="19" name="Rectangle 18">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7CC7916-8C83-A3C4-9581-CFBAE3DAEDE9}"/>
              </a:ext>
            </a:extLst>
          </p:cNvPr>
          <p:cNvPicPr>
            <a:picLocks noChangeAspect="1"/>
          </p:cNvPicPr>
          <p:nvPr/>
        </p:nvPicPr>
        <p:blipFill>
          <a:blip r:embed="rId3"/>
          <a:stretch>
            <a:fillRect/>
          </a:stretch>
        </p:blipFill>
        <p:spPr>
          <a:xfrm>
            <a:off x="8038661" y="4292660"/>
            <a:ext cx="3588640" cy="1659746"/>
          </a:xfrm>
          <a:prstGeom prst="rect">
            <a:avLst/>
          </a:prstGeom>
        </p:spPr>
      </p:pic>
      <p:sp>
        <p:nvSpPr>
          <p:cNvPr id="21" name="Rectangle 20">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29918DC-373E-A116-8832-0B4FD4D8829A}"/>
              </a:ext>
            </a:extLst>
          </p:cNvPr>
          <p:cNvSpPr txBox="1"/>
          <p:nvPr/>
        </p:nvSpPr>
        <p:spPr>
          <a:xfrm>
            <a:off x="1004455" y="2694709"/>
            <a:ext cx="4488872" cy="2862322"/>
          </a:xfrm>
          <a:prstGeom prst="rect">
            <a:avLst/>
          </a:prstGeom>
          <a:noFill/>
        </p:spPr>
        <p:txBody>
          <a:bodyPr wrap="square" rtlCol="0">
            <a:spAutoFit/>
          </a:bodyPr>
          <a:lstStyle/>
          <a:p>
            <a:r>
              <a:rPr lang="en-US" b="1" dirty="0">
                <a:solidFill>
                  <a:schemeClr val="bg1"/>
                </a:solidFill>
              </a:rPr>
              <a:t>Pink</a:t>
            </a:r>
            <a:r>
              <a:rPr lang="en-US" dirty="0">
                <a:solidFill>
                  <a:schemeClr val="bg1"/>
                </a:solidFill>
              </a:rPr>
              <a:t> </a:t>
            </a:r>
            <a:r>
              <a:rPr lang="en-US" b="1" dirty="0">
                <a:solidFill>
                  <a:schemeClr val="bg1"/>
                </a:solidFill>
              </a:rPr>
              <a:t>Cab</a:t>
            </a:r>
            <a:r>
              <a:rPr lang="en-US" dirty="0">
                <a:solidFill>
                  <a:schemeClr val="bg1"/>
                </a:solidFill>
              </a:rPr>
              <a:t>: Customers travel more in the later months in a year; with the 11th and 12th months having the most car trips.</a:t>
            </a:r>
          </a:p>
          <a:p>
            <a:endParaRPr lang="en-US" dirty="0">
              <a:solidFill>
                <a:schemeClr val="bg1"/>
              </a:solidFill>
            </a:endParaRPr>
          </a:p>
          <a:p>
            <a:r>
              <a:rPr lang="en-US" b="1" dirty="0">
                <a:solidFill>
                  <a:schemeClr val="bg1"/>
                </a:solidFill>
              </a:rPr>
              <a:t>Yellow</a:t>
            </a:r>
            <a:r>
              <a:rPr lang="en-US" dirty="0">
                <a:solidFill>
                  <a:schemeClr val="bg1"/>
                </a:solidFill>
              </a:rPr>
              <a:t> </a:t>
            </a:r>
            <a:r>
              <a:rPr lang="en-US" b="1" dirty="0">
                <a:solidFill>
                  <a:schemeClr val="bg1"/>
                </a:solidFill>
              </a:rPr>
              <a:t>Cab</a:t>
            </a:r>
            <a:r>
              <a:rPr lang="en-US" dirty="0">
                <a:solidFill>
                  <a:schemeClr val="bg1"/>
                </a:solidFill>
              </a:rPr>
              <a:t>: Customers also travel more in the later months in a year. With the 12th month having the most car trips. There are about 2x more car trips with the Yellow Cab company compared to the Pink Cab company.</a:t>
            </a:r>
          </a:p>
        </p:txBody>
      </p:sp>
    </p:spTree>
    <p:extLst>
      <p:ext uri="{BB962C8B-B14F-4D97-AF65-F5344CB8AC3E}">
        <p14:creationId xmlns:p14="http://schemas.microsoft.com/office/powerpoint/2010/main" val="35668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7DDBFD-94A5-0BA7-D02D-AD54738EB601}"/>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770C4C8-DCB1-0F66-579F-224B1DEF840F}"/>
              </a:ext>
            </a:extLst>
          </p:cNvPr>
          <p:cNvSpPr>
            <a:spLocks noGrp="1"/>
          </p:cNvSpPr>
          <p:nvPr>
            <p:ph type="title"/>
          </p:nvPr>
        </p:nvSpPr>
        <p:spPr>
          <a:xfrm>
            <a:off x="1295400" y="669925"/>
            <a:ext cx="4800600" cy="1325563"/>
          </a:xfrm>
        </p:spPr>
        <p:txBody>
          <a:bodyPr anchor="b">
            <a:normAutofit/>
          </a:bodyPr>
          <a:lstStyle/>
          <a:p>
            <a:r>
              <a:rPr lang="en-US">
                <a:solidFill>
                  <a:schemeClr val="bg1"/>
                </a:solidFill>
              </a:rPr>
              <a:t>EDA</a:t>
            </a:r>
          </a:p>
        </p:txBody>
      </p:sp>
      <p:cxnSp>
        <p:nvCxnSpPr>
          <p:cNvPr id="17" name="Straight Connector 16">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C1F6B4-3275-5604-E30E-CD931EFF964C}"/>
              </a:ext>
            </a:extLst>
          </p:cNvPr>
          <p:cNvSpPr>
            <a:spLocks noGrp="1"/>
          </p:cNvSpPr>
          <p:nvPr>
            <p:ph idx="1"/>
          </p:nvPr>
        </p:nvSpPr>
        <p:spPr>
          <a:xfrm>
            <a:off x="1295400" y="2288833"/>
            <a:ext cx="4800600" cy="3711571"/>
          </a:xfrm>
        </p:spPr>
        <p:txBody>
          <a:bodyPr>
            <a:normAutofit/>
          </a:bodyPr>
          <a:lstStyle/>
          <a:p>
            <a:pPr marL="0" indent="0">
              <a:buNone/>
            </a:pPr>
            <a:br>
              <a:rPr lang="en-US" sz="2000" b="1" dirty="0">
                <a:solidFill>
                  <a:schemeClr val="bg1"/>
                </a:solidFill>
              </a:rPr>
            </a:br>
            <a:endParaRPr lang="en-US" sz="2000" b="1" dirty="0">
              <a:solidFill>
                <a:schemeClr val="bg1"/>
              </a:solidFill>
            </a:endParaRPr>
          </a:p>
          <a:p>
            <a:pPr>
              <a:buFont typeface="Wingdings" panose="05000000000000000000" pitchFamily="2" charset="2"/>
              <a:buChar char="Ø"/>
            </a:pPr>
            <a:endParaRPr lang="en-US" sz="2000" b="1" dirty="0">
              <a:solidFill>
                <a:schemeClr val="bg1"/>
              </a:solidFill>
            </a:endParaRPr>
          </a:p>
          <a:p>
            <a:pPr>
              <a:buFont typeface="Wingdings" panose="05000000000000000000" pitchFamily="2" charset="2"/>
              <a:buChar char="Ø"/>
            </a:pPr>
            <a:endParaRPr lang="en-US" sz="2000" dirty="0">
              <a:solidFill>
                <a:schemeClr val="bg1"/>
              </a:solidFill>
            </a:endParaRPr>
          </a:p>
        </p:txBody>
      </p:sp>
      <p:pic>
        <p:nvPicPr>
          <p:cNvPr id="9" name="Picture 8">
            <a:extLst>
              <a:ext uri="{FF2B5EF4-FFF2-40B4-BE49-F238E27FC236}">
                <a16:creationId xmlns:a16="http://schemas.microsoft.com/office/drawing/2014/main" id="{A5495154-2286-4CF5-5262-E86B5A6BD055}"/>
              </a:ext>
            </a:extLst>
          </p:cNvPr>
          <p:cNvPicPr>
            <a:picLocks noChangeAspect="1"/>
          </p:cNvPicPr>
          <p:nvPr/>
        </p:nvPicPr>
        <p:blipFill>
          <a:blip r:embed="rId2"/>
          <a:stretch>
            <a:fillRect/>
          </a:stretch>
        </p:blipFill>
        <p:spPr>
          <a:xfrm>
            <a:off x="8028881" y="3782055"/>
            <a:ext cx="3588640" cy="2422331"/>
          </a:xfrm>
          <a:prstGeom prst="rect">
            <a:avLst/>
          </a:prstGeom>
        </p:spPr>
      </p:pic>
      <p:sp>
        <p:nvSpPr>
          <p:cNvPr id="19" name="Rectangle 18">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3B53624-F8A3-EA5B-F7E7-7821D35E46F0}"/>
              </a:ext>
            </a:extLst>
          </p:cNvPr>
          <p:cNvPicPr>
            <a:picLocks noChangeAspect="1"/>
          </p:cNvPicPr>
          <p:nvPr/>
        </p:nvPicPr>
        <p:blipFill>
          <a:blip r:embed="rId3"/>
          <a:stretch>
            <a:fillRect/>
          </a:stretch>
        </p:blipFill>
        <p:spPr>
          <a:xfrm>
            <a:off x="6635413" y="337196"/>
            <a:ext cx="3588640" cy="2413360"/>
          </a:xfrm>
          <a:prstGeom prst="rect">
            <a:avLst/>
          </a:prstGeom>
        </p:spPr>
      </p:pic>
      <p:sp>
        <p:nvSpPr>
          <p:cNvPr id="21" name="Rectangle 20">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1B65F53-911C-6C87-7FE6-481D93FA92C4}"/>
              </a:ext>
            </a:extLst>
          </p:cNvPr>
          <p:cNvSpPr txBox="1"/>
          <p:nvPr/>
        </p:nvSpPr>
        <p:spPr>
          <a:xfrm>
            <a:off x="9324829" y="6277881"/>
            <a:ext cx="1399309" cy="369332"/>
          </a:xfrm>
          <a:prstGeom prst="rect">
            <a:avLst/>
          </a:prstGeom>
          <a:noFill/>
        </p:spPr>
        <p:txBody>
          <a:bodyPr wrap="square" rtlCol="0">
            <a:spAutoFit/>
          </a:bodyPr>
          <a:lstStyle/>
          <a:p>
            <a:r>
              <a:rPr lang="en-US" dirty="0">
                <a:solidFill>
                  <a:schemeClr val="bg1"/>
                </a:solidFill>
              </a:rPr>
              <a:t>Yellow Cab</a:t>
            </a:r>
          </a:p>
        </p:txBody>
      </p:sp>
      <p:sp>
        <p:nvSpPr>
          <p:cNvPr id="13" name="TextBox 12">
            <a:extLst>
              <a:ext uri="{FF2B5EF4-FFF2-40B4-BE49-F238E27FC236}">
                <a16:creationId xmlns:a16="http://schemas.microsoft.com/office/drawing/2014/main" id="{831273AB-2667-FEA7-6BA7-160D1E9426D9}"/>
              </a:ext>
            </a:extLst>
          </p:cNvPr>
          <p:cNvSpPr txBox="1"/>
          <p:nvPr/>
        </p:nvSpPr>
        <p:spPr>
          <a:xfrm>
            <a:off x="7717766" y="2861181"/>
            <a:ext cx="1500996" cy="369332"/>
          </a:xfrm>
          <a:prstGeom prst="rect">
            <a:avLst/>
          </a:prstGeom>
          <a:noFill/>
        </p:spPr>
        <p:txBody>
          <a:bodyPr wrap="square" rtlCol="0">
            <a:spAutoFit/>
          </a:bodyPr>
          <a:lstStyle/>
          <a:p>
            <a:pPr algn="ctr"/>
            <a:r>
              <a:rPr lang="en-US" dirty="0">
                <a:solidFill>
                  <a:schemeClr val="bg1"/>
                </a:solidFill>
              </a:rPr>
              <a:t>Pink Cab</a:t>
            </a:r>
          </a:p>
        </p:txBody>
      </p:sp>
      <p:sp>
        <p:nvSpPr>
          <p:cNvPr id="14" name="TextBox 13">
            <a:extLst>
              <a:ext uri="{FF2B5EF4-FFF2-40B4-BE49-F238E27FC236}">
                <a16:creationId xmlns:a16="http://schemas.microsoft.com/office/drawing/2014/main" id="{FC71F904-1807-3549-F8D4-F47C0E1107A3}"/>
              </a:ext>
            </a:extLst>
          </p:cNvPr>
          <p:cNvSpPr txBox="1"/>
          <p:nvPr/>
        </p:nvSpPr>
        <p:spPr>
          <a:xfrm>
            <a:off x="678611" y="2674189"/>
            <a:ext cx="4692770" cy="2215991"/>
          </a:xfrm>
          <a:prstGeom prst="rect">
            <a:avLst/>
          </a:prstGeom>
          <a:noFill/>
        </p:spPr>
        <p:txBody>
          <a:bodyPr wrap="square" rtlCol="0">
            <a:spAutoFit/>
          </a:bodyPr>
          <a:lstStyle/>
          <a:p>
            <a:endParaRPr lang="en-US" dirty="0">
              <a:solidFill>
                <a:schemeClr val="bg1"/>
              </a:solidFill>
            </a:endParaRPr>
          </a:p>
          <a:p>
            <a:r>
              <a:rPr lang="en-US" sz="2400" dirty="0">
                <a:solidFill>
                  <a:schemeClr val="bg1"/>
                </a:solidFill>
              </a:rPr>
              <a:t>Los Angeles, CA has the most car rides for the Pink Cab company whereas New York, NY has the most car rides for the Yellow Cab company.</a:t>
            </a:r>
          </a:p>
        </p:txBody>
      </p:sp>
    </p:spTree>
    <p:extLst>
      <p:ext uri="{BB962C8B-B14F-4D97-AF65-F5344CB8AC3E}">
        <p14:creationId xmlns:p14="http://schemas.microsoft.com/office/powerpoint/2010/main" val="1913489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0857256-A97A-F1EF-FEC2-ED707B2C591B}"/>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D1970744-9CE8-0640-9073-F5F24C55A42A}"/>
              </a:ext>
            </a:extLst>
          </p:cNvPr>
          <p:cNvSpPr>
            <a:spLocks noGrp="1"/>
          </p:cNvSpPr>
          <p:nvPr>
            <p:ph type="title"/>
          </p:nvPr>
        </p:nvSpPr>
        <p:spPr>
          <a:xfrm>
            <a:off x="1295400" y="669925"/>
            <a:ext cx="4800600" cy="1325563"/>
          </a:xfrm>
        </p:spPr>
        <p:txBody>
          <a:bodyPr anchor="b">
            <a:normAutofit/>
          </a:bodyPr>
          <a:lstStyle/>
          <a:p>
            <a:r>
              <a:rPr lang="en-US">
                <a:solidFill>
                  <a:schemeClr val="bg1"/>
                </a:solidFill>
              </a:rPr>
              <a:t>EDA</a:t>
            </a:r>
          </a:p>
        </p:txBody>
      </p:sp>
      <p:cxnSp>
        <p:nvCxnSpPr>
          <p:cNvPr id="28" name="Straight Connector 27">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1ECE34C0-042A-8D32-AAEB-546825180C3F}"/>
              </a:ext>
            </a:extLst>
          </p:cNvPr>
          <p:cNvPicPr>
            <a:picLocks noChangeAspect="1"/>
          </p:cNvPicPr>
          <p:nvPr/>
        </p:nvPicPr>
        <p:blipFill>
          <a:blip r:embed="rId2"/>
          <a:stretch>
            <a:fillRect/>
          </a:stretch>
        </p:blipFill>
        <p:spPr>
          <a:xfrm>
            <a:off x="6677151" y="369913"/>
            <a:ext cx="3524724" cy="2784532"/>
          </a:xfrm>
          <a:prstGeom prst="rect">
            <a:avLst/>
          </a:prstGeom>
        </p:spPr>
      </p:pic>
      <p:sp>
        <p:nvSpPr>
          <p:cNvPr id="30" name="Rectangle 29">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4DA9740-2883-8974-2283-DB0AB7D303E4}"/>
              </a:ext>
            </a:extLst>
          </p:cNvPr>
          <p:cNvPicPr>
            <a:picLocks noChangeAspect="1"/>
          </p:cNvPicPr>
          <p:nvPr/>
        </p:nvPicPr>
        <p:blipFill>
          <a:blip r:embed="rId3"/>
          <a:stretch>
            <a:fillRect/>
          </a:stretch>
        </p:blipFill>
        <p:spPr>
          <a:xfrm>
            <a:off x="8038661" y="3763336"/>
            <a:ext cx="3588640" cy="2718394"/>
          </a:xfrm>
          <a:prstGeom prst="rect">
            <a:avLst/>
          </a:prstGeom>
        </p:spPr>
      </p:pic>
      <p:sp>
        <p:nvSpPr>
          <p:cNvPr id="32" name="Rectangle 31">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B923A8D-8D36-AF54-8959-8756B0EC8D69}"/>
              </a:ext>
            </a:extLst>
          </p:cNvPr>
          <p:cNvSpPr txBox="1"/>
          <p:nvPr/>
        </p:nvSpPr>
        <p:spPr>
          <a:xfrm>
            <a:off x="1084165" y="2561044"/>
            <a:ext cx="4336212" cy="3477875"/>
          </a:xfrm>
          <a:prstGeom prst="rect">
            <a:avLst/>
          </a:prstGeom>
          <a:noFill/>
        </p:spPr>
        <p:txBody>
          <a:bodyPr wrap="square" rtlCol="0">
            <a:spAutoFit/>
          </a:bodyPr>
          <a:lstStyle/>
          <a:p>
            <a:r>
              <a:rPr lang="en-US" sz="2400" dirty="0">
                <a:solidFill>
                  <a:schemeClr val="bg1"/>
                </a:solidFill>
              </a:rPr>
              <a:t>There are more car trips and higher price charges with the Yellow Cab company compared to the Pink Cab company.</a:t>
            </a:r>
          </a:p>
          <a:p>
            <a:endParaRPr lang="en-US" sz="2800" dirty="0">
              <a:solidFill>
                <a:schemeClr val="bg1"/>
              </a:solidFill>
            </a:endParaRPr>
          </a:p>
          <a:p>
            <a:r>
              <a:rPr lang="en-US" sz="2400" dirty="0">
                <a:solidFill>
                  <a:schemeClr val="bg1"/>
                </a:solidFill>
              </a:rPr>
              <a:t>This means that the Yellow Cab company charges more than the Pink Cab company</a:t>
            </a:r>
          </a:p>
        </p:txBody>
      </p:sp>
    </p:spTree>
    <p:extLst>
      <p:ext uri="{BB962C8B-B14F-4D97-AF65-F5344CB8AC3E}">
        <p14:creationId xmlns:p14="http://schemas.microsoft.com/office/powerpoint/2010/main" val="2703612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FD9ED0-C68B-AFAD-93C9-3E6B3E1AC7C5}"/>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7452135F-0CDC-E1C0-6329-4F2E09812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0D82A1B-ED25-D593-4683-BB89223DDBD7}"/>
              </a:ext>
            </a:extLst>
          </p:cNvPr>
          <p:cNvSpPr>
            <a:spLocks noGrp="1"/>
          </p:cNvSpPr>
          <p:nvPr>
            <p:ph type="title"/>
          </p:nvPr>
        </p:nvSpPr>
        <p:spPr>
          <a:xfrm>
            <a:off x="1295400" y="669925"/>
            <a:ext cx="4800600" cy="1325563"/>
          </a:xfrm>
        </p:spPr>
        <p:txBody>
          <a:bodyPr anchor="b">
            <a:normAutofit/>
          </a:bodyPr>
          <a:lstStyle/>
          <a:p>
            <a:r>
              <a:rPr lang="en-US">
                <a:solidFill>
                  <a:schemeClr val="bg1"/>
                </a:solidFill>
              </a:rPr>
              <a:t>EDA</a:t>
            </a:r>
          </a:p>
        </p:txBody>
      </p:sp>
      <p:cxnSp>
        <p:nvCxnSpPr>
          <p:cNvPr id="28" name="Straight Connector 27">
            <a:extLst>
              <a:ext uri="{FF2B5EF4-FFF2-40B4-BE49-F238E27FC236}">
                <a16:creationId xmlns:a16="http://schemas.microsoft.com/office/drawing/2014/main" id="{1DB10EF1-93A5-7C48-E7F5-1FEFFECE39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8D845739-54B0-A811-8386-0F6730E53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AC4CFFF-667B-F4E7-CB61-8748ADD9B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47EDCE1-E9B9-F07E-174E-EAC75AF5F1D0}"/>
              </a:ext>
            </a:extLst>
          </p:cNvPr>
          <p:cNvSpPr txBox="1"/>
          <p:nvPr/>
        </p:nvSpPr>
        <p:spPr>
          <a:xfrm>
            <a:off x="1084165" y="2561044"/>
            <a:ext cx="4336212" cy="2677656"/>
          </a:xfrm>
          <a:prstGeom prst="rect">
            <a:avLst/>
          </a:prstGeom>
          <a:noFill/>
        </p:spPr>
        <p:txBody>
          <a:bodyPr wrap="square" rtlCol="0">
            <a:spAutoFit/>
          </a:bodyPr>
          <a:lstStyle/>
          <a:p>
            <a:r>
              <a:rPr lang="en-US" sz="2400" dirty="0">
                <a:solidFill>
                  <a:schemeClr val="bg1"/>
                </a:solidFill>
              </a:rPr>
              <a:t>The Yellow cab has 3x more car trips than the Pink Cab company</a:t>
            </a:r>
          </a:p>
          <a:p>
            <a:endParaRPr lang="en-US" sz="2400" dirty="0">
              <a:solidFill>
                <a:schemeClr val="bg1"/>
              </a:solidFill>
            </a:endParaRPr>
          </a:p>
          <a:p>
            <a:r>
              <a:rPr lang="en-US" sz="2400" dirty="0">
                <a:solidFill>
                  <a:schemeClr val="bg1"/>
                </a:solidFill>
              </a:rPr>
              <a:t>2017 was the year with the most car trips for both companies</a:t>
            </a:r>
          </a:p>
        </p:txBody>
      </p:sp>
      <p:pic>
        <p:nvPicPr>
          <p:cNvPr id="4" name="Picture 3">
            <a:extLst>
              <a:ext uri="{FF2B5EF4-FFF2-40B4-BE49-F238E27FC236}">
                <a16:creationId xmlns:a16="http://schemas.microsoft.com/office/drawing/2014/main" id="{F0E26846-3068-2CC9-D14E-67C5DC6B16EE}"/>
              </a:ext>
            </a:extLst>
          </p:cNvPr>
          <p:cNvPicPr>
            <a:picLocks noChangeAspect="1"/>
          </p:cNvPicPr>
          <p:nvPr/>
        </p:nvPicPr>
        <p:blipFill>
          <a:blip r:embed="rId2"/>
          <a:stretch>
            <a:fillRect/>
          </a:stretch>
        </p:blipFill>
        <p:spPr>
          <a:xfrm>
            <a:off x="6669282" y="443300"/>
            <a:ext cx="3520901" cy="2707146"/>
          </a:xfrm>
          <a:prstGeom prst="rect">
            <a:avLst/>
          </a:prstGeom>
        </p:spPr>
      </p:pic>
      <p:sp>
        <p:nvSpPr>
          <p:cNvPr id="5" name="TextBox 4">
            <a:extLst>
              <a:ext uri="{FF2B5EF4-FFF2-40B4-BE49-F238E27FC236}">
                <a16:creationId xmlns:a16="http://schemas.microsoft.com/office/drawing/2014/main" id="{44E90ED9-4438-C1F7-27B3-69A70595A25F}"/>
              </a:ext>
            </a:extLst>
          </p:cNvPr>
          <p:cNvSpPr txBox="1"/>
          <p:nvPr/>
        </p:nvSpPr>
        <p:spPr>
          <a:xfrm>
            <a:off x="10778836" y="935182"/>
            <a:ext cx="1133754" cy="369332"/>
          </a:xfrm>
          <a:prstGeom prst="rect">
            <a:avLst/>
          </a:prstGeom>
          <a:noFill/>
        </p:spPr>
        <p:txBody>
          <a:bodyPr wrap="square" rtlCol="0">
            <a:spAutoFit/>
          </a:bodyPr>
          <a:lstStyle/>
          <a:p>
            <a:r>
              <a:rPr lang="en-US" dirty="0">
                <a:solidFill>
                  <a:schemeClr val="bg1"/>
                </a:solidFill>
              </a:rPr>
              <a:t>Pink Cab</a:t>
            </a:r>
          </a:p>
        </p:txBody>
      </p:sp>
      <p:pic>
        <p:nvPicPr>
          <p:cNvPr id="9" name="Picture 8">
            <a:extLst>
              <a:ext uri="{FF2B5EF4-FFF2-40B4-BE49-F238E27FC236}">
                <a16:creationId xmlns:a16="http://schemas.microsoft.com/office/drawing/2014/main" id="{5C1D41B3-EB05-97D3-83A7-2C7865049FF5}"/>
              </a:ext>
            </a:extLst>
          </p:cNvPr>
          <p:cNvPicPr>
            <a:picLocks noChangeAspect="1"/>
          </p:cNvPicPr>
          <p:nvPr/>
        </p:nvPicPr>
        <p:blipFill>
          <a:blip r:embed="rId3"/>
          <a:stretch>
            <a:fillRect/>
          </a:stretch>
        </p:blipFill>
        <p:spPr>
          <a:xfrm>
            <a:off x="7950472" y="3729144"/>
            <a:ext cx="3745458" cy="2832137"/>
          </a:xfrm>
          <a:prstGeom prst="rect">
            <a:avLst/>
          </a:prstGeom>
        </p:spPr>
      </p:pic>
      <p:sp>
        <p:nvSpPr>
          <p:cNvPr id="10" name="TextBox 9">
            <a:extLst>
              <a:ext uri="{FF2B5EF4-FFF2-40B4-BE49-F238E27FC236}">
                <a16:creationId xmlns:a16="http://schemas.microsoft.com/office/drawing/2014/main" id="{A31DA52B-4C7B-0446-7BF0-903ACF22FEE2}"/>
              </a:ext>
            </a:extLst>
          </p:cNvPr>
          <p:cNvSpPr txBox="1"/>
          <p:nvPr/>
        </p:nvSpPr>
        <p:spPr>
          <a:xfrm>
            <a:off x="6389298" y="4721029"/>
            <a:ext cx="1310371" cy="369332"/>
          </a:xfrm>
          <a:prstGeom prst="rect">
            <a:avLst/>
          </a:prstGeom>
          <a:noFill/>
        </p:spPr>
        <p:txBody>
          <a:bodyPr wrap="square" rtlCol="0">
            <a:spAutoFit/>
          </a:bodyPr>
          <a:lstStyle/>
          <a:p>
            <a:r>
              <a:rPr lang="en-US" dirty="0">
                <a:solidFill>
                  <a:schemeClr val="bg1"/>
                </a:solidFill>
              </a:rPr>
              <a:t>Yellow Cab</a:t>
            </a:r>
          </a:p>
        </p:txBody>
      </p:sp>
    </p:spTree>
    <p:extLst>
      <p:ext uri="{BB962C8B-B14F-4D97-AF65-F5344CB8AC3E}">
        <p14:creationId xmlns:p14="http://schemas.microsoft.com/office/powerpoint/2010/main" val="3323284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37973</TotalTime>
  <Words>859</Words>
  <Application>Microsoft Office PowerPoint</Application>
  <PresentationFormat>Widescreen</PresentationFormat>
  <Paragraphs>86</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Aptos Display</vt:lpstr>
      <vt:lpstr>Arial</vt:lpstr>
      <vt:lpstr>Wingdings</vt:lpstr>
      <vt:lpstr>Office Theme</vt:lpstr>
      <vt:lpstr>G2M Insight  for  investment </vt:lpstr>
      <vt:lpstr>Executive Summary</vt:lpstr>
      <vt:lpstr>Problem Statement</vt:lpstr>
      <vt:lpstr>Approach</vt:lpstr>
      <vt:lpstr>EDA</vt:lpstr>
      <vt:lpstr>EDA</vt:lpstr>
      <vt:lpstr>EDA</vt:lpstr>
      <vt:lpstr>EDA</vt:lpstr>
      <vt:lpstr>EDA</vt:lpstr>
      <vt:lpstr>EDA</vt:lpstr>
      <vt:lpstr>EDA</vt:lpstr>
      <vt:lpstr>EDA</vt:lpstr>
      <vt:lpstr>EDA</vt:lpstr>
      <vt:lpstr>EDA</vt:lpstr>
      <vt:lpstr>EDA</vt:lpstr>
      <vt:lpstr>EDA</vt:lpstr>
      <vt:lpstr>Hypothesis</vt:lpstr>
      <vt:lpstr>Hypothesis</vt:lpstr>
      <vt:lpstr>Hypothesis</vt:lpstr>
      <vt:lpstr>EDA Summary</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Sidrac</dc:creator>
  <cp:lastModifiedBy>Sophie Sidrac</cp:lastModifiedBy>
  <cp:revision>7</cp:revision>
  <dcterms:created xsi:type="dcterms:W3CDTF">2025-02-15T02:50:38Z</dcterms:created>
  <dcterms:modified xsi:type="dcterms:W3CDTF">2025-04-04T08:18:58Z</dcterms:modified>
</cp:coreProperties>
</file>