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500" r:id="rId2"/>
    <p:sldId id="1427" r:id="rId3"/>
    <p:sldId id="1501" r:id="rId4"/>
    <p:sldId id="1502" r:id="rId5"/>
    <p:sldId id="1428" r:id="rId6"/>
    <p:sldId id="1504" r:id="rId7"/>
    <p:sldId id="1503" r:id="rId8"/>
    <p:sldId id="1430" r:id="rId9"/>
    <p:sldId id="1505" r:id="rId10"/>
    <p:sldId id="1507" r:id="rId11"/>
    <p:sldId id="1508" r:id="rId12"/>
    <p:sldId id="150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41475-07E2-B449-AE8E-10663564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FBCA4-B936-4B0B-88FE-7DB9DF488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AFB03-C560-AD70-9255-484C34B4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AF0A5-F8E8-A75D-DA87-B9F53F9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4A467-51EE-D2E1-0A8C-AB34F83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0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3852B-FE07-4D29-F0F4-CD02A9C8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A770D-7127-F1DC-32FB-791018A9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61594-176F-CD60-78CE-4F04D4DD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B4EF7-EB3B-98FD-1C9A-232FA805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5D111-ED58-60BD-A49C-06C31B7E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F959AC-BB37-650B-5929-311B92842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40DAC-953B-8D70-1B90-AAA792A1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964B6-47E0-F68E-B71D-931E6B4F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45604-8D56-1B03-D914-BB909B4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9023C-1EA5-B080-AD53-FB533421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7082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9E634-6729-E6D2-1593-39C04045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BF40C-3F7B-87E8-0C1D-0D3204C2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F7C6B-6ECB-838E-9861-AC5E3B3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C1F29-53C4-5909-3560-D77E9E40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3371F-14C7-7558-EAD7-0B1D655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9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C004-D3F7-43C0-81B3-066DB81C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7BCAB-71FA-AA57-E911-7C61AEE7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BA549-7749-6C2A-9D29-38E0E27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59A29-F4F6-725D-475C-646AC3CF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AEEC6-A069-910B-0E0B-A35E7F3F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0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0D5B1-9A51-19B7-93D2-E0651467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C7FD9-1FAD-230F-5487-59616DE80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45978-08D3-1E4D-E6FF-32655FCCA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C2731-687F-1359-F484-D32ADF15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3AA4B-C393-82F0-4511-1E434393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4242F-7402-9738-3ECD-7CF0E97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EC263-F3F5-B1CF-B893-30C73725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3C36B-E58D-1FD9-EE5F-E16B1009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6FA92-3659-E0D0-EF66-2AB29515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704C44-46C0-3035-C5DA-ABDB00808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FA0C4-9920-93A6-0B57-E2ED6F78D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49C30C-8E78-DB26-681A-E1ABB9A4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B9C0FA-2E6E-DF43-F205-AD2495C2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AD3045-8040-93E0-C4DD-4E5ADE38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0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235D-A968-C526-566D-1090416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8DE7D1-4C67-D830-BBF2-1C153898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A59D22-810B-82A0-B3C2-D3E9B8E6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40B81-9AD9-E6FB-260A-2117960B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E5091E-E1B3-1D8C-D163-848CF133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7AC38-31FF-962C-5A24-C57B948D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99D92-B575-8546-4D76-C3153813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E450E-E126-EDDF-A54F-B1ABAC45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FDF55-5692-9D3B-1FC1-1BD1E45C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59B08-2D78-42ED-BDF0-93379CEC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72879-7929-075C-C3DF-07289073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6B43D-165C-53DE-6FCF-1B5BF860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70780-F043-449B-ABDA-F53560CB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0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19A9-D556-9A34-CC59-CBDD8C86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7B61BB-3137-37B3-B93C-319419E5E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6E986-1387-9A98-1D05-50E142F3C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58B40-7D4F-CEFD-CABB-84A16843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34DC0-3F0A-2AB3-61FA-9C2B06BD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DF594-112C-1F9E-DEDC-324262FA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3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55225D-2F41-CB9C-B44D-7E110091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E0006-5FB2-0204-2D6E-9E76FBA3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C1ED5-0D74-CD06-8F7C-50EAA652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E7AA-648B-4019-B873-F488F1629C9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4904F-924D-A116-3E46-70EEC143C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4F2B1-A8FD-3EC1-10B2-F44B0000E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2AF2-72C1-4E0C-93F9-2395A7FFB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4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7BE265-0B62-AD5E-DAB7-87EE7E4D0179}"/>
              </a:ext>
            </a:extLst>
          </p:cNvPr>
          <p:cNvSpPr/>
          <p:nvPr/>
        </p:nvSpPr>
        <p:spPr bwMode="auto">
          <a:xfrm>
            <a:off x="64342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0862F-1E44-8DEC-224F-E8AAFF27968A}"/>
              </a:ext>
            </a:extLst>
          </p:cNvPr>
          <p:cNvSpPr/>
          <p:nvPr/>
        </p:nvSpPr>
        <p:spPr bwMode="auto">
          <a:xfrm>
            <a:off x="46147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4EE11B-68A9-64CD-CB0F-B8293A670274}"/>
              </a:ext>
            </a:extLst>
          </p:cNvPr>
          <p:cNvSpPr/>
          <p:nvPr/>
        </p:nvSpPr>
        <p:spPr bwMode="auto">
          <a:xfrm>
            <a:off x="70407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2AE03-05DF-6CDE-6E02-B8EB69E738EE}"/>
              </a:ext>
            </a:extLst>
          </p:cNvPr>
          <p:cNvSpPr txBox="1">
            <a:spLocks/>
          </p:cNvSpPr>
          <p:nvPr/>
        </p:nvSpPr>
        <p:spPr>
          <a:xfrm>
            <a:off x="710879" y="155348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初始时，所有区域都处于空闲状态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创建了一些对象，挑出一些空闲区域作为伊甸园区存储这些对象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当伊甸园需要垃圾回收时，挑出一个空闲区域作为幸存区，用复制算法复制存活对象，需要暂停用户线程</a:t>
            </a:r>
          </a:p>
        </p:txBody>
      </p:sp>
    </p:spTree>
    <p:extLst>
      <p:ext uri="{BB962C8B-B14F-4D97-AF65-F5344CB8AC3E}">
        <p14:creationId xmlns:p14="http://schemas.microsoft.com/office/powerpoint/2010/main" val="1674396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Mixed  Collection (</a:t>
            </a:r>
            <a:r>
              <a:rPr lang="zh-CN" altLang="en-US" dirty="0"/>
              <a:t>混合垃圾回收</a:t>
            </a:r>
            <a:r>
              <a:rPr lang="en-US" altLang="zh-CN" dirty="0"/>
              <a:t>)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65457" y="2075888"/>
            <a:ext cx="6871606" cy="5467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混合收集阶段中，参与复制的有 </a:t>
            </a:r>
            <a:r>
              <a:rPr lang="en-US" altLang="zh-CN" sz="1400" dirty="0" err="1"/>
              <a:t>eden</a:t>
            </a:r>
            <a:r>
              <a:rPr lang="zh-CN" altLang="en-US" sz="1400" dirty="0"/>
              <a:t>、</a:t>
            </a:r>
            <a:r>
              <a:rPr lang="en-US" altLang="zh-CN" sz="1400" dirty="0"/>
              <a:t>survivor</a:t>
            </a:r>
            <a:r>
              <a:rPr lang="zh-CN" altLang="en-US" sz="1400" dirty="0"/>
              <a:t>、</a:t>
            </a:r>
            <a:r>
              <a:rPr lang="en-US" altLang="zh-CN" sz="1400" dirty="0"/>
              <a:t>old</a:t>
            </a:r>
            <a:endParaRPr lang="zh-CN" altLang="en-US" sz="1400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FB75C62-455D-3FA9-D385-A2DDDAB4CAD0}"/>
              </a:ext>
            </a:extLst>
          </p:cNvPr>
          <p:cNvCxnSpPr>
            <a:stCxn id="74" idx="1"/>
            <a:endCxn id="50" idx="2"/>
          </p:cNvCxnSpPr>
          <p:nvPr/>
        </p:nvCxnSpPr>
        <p:spPr>
          <a:xfrm rot="10800000">
            <a:off x="6101123" y="4674130"/>
            <a:ext cx="939663" cy="1011811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39E2DC-AE2F-4AF8-7A71-41CFBF8CF065}"/>
              </a:ext>
            </a:extLst>
          </p:cNvPr>
          <p:cNvCxnSpPr>
            <a:stCxn id="5" idx="3"/>
            <a:endCxn id="50" idx="1"/>
          </p:cNvCxnSpPr>
          <p:nvPr/>
        </p:nvCxnSpPr>
        <p:spPr>
          <a:xfrm>
            <a:off x="5161459" y="4400752"/>
            <a:ext cx="666286" cy="0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0CEA189-2D06-A3A2-3925-3CD49277ABDF}"/>
              </a:ext>
            </a:extLst>
          </p:cNvPr>
          <p:cNvCxnSpPr>
            <a:stCxn id="14" idx="2"/>
            <a:endCxn id="50" idx="0"/>
          </p:cNvCxnSpPr>
          <p:nvPr/>
        </p:nvCxnSpPr>
        <p:spPr>
          <a:xfrm rot="16200000" flipH="1">
            <a:off x="5422361" y="3448613"/>
            <a:ext cx="751003" cy="606520"/>
          </a:xfrm>
          <a:prstGeom prst="curvedConnector3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1600E02-E6E4-8599-A0CB-10B226934927}"/>
              </a:ext>
            </a:extLst>
          </p:cNvPr>
          <p:cNvCxnSpPr>
            <a:stCxn id="15" idx="2"/>
            <a:endCxn id="50" idx="0"/>
          </p:cNvCxnSpPr>
          <p:nvPr/>
        </p:nvCxnSpPr>
        <p:spPr>
          <a:xfrm rot="5400000">
            <a:off x="5725621" y="3751873"/>
            <a:ext cx="751003" cy="12700"/>
          </a:xfrm>
          <a:prstGeom prst="curvedConnector3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1BD0A58F-EE19-4F4F-4531-28E0335928C2}"/>
              </a:ext>
            </a:extLst>
          </p:cNvPr>
          <p:cNvCxnSpPr>
            <a:stCxn id="6" idx="2"/>
            <a:endCxn id="50" idx="0"/>
          </p:cNvCxnSpPr>
          <p:nvPr/>
        </p:nvCxnSpPr>
        <p:spPr>
          <a:xfrm rot="5400000">
            <a:off x="6028879" y="3448615"/>
            <a:ext cx="751003" cy="606516"/>
          </a:xfrm>
          <a:prstGeom prst="curvedConnector3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FC0787A-54B3-2781-8CFF-FA53BC0399D0}"/>
              </a:ext>
            </a:extLst>
          </p:cNvPr>
          <p:cNvCxnSpPr>
            <a:cxnSpLocks/>
            <a:stCxn id="5" idx="3"/>
            <a:endCxn id="83" idx="1"/>
          </p:cNvCxnSpPr>
          <p:nvPr/>
        </p:nvCxnSpPr>
        <p:spPr>
          <a:xfrm>
            <a:off x="5161459" y="4400752"/>
            <a:ext cx="666286" cy="191835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A99FE922-2E71-C18E-05D6-D31EF5CFBC5C}"/>
              </a:ext>
            </a:extLst>
          </p:cNvPr>
          <p:cNvCxnSpPr>
            <a:stCxn id="60" idx="1"/>
            <a:endCxn id="83" idx="1"/>
          </p:cNvCxnSpPr>
          <p:nvPr/>
        </p:nvCxnSpPr>
        <p:spPr>
          <a:xfrm rot="10800000" flipH="1" flipV="1">
            <a:off x="5221225" y="5033919"/>
            <a:ext cx="606520" cy="1285188"/>
          </a:xfrm>
          <a:prstGeom prst="curvedConnector3">
            <a:avLst>
              <a:gd name="adj1" fmla="val 35359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A8B7064-187F-FCE9-69C7-55636213ADE9}"/>
              </a:ext>
            </a:extLst>
          </p:cNvPr>
          <p:cNvCxnSpPr>
            <a:stCxn id="70" idx="3"/>
            <a:endCxn id="82" idx="3"/>
          </p:cNvCxnSpPr>
          <p:nvPr/>
        </p:nvCxnSpPr>
        <p:spPr>
          <a:xfrm>
            <a:off x="5161459" y="5685940"/>
            <a:ext cx="606520" cy="633167"/>
          </a:xfrm>
          <a:prstGeom prst="curvedConnector3">
            <a:avLst>
              <a:gd name="adj1" fmla="val 32001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6BAD3B0-48DD-43CD-7D53-CE6AFA001226}"/>
              </a:ext>
            </a:extLst>
          </p:cNvPr>
          <p:cNvCxnSpPr>
            <a:stCxn id="52" idx="1"/>
            <a:endCxn id="83" idx="3"/>
          </p:cNvCxnSpPr>
          <p:nvPr/>
        </p:nvCxnSpPr>
        <p:spPr>
          <a:xfrm rot="10800000" flipV="1">
            <a:off x="6374499" y="4400751"/>
            <a:ext cx="666286" cy="1918355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1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Mixed  Collection (</a:t>
            </a:r>
            <a:r>
              <a:rPr lang="zh-CN" altLang="en-US" dirty="0"/>
              <a:t>混合垃圾回收</a:t>
            </a:r>
            <a:r>
              <a:rPr lang="en-US" altLang="zh-CN" dirty="0"/>
              <a:t>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10879" y="189640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复制完成，内存得到释放。进入下一轮的新生代回收、并发标记、混合收集</a:t>
            </a:r>
          </a:p>
        </p:txBody>
      </p:sp>
    </p:spTree>
    <p:extLst>
      <p:ext uri="{BB962C8B-B14F-4D97-AF65-F5344CB8AC3E}">
        <p14:creationId xmlns:p14="http://schemas.microsoft.com/office/powerpoint/2010/main" val="281267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Mixed  Collection (</a:t>
            </a:r>
            <a:r>
              <a:rPr lang="zh-CN" altLang="en-US" dirty="0"/>
              <a:t>混合垃圾回收</a:t>
            </a:r>
            <a:r>
              <a:rPr lang="en-US" altLang="zh-CN" dirty="0"/>
              <a:t>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10879" y="189640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复制完成，内存得到释放。进入下一轮的新生代回收、并发标记、混合收集</a:t>
            </a:r>
          </a:p>
        </p:txBody>
      </p:sp>
    </p:spTree>
    <p:extLst>
      <p:ext uri="{BB962C8B-B14F-4D97-AF65-F5344CB8AC3E}">
        <p14:creationId xmlns:p14="http://schemas.microsoft.com/office/powerpoint/2010/main" val="222200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7BE265-0B62-AD5E-DAB7-87EE7E4D0179}"/>
              </a:ext>
            </a:extLst>
          </p:cNvPr>
          <p:cNvSpPr/>
          <p:nvPr/>
        </p:nvSpPr>
        <p:spPr bwMode="auto">
          <a:xfrm>
            <a:off x="6434265" y="2857899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0862F-1E44-8DEC-224F-E8AAFF27968A}"/>
              </a:ext>
            </a:extLst>
          </p:cNvPr>
          <p:cNvSpPr/>
          <p:nvPr/>
        </p:nvSpPr>
        <p:spPr bwMode="auto">
          <a:xfrm>
            <a:off x="46147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55656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4EE11B-68A9-64CD-CB0F-B8293A670274}"/>
              </a:ext>
            </a:extLst>
          </p:cNvPr>
          <p:cNvSpPr/>
          <p:nvPr/>
        </p:nvSpPr>
        <p:spPr bwMode="auto">
          <a:xfrm>
            <a:off x="7040785" y="478882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2AE03-05DF-6CDE-6E02-B8EB69E738EE}"/>
              </a:ext>
            </a:extLst>
          </p:cNvPr>
          <p:cNvSpPr txBox="1">
            <a:spLocks/>
          </p:cNvSpPr>
          <p:nvPr/>
        </p:nvSpPr>
        <p:spPr>
          <a:xfrm>
            <a:off x="710879" y="155348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初始时，所有区域都处于空闲状态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创建了一些对象，挑出一些空闲区域作为伊甸园区存储这些对象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当伊甸园需要垃圾回收时，挑出一个空闲区域作为幸存区，用复制算法复制存活对象，需要暂停用户线程</a:t>
            </a:r>
          </a:p>
        </p:txBody>
      </p:sp>
    </p:spTree>
    <p:extLst>
      <p:ext uri="{BB962C8B-B14F-4D97-AF65-F5344CB8AC3E}">
        <p14:creationId xmlns:p14="http://schemas.microsoft.com/office/powerpoint/2010/main" val="216509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7BE265-0B62-AD5E-DAB7-87EE7E4D0179}"/>
              </a:ext>
            </a:extLst>
          </p:cNvPr>
          <p:cNvSpPr/>
          <p:nvPr/>
        </p:nvSpPr>
        <p:spPr bwMode="auto">
          <a:xfrm>
            <a:off x="6434265" y="2857899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0862F-1E44-8DEC-224F-E8AAFF27968A}"/>
              </a:ext>
            </a:extLst>
          </p:cNvPr>
          <p:cNvSpPr/>
          <p:nvPr/>
        </p:nvSpPr>
        <p:spPr bwMode="auto">
          <a:xfrm>
            <a:off x="46147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55656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55656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4EE11B-68A9-64CD-CB0F-B8293A670274}"/>
              </a:ext>
            </a:extLst>
          </p:cNvPr>
          <p:cNvSpPr/>
          <p:nvPr/>
        </p:nvSpPr>
        <p:spPr bwMode="auto">
          <a:xfrm>
            <a:off x="7040785" y="478882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2AE03-05DF-6CDE-6E02-B8EB69E738EE}"/>
              </a:ext>
            </a:extLst>
          </p:cNvPr>
          <p:cNvSpPr txBox="1">
            <a:spLocks/>
          </p:cNvSpPr>
          <p:nvPr/>
        </p:nvSpPr>
        <p:spPr>
          <a:xfrm>
            <a:off x="710879" y="155348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初始时，所有区域都处于空闲状态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创建了一些对象，挑出一些空闲区域作为伊甸园区存储这些对象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当伊甸园需要垃圾回收时，挑出一个空闲区域作为幸存区，用复制算法复制存活对象，需要暂停用户线程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1FC9A7B-8E4E-08E0-D506-808163C69D54}"/>
              </a:ext>
            </a:extLst>
          </p:cNvPr>
          <p:cNvCxnSpPr>
            <a:stCxn id="16" idx="2"/>
            <a:endCxn id="51" idx="0"/>
          </p:cNvCxnSpPr>
          <p:nvPr/>
        </p:nvCxnSpPr>
        <p:spPr>
          <a:xfrm>
            <a:off x="6707642" y="3404653"/>
            <a:ext cx="0" cy="751003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4379F3-59AC-ADD2-CE9C-E73ECBC998D9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5767979" y="4429033"/>
            <a:ext cx="666286" cy="0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96ADE4E-1049-8345-8992-4FC5F17A76A7}"/>
              </a:ext>
            </a:extLst>
          </p:cNvPr>
          <p:cNvCxnSpPr>
            <a:stCxn id="63" idx="0"/>
            <a:endCxn id="51" idx="3"/>
          </p:cNvCxnSpPr>
          <p:nvPr/>
        </p:nvCxnSpPr>
        <p:spPr>
          <a:xfrm rot="16200000" flipV="1">
            <a:off x="6967696" y="4442356"/>
            <a:ext cx="359790" cy="333143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3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7BE265-0B62-AD5E-DAB7-87EE7E4D0179}"/>
              </a:ext>
            </a:extLst>
          </p:cNvPr>
          <p:cNvSpPr/>
          <p:nvPr/>
        </p:nvSpPr>
        <p:spPr bwMode="auto">
          <a:xfrm>
            <a:off x="643426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578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9106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0862F-1E44-8DEC-224F-E8AAFF27968A}"/>
              </a:ext>
            </a:extLst>
          </p:cNvPr>
          <p:cNvSpPr/>
          <p:nvPr/>
        </p:nvSpPr>
        <p:spPr bwMode="auto">
          <a:xfrm>
            <a:off x="46147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55656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55656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4EE11B-68A9-64CD-CB0F-B8293A670274}"/>
              </a:ext>
            </a:extLst>
          </p:cNvPr>
          <p:cNvSpPr/>
          <p:nvPr/>
        </p:nvSpPr>
        <p:spPr bwMode="auto">
          <a:xfrm>
            <a:off x="704078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8882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408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740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2AE03-05DF-6CDE-6E02-B8EB69E738EE}"/>
              </a:ext>
            </a:extLst>
          </p:cNvPr>
          <p:cNvSpPr txBox="1">
            <a:spLocks/>
          </p:cNvSpPr>
          <p:nvPr/>
        </p:nvSpPr>
        <p:spPr>
          <a:xfrm>
            <a:off x="710879" y="1553486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初始时，所有区域都处于空闲状态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创建了一些对象，挑出一些空闲区域作为伊甸园区存储这些对象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当伊甸园需要垃圾回收时，挑出一个空闲区域作为幸存区，用复制算法复制存活对象，需要暂停用户线程</a:t>
            </a:r>
          </a:p>
        </p:txBody>
      </p:sp>
    </p:spTree>
    <p:extLst>
      <p:ext uri="{BB962C8B-B14F-4D97-AF65-F5344CB8AC3E}">
        <p14:creationId xmlns:p14="http://schemas.microsoft.com/office/powerpoint/2010/main" val="352901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537387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170554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3835144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120332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468311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BDB80A52-EDC8-A1D0-1F9F-2CD6234680F2}"/>
              </a:ext>
            </a:extLst>
          </p:cNvPr>
          <p:cNvSpPr txBox="1">
            <a:spLocks/>
          </p:cNvSpPr>
          <p:nvPr/>
        </p:nvSpPr>
        <p:spPr>
          <a:xfrm>
            <a:off x="710879" y="1721597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随着时间流逝，伊甸园的内存又有不足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将伊甸园以及之前幸存区中的存活对象，采用复制算法，复制到新的幸存区，其中较老对象晋升至老年代</a:t>
            </a:r>
          </a:p>
        </p:txBody>
      </p:sp>
    </p:spTree>
    <p:extLst>
      <p:ext uri="{BB962C8B-B14F-4D97-AF65-F5344CB8AC3E}">
        <p14:creationId xmlns:p14="http://schemas.microsoft.com/office/powerpoint/2010/main" val="38469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537387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170554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3835144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3835144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120332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468311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3835144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BDB80A52-EDC8-A1D0-1F9F-2CD6234680F2}"/>
              </a:ext>
            </a:extLst>
          </p:cNvPr>
          <p:cNvSpPr txBox="1">
            <a:spLocks/>
          </p:cNvSpPr>
          <p:nvPr/>
        </p:nvSpPr>
        <p:spPr>
          <a:xfrm>
            <a:off x="710879" y="1721597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随着时间流逝，伊甸园的内存又有不足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将伊甸园以及之前幸存区中的存活对象，采用复制算法，复制到新的幸存区，其中较老对象晋升至老年代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23D234B-96A7-2697-01AB-A3D86E1E7C0F}"/>
              </a:ext>
            </a:extLst>
          </p:cNvPr>
          <p:cNvCxnSpPr>
            <a:stCxn id="17" idx="1"/>
            <a:endCxn id="5" idx="0"/>
          </p:cNvCxnSpPr>
          <p:nvPr/>
        </p:nvCxnSpPr>
        <p:spPr>
          <a:xfrm rot="10800000" flipV="1">
            <a:off x="4888083" y="2810764"/>
            <a:ext cx="2152703" cy="1024380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22A0822-56AD-6962-DC5B-192591BD78FD}"/>
              </a:ext>
            </a:extLst>
          </p:cNvPr>
          <p:cNvCxnSpPr>
            <a:stCxn id="35" idx="2"/>
            <a:endCxn id="5" idx="1"/>
          </p:cNvCxnSpPr>
          <p:nvPr/>
        </p:nvCxnSpPr>
        <p:spPr>
          <a:xfrm rot="16200000" flipH="1">
            <a:off x="3949267" y="3443082"/>
            <a:ext cx="391213" cy="939663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C2EDC50-8E86-9AFE-CE5C-DC7BEEA60B15}"/>
              </a:ext>
            </a:extLst>
          </p:cNvPr>
          <p:cNvCxnSpPr>
            <a:stCxn id="70" idx="0"/>
            <a:endCxn id="5" idx="2"/>
          </p:cNvCxnSpPr>
          <p:nvPr/>
        </p:nvCxnSpPr>
        <p:spPr>
          <a:xfrm flipV="1">
            <a:off x="4888082" y="4381898"/>
            <a:ext cx="0" cy="738434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6FBF207-AD09-8F01-6493-7FABFFA9208B}"/>
              </a:ext>
            </a:extLst>
          </p:cNvPr>
          <p:cNvCxnSpPr>
            <a:stCxn id="3" idx="1"/>
            <a:endCxn id="5" idx="2"/>
          </p:cNvCxnSpPr>
          <p:nvPr/>
        </p:nvCxnSpPr>
        <p:spPr>
          <a:xfrm rot="10800000">
            <a:off x="4888083" y="4381898"/>
            <a:ext cx="2142461" cy="359790"/>
          </a:xfrm>
          <a:prstGeom prst="bentConnector2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5018A18-9D86-BB09-E573-1612C583F718}"/>
              </a:ext>
            </a:extLst>
          </p:cNvPr>
          <p:cNvCxnSpPr>
            <a:stCxn id="51" idx="1"/>
            <a:endCxn id="5" idx="3"/>
          </p:cNvCxnSpPr>
          <p:nvPr/>
        </p:nvCxnSpPr>
        <p:spPr>
          <a:xfrm flipH="1">
            <a:off x="5161459" y="4108521"/>
            <a:ext cx="1272806" cy="0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76D86FF-5CF4-E0DC-C482-0EA88C093ACE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6981019" y="4108521"/>
            <a:ext cx="666286" cy="0"/>
          </a:xfrm>
          <a:prstGeom prst="straightConnector1">
            <a:avLst/>
          </a:prstGeom>
          <a:ln w="19050">
            <a:solidFill>
              <a:srgbClr val="4C525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Collection(</a:t>
            </a:r>
            <a:r>
              <a:rPr lang="zh-CN" altLang="en-US" dirty="0"/>
              <a:t>年轻代垃圾回收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17055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3835144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3835144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12033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5753499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468311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3835144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537387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BDB80A52-EDC8-A1D0-1F9F-2CD6234680F2}"/>
              </a:ext>
            </a:extLst>
          </p:cNvPr>
          <p:cNvSpPr txBox="1">
            <a:spLocks/>
          </p:cNvSpPr>
          <p:nvPr/>
        </p:nvSpPr>
        <p:spPr>
          <a:xfrm>
            <a:off x="710879" y="1721597"/>
            <a:ext cx="9398524" cy="8742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随着时间流逝，伊甸园的内存又有不足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将伊甸园以及之前幸存区中的存活对象，采用复制算法，复制到新的幸存区，其中较老对象晋升至老年代</a:t>
            </a:r>
          </a:p>
        </p:txBody>
      </p:sp>
    </p:spTree>
    <p:extLst>
      <p:ext uri="{BB962C8B-B14F-4D97-AF65-F5344CB8AC3E}">
        <p14:creationId xmlns:p14="http://schemas.microsoft.com/office/powerpoint/2010/main" val="32885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 + Concurrent Mark (</a:t>
            </a:r>
            <a:r>
              <a:rPr lang="zh-CN" altLang="en-US" dirty="0"/>
              <a:t>年轻代垃圾回收</a:t>
            </a:r>
            <a:r>
              <a:rPr lang="en-US" altLang="zh-CN" dirty="0"/>
              <a:t>+</a:t>
            </a:r>
            <a:r>
              <a:rPr lang="zh-CN" altLang="en-US" dirty="0"/>
              <a:t>并发标记</a:t>
            </a:r>
            <a:r>
              <a:rPr lang="en-US" altLang="zh-CN" dirty="0"/>
              <a:t>)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10879" y="1927111"/>
            <a:ext cx="11119758" cy="5467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当老年代占用内存超过阈值</a:t>
            </a:r>
            <a:r>
              <a:rPr lang="en-US" altLang="zh-CN" sz="1400" dirty="0"/>
              <a:t>(</a:t>
            </a:r>
            <a:r>
              <a:rPr lang="zh-CN" altLang="en-US" sz="1400" dirty="0"/>
              <a:t>默认是</a:t>
            </a:r>
            <a:r>
              <a:rPr lang="en-US" altLang="zh-CN" sz="1400" dirty="0"/>
              <a:t>45%)</a:t>
            </a:r>
            <a:r>
              <a:rPr lang="zh-CN" altLang="en-US" sz="1400" dirty="0"/>
              <a:t>后，触发并发标记，这时无需暂停用户线程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9864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B28-53CD-6D7A-68A4-120F8AB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1002232"/>
            <a:ext cx="11119759" cy="517190"/>
          </a:xfrm>
        </p:spPr>
        <p:txBody>
          <a:bodyPr/>
          <a:lstStyle/>
          <a:p>
            <a:r>
              <a:rPr lang="en-US" altLang="zh-CN" dirty="0"/>
              <a:t>Young Collection + Concurrent Mark (</a:t>
            </a:r>
            <a:r>
              <a:rPr lang="zh-CN" altLang="en-US" dirty="0"/>
              <a:t>年轻代垃圾回收</a:t>
            </a:r>
            <a:r>
              <a:rPr lang="en-US" altLang="zh-CN" dirty="0"/>
              <a:t>+</a:t>
            </a:r>
            <a:r>
              <a:rPr lang="zh-CN" altLang="en-US" dirty="0"/>
              <a:t>并发标记</a:t>
            </a:r>
            <a:r>
              <a:rPr lang="en-US" altLang="zh-CN" dirty="0"/>
              <a:t>)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8D880-AD0C-5836-2A07-39AE394E9E0D}"/>
              </a:ext>
            </a:extLst>
          </p:cNvPr>
          <p:cNvSpPr/>
          <p:nvPr/>
        </p:nvSpPr>
        <p:spPr bwMode="auto">
          <a:xfrm>
            <a:off x="279514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C50EB-1CF1-6698-1716-EAD88E14C2AB}"/>
              </a:ext>
            </a:extLst>
          </p:cNvPr>
          <p:cNvSpPr/>
          <p:nvPr/>
        </p:nvSpPr>
        <p:spPr bwMode="auto">
          <a:xfrm>
            <a:off x="340166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ECFCCD-B1B8-E499-4898-FEDFEAE3A97E}"/>
              </a:ext>
            </a:extLst>
          </p:cNvPr>
          <p:cNvSpPr/>
          <p:nvPr/>
        </p:nvSpPr>
        <p:spPr bwMode="auto">
          <a:xfrm>
            <a:off x="40081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A0783-541F-E774-D9BD-CDB0EA6053EB}"/>
              </a:ext>
            </a:extLst>
          </p:cNvPr>
          <p:cNvSpPr/>
          <p:nvPr/>
        </p:nvSpPr>
        <p:spPr bwMode="auto">
          <a:xfrm>
            <a:off x="46147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603CEE-09F8-A01E-B2BA-1566909FD73C}"/>
              </a:ext>
            </a:extLst>
          </p:cNvPr>
          <p:cNvSpPr/>
          <p:nvPr/>
        </p:nvSpPr>
        <p:spPr bwMode="auto">
          <a:xfrm>
            <a:off x="522122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50428-159A-B7F5-0FF3-865B7927B74E}"/>
              </a:ext>
            </a:extLst>
          </p:cNvPr>
          <p:cNvSpPr/>
          <p:nvPr/>
        </p:nvSpPr>
        <p:spPr bwMode="auto">
          <a:xfrm>
            <a:off x="5827745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AA73EC-5706-9DD9-D779-5F848E29F1AF}"/>
              </a:ext>
            </a:extLst>
          </p:cNvPr>
          <p:cNvSpPr/>
          <p:nvPr/>
        </p:nvSpPr>
        <p:spPr bwMode="auto">
          <a:xfrm>
            <a:off x="704078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640DF-4053-8FDC-AB89-18B91294E873}"/>
              </a:ext>
            </a:extLst>
          </p:cNvPr>
          <p:cNvSpPr/>
          <p:nvPr/>
        </p:nvSpPr>
        <p:spPr bwMode="auto">
          <a:xfrm>
            <a:off x="7647305" y="2829618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E7B11F-3B27-93D0-E174-3E814D36DC27}"/>
              </a:ext>
            </a:extLst>
          </p:cNvPr>
          <p:cNvSpPr/>
          <p:nvPr/>
        </p:nvSpPr>
        <p:spPr bwMode="auto">
          <a:xfrm>
            <a:off x="8253829" y="2829618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50B17C-7E8D-63BA-F7C8-9D7FBBB69D43}"/>
              </a:ext>
            </a:extLst>
          </p:cNvPr>
          <p:cNvSpPr/>
          <p:nvPr/>
        </p:nvSpPr>
        <p:spPr bwMode="auto">
          <a:xfrm>
            <a:off x="279514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AD063B-E8F1-F54D-606E-0196CFE21F58}"/>
              </a:ext>
            </a:extLst>
          </p:cNvPr>
          <p:cNvSpPr/>
          <p:nvPr/>
        </p:nvSpPr>
        <p:spPr bwMode="auto">
          <a:xfrm>
            <a:off x="340166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447C5-6485-5216-0BB8-ECAA99AB28BF}"/>
              </a:ext>
            </a:extLst>
          </p:cNvPr>
          <p:cNvSpPr/>
          <p:nvPr/>
        </p:nvSpPr>
        <p:spPr bwMode="auto">
          <a:xfrm>
            <a:off x="400818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45A1E-6DF1-B545-1CCD-62D481B2AF22}"/>
              </a:ext>
            </a:extLst>
          </p:cNvPr>
          <p:cNvSpPr/>
          <p:nvPr/>
        </p:nvSpPr>
        <p:spPr bwMode="auto">
          <a:xfrm>
            <a:off x="46147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8532300-80F0-4257-4AC9-B19D04C17798}"/>
              </a:ext>
            </a:extLst>
          </p:cNvPr>
          <p:cNvSpPr/>
          <p:nvPr/>
        </p:nvSpPr>
        <p:spPr bwMode="auto">
          <a:xfrm>
            <a:off x="522122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1F51AB-8944-457B-4653-8391842C9AF6}"/>
              </a:ext>
            </a:extLst>
          </p:cNvPr>
          <p:cNvSpPr/>
          <p:nvPr/>
        </p:nvSpPr>
        <p:spPr bwMode="auto">
          <a:xfrm>
            <a:off x="582774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BEA142-F7C2-7016-4F33-C6CFAD976711}"/>
              </a:ext>
            </a:extLst>
          </p:cNvPr>
          <p:cNvSpPr/>
          <p:nvPr/>
        </p:nvSpPr>
        <p:spPr bwMode="auto">
          <a:xfrm>
            <a:off x="643426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18F5E-2A07-B2F1-DC99-1E8422839E9A}"/>
              </a:ext>
            </a:extLst>
          </p:cNvPr>
          <p:cNvSpPr/>
          <p:nvPr/>
        </p:nvSpPr>
        <p:spPr bwMode="auto">
          <a:xfrm>
            <a:off x="7040785" y="346278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7996F0-3629-0284-EEA0-BB855FC350B8}"/>
              </a:ext>
            </a:extLst>
          </p:cNvPr>
          <p:cNvSpPr/>
          <p:nvPr/>
        </p:nvSpPr>
        <p:spPr bwMode="auto">
          <a:xfrm>
            <a:off x="7647305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C5C4A-880D-D525-C444-9BD66A11D43F}"/>
              </a:ext>
            </a:extLst>
          </p:cNvPr>
          <p:cNvSpPr/>
          <p:nvPr/>
        </p:nvSpPr>
        <p:spPr bwMode="auto">
          <a:xfrm>
            <a:off x="8253829" y="346278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FA154A-8118-939A-2DB1-F77194DD9E18}"/>
              </a:ext>
            </a:extLst>
          </p:cNvPr>
          <p:cNvSpPr/>
          <p:nvPr/>
        </p:nvSpPr>
        <p:spPr bwMode="auto">
          <a:xfrm>
            <a:off x="279514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29FECE-3674-486F-ADBB-7C5154DB860A}"/>
              </a:ext>
            </a:extLst>
          </p:cNvPr>
          <p:cNvSpPr/>
          <p:nvPr/>
        </p:nvSpPr>
        <p:spPr bwMode="auto">
          <a:xfrm>
            <a:off x="340166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B9959-CBF5-4AA4-0FB5-B08A22DFA9BC}"/>
              </a:ext>
            </a:extLst>
          </p:cNvPr>
          <p:cNvSpPr/>
          <p:nvPr/>
        </p:nvSpPr>
        <p:spPr bwMode="auto">
          <a:xfrm>
            <a:off x="400818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5514D9-F2EC-994C-74BC-FAB88F71E02C}"/>
              </a:ext>
            </a:extLst>
          </p:cNvPr>
          <p:cNvSpPr/>
          <p:nvPr/>
        </p:nvSpPr>
        <p:spPr bwMode="auto">
          <a:xfrm>
            <a:off x="522122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2058B1-2AE9-8AAF-6572-F6A976943971}"/>
              </a:ext>
            </a:extLst>
          </p:cNvPr>
          <p:cNvSpPr/>
          <p:nvPr/>
        </p:nvSpPr>
        <p:spPr bwMode="auto">
          <a:xfrm>
            <a:off x="582774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94664-00C9-6EC7-FB38-D5E83D166E2F}"/>
              </a:ext>
            </a:extLst>
          </p:cNvPr>
          <p:cNvSpPr/>
          <p:nvPr/>
        </p:nvSpPr>
        <p:spPr bwMode="auto">
          <a:xfrm>
            <a:off x="6434265" y="4127375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5CFCDF-84A8-5400-558F-6693BD6E8A0E}"/>
              </a:ext>
            </a:extLst>
          </p:cNvPr>
          <p:cNvSpPr/>
          <p:nvPr/>
        </p:nvSpPr>
        <p:spPr bwMode="auto">
          <a:xfrm>
            <a:off x="7040785" y="4127375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51789-07D9-5285-B7C6-0684866C5147}"/>
              </a:ext>
            </a:extLst>
          </p:cNvPr>
          <p:cNvSpPr/>
          <p:nvPr/>
        </p:nvSpPr>
        <p:spPr bwMode="auto">
          <a:xfrm>
            <a:off x="7647305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7BBB1-13D4-F91D-58FF-7D7A59B6D6E0}"/>
              </a:ext>
            </a:extLst>
          </p:cNvPr>
          <p:cNvSpPr/>
          <p:nvPr/>
        </p:nvSpPr>
        <p:spPr bwMode="auto">
          <a:xfrm>
            <a:off x="8253829" y="4127375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C41A61-C08F-4DB2-48E8-3BE3BCE267A6}"/>
              </a:ext>
            </a:extLst>
          </p:cNvPr>
          <p:cNvSpPr/>
          <p:nvPr/>
        </p:nvSpPr>
        <p:spPr bwMode="auto">
          <a:xfrm>
            <a:off x="279514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169E14-52E4-C729-F48E-4A478341A061}"/>
              </a:ext>
            </a:extLst>
          </p:cNvPr>
          <p:cNvSpPr/>
          <p:nvPr/>
        </p:nvSpPr>
        <p:spPr bwMode="auto">
          <a:xfrm>
            <a:off x="340166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17A40E-0A8A-FA6E-7AAD-72D61CD5B22F}"/>
              </a:ext>
            </a:extLst>
          </p:cNvPr>
          <p:cNvSpPr/>
          <p:nvPr/>
        </p:nvSpPr>
        <p:spPr bwMode="auto">
          <a:xfrm>
            <a:off x="4008185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871302-D955-0D5A-DD4B-2C8D2E92067C}"/>
              </a:ext>
            </a:extLst>
          </p:cNvPr>
          <p:cNvSpPr/>
          <p:nvPr/>
        </p:nvSpPr>
        <p:spPr bwMode="auto">
          <a:xfrm>
            <a:off x="4614705" y="4760542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450B7F2-950E-FB82-CF0B-DD82261D0BAF}"/>
              </a:ext>
            </a:extLst>
          </p:cNvPr>
          <p:cNvSpPr/>
          <p:nvPr/>
        </p:nvSpPr>
        <p:spPr bwMode="auto">
          <a:xfrm>
            <a:off x="522122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73A0E7-6148-7C82-0762-3A3F41B56796}"/>
              </a:ext>
            </a:extLst>
          </p:cNvPr>
          <p:cNvSpPr/>
          <p:nvPr/>
        </p:nvSpPr>
        <p:spPr bwMode="auto">
          <a:xfrm>
            <a:off x="582774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FAB7013-6574-AB0D-9C07-86A1D6C38BEA}"/>
              </a:ext>
            </a:extLst>
          </p:cNvPr>
          <p:cNvSpPr/>
          <p:nvPr/>
        </p:nvSpPr>
        <p:spPr bwMode="auto">
          <a:xfrm>
            <a:off x="643426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BDDB2CE-3A6D-6EAD-3438-FAE56591723F}"/>
              </a:ext>
            </a:extLst>
          </p:cNvPr>
          <p:cNvSpPr/>
          <p:nvPr/>
        </p:nvSpPr>
        <p:spPr bwMode="auto">
          <a:xfrm>
            <a:off x="7647305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C8950A-DB86-C7F7-7500-53864EF774D1}"/>
              </a:ext>
            </a:extLst>
          </p:cNvPr>
          <p:cNvSpPr/>
          <p:nvPr/>
        </p:nvSpPr>
        <p:spPr bwMode="auto">
          <a:xfrm>
            <a:off x="8253829" y="4760542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DE7A5CF-A385-F047-46ED-4EF04D42EC5C}"/>
              </a:ext>
            </a:extLst>
          </p:cNvPr>
          <p:cNvSpPr/>
          <p:nvPr/>
        </p:nvSpPr>
        <p:spPr bwMode="auto">
          <a:xfrm>
            <a:off x="279514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3B27DF7-614C-C97C-3BA3-6FC67C6D96B3}"/>
              </a:ext>
            </a:extLst>
          </p:cNvPr>
          <p:cNvSpPr/>
          <p:nvPr/>
        </p:nvSpPr>
        <p:spPr bwMode="auto">
          <a:xfrm>
            <a:off x="340166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7344744-38E6-3084-C843-C766E3BF579B}"/>
              </a:ext>
            </a:extLst>
          </p:cNvPr>
          <p:cNvSpPr/>
          <p:nvPr/>
        </p:nvSpPr>
        <p:spPr bwMode="auto">
          <a:xfrm>
            <a:off x="4008185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D410CE1-6144-5D25-7F27-2C81D8296C19}"/>
              </a:ext>
            </a:extLst>
          </p:cNvPr>
          <p:cNvSpPr/>
          <p:nvPr/>
        </p:nvSpPr>
        <p:spPr bwMode="auto">
          <a:xfrm>
            <a:off x="4614705" y="5412563"/>
            <a:ext cx="546754" cy="546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C7213EC-7E66-13AF-31A0-BD4BCF5E16E6}"/>
              </a:ext>
            </a:extLst>
          </p:cNvPr>
          <p:cNvSpPr/>
          <p:nvPr/>
        </p:nvSpPr>
        <p:spPr bwMode="auto">
          <a:xfrm>
            <a:off x="522122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6594D2-E08F-7DF6-CAC2-2EC5691F14EB}"/>
              </a:ext>
            </a:extLst>
          </p:cNvPr>
          <p:cNvSpPr/>
          <p:nvPr/>
        </p:nvSpPr>
        <p:spPr bwMode="auto">
          <a:xfrm>
            <a:off x="582774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C29562-372B-DE59-FF40-29D43975FEBA}"/>
              </a:ext>
            </a:extLst>
          </p:cNvPr>
          <p:cNvSpPr/>
          <p:nvPr/>
        </p:nvSpPr>
        <p:spPr bwMode="auto">
          <a:xfrm>
            <a:off x="643426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D5C326-7E3C-45ED-33EB-DCD4F3AC72B8}"/>
              </a:ext>
            </a:extLst>
          </p:cNvPr>
          <p:cNvSpPr/>
          <p:nvPr/>
        </p:nvSpPr>
        <p:spPr bwMode="auto">
          <a:xfrm>
            <a:off x="7040785" y="5412563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5CD6692-541A-AE50-165A-F8EB577AA77C}"/>
              </a:ext>
            </a:extLst>
          </p:cNvPr>
          <p:cNvSpPr/>
          <p:nvPr/>
        </p:nvSpPr>
        <p:spPr bwMode="auto">
          <a:xfrm>
            <a:off x="7647305" y="5412563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3337A2-231E-CD6F-496F-5CC69AD3B373}"/>
              </a:ext>
            </a:extLst>
          </p:cNvPr>
          <p:cNvSpPr/>
          <p:nvPr/>
        </p:nvSpPr>
        <p:spPr bwMode="auto">
          <a:xfrm>
            <a:off x="8253829" y="5412563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2954306-F9CF-FBF3-E489-6EAC903B7BFC}"/>
              </a:ext>
            </a:extLst>
          </p:cNvPr>
          <p:cNvSpPr/>
          <p:nvPr/>
        </p:nvSpPr>
        <p:spPr bwMode="auto">
          <a:xfrm>
            <a:off x="279514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0BEBFD5-FD83-2957-A5A3-4A307F23EF9C}"/>
              </a:ext>
            </a:extLst>
          </p:cNvPr>
          <p:cNvSpPr/>
          <p:nvPr/>
        </p:nvSpPr>
        <p:spPr bwMode="auto">
          <a:xfrm>
            <a:off x="340166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419E8E-F94A-CA36-93B6-12DCE40B3C9E}"/>
              </a:ext>
            </a:extLst>
          </p:cNvPr>
          <p:cNvSpPr/>
          <p:nvPr/>
        </p:nvSpPr>
        <p:spPr bwMode="auto">
          <a:xfrm>
            <a:off x="400818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80808"/>
                </a:solidFill>
                <a:latin typeface="Arial Unicode MS"/>
              </a:rPr>
              <a:t>O</a:t>
            </a:r>
            <a:endParaRPr lang="zh-CN" altLang="en-US" sz="1300" dirty="0">
              <a:solidFill>
                <a:srgbClr val="080808"/>
              </a:solidFill>
              <a:latin typeface="Arial Unicode M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77215D1-B7E4-48BB-04D7-8B58F156BB0C}"/>
              </a:ext>
            </a:extLst>
          </p:cNvPr>
          <p:cNvSpPr/>
          <p:nvPr/>
        </p:nvSpPr>
        <p:spPr bwMode="auto">
          <a:xfrm>
            <a:off x="4614705" y="6045730"/>
            <a:ext cx="546754" cy="546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79B2C7-EB31-2E61-9A81-D87A366B4661}"/>
              </a:ext>
            </a:extLst>
          </p:cNvPr>
          <p:cNvSpPr/>
          <p:nvPr/>
        </p:nvSpPr>
        <p:spPr bwMode="auto">
          <a:xfrm>
            <a:off x="522122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9521F3-1B57-2D5A-5D67-F49263906B91}"/>
              </a:ext>
            </a:extLst>
          </p:cNvPr>
          <p:cNvSpPr/>
          <p:nvPr/>
        </p:nvSpPr>
        <p:spPr bwMode="auto">
          <a:xfrm>
            <a:off x="582774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4BE4A0-FCDF-8C34-C477-59B6E459DF67}"/>
              </a:ext>
            </a:extLst>
          </p:cNvPr>
          <p:cNvSpPr/>
          <p:nvPr/>
        </p:nvSpPr>
        <p:spPr bwMode="auto">
          <a:xfrm>
            <a:off x="643426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62CCD3-E554-D916-74DA-2E8F3ADEC790}"/>
              </a:ext>
            </a:extLst>
          </p:cNvPr>
          <p:cNvSpPr/>
          <p:nvPr/>
        </p:nvSpPr>
        <p:spPr bwMode="auto">
          <a:xfrm>
            <a:off x="704078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58226-ABB4-F69D-CE02-93D171D7382E}"/>
              </a:ext>
            </a:extLst>
          </p:cNvPr>
          <p:cNvSpPr/>
          <p:nvPr/>
        </p:nvSpPr>
        <p:spPr bwMode="auto">
          <a:xfrm>
            <a:off x="7647305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E5F1E7-C1CD-0D7D-E6C7-0383FA9840C2}"/>
              </a:ext>
            </a:extLst>
          </p:cNvPr>
          <p:cNvSpPr/>
          <p:nvPr/>
        </p:nvSpPr>
        <p:spPr bwMode="auto">
          <a:xfrm>
            <a:off x="8253829" y="6045730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3B7C7-D76F-ABFB-3BE9-E498AB593F67}"/>
              </a:ext>
            </a:extLst>
          </p:cNvPr>
          <p:cNvSpPr/>
          <p:nvPr/>
        </p:nvSpPr>
        <p:spPr bwMode="auto">
          <a:xfrm>
            <a:off x="7030543" y="4760542"/>
            <a:ext cx="546754" cy="54675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6D24AE-45BE-EBE5-1CA8-041E886E1303}"/>
              </a:ext>
            </a:extLst>
          </p:cNvPr>
          <p:cNvSpPr/>
          <p:nvPr/>
        </p:nvSpPr>
        <p:spPr bwMode="auto">
          <a:xfrm>
            <a:off x="4614705" y="4127375"/>
            <a:ext cx="546754" cy="546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3AC3B5-8E88-49FA-3EDF-42E6AFC0B9F3}"/>
              </a:ext>
            </a:extLst>
          </p:cNvPr>
          <p:cNvSpPr/>
          <p:nvPr/>
        </p:nvSpPr>
        <p:spPr bwMode="auto">
          <a:xfrm>
            <a:off x="6434261" y="2829618"/>
            <a:ext cx="546754" cy="546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25058871-89BF-BFC7-0CDE-4A641CAB80E3}"/>
              </a:ext>
            </a:extLst>
          </p:cNvPr>
          <p:cNvSpPr txBox="1">
            <a:spLocks/>
          </p:cNvSpPr>
          <p:nvPr/>
        </p:nvSpPr>
        <p:spPr>
          <a:xfrm>
            <a:off x="710878" y="1596105"/>
            <a:ext cx="10969845" cy="11282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并发标记之后，会有重新标记阶段解决漏标问题，此时需要暂停用户线程。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这些都完成后就知道了老年代有哪些存活对象，随后进入混合收集阶段。此时不会对所有老年代区域进行回收，而是根据</a:t>
            </a:r>
            <a:r>
              <a:rPr lang="zh-CN" altLang="en-US" sz="1400" dirty="0">
                <a:solidFill>
                  <a:srgbClr val="C00000"/>
                </a:solidFill>
              </a:rPr>
              <a:t>暂停时间目标</a:t>
            </a:r>
            <a:r>
              <a:rPr lang="zh-CN" altLang="en-US" sz="1400" dirty="0"/>
              <a:t>优先回收价值高（存活对象少）的区域（这也是 </a:t>
            </a:r>
            <a:r>
              <a:rPr lang="en-US" altLang="zh-CN" sz="1400" dirty="0" err="1"/>
              <a:t>Gabage</a:t>
            </a:r>
            <a:r>
              <a:rPr lang="en-US" altLang="zh-CN" sz="1400" dirty="0"/>
              <a:t> First </a:t>
            </a:r>
            <a:r>
              <a:rPr lang="zh-CN" altLang="en-US" sz="1400" dirty="0"/>
              <a:t>名称的由来）。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193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宽屏</PresentationFormat>
  <Paragraphs>210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Alibaba PuHuiTi Medium</vt:lpstr>
      <vt:lpstr>Arial Unicode MS</vt:lpstr>
      <vt:lpstr>阿里巴巴普惠体</vt:lpstr>
      <vt:lpstr>等线</vt:lpstr>
      <vt:lpstr>等线 Light</vt:lpstr>
      <vt:lpstr>Arial</vt:lpstr>
      <vt:lpstr>Wingdings</vt:lpstr>
      <vt:lpstr>Office 主题​​</vt:lpstr>
      <vt:lpstr>Young Collection(年轻代垃圾回收)</vt:lpstr>
      <vt:lpstr>Young Collection(年轻代垃圾回收)</vt:lpstr>
      <vt:lpstr>Young Collection(年轻代垃圾回收)</vt:lpstr>
      <vt:lpstr>Young Collection(年轻代垃圾回收)</vt:lpstr>
      <vt:lpstr>Young Collection(年轻代垃圾回收)</vt:lpstr>
      <vt:lpstr>Young Collection(年轻代垃圾回收)</vt:lpstr>
      <vt:lpstr>Young Collection(年轻代垃圾回收)</vt:lpstr>
      <vt:lpstr>Young Collection + Concurrent Mark (年轻代垃圾回收+并发标记)  </vt:lpstr>
      <vt:lpstr>Young Collection + Concurrent Mark (年轻代垃圾回收+并发标记)  </vt:lpstr>
      <vt:lpstr>Mixed  Collection (混合垃圾回收)  </vt:lpstr>
      <vt:lpstr>Mixed  Collection (混合垃圾回收) </vt:lpstr>
      <vt:lpstr>Mixed  Collection (混合垃圾回收)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Young Collection(年轻代垃圾回收)</dc:title>
  <dc:creator>2368756302@qq.com</dc:creator>
  <cp:lastModifiedBy>2368756302@qq.com</cp:lastModifiedBy>
  <cp:revision>1</cp:revision>
  <dcterms:created xsi:type="dcterms:W3CDTF">2023-05-19T05:21:48Z</dcterms:created>
  <dcterms:modified xsi:type="dcterms:W3CDTF">2023-05-19T05:22:19Z</dcterms:modified>
</cp:coreProperties>
</file>