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4" r:id="rId2"/>
    <p:sldId id="275" r:id="rId3"/>
    <p:sldId id="258" r:id="rId4"/>
    <p:sldId id="259" r:id="rId5"/>
    <p:sldId id="260" r:id="rId6"/>
    <p:sldId id="261" r:id="rId7"/>
    <p:sldId id="262" r:id="rId8"/>
    <p:sldId id="263" r:id="rId9"/>
    <p:sldId id="273" r:id="rId10"/>
    <p:sldId id="265" r:id="rId11"/>
    <p:sldId id="272" r:id="rId12"/>
    <p:sldId id="266" r:id="rId13"/>
    <p:sldId id="267" r:id="rId14"/>
    <p:sldId id="268" r:id="rId15"/>
    <p:sldId id="269" r:id="rId16"/>
    <p:sldId id="270" r:id="rId17"/>
    <p:sldId id="27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2/16/2024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2/16/2024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A62E5-C825-F5B8-4D92-842F0C37680F}"/>
              </a:ext>
            </a:extLst>
          </p:cNvPr>
          <p:cNvSpPr>
            <a:spLocks noGrp="1"/>
          </p:cNvSpPr>
          <p:nvPr>
            <p:ph type="ctrTitle"/>
          </p:nvPr>
        </p:nvSpPr>
        <p:spPr/>
        <p:txBody>
          <a:bodyPr/>
          <a:lstStyle/>
          <a:p>
            <a:r>
              <a:rPr lang="en-US" sz="8800" dirty="0"/>
              <a:t>RAVE</a:t>
            </a:r>
          </a:p>
        </p:txBody>
      </p:sp>
      <p:sp>
        <p:nvSpPr>
          <p:cNvPr id="3" name="Subtitle 2">
            <a:extLst>
              <a:ext uri="{FF2B5EF4-FFF2-40B4-BE49-F238E27FC236}">
                <a16:creationId xmlns:a16="http://schemas.microsoft.com/office/drawing/2014/main" id="{26DDE973-CF5F-8369-FEA2-94E7A7AF0EDF}"/>
              </a:ext>
            </a:extLst>
          </p:cNvPr>
          <p:cNvSpPr>
            <a:spLocks noGrp="1"/>
          </p:cNvSpPr>
          <p:nvPr>
            <p:ph type="subTitle" idx="1"/>
          </p:nvPr>
        </p:nvSpPr>
        <p:spPr/>
        <p:txBody>
          <a:bodyPr/>
          <a:lstStyle/>
          <a:p>
            <a:r>
              <a:rPr lang="en-US" dirty="0"/>
              <a:t>A title proposal for Elective 2, Saturday 2-5 P.M.</a:t>
            </a:r>
          </a:p>
        </p:txBody>
      </p:sp>
    </p:spTree>
    <p:extLst>
      <p:ext uri="{BB962C8B-B14F-4D97-AF65-F5344CB8AC3E}">
        <p14:creationId xmlns:p14="http://schemas.microsoft.com/office/powerpoint/2010/main" val="3527364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511" y="735286"/>
            <a:ext cx="8596668" cy="1320800"/>
          </a:xfrm>
        </p:spPr>
        <p:txBody>
          <a:bodyPr>
            <a:noAutofit/>
          </a:bodyPr>
          <a:lstStyle/>
          <a:p>
            <a:r>
              <a:rPr lang="en-US" sz="6000" b="1" dirty="0"/>
              <a:t>Scope</a:t>
            </a:r>
            <a:endParaRPr lang="en-US" sz="6000" dirty="0"/>
          </a:p>
        </p:txBody>
      </p:sp>
      <p:sp>
        <p:nvSpPr>
          <p:cNvPr id="3" name="Content Placeholder 2"/>
          <p:cNvSpPr>
            <a:spLocks noGrp="1"/>
          </p:cNvSpPr>
          <p:nvPr>
            <p:ph idx="1"/>
          </p:nvPr>
        </p:nvSpPr>
        <p:spPr>
          <a:xfrm>
            <a:off x="664271" y="2056086"/>
            <a:ext cx="9472506" cy="4201023"/>
          </a:xfrm>
        </p:spPr>
        <p:txBody>
          <a:bodyPr>
            <a:noAutofit/>
          </a:bodyPr>
          <a:lstStyle/>
          <a:p>
            <a:r>
              <a:rPr lang="en-US" sz="2500" dirty="0"/>
              <a:t>The park's website aims to provide visitors with comprehensive information about the park, including its facilities, attractions, events, and guidelines for visitors. The website will feature an interactive map to help users navigate the park's amenities and locate points of interest. Additionally, the website will offer a user-friendly booking system for reserving facilities such as picnic areas, campsites, and event spaces. The website will also serve as a platform for promoting the park through advertisements, showcasing its unique features and inviting visitors to explore and experience its offerings.</a:t>
            </a:r>
          </a:p>
        </p:txBody>
      </p:sp>
    </p:spTree>
    <p:extLst>
      <p:ext uri="{BB962C8B-B14F-4D97-AF65-F5344CB8AC3E}">
        <p14:creationId xmlns:p14="http://schemas.microsoft.com/office/powerpoint/2010/main" val="3523991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6E2C2-7EB7-11AE-DCD8-7A348FF8BE86}"/>
              </a:ext>
            </a:extLst>
          </p:cNvPr>
          <p:cNvSpPr>
            <a:spLocks noGrp="1"/>
          </p:cNvSpPr>
          <p:nvPr>
            <p:ph type="title"/>
          </p:nvPr>
        </p:nvSpPr>
        <p:spPr/>
        <p:txBody>
          <a:bodyPr>
            <a:normAutofit/>
          </a:bodyPr>
          <a:lstStyle/>
          <a:p>
            <a:r>
              <a:rPr lang="en-US" sz="6000" dirty="0"/>
              <a:t>Limitation</a:t>
            </a:r>
          </a:p>
        </p:txBody>
      </p:sp>
      <p:sp>
        <p:nvSpPr>
          <p:cNvPr id="3" name="Text Placeholder 2">
            <a:extLst>
              <a:ext uri="{FF2B5EF4-FFF2-40B4-BE49-F238E27FC236}">
                <a16:creationId xmlns:a16="http://schemas.microsoft.com/office/drawing/2014/main" id="{9EE7AB88-2132-5FB0-AB92-AF41DF1B87DD}"/>
              </a:ext>
            </a:extLst>
          </p:cNvPr>
          <p:cNvSpPr>
            <a:spLocks noGrp="1"/>
          </p:cNvSpPr>
          <p:nvPr>
            <p:ph type="body" idx="1"/>
          </p:nvPr>
        </p:nvSpPr>
        <p:spPr/>
        <p:txBody>
          <a:bodyPr/>
          <a:lstStyle/>
          <a:p>
            <a:r>
              <a:rPr lang="en-US" sz="2000" b="1" dirty="0"/>
              <a:t>Informational</a:t>
            </a:r>
            <a:r>
              <a:rPr lang="en-US" sz="2000" dirty="0"/>
              <a:t> </a:t>
            </a:r>
            <a:r>
              <a:rPr lang="en-US" sz="2000" b="1" dirty="0"/>
              <a:t>Focus, Limited Booking Options, Advertisement Restrictions, No Transactional Capabilities</a:t>
            </a:r>
            <a:r>
              <a:rPr lang="en-US" b="1" dirty="0"/>
              <a:t>, and </a:t>
            </a:r>
            <a:r>
              <a:rPr lang="en-US" sz="2000" b="1" dirty="0"/>
              <a:t>Information Accuracy</a:t>
            </a:r>
            <a:endParaRPr lang="en-US" dirty="0"/>
          </a:p>
        </p:txBody>
      </p:sp>
    </p:spTree>
    <p:extLst>
      <p:ext uri="{BB962C8B-B14F-4D97-AF65-F5344CB8AC3E}">
        <p14:creationId xmlns:p14="http://schemas.microsoft.com/office/powerpoint/2010/main" val="3562182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691" y="1283926"/>
            <a:ext cx="10450286" cy="1320800"/>
          </a:xfrm>
        </p:spPr>
        <p:txBody>
          <a:bodyPr>
            <a:noAutofit/>
          </a:bodyPr>
          <a:lstStyle/>
          <a:p>
            <a:r>
              <a:rPr lang="en-US" sz="6000" b="1" dirty="0"/>
              <a:t>Informational</a:t>
            </a:r>
            <a:r>
              <a:rPr lang="en-US" sz="6000" dirty="0"/>
              <a:t> </a:t>
            </a:r>
            <a:r>
              <a:rPr lang="en-US" sz="6000" b="1" dirty="0"/>
              <a:t>Focus</a:t>
            </a:r>
            <a:endParaRPr lang="en-US" sz="6000" dirty="0"/>
          </a:p>
        </p:txBody>
      </p:sp>
      <p:sp>
        <p:nvSpPr>
          <p:cNvPr id="3" name="Content Placeholder 2"/>
          <p:cNvSpPr>
            <a:spLocks noGrp="1"/>
          </p:cNvSpPr>
          <p:nvPr>
            <p:ph idx="1"/>
          </p:nvPr>
        </p:nvSpPr>
        <p:spPr>
          <a:xfrm>
            <a:off x="625082" y="2604726"/>
            <a:ext cx="8596668" cy="3880773"/>
          </a:xfrm>
        </p:spPr>
        <p:txBody>
          <a:bodyPr>
            <a:normAutofit/>
          </a:bodyPr>
          <a:lstStyle/>
          <a:p>
            <a:r>
              <a:rPr lang="en-US" sz="2500" dirty="0"/>
              <a:t>The website will primarily serve as an informational resource, providing details about the park's features, activities, and guidelines. It will not offer interactive features beyond the map and booking system, such as virtual tours or live webcams.</a:t>
            </a:r>
          </a:p>
        </p:txBody>
      </p:sp>
    </p:spTree>
    <p:extLst>
      <p:ext uri="{BB962C8B-B14F-4D97-AF65-F5344CB8AC3E}">
        <p14:creationId xmlns:p14="http://schemas.microsoft.com/office/powerpoint/2010/main" val="349744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83" y="1393372"/>
            <a:ext cx="8596668" cy="1320800"/>
          </a:xfrm>
        </p:spPr>
        <p:txBody>
          <a:bodyPr>
            <a:normAutofit/>
          </a:bodyPr>
          <a:lstStyle/>
          <a:p>
            <a:r>
              <a:rPr lang="en-US" sz="5000" b="1" dirty="0"/>
              <a:t>Limited Booking Options</a:t>
            </a:r>
            <a:endParaRPr lang="en-US" sz="5000" dirty="0"/>
          </a:p>
        </p:txBody>
      </p:sp>
      <p:sp>
        <p:nvSpPr>
          <p:cNvPr id="3" name="Content Placeholder 2"/>
          <p:cNvSpPr>
            <a:spLocks noGrp="1"/>
          </p:cNvSpPr>
          <p:nvPr>
            <p:ph idx="1"/>
          </p:nvPr>
        </p:nvSpPr>
        <p:spPr>
          <a:xfrm>
            <a:off x="677334" y="3009676"/>
            <a:ext cx="8596668" cy="2920862"/>
          </a:xfrm>
        </p:spPr>
        <p:txBody>
          <a:bodyPr>
            <a:normAutofit/>
          </a:bodyPr>
          <a:lstStyle/>
          <a:p>
            <a:r>
              <a:rPr lang="en-US" sz="2500" dirty="0"/>
              <a:t>While the website will facilitate bookings for certain facilities within the park, such as picnic areas and campsites, it will not support reservations for third-party activities or services offered outside the park.</a:t>
            </a:r>
          </a:p>
        </p:txBody>
      </p:sp>
    </p:spTree>
    <p:extLst>
      <p:ext uri="{BB962C8B-B14F-4D97-AF65-F5344CB8AC3E}">
        <p14:creationId xmlns:p14="http://schemas.microsoft.com/office/powerpoint/2010/main" val="4029576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691" y="1105987"/>
            <a:ext cx="10306595" cy="1320800"/>
          </a:xfrm>
        </p:spPr>
        <p:txBody>
          <a:bodyPr>
            <a:noAutofit/>
          </a:bodyPr>
          <a:lstStyle/>
          <a:p>
            <a:r>
              <a:rPr lang="en-US" sz="6000" b="1" dirty="0"/>
              <a:t>Advertisement Restrictions</a:t>
            </a:r>
            <a:r>
              <a:rPr lang="en-US" sz="6000" dirty="0"/>
              <a:t>: </a:t>
            </a:r>
          </a:p>
        </p:txBody>
      </p:sp>
      <p:sp>
        <p:nvSpPr>
          <p:cNvPr id="3" name="Content Placeholder 2"/>
          <p:cNvSpPr>
            <a:spLocks noGrp="1"/>
          </p:cNvSpPr>
          <p:nvPr>
            <p:ph idx="1"/>
          </p:nvPr>
        </p:nvSpPr>
        <p:spPr>
          <a:xfrm>
            <a:off x="742648" y="2977227"/>
            <a:ext cx="9407192" cy="3880773"/>
          </a:xfrm>
        </p:spPr>
        <p:txBody>
          <a:bodyPr>
            <a:normAutofit/>
          </a:bodyPr>
          <a:lstStyle/>
          <a:p>
            <a:r>
              <a:rPr lang="en-US" sz="2500" dirty="0"/>
              <a:t>The advertisements displayed on the website will be limited to promoting the park itself and its affiliated events or services. </a:t>
            </a:r>
          </a:p>
        </p:txBody>
      </p:sp>
    </p:spTree>
    <p:extLst>
      <p:ext uri="{BB962C8B-B14F-4D97-AF65-F5344CB8AC3E}">
        <p14:creationId xmlns:p14="http://schemas.microsoft.com/office/powerpoint/2010/main" val="35140534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134" y="1119051"/>
            <a:ext cx="10047272" cy="1320800"/>
          </a:xfrm>
        </p:spPr>
        <p:txBody>
          <a:bodyPr>
            <a:noAutofit/>
          </a:bodyPr>
          <a:lstStyle/>
          <a:p>
            <a:r>
              <a:rPr lang="en-US" sz="5000" b="1" dirty="0"/>
              <a:t>No Transactional Capabilities</a:t>
            </a:r>
            <a:r>
              <a:rPr lang="en-US" sz="5000" dirty="0"/>
              <a:t>:</a:t>
            </a:r>
          </a:p>
        </p:txBody>
      </p:sp>
      <p:sp>
        <p:nvSpPr>
          <p:cNvPr id="3" name="Content Placeholder 2"/>
          <p:cNvSpPr>
            <a:spLocks noGrp="1"/>
          </p:cNvSpPr>
          <p:nvPr>
            <p:ph idx="1"/>
          </p:nvPr>
        </p:nvSpPr>
        <p:spPr>
          <a:xfrm>
            <a:off x="677334" y="2630852"/>
            <a:ext cx="8596668" cy="2751045"/>
          </a:xfrm>
        </p:spPr>
        <p:txBody>
          <a:bodyPr>
            <a:normAutofit/>
          </a:bodyPr>
          <a:lstStyle/>
          <a:p>
            <a:pPr marL="342900" lvl="2" indent="-342900"/>
            <a:r>
              <a:rPr lang="en-US" sz="2500" dirty="0"/>
              <a:t>While the website will facilitate booking reservations, it will not process financial transactions directly. Users will be required to complete payments for bookings through third-party payment gateways or in-person transactions at the park.</a:t>
            </a:r>
          </a:p>
        </p:txBody>
      </p:sp>
    </p:spTree>
    <p:extLst>
      <p:ext uri="{BB962C8B-B14F-4D97-AF65-F5344CB8AC3E}">
        <p14:creationId xmlns:p14="http://schemas.microsoft.com/office/powerpoint/2010/main" val="40746391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009" y="1192486"/>
            <a:ext cx="8596668" cy="1320800"/>
          </a:xfrm>
        </p:spPr>
        <p:txBody>
          <a:bodyPr>
            <a:normAutofit/>
          </a:bodyPr>
          <a:lstStyle/>
          <a:p>
            <a:r>
              <a:rPr lang="en-US" sz="5000" b="1" dirty="0"/>
              <a:t>Information Accuracy</a:t>
            </a:r>
            <a:r>
              <a:rPr lang="en-US" sz="5000" dirty="0"/>
              <a:t>: </a:t>
            </a:r>
          </a:p>
        </p:txBody>
      </p:sp>
      <p:sp>
        <p:nvSpPr>
          <p:cNvPr id="3" name="Content Placeholder 2"/>
          <p:cNvSpPr>
            <a:spLocks noGrp="1"/>
          </p:cNvSpPr>
          <p:nvPr>
            <p:ph idx="1"/>
          </p:nvPr>
        </p:nvSpPr>
        <p:spPr>
          <a:xfrm>
            <a:off x="677334" y="2513286"/>
            <a:ext cx="8596668" cy="3880773"/>
          </a:xfrm>
        </p:spPr>
        <p:txBody>
          <a:bodyPr/>
          <a:lstStyle/>
          <a:p>
            <a:pPr marL="342900" lvl="2" indent="-342900"/>
            <a:r>
              <a:rPr lang="en-US" sz="2500" dirty="0"/>
              <a:t>While every effort will be made to ensure the accuracy and timeliness of information provided on the website, the park management cannot guarantee that all details, such as event schedules or facility availability, will be up-to-date at all times</a:t>
            </a:r>
            <a:r>
              <a:rPr lang="en-US" dirty="0"/>
              <a:t>.</a:t>
            </a:r>
          </a:p>
        </p:txBody>
      </p:sp>
    </p:spTree>
    <p:extLst>
      <p:ext uri="{BB962C8B-B14F-4D97-AF65-F5344CB8AC3E}">
        <p14:creationId xmlns:p14="http://schemas.microsoft.com/office/powerpoint/2010/main" val="12450306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3B1D7-F3DA-FC14-6E0D-6AF5DE405A0D}"/>
              </a:ext>
            </a:extLst>
          </p:cNvPr>
          <p:cNvSpPr>
            <a:spLocks noGrp="1"/>
          </p:cNvSpPr>
          <p:nvPr>
            <p:ph type="title"/>
          </p:nvPr>
        </p:nvSpPr>
        <p:spPr/>
        <p:txBody>
          <a:bodyPr/>
          <a:lstStyle/>
          <a:p>
            <a:r>
              <a:rPr lang="en-US" dirty="0"/>
              <a:t>End of Title Proposal</a:t>
            </a:r>
          </a:p>
        </p:txBody>
      </p:sp>
    </p:spTree>
    <p:extLst>
      <p:ext uri="{BB962C8B-B14F-4D97-AF65-F5344CB8AC3E}">
        <p14:creationId xmlns:p14="http://schemas.microsoft.com/office/powerpoint/2010/main" val="2068129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F79A0-E3D7-8F16-5400-246E1A21E840}"/>
              </a:ext>
            </a:extLst>
          </p:cNvPr>
          <p:cNvSpPr>
            <a:spLocks noGrp="1"/>
          </p:cNvSpPr>
          <p:nvPr>
            <p:ph type="title"/>
          </p:nvPr>
        </p:nvSpPr>
        <p:spPr/>
        <p:txBody>
          <a:bodyPr/>
          <a:lstStyle/>
          <a:p>
            <a:r>
              <a:rPr lang="en-US" dirty="0"/>
              <a:t>Target Audience</a:t>
            </a:r>
          </a:p>
        </p:txBody>
      </p:sp>
      <p:sp>
        <p:nvSpPr>
          <p:cNvPr id="3" name="Text Placeholder 2">
            <a:extLst>
              <a:ext uri="{FF2B5EF4-FFF2-40B4-BE49-F238E27FC236}">
                <a16:creationId xmlns:a16="http://schemas.microsoft.com/office/drawing/2014/main" id="{3C4C3ADA-AE53-AD89-3A5D-AFDD80C6EC0F}"/>
              </a:ext>
            </a:extLst>
          </p:cNvPr>
          <p:cNvSpPr>
            <a:spLocks noGrp="1"/>
          </p:cNvSpPr>
          <p:nvPr>
            <p:ph type="body" idx="1"/>
          </p:nvPr>
        </p:nvSpPr>
        <p:spPr/>
        <p:txBody>
          <a:bodyPr>
            <a:noAutofit/>
          </a:bodyPr>
          <a:lstStyle/>
          <a:p>
            <a:r>
              <a:rPr lang="en-US" b="1" dirty="0"/>
              <a:t>Tourists, Local Citizens, Families, Outdoor Enthusiasts, Seniors, and Students</a:t>
            </a:r>
          </a:p>
          <a:p>
            <a:r>
              <a:rPr lang="en-US" b="1" dirty="0"/>
              <a:t> </a:t>
            </a:r>
          </a:p>
          <a:p>
            <a:r>
              <a:rPr lang="en-US" b="1" dirty="0"/>
              <a:t> </a:t>
            </a:r>
          </a:p>
          <a:p>
            <a:r>
              <a:rPr lang="en-US" b="1" dirty="0"/>
              <a:t> </a:t>
            </a:r>
          </a:p>
          <a:p>
            <a:endParaRPr lang="en-US" b="1" dirty="0"/>
          </a:p>
          <a:p>
            <a:endParaRPr lang="en-US" dirty="0"/>
          </a:p>
        </p:txBody>
      </p:sp>
    </p:spTree>
    <p:extLst>
      <p:ext uri="{BB962C8B-B14F-4D97-AF65-F5344CB8AC3E}">
        <p14:creationId xmlns:p14="http://schemas.microsoft.com/office/powerpoint/2010/main" val="2856880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202" y="1014548"/>
            <a:ext cx="8596668" cy="1320800"/>
          </a:xfrm>
        </p:spPr>
        <p:txBody>
          <a:bodyPr>
            <a:noAutofit/>
          </a:bodyPr>
          <a:lstStyle/>
          <a:p>
            <a:r>
              <a:rPr lang="en-US" sz="6000" b="1" dirty="0"/>
              <a:t>Tourists</a:t>
            </a:r>
            <a:r>
              <a:rPr lang="en-US" sz="6000" dirty="0"/>
              <a:t>:</a:t>
            </a:r>
          </a:p>
        </p:txBody>
      </p:sp>
      <p:sp>
        <p:nvSpPr>
          <p:cNvPr id="3" name="Content Placeholder 2"/>
          <p:cNvSpPr>
            <a:spLocks noGrp="1"/>
          </p:cNvSpPr>
          <p:nvPr>
            <p:ph idx="1"/>
          </p:nvPr>
        </p:nvSpPr>
        <p:spPr>
          <a:xfrm>
            <a:off x="1134533" y="2526349"/>
            <a:ext cx="8596668" cy="2437537"/>
          </a:xfrm>
        </p:spPr>
        <p:txBody>
          <a:bodyPr>
            <a:noAutofit/>
          </a:bodyPr>
          <a:lstStyle/>
          <a:p>
            <a:r>
              <a:rPr lang="en-US" sz="2500" dirty="0"/>
              <a:t>These are visitors who are primarily from out of town or even from other countries. They often visit parks for recreational purposes, sightseeing, and experiencing the local culture and environment. For them, parks serve as attractions, offering opportunities for relaxation, exploration, and enjoyment of natural beauty. Providing clear signage, multilingual information, and unique attractions can enhance their experience.</a:t>
            </a:r>
          </a:p>
        </p:txBody>
      </p:sp>
      <p:pic>
        <p:nvPicPr>
          <p:cNvPr id="1026" name="Picture 2" descr="Pasig gov't to rename forest park, set 'greener' policy direction for 20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38870" y="196512"/>
            <a:ext cx="2888173" cy="2138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7669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694" y="761412"/>
            <a:ext cx="9563946" cy="1320800"/>
          </a:xfrm>
        </p:spPr>
        <p:txBody>
          <a:bodyPr>
            <a:noAutofit/>
          </a:bodyPr>
          <a:lstStyle/>
          <a:p>
            <a:r>
              <a:rPr lang="en-US" sz="6000" b="1" dirty="0"/>
              <a:t>Local Citizens</a:t>
            </a:r>
            <a:r>
              <a:rPr lang="en-US" sz="6000" dirty="0"/>
              <a:t>: </a:t>
            </a:r>
          </a:p>
        </p:txBody>
      </p:sp>
      <p:sp>
        <p:nvSpPr>
          <p:cNvPr id="3" name="Content Placeholder 2"/>
          <p:cNvSpPr>
            <a:spLocks noGrp="1"/>
          </p:cNvSpPr>
          <p:nvPr>
            <p:ph idx="1"/>
          </p:nvPr>
        </p:nvSpPr>
        <p:spPr>
          <a:xfrm>
            <a:off x="677334" y="2160589"/>
            <a:ext cx="8767112" cy="4031205"/>
          </a:xfrm>
        </p:spPr>
        <p:txBody>
          <a:bodyPr>
            <a:noAutofit/>
          </a:bodyPr>
          <a:lstStyle/>
          <a:p>
            <a:r>
              <a:rPr lang="en-US" sz="2500" dirty="0"/>
              <a:t>These are the residents of the area where the park is located. For them, parks are valuable community assets offering spaces for leisure activities, exercise, socializing, and connecting with nature. They may use the park regularly for activities like jogging, picnics, family outings, or simply enjoying a peaceful environment. Local citizens often appreciate well-maintained facilities, programming tailored to their interests, and opportunities for community engagement such as volunteer programs or events.</a:t>
            </a:r>
          </a:p>
        </p:txBody>
      </p:sp>
      <p:pic>
        <p:nvPicPr>
          <p:cNvPr id="2050" name="Picture 2" descr="Pasig residents take a dip in park pool amid water crisis | Photos | GMA  News Onl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98688" y="137691"/>
            <a:ext cx="3183275" cy="2122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7567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259" y="839789"/>
            <a:ext cx="8596668" cy="1320800"/>
          </a:xfrm>
        </p:spPr>
        <p:txBody>
          <a:bodyPr>
            <a:normAutofit/>
          </a:bodyPr>
          <a:lstStyle/>
          <a:p>
            <a:r>
              <a:rPr lang="en-US" sz="6000" b="1" dirty="0"/>
              <a:t>Families</a:t>
            </a:r>
            <a:endParaRPr lang="en-US" sz="6000" dirty="0"/>
          </a:p>
        </p:txBody>
      </p:sp>
      <p:sp>
        <p:nvSpPr>
          <p:cNvPr id="3" name="Content Placeholder 2"/>
          <p:cNvSpPr>
            <a:spLocks noGrp="1"/>
          </p:cNvSpPr>
          <p:nvPr>
            <p:ph idx="1"/>
          </p:nvPr>
        </p:nvSpPr>
        <p:spPr/>
        <p:txBody>
          <a:bodyPr>
            <a:noAutofit/>
          </a:bodyPr>
          <a:lstStyle/>
          <a:p>
            <a:r>
              <a:rPr lang="en-US" sz="2500" dirty="0"/>
              <a:t>Families with children represent a significant audience for parks. They seek safe and family-friendly environments where kids can play, explore, and learn. Amenities such as playgrounds, splash pads, and family-friendly events cater to their needs. Additionally, providing educational opportunities like nature trails or interactive exhibits can make the park attractive to families.</a:t>
            </a:r>
          </a:p>
        </p:txBody>
      </p:sp>
      <p:pic>
        <p:nvPicPr>
          <p:cNvPr id="3074" name="Picture 2" descr="Taguig Eco Park now op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42927" y="110507"/>
            <a:ext cx="3263239" cy="2175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8295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197" y="839789"/>
            <a:ext cx="10439158" cy="1320800"/>
          </a:xfrm>
        </p:spPr>
        <p:txBody>
          <a:bodyPr>
            <a:noAutofit/>
          </a:bodyPr>
          <a:lstStyle/>
          <a:p>
            <a:r>
              <a:rPr lang="en-US" sz="6000" b="1" dirty="0"/>
              <a:t>Outdoor Enthusiasts</a:t>
            </a:r>
            <a:endParaRPr lang="en-US" sz="6000" dirty="0"/>
          </a:p>
        </p:txBody>
      </p:sp>
      <p:sp>
        <p:nvSpPr>
          <p:cNvPr id="3" name="Content Placeholder 2"/>
          <p:cNvSpPr>
            <a:spLocks noGrp="1"/>
          </p:cNvSpPr>
          <p:nvPr>
            <p:ph idx="1"/>
          </p:nvPr>
        </p:nvSpPr>
        <p:spPr/>
        <p:txBody>
          <a:bodyPr>
            <a:normAutofit/>
          </a:bodyPr>
          <a:lstStyle/>
          <a:p>
            <a:r>
              <a:rPr lang="en-US" sz="2500" dirty="0"/>
              <a:t>This group includes individuals who are passionate about outdoor activities such as hiking, cycling, birdwatching, or photography. They visit parks to pursue their hobbies, enjoy nature, and seek adventure. Parks can attract outdoor enthusiasts by offering well-maintained trails, designated areas for specific activities, and opportunities for wildlife observation or photography.</a:t>
            </a:r>
          </a:p>
        </p:txBody>
      </p:sp>
      <p:pic>
        <p:nvPicPr>
          <p:cNvPr id="4098" name="Picture 2" descr="2024 Pasig Rainforest Park - All You Need to Know BEFORE You Go (with  Phot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2479" y="91977"/>
            <a:ext cx="3675017" cy="2068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5568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574" y="1301931"/>
            <a:ext cx="8596668" cy="1320800"/>
          </a:xfrm>
        </p:spPr>
        <p:txBody>
          <a:bodyPr>
            <a:noAutofit/>
          </a:bodyPr>
          <a:lstStyle/>
          <a:p>
            <a:r>
              <a:rPr lang="en-US" sz="6000" b="1" dirty="0"/>
              <a:t>Seniors</a:t>
            </a:r>
            <a:endParaRPr lang="en-US" sz="6000" dirty="0"/>
          </a:p>
        </p:txBody>
      </p:sp>
      <p:sp>
        <p:nvSpPr>
          <p:cNvPr id="3" name="Content Placeholder 2"/>
          <p:cNvSpPr>
            <a:spLocks noGrp="1"/>
          </p:cNvSpPr>
          <p:nvPr>
            <p:ph idx="1"/>
          </p:nvPr>
        </p:nvSpPr>
        <p:spPr>
          <a:xfrm>
            <a:off x="847151" y="2852921"/>
            <a:ext cx="8596668" cy="3880773"/>
          </a:xfrm>
        </p:spPr>
        <p:txBody>
          <a:bodyPr>
            <a:normAutofit/>
          </a:bodyPr>
          <a:lstStyle/>
          <a:p>
            <a:r>
              <a:rPr lang="en-US" sz="2500" dirty="0"/>
              <a:t>Parks can also cater to the needs of older adults who may seek places for gentle exercise, relaxation, and socializing. Providing accessible walking paths, seating areas, and programs tailored to their interests (such as gardening clubs or tai chi classes) can make the park welcoming and inclusive for seniors.</a:t>
            </a:r>
          </a:p>
        </p:txBody>
      </p:sp>
      <p:pic>
        <p:nvPicPr>
          <p:cNvPr id="6148" name="Picture 4" descr="Pasig completes jabs for seniors | The Manila Tim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7059" y="92822"/>
            <a:ext cx="3630955" cy="2418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0460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163" y="557349"/>
            <a:ext cx="10485191" cy="1320800"/>
          </a:xfrm>
        </p:spPr>
        <p:txBody>
          <a:bodyPr>
            <a:noAutofit/>
          </a:bodyPr>
          <a:lstStyle/>
          <a:p>
            <a:r>
              <a:rPr lang="en-US" sz="5000" b="1" dirty="0"/>
              <a:t>Students and Educational Groups</a:t>
            </a:r>
            <a:endParaRPr lang="en-US" sz="5000" dirty="0"/>
          </a:p>
        </p:txBody>
      </p:sp>
      <p:sp>
        <p:nvSpPr>
          <p:cNvPr id="3" name="Content Placeholder 2"/>
          <p:cNvSpPr>
            <a:spLocks noGrp="1"/>
          </p:cNvSpPr>
          <p:nvPr>
            <p:ph idx="1"/>
          </p:nvPr>
        </p:nvSpPr>
        <p:spPr/>
        <p:txBody>
          <a:bodyPr>
            <a:normAutofit/>
          </a:bodyPr>
          <a:lstStyle/>
          <a:p>
            <a:r>
              <a:rPr lang="en-US" sz="2500" dirty="0"/>
              <a:t>Schools and educational institutions often visit parks for field trips, nature studies, and outdoor learning experiences. Parks can support these groups by offering educational resources, guided tours, and hands-on activities that align with curriculum objectives. Engaging students in environmental conservation efforts can also foster a sense of stewardship and environmental awareness.</a:t>
            </a:r>
          </a:p>
        </p:txBody>
      </p:sp>
      <p:pic>
        <p:nvPicPr>
          <p:cNvPr id="7170" name="Picture 2" descr="Maybunga Rainforest Park | Pasi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43604" y="5142411"/>
            <a:ext cx="28575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3390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F0049-A80A-C1D8-897A-B320A3FB2D75}"/>
              </a:ext>
            </a:extLst>
          </p:cNvPr>
          <p:cNvSpPr>
            <a:spLocks noGrp="1"/>
          </p:cNvSpPr>
          <p:nvPr>
            <p:ph type="title"/>
          </p:nvPr>
        </p:nvSpPr>
        <p:spPr/>
        <p:txBody>
          <a:bodyPr>
            <a:normAutofit/>
          </a:bodyPr>
          <a:lstStyle/>
          <a:p>
            <a:r>
              <a:rPr lang="en-US" sz="6000" dirty="0"/>
              <a:t>Scope</a:t>
            </a:r>
          </a:p>
        </p:txBody>
      </p:sp>
      <p:sp>
        <p:nvSpPr>
          <p:cNvPr id="3" name="Text Placeholder 2">
            <a:extLst>
              <a:ext uri="{FF2B5EF4-FFF2-40B4-BE49-F238E27FC236}">
                <a16:creationId xmlns:a16="http://schemas.microsoft.com/office/drawing/2014/main" id="{F6365B9B-4C30-8055-F394-D8274B15458A}"/>
              </a:ext>
            </a:extLst>
          </p:cNvPr>
          <p:cNvSpPr>
            <a:spLocks noGrp="1"/>
          </p:cNvSpPr>
          <p:nvPr>
            <p:ph type="body" idx="1"/>
          </p:nvPr>
        </p:nvSpPr>
        <p:spPr/>
        <p:txBody>
          <a:bodyPr/>
          <a:lstStyle/>
          <a:p>
            <a:r>
              <a:rPr lang="en-US" sz="2000" b="1" dirty="0"/>
              <a:t>Rainforest park attractions, schedules, news, events</a:t>
            </a:r>
          </a:p>
          <a:p>
            <a:endParaRPr lang="en-US" dirty="0"/>
          </a:p>
        </p:txBody>
      </p:sp>
    </p:spTree>
    <p:extLst>
      <p:ext uri="{BB962C8B-B14F-4D97-AF65-F5344CB8AC3E}">
        <p14:creationId xmlns:p14="http://schemas.microsoft.com/office/powerpoint/2010/main" val="58403100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65</TotalTime>
  <Words>762</Words>
  <Application>Microsoft Office PowerPoint</Application>
  <PresentationFormat>Widescreen</PresentationFormat>
  <Paragraphs>36</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Trebuchet MS</vt:lpstr>
      <vt:lpstr>Wingdings 3</vt:lpstr>
      <vt:lpstr>Facet</vt:lpstr>
      <vt:lpstr>RAVE</vt:lpstr>
      <vt:lpstr>Target Audience</vt:lpstr>
      <vt:lpstr>Tourists:</vt:lpstr>
      <vt:lpstr>Local Citizens: </vt:lpstr>
      <vt:lpstr>Families</vt:lpstr>
      <vt:lpstr>Outdoor Enthusiasts</vt:lpstr>
      <vt:lpstr>Seniors</vt:lpstr>
      <vt:lpstr>Students and Educational Groups</vt:lpstr>
      <vt:lpstr>Scope</vt:lpstr>
      <vt:lpstr>Scope</vt:lpstr>
      <vt:lpstr>Limitation</vt:lpstr>
      <vt:lpstr>Informational Focus</vt:lpstr>
      <vt:lpstr>Limited Booking Options</vt:lpstr>
      <vt:lpstr>Advertisement Restrictions: </vt:lpstr>
      <vt:lpstr>No Transactional Capabilities:</vt:lpstr>
      <vt:lpstr>Information Accuracy: </vt:lpstr>
      <vt:lpstr>End of Title Proposal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RAVE</dc:title>
  <dc:creator>John Michael Lorbes</dc:creator>
  <cp:lastModifiedBy>Anon</cp:lastModifiedBy>
  <cp:revision>8</cp:revision>
  <dcterms:created xsi:type="dcterms:W3CDTF">2024-02-16T06:26:29Z</dcterms:created>
  <dcterms:modified xsi:type="dcterms:W3CDTF">2024-02-16T12:08:56Z</dcterms:modified>
</cp:coreProperties>
</file>