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Montserrat Bold" charset="1" panose="00000800000000000000"/>
      <p:regular r:id="rId22"/>
    </p:embeddedFont>
    <p:embeddedFont>
      <p:font typeface="Montserrat" charset="1" panose="00000500000000000000"/>
      <p:regular r:id="rId23"/>
    </p:embeddedFont>
    <p:embeddedFont>
      <p:font typeface="Montserrat Italics" charset="1" panose="00000500000000000000"/>
      <p:regular r:id="rId27"/>
    </p:embeddedFont>
    <p:embeddedFont>
      <p:font typeface="Montserrat Semi-Bold" charset="1" panose="00000700000000000000"/>
      <p:regular r:id="rId28"/>
    </p:embeddedFont>
    <p:embeddedFont>
      <p:font typeface="Montserrat Bold Italics" charset="1" panose="000008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notesMasters/notesMaster1.xml" Type="http://schemas.openxmlformats.org/officeDocument/2006/relationships/notesMaster"/><Relationship Id="rId25" Target="theme/theme2.xml" Type="http://schemas.openxmlformats.org/officeDocument/2006/relationships/theme"/><Relationship Id="rId26" Target="notesSlides/notesSlide1.xml" Type="http://schemas.openxmlformats.org/officeDocument/2006/relationships/notesSlide"/><Relationship Id="rId27" Target="fonts/font27.fntdata" Type="http://schemas.openxmlformats.org/officeDocument/2006/relationships/font"/><Relationship Id="rId28" Target="fonts/font28.fntdata" Type="http://schemas.openxmlformats.org/officeDocument/2006/relationships/font"/><Relationship Id="rId29" Target="notesSlides/notesSlide2.xml" Type="http://schemas.openxmlformats.org/officeDocument/2006/relationships/notesSlide"/><Relationship Id="rId3" Target="viewProps.xml" Type="http://schemas.openxmlformats.org/officeDocument/2006/relationships/viewProps"/><Relationship Id="rId30" Target="fonts/font30.fntdata" Type="http://schemas.openxmlformats.org/officeDocument/2006/relationships/font"/><Relationship Id="rId31" Target="notesSlides/notesSlide3.xml" Type="http://schemas.openxmlformats.org/officeDocument/2006/relationships/notesSlide"/><Relationship Id="rId32" Target="notesSlides/notesSlide4.xml" Type="http://schemas.openxmlformats.org/officeDocument/2006/relationships/notesSlide"/><Relationship Id="rId33" Target="notesSlides/notesSlide5.xml" Type="http://schemas.openxmlformats.org/officeDocument/2006/relationships/notesSlide"/><Relationship Id="rId34" Target="notesSlides/notesSlide6.xml" Type="http://schemas.openxmlformats.org/officeDocument/2006/relationships/notesSlide"/><Relationship Id="rId35" Target="notesSlides/notesSlide7.xml" Type="http://schemas.openxmlformats.org/officeDocument/2006/relationships/notesSlide"/><Relationship Id="rId36" Target="notesSlides/notesSlide8.xml" Type="http://schemas.openxmlformats.org/officeDocument/2006/relationships/notesSlide"/><Relationship Id="rId37" Target="notesSlides/notesSlide9.xml" Type="http://schemas.openxmlformats.org/officeDocument/2006/relationships/notesSlide"/><Relationship Id="rId38" Target="notesSlides/notesSlide10.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Oral argument is the most public and visible part of the U.S. Supreme Court’s decision-making process. </a:t>
            </a:r>
          </a:p>
          <a:p>
            <a:r>
              <a:rPr lang="en-US"/>
              <a:t>Quantify the gender effect over justice interruption behavior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Add voice tone, pacing, or volume if audio becomes available for richer emotional cues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Uneven gender advocates/removal of female issue</a:t>
            </a:r>
          </a:p>
          <a:p>
            <a:r>
              <a:rPr lang="en-US"/>
              <a:t>These chunks were created by grouping together advocate utterances that occur between interruptions or pauses in dialogue.</a:t>
            </a:r>
          </a:p>
          <a:p>
            <a:r>
              <a:rPr lang="en-US"/>
              <a:t/>
            </a:r>
          </a:p>
          <a:p>
            <a:r>
              <a:rPr lang="en-US"/>
              <a:t>Each chunk captures a coherent portion of an advocate’s argument — typically a few sentences long — and is treated as a single unit of analysis.</a:t>
            </a:r>
          </a:p>
          <a:p>
            <a:r>
              <a:rPr lang="en-US"/>
              <a:t/>
            </a:r>
          </a:p>
          <a:p>
            <a:r>
              <a:rPr lang="en-US"/>
              <a:t>This interruption steers the conversation away from Laycock’s argument and toward the justice’s own analogy.</a:t>
            </a:r>
          </a:p>
          <a:p>
            <a:r>
              <a:rPr lang="en-US"/>
              <a:t/>
            </a:r>
          </a:p>
          <a:p>
            <a:r>
              <a:rPr lang="en-US"/>
              <a:t>These markers are automatically tagged in the corpus and used to identify interruptions.</a:t>
            </a:r>
          </a:p>
          <a:p>
            <a:r>
              <a:rPr lang="en-US"/>
              <a:t/>
            </a:r>
          </a:p>
          <a:p>
            <a:r>
              <a:rPr lang="en-US"/>
              <a:t>It starts with an utterance (utt_id_first) and ends with another (utt_id_last).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Loaded GloVe 100d pretrained vectors (glove.6B.100d.txt)</a:t>
            </a:r>
          </a:p>
          <a:p>
            <a:r>
              <a:rPr lang="en-US"/>
              <a:t>Matched each token in a chunk to its corresponding vector</a:t>
            </a:r>
          </a:p>
          <a:p>
            <a:r>
              <a:rPr lang="en-US"/>
              <a:t>Removed tokens not found in the GloVe vocabulary</a:t>
            </a:r>
          </a:p>
          <a:p>
            <a:r>
              <a:rPr lang="en-US"/>
              <a:t/>
            </a:r>
          </a:p>
          <a:p>
            <a:r>
              <a:rPr lang="en-US"/>
              <a:t>For each speech chunk:</a:t>
            </a:r>
          </a:p>
          <a:p>
            <a:r>
              <a:rPr lang="en-US"/>
              <a:t/>
            </a:r>
          </a:p>
          <a:p>
            <a:r>
              <a:rPr lang="en-US"/>
              <a:t>Averaged all token vectors → generated a 100-dimensional vector</a:t>
            </a:r>
          </a:p>
          <a:p>
            <a:r>
              <a:rPr lang="en-US"/>
              <a:t>Result: Each chunk has a single semantic embedding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Semantic content is largely preserved</a:t>
            </a:r>
          </a:p>
          <a:p>
            <a:r>
              <a:rPr lang="en-US"/>
              <a:t>The near-perfect cosine similarity implies that interrupted and uninterrupted statements from the same advocate have extremely similar semantic content. That is, being interrupted does not drastically shift the semantic vector (meaning) of an advocate’s chunk — at least as measured by average GloVe embeddings.</a:t>
            </a:r>
          </a:p>
          <a:p>
            <a:r>
              <a:rPr lang="en-US"/>
              <a:t/>
            </a:r>
          </a:p>
          <a:p>
            <a:r>
              <a:rPr lang="en-US"/>
              <a:t>2. Interruptions may affect delivery more than content</a:t>
            </a:r>
          </a:p>
          <a:p>
            <a:r>
              <a:rPr lang="en-US"/>
              <a:t>This supports an interpretation that interruptions likely disrupt flow or perception, but not necessarily the semantic substance. This aligns with research noting that interruptions often reflect power dynamics or interactional dominance, rather than forcing an actual change in argumentative content.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Both groups have similar overall ranges, but female advocates are more skewed toward higher negativity.</a:t>
            </a:r>
          </a:p>
          <a:p>
            <a:r>
              <a:rPr lang="en-US"/>
              <a:t/>
            </a:r>
          </a:p>
          <a:p>
            <a:r>
              <a:rPr lang="en-US"/>
              <a:t>The median (thick line) for female advocates (F) is higher than for male advocates (M).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Female advocates face more negative interruptions, controlling for case year, experience, and ideological dynamics.</a:t>
            </a:r>
          </a:p>
          <a:p>
            <a:r>
              <a:rPr lang="en-US"/>
              <a:t/>
            </a:r>
          </a:p>
          <a:p>
            <a:r>
              <a:rPr lang="en-US"/>
              <a:t>Experience tempers the negativity of interruptions, while ideological alignment with justices does not offer significant protection from negative tone.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While sentiment analysis tells you how negative the language is, topic modeling (LDA) helps explain what they are talking about.</a:t>
            </a:r>
          </a:p>
          <a:p>
            <a:r>
              <a:rPr lang="en-US"/>
              <a:t/>
            </a:r>
          </a:p>
          <a:p>
            <a:r>
              <a:rPr lang="en-US"/>
              <a:t>Topics may be weakly separated or artificially similar.</a:t>
            </a:r>
          </a:p>
          <a:p>
            <a:r>
              <a:rPr lang="en-US"/>
              <a:t/>
            </a:r>
          </a:p>
          <a:p>
            <a:r>
              <a:rPr lang="en-US"/>
              <a:t> LDA picks up on term frequency. Legal arguments naturally reuse a common vocabulary, making it hard for LDA to form meaningful distinctions.</a:t>
            </a:r>
          </a:p>
          <a:p>
            <a:r>
              <a:rPr lang="en-US"/>
              <a:t/>
            </a:r>
          </a:p>
          <a:p>
            <a:r>
              <a:rPr lang="en-US"/>
              <a:t>Why it matters: For a study about emotion and interruption dynamics, it’s important that topics reflect different kinds of legal content, not just variations of “court talk.”</a:t>
            </a:r>
          </a:p>
          <a:p>
            <a:r>
              <a:rPr lang="en-US"/>
              <a:t/>
            </a:r>
          </a:p>
          <a:p>
            <a:r>
              <a:rPr lang="en-US"/>
              <a:t>Result: LDA fails to capture meaningful variation relevant to gender or sentiment.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While sentiment analysis tells you how negative the language is, topic modeling (LDA) helps explain what they are talking about.</a:t>
            </a:r>
          </a:p>
          <a:p>
            <a:r>
              <a:rPr lang="en-US"/>
              <a:t/>
            </a:r>
          </a:p>
          <a:p>
            <a:r>
              <a:rPr lang="en-US"/>
              <a:t>Topics may be weakly separated or artificially similar.</a:t>
            </a:r>
          </a:p>
          <a:p>
            <a:r>
              <a:rPr lang="en-US"/>
              <a:t/>
            </a:r>
          </a:p>
          <a:p>
            <a:r>
              <a:rPr lang="en-US"/>
              <a:t> LDA picks up on term frequency. Legal arguments naturally reuse a common vocabulary, making it hard for LDA to form meaningful distinctions.</a:t>
            </a:r>
          </a:p>
          <a:p>
            <a:r>
              <a:rPr lang="en-US"/>
              <a:t/>
            </a:r>
          </a:p>
          <a:p>
            <a:r>
              <a:rPr lang="en-US"/>
              <a:t>Why it matters: For a study about emotion and interruption dynamics, it’s important that topics reflect different kinds of legal content, not just variations of “court talk.”</a:t>
            </a:r>
          </a:p>
          <a:p>
            <a:r>
              <a:rPr lang="en-US"/>
              <a:t/>
            </a:r>
          </a:p>
          <a:p>
            <a:r>
              <a:rPr lang="en-US"/>
              <a:t>Result: LDA fails to capture meaningful variation relevant to gender or sentiment.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While sentiment analysis tells you how negative the language is, topic modeling (LDA) helps explain what they are talking about.</a:t>
            </a:r>
          </a:p>
          <a:p>
            <a:r>
              <a:rPr lang="en-US"/>
              <a:t/>
            </a:r>
          </a:p>
          <a:p>
            <a:r>
              <a:rPr lang="en-US"/>
              <a:t>Topics may be weakly separated or artificially similar.</a:t>
            </a:r>
          </a:p>
          <a:p>
            <a:r>
              <a:rPr lang="en-US"/>
              <a:t/>
            </a:r>
          </a:p>
          <a:p>
            <a:r>
              <a:rPr lang="en-US"/>
              <a:t> LDA picks up on term frequency. Legal arguments naturally reuse a common vocabulary, making it hard for LDA to form meaningful distinctions.</a:t>
            </a:r>
          </a:p>
          <a:p>
            <a:r>
              <a:rPr lang="en-US"/>
              <a:t/>
            </a:r>
          </a:p>
          <a:p>
            <a:r>
              <a:rPr lang="en-US"/>
              <a:t>Why it matters: For a study about emotion and interruption dynamics, it’s important that topics reflect different kinds of legal content, not just variations of “court talk.”</a:t>
            </a:r>
          </a:p>
          <a:p>
            <a:r>
              <a:rPr lang="en-US"/>
              <a:t/>
            </a:r>
          </a:p>
          <a:p>
            <a:r>
              <a:rPr lang="en-US"/>
              <a:t>Result: LDA fails to capture meaningful variation relevant to gender or sentiment.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8.png" Type="http://schemas.openxmlformats.org/officeDocument/2006/relationships/image"/><Relationship Id="rId4"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20.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1.png" Type="http://schemas.openxmlformats.org/officeDocument/2006/relationships/image"/><Relationship Id="rId4"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4.png" Type="http://schemas.openxmlformats.org/officeDocument/2006/relationships/image"/><Relationship Id="rId4"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sp>
        <p:nvSpPr>
          <p:cNvPr name="AutoShape 3" id="3"/>
          <p:cNvSpPr/>
          <p:nvPr/>
        </p:nvSpPr>
        <p:spPr>
          <a:xfrm rot="0">
            <a:off x="1411815" y="6585624"/>
            <a:ext cx="12114058" cy="0"/>
          </a:xfrm>
          <a:prstGeom prst="line">
            <a:avLst/>
          </a:prstGeom>
          <a:ln cap="flat" w="66675">
            <a:solidFill>
              <a:srgbClr val="2254C5"/>
            </a:solidFill>
            <a:prstDash val="solid"/>
            <a:headEnd type="none" len="sm" w="sm"/>
            <a:tailEnd type="none" len="sm" w="sm"/>
          </a:ln>
        </p:spPr>
      </p:sp>
      <p:grpSp>
        <p:nvGrpSpPr>
          <p:cNvPr name="Group 4" id="4"/>
          <p:cNvGrpSpPr/>
          <p:nvPr/>
        </p:nvGrpSpPr>
        <p:grpSpPr>
          <a:xfrm rot="0">
            <a:off x="1509449" y="7273176"/>
            <a:ext cx="455107" cy="455107"/>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54C5"/>
            </a:solidFill>
          </p:spPr>
        </p:sp>
        <p:sp>
          <p:nvSpPr>
            <p:cNvPr name="TextBox 6" id="6"/>
            <p:cNvSpPr txBox="true"/>
            <p:nvPr/>
          </p:nvSpPr>
          <p:spPr>
            <a:xfrm>
              <a:off x="76200" y="66675"/>
              <a:ext cx="660400" cy="669925"/>
            </a:xfrm>
            <a:prstGeom prst="rect">
              <a:avLst/>
            </a:prstGeom>
          </p:spPr>
          <p:txBody>
            <a:bodyPr anchor="ctr" rtlCol="false" tIns="50800" lIns="50800" bIns="50800" rIns="50800"/>
            <a:lstStyle/>
            <a:p>
              <a:pPr algn="ctr">
                <a:lnSpc>
                  <a:spcPts val="625"/>
                </a:lnSpc>
              </a:pPr>
            </a:p>
          </p:txBody>
        </p:sp>
      </p:grpSp>
      <p:sp>
        <p:nvSpPr>
          <p:cNvPr name="Freeform 7" id="7"/>
          <p:cNvSpPr/>
          <p:nvPr/>
        </p:nvSpPr>
        <p:spPr>
          <a:xfrm flipH="false" flipV="false" rot="0">
            <a:off x="1640875" y="7375889"/>
            <a:ext cx="192256" cy="249683"/>
          </a:xfrm>
          <a:custGeom>
            <a:avLst/>
            <a:gdLst/>
            <a:ahLst/>
            <a:cxnLst/>
            <a:rect r="r" b="b" t="t" l="l"/>
            <a:pathLst>
              <a:path h="249683" w="192256">
                <a:moveTo>
                  <a:pt x="0" y="0"/>
                </a:moveTo>
                <a:lnTo>
                  <a:pt x="192255" y="0"/>
                </a:lnTo>
                <a:lnTo>
                  <a:pt x="192255" y="249682"/>
                </a:lnTo>
                <a:lnTo>
                  <a:pt x="0" y="2496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257123" y="3167976"/>
            <a:ext cx="13983875" cy="3168652"/>
          </a:xfrm>
          <a:prstGeom prst="rect">
            <a:avLst/>
          </a:prstGeom>
        </p:spPr>
        <p:txBody>
          <a:bodyPr anchor="t" rtlCol="false" tIns="0" lIns="0" bIns="0" rIns="0">
            <a:spAutoFit/>
          </a:bodyPr>
          <a:lstStyle/>
          <a:p>
            <a:pPr algn="l">
              <a:lnSpc>
                <a:spcPts val="11199"/>
              </a:lnSpc>
            </a:pPr>
            <a:r>
              <a:rPr lang="en-US" sz="7999" b="true">
                <a:solidFill>
                  <a:srgbClr val="2254C5"/>
                </a:solidFill>
                <a:latin typeface="Montserrat Bold"/>
                <a:ea typeface="Montserrat Bold"/>
                <a:cs typeface="Montserrat Bold"/>
                <a:sym typeface="Montserrat Bold"/>
              </a:rPr>
              <a:t>Heard or Halted? </a:t>
            </a:r>
          </a:p>
          <a:p>
            <a:pPr algn="l">
              <a:lnSpc>
                <a:spcPts val="7000"/>
              </a:lnSpc>
            </a:pPr>
            <a:r>
              <a:rPr lang="en-US" sz="5000" b="true">
                <a:solidFill>
                  <a:srgbClr val="2254C5"/>
                </a:solidFill>
                <a:latin typeface="Montserrat Bold"/>
                <a:ea typeface="Montserrat Bold"/>
                <a:cs typeface="Montserrat Bold"/>
                <a:sym typeface="Montserrat Bold"/>
              </a:rPr>
              <a:t>Analyzing the Emotional Tone of Judicial Interruptions</a:t>
            </a:r>
          </a:p>
        </p:txBody>
      </p:sp>
      <p:sp>
        <p:nvSpPr>
          <p:cNvPr name="TextBox 9" id="9"/>
          <p:cNvSpPr txBox="true"/>
          <p:nvPr/>
        </p:nvSpPr>
        <p:spPr>
          <a:xfrm rot="0">
            <a:off x="1964556" y="7225551"/>
            <a:ext cx="4440074" cy="455296"/>
          </a:xfrm>
          <a:prstGeom prst="rect">
            <a:avLst/>
          </a:prstGeom>
        </p:spPr>
        <p:txBody>
          <a:bodyPr anchor="t" rtlCol="false" tIns="0" lIns="0" bIns="0" rIns="0">
            <a:spAutoFit/>
          </a:bodyPr>
          <a:lstStyle/>
          <a:p>
            <a:pPr algn="l">
              <a:lnSpc>
                <a:spcPts val="3779"/>
              </a:lnSpc>
            </a:pPr>
            <a:r>
              <a:rPr lang="en-US" sz="2699">
                <a:solidFill>
                  <a:srgbClr val="2254C5"/>
                </a:solidFill>
                <a:latin typeface="Montserrat"/>
                <a:ea typeface="Montserrat"/>
                <a:cs typeface="Montserrat"/>
                <a:sym typeface="Montserrat"/>
              </a:rPr>
              <a:t> </a:t>
            </a:r>
            <a:r>
              <a:rPr lang="en-US" sz="2699">
                <a:solidFill>
                  <a:srgbClr val="2254C5"/>
                </a:solidFill>
                <a:latin typeface="Montserrat"/>
                <a:ea typeface="Montserrat"/>
                <a:cs typeface="Montserrat"/>
                <a:sym typeface="Montserrat"/>
              </a:rPr>
              <a:t>PPOL-680</a:t>
            </a:r>
            <a:r>
              <a:rPr lang="en-US" sz="2699">
                <a:solidFill>
                  <a:srgbClr val="2254C5"/>
                </a:solidFill>
                <a:latin typeface="Montserrat"/>
                <a:ea typeface="Montserrat"/>
                <a:cs typeface="Montserrat"/>
                <a:sym typeface="Montserrat"/>
              </a:rPr>
              <a:t>1 Text As Data</a:t>
            </a:r>
          </a:p>
        </p:txBody>
      </p:sp>
      <p:sp>
        <p:nvSpPr>
          <p:cNvPr name="Freeform 10" id="10"/>
          <p:cNvSpPr/>
          <p:nvPr/>
        </p:nvSpPr>
        <p:spPr>
          <a:xfrm flipH="false" flipV="false" rot="0">
            <a:off x="0" y="275525"/>
            <a:ext cx="8803668" cy="2101876"/>
          </a:xfrm>
          <a:custGeom>
            <a:avLst/>
            <a:gdLst/>
            <a:ahLst/>
            <a:cxnLst/>
            <a:rect r="r" b="b" t="t" l="l"/>
            <a:pathLst>
              <a:path h="2101876" w="8803668">
                <a:moveTo>
                  <a:pt x="0" y="0"/>
                </a:moveTo>
                <a:lnTo>
                  <a:pt x="8803668" y="0"/>
                </a:lnTo>
                <a:lnTo>
                  <a:pt x="8803668" y="2101876"/>
                </a:lnTo>
                <a:lnTo>
                  <a:pt x="0" y="2101876"/>
                </a:lnTo>
                <a:lnTo>
                  <a:pt x="0" y="0"/>
                </a:lnTo>
                <a:close/>
              </a:path>
            </a:pathLst>
          </a:custGeom>
          <a:blipFill>
            <a:blip r:embed="rId5"/>
            <a:stretch>
              <a:fillRect l="0" t="0" r="0" b="0"/>
            </a:stretch>
          </a:blipFill>
        </p:spPr>
      </p:sp>
      <p:grpSp>
        <p:nvGrpSpPr>
          <p:cNvPr name="Group 11" id="11"/>
          <p:cNvGrpSpPr/>
          <p:nvPr/>
        </p:nvGrpSpPr>
        <p:grpSpPr>
          <a:xfrm rot="0">
            <a:off x="6537981" y="7273176"/>
            <a:ext cx="455107" cy="4551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54C5"/>
            </a:solidFill>
          </p:spPr>
        </p:sp>
        <p:sp>
          <p:nvSpPr>
            <p:cNvPr name="TextBox 13" id="13"/>
            <p:cNvSpPr txBox="true"/>
            <p:nvPr/>
          </p:nvSpPr>
          <p:spPr>
            <a:xfrm>
              <a:off x="76200" y="66675"/>
              <a:ext cx="660400" cy="669925"/>
            </a:xfrm>
            <a:prstGeom prst="rect">
              <a:avLst/>
            </a:prstGeom>
          </p:spPr>
          <p:txBody>
            <a:bodyPr anchor="ctr" rtlCol="false" tIns="50800" lIns="50800" bIns="50800" rIns="50800"/>
            <a:lstStyle/>
            <a:p>
              <a:pPr algn="ctr">
                <a:lnSpc>
                  <a:spcPts val="625"/>
                </a:lnSpc>
              </a:pPr>
            </a:p>
          </p:txBody>
        </p:sp>
      </p:grpSp>
      <p:sp>
        <p:nvSpPr>
          <p:cNvPr name="Freeform 14" id="14"/>
          <p:cNvSpPr/>
          <p:nvPr/>
        </p:nvSpPr>
        <p:spPr>
          <a:xfrm flipH="false" flipV="false" rot="0">
            <a:off x="6669406" y="7375889"/>
            <a:ext cx="192256" cy="249683"/>
          </a:xfrm>
          <a:custGeom>
            <a:avLst/>
            <a:gdLst/>
            <a:ahLst/>
            <a:cxnLst/>
            <a:rect r="r" b="b" t="t" l="l"/>
            <a:pathLst>
              <a:path h="249683" w="192256">
                <a:moveTo>
                  <a:pt x="0" y="0"/>
                </a:moveTo>
                <a:lnTo>
                  <a:pt x="192256" y="0"/>
                </a:lnTo>
                <a:lnTo>
                  <a:pt x="192256" y="249682"/>
                </a:lnTo>
                <a:lnTo>
                  <a:pt x="0" y="2496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5" id="15"/>
          <p:cNvSpPr txBox="true"/>
          <p:nvPr/>
        </p:nvSpPr>
        <p:spPr>
          <a:xfrm rot="0">
            <a:off x="7051984" y="7249270"/>
            <a:ext cx="4440074" cy="455296"/>
          </a:xfrm>
          <a:prstGeom prst="rect">
            <a:avLst/>
          </a:prstGeom>
        </p:spPr>
        <p:txBody>
          <a:bodyPr anchor="t" rtlCol="false" tIns="0" lIns="0" bIns="0" rIns="0">
            <a:spAutoFit/>
          </a:bodyPr>
          <a:lstStyle/>
          <a:p>
            <a:pPr algn="l">
              <a:lnSpc>
                <a:spcPts val="3779"/>
              </a:lnSpc>
            </a:pPr>
            <a:r>
              <a:rPr lang="en-US" sz="2699">
                <a:solidFill>
                  <a:srgbClr val="2254C5"/>
                </a:solidFill>
                <a:latin typeface="Montserrat"/>
                <a:ea typeface="Montserrat"/>
                <a:cs typeface="Montserrat"/>
                <a:sym typeface="Montserrat"/>
              </a:rPr>
              <a:t>Tian Tong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11850061" y="793106"/>
            <a:ext cx="6923190" cy="0"/>
          </a:xfrm>
          <a:prstGeom prst="line">
            <a:avLst/>
          </a:prstGeom>
          <a:ln cap="flat" w="28575">
            <a:solidFill>
              <a:srgbClr val="2254C5"/>
            </a:solidFill>
            <a:prstDash val="solid"/>
            <a:headEnd type="none" len="sm" w="sm"/>
            <a:tailEnd type="none" len="sm" w="sm"/>
          </a:ln>
        </p:spPr>
      </p:sp>
      <p:sp>
        <p:nvSpPr>
          <p:cNvPr name="Freeform 3" id="3"/>
          <p:cNvSpPr/>
          <p:nvPr/>
        </p:nvSpPr>
        <p:spPr>
          <a:xfrm flipH="false" flipV="false" rot="0">
            <a:off x="3283856" y="2610290"/>
            <a:ext cx="11161687" cy="7045955"/>
          </a:xfrm>
          <a:custGeom>
            <a:avLst/>
            <a:gdLst/>
            <a:ahLst/>
            <a:cxnLst/>
            <a:rect r="r" b="b" t="t" l="l"/>
            <a:pathLst>
              <a:path h="7045955" w="11161687">
                <a:moveTo>
                  <a:pt x="0" y="0"/>
                </a:moveTo>
                <a:lnTo>
                  <a:pt x="11161687" y="0"/>
                </a:lnTo>
                <a:lnTo>
                  <a:pt x="11161687" y="7045954"/>
                </a:lnTo>
                <a:lnTo>
                  <a:pt x="0" y="7045954"/>
                </a:lnTo>
                <a:lnTo>
                  <a:pt x="0" y="0"/>
                </a:lnTo>
                <a:close/>
              </a:path>
            </a:pathLst>
          </a:custGeom>
          <a:blipFill>
            <a:blip r:embed="rId3"/>
            <a:stretch>
              <a:fillRect l="0" t="0" r="0" b="0"/>
            </a:stretch>
          </a:blipFill>
        </p:spPr>
      </p:sp>
      <p:sp>
        <p:nvSpPr>
          <p:cNvPr name="TextBox 4" id="4"/>
          <p:cNvSpPr txBox="true"/>
          <p:nvPr/>
        </p:nvSpPr>
        <p:spPr>
          <a:xfrm rot="0">
            <a:off x="473832" y="419418"/>
            <a:ext cx="9830946" cy="1094740"/>
          </a:xfrm>
          <a:prstGeom prst="rect">
            <a:avLst/>
          </a:prstGeom>
        </p:spPr>
        <p:txBody>
          <a:bodyPr anchor="t" rtlCol="false" tIns="0" lIns="0" bIns="0" rIns="0">
            <a:spAutoFit/>
          </a:bodyPr>
          <a:lstStyle/>
          <a:p>
            <a:pPr algn="l">
              <a:lnSpc>
                <a:spcPts val="8960"/>
              </a:lnSpc>
            </a:pPr>
            <a:r>
              <a:rPr lang="en-US" sz="6400" b="true">
                <a:solidFill>
                  <a:srgbClr val="2254C5"/>
                </a:solidFill>
                <a:latin typeface="Montserrat Bold"/>
                <a:ea typeface="Montserrat Bold"/>
                <a:cs typeface="Montserrat Bold"/>
                <a:sym typeface="Montserrat Bold"/>
              </a:rPr>
              <a:t>Gender Comparison</a:t>
            </a:r>
          </a:p>
        </p:txBody>
      </p:sp>
      <p:grpSp>
        <p:nvGrpSpPr>
          <p:cNvPr name="Group 5" id="5"/>
          <p:cNvGrpSpPr/>
          <p:nvPr/>
        </p:nvGrpSpPr>
        <p:grpSpPr>
          <a:xfrm rot="0">
            <a:off x="3665642" y="4476109"/>
            <a:ext cx="10197271" cy="508588"/>
            <a:chOff x="0" y="0"/>
            <a:chExt cx="2685701" cy="133949"/>
          </a:xfrm>
        </p:grpSpPr>
        <p:sp>
          <p:nvSpPr>
            <p:cNvPr name="Freeform 6" id="6"/>
            <p:cNvSpPr/>
            <p:nvPr/>
          </p:nvSpPr>
          <p:spPr>
            <a:xfrm flipH="false" flipV="false" rot="0">
              <a:off x="0" y="0"/>
              <a:ext cx="2685701" cy="133949"/>
            </a:xfrm>
            <a:custGeom>
              <a:avLst/>
              <a:gdLst/>
              <a:ahLst/>
              <a:cxnLst/>
              <a:rect r="r" b="b" t="t" l="l"/>
              <a:pathLst>
                <a:path h="133949" w="2685701">
                  <a:moveTo>
                    <a:pt x="0" y="0"/>
                  </a:moveTo>
                  <a:lnTo>
                    <a:pt x="2685701" y="0"/>
                  </a:lnTo>
                  <a:lnTo>
                    <a:pt x="2685701" y="133949"/>
                  </a:lnTo>
                  <a:lnTo>
                    <a:pt x="0" y="133949"/>
                  </a:lnTo>
                  <a:close/>
                </a:path>
              </a:pathLst>
            </a:custGeom>
            <a:solidFill>
              <a:srgbClr val="FFBD59">
                <a:alpha val="40784"/>
              </a:srgbClr>
            </a:solidFill>
          </p:spPr>
        </p:sp>
        <p:sp>
          <p:nvSpPr>
            <p:cNvPr name="TextBox 7" id="7"/>
            <p:cNvSpPr txBox="true"/>
            <p:nvPr/>
          </p:nvSpPr>
          <p:spPr>
            <a:xfrm>
              <a:off x="0" y="-47625"/>
              <a:ext cx="2685701" cy="181574"/>
            </a:xfrm>
            <a:prstGeom prst="rect">
              <a:avLst/>
            </a:prstGeom>
          </p:spPr>
          <p:txBody>
            <a:bodyPr anchor="ctr" rtlCol="false" tIns="50800" lIns="50800" bIns="50800" rIns="50800"/>
            <a:lstStyle/>
            <a:p>
              <a:pPr algn="ctr">
                <a:lnSpc>
                  <a:spcPts val="3653"/>
                </a:lnSpc>
              </a:pPr>
            </a:p>
          </p:txBody>
        </p:sp>
      </p:grpSp>
      <p:sp>
        <p:nvSpPr>
          <p:cNvPr name="TextBox 8" id="8"/>
          <p:cNvSpPr txBox="true"/>
          <p:nvPr/>
        </p:nvSpPr>
        <p:spPr>
          <a:xfrm rot="0">
            <a:off x="473832" y="1794914"/>
            <a:ext cx="15582013" cy="815375"/>
          </a:xfrm>
          <a:prstGeom prst="rect">
            <a:avLst/>
          </a:prstGeom>
        </p:spPr>
        <p:txBody>
          <a:bodyPr anchor="t" rtlCol="false" tIns="0" lIns="0" bIns="0" rIns="0">
            <a:spAutoFit/>
          </a:bodyPr>
          <a:lstStyle/>
          <a:p>
            <a:pPr algn="l">
              <a:lnSpc>
                <a:spcPts val="3358"/>
              </a:lnSpc>
              <a:spcBef>
                <a:spcPct val="0"/>
              </a:spcBef>
            </a:pPr>
            <a:r>
              <a:rPr lang="en-US" b="true" sz="2398">
                <a:solidFill>
                  <a:srgbClr val="2254C5"/>
                </a:solidFill>
                <a:latin typeface="Montserrat Bold"/>
                <a:ea typeface="Montserrat Bold"/>
                <a:cs typeface="Montserrat Bold"/>
                <a:sym typeface="Montserrat Bold"/>
              </a:rPr>
              <a:t>Female adv</a:t>
            </a:r>
            <a:r>
              <a:rPr lang="en-US" b="true" sz="2398">
                <a:solidFill>
                  <a:srgbClr val="2254C5"/>
                </a:solidFill>
                <a:latin typeface="Montserrat Bold"/>
                <a:ea typeface="Montserrat Bold"/>
                <a:cs typeface="Montserrat Bold"/>
                <a:sym typeface="Montserrat Bold"/>
              </a:rPr>
              <a:t>ocates face more negative interruptions, </a:t>
            </a:r>
            <a:r>
              <a:rPr lang="en-US" sz="2398">
                <a:solidFill>
                  <a:srgbClr val="2254C5"/>
                </a:solidFill>
                <a:latin typeface="Montserrat"/>
                <a:ea typeface="Montserrat"/>
                <a:cs typeface="Montserrat"/>
                <a:sym typeface="Montserrat"/>
              </a:rPr>
              <a:t>controlling for case year, experience, and ideological dynamics.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flipV="true">
            <a:off x="11850061" y="793106"/>
            <a:ext cx="6923190" cy="0"/>
          </a:xfrm>
          <a:prstGeom prst="line">
            <a:avLst/>
          </a:prstGeom>
          <a:ln cap="flat" w="28575">
            <a:solidFill>
              <a:srgbClr val="2254C5"/>
            </a:solidFill>
            <a:prstDash val="solid"/>
            <a:headEnd type="none" len="sm" w="sm"/>
            <a:tailEnd type="none" len="sm" w="sm"/>
          </a:ln>
        </p:spPr>
      </p:sp>
      <p:sp>
        <p:nvSpPr>
          <p:cNvPr name="TextBox 3" id="3"/>
          <p:cNvSpPr txBox="true"/>
          <p:nvPr/>
        </p:nvSpPr>
        <p:spPr>
          <a:xfrm rot="0">
            <a:off x="185855" y="678806"/>
            <a:ext cx="11996798" cy="1019561"/>
          </a:xfrm>
          <a:prstGeom prst="rect">
            <a:avLst/>
          </a:prstGeom>
        </p:spPr>
        <p:txBody>
          <a:bodyPr anchor="t" rtlCol="false" tIns="0" lIns="0" bIns="0" rIns="0">
            <a:spAutoFit/>
          </a:bodyPr>
          <a:lstStyle/>
          <a:p>
            <a:pPr algn="l">
              <a:lnSpc>
                <a:spcPts val="8378"/>
              </a:lnSpc>
            </a:pPr>
            <a:r>
              <a:rPr lang="en-US" sz="5984" b="true">
                <a:solidFill>
                  <a:srgbClr val="2254C5"/>
                </a:solidFill>
                <a:latin typeface="Montserrat Bold"/>
                <a:ea typeface="Montserrat Bold"/>
                <a:cs typeface="Montserrat Bold"/>
                <a:sym typeface="Montserrat Bold"/>
              </a:rPr>
              <a:t>LDA for Topic Modeling</a:t>
            </a:r>
          </a:p>
        </p:txBody>
      </p:sp>
      <p:sp>
        <p:nvSpPr>
          <p:cNvPr name="TextBox 4" id="4"/>
          <p:cNvSpPr txBox="true"/>
          <p:nvPr/>
        </p:nvSpPr>
        <p:spPr>
          <a:xfrm rot="0">
            <a:off x="185855" y="2231767"/>
            <a:ext cx="13527038" cy="851273"/>
          </a:xfrm>
          <a:prstGeom prst="rect">
            <a:avLst/>
          </a:prstGeom>
        </p:spPr>
        <p:txBody>
          <a:bodyPr anchor="t" rtlCol="false" tIns="0" lIns="0" bIns="0" rIns="0">
            <a:spAutoFit/>
          </a:bodyPr>
          <a:lstStyle/>
          <a:p>
            <a:pPr algn="l">
              <a:lnSpc>
                <a:spcPts val="3479"/>
              </a:lnSpc>
            </a:pPr>
            <a:r>
              <a:rPr lang="en-US" sz="2485">
                <a:solidFill>
                  <a:srgbClr val="2254C5"/>
                </a:solidFill>
                <a:latin typeface="Montserrat"/>
                <a:ea typeface="Montserrat"/>
                <a:cs typeface="Montserrat"/>
                <a:sym typeface="Montserrat"/>
              </a:rPr>
              <a:t>Will advocates be interrupted more under certain topics?</a:t>
            </a:r>
          </a:p>
          <a:p>
            <a:pPr algn="l">
              <a:lnSpc>
                <a:spcPts val="3479"/>
              </a:lnSpc>
              <a:spcBef>
                <a:spcPct val="0"/>
              </a:spcBef>
            </a:pPr>
            <a:r>
              <a:rPr lang="en-US" sz="2485">
                <a:solidFill>
                  <a:srgbClr val="2254C5"/>
                </a:solidFill>
                <a:latin typeface="Montserrat"/>
                <a:ea typeface="Montserrat"/>
                <a:cs typeface="Montserrat"/>
                <a:sym typeface="Montserrat"/>
              </a:rPr>
              <a:t>Whether interruptions toward women are more negative with particular areas?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11850061" y="793106"/>
            <a:ext cx="6923190" cy="0"/>
          </a:xfrm>
          <a:prstGeom prst="line">
            <a:avLst/>
          </a:prstGeom>
          <a:ln cap="flat" w="28575">
            <a:solidFill>
              <a:srgbClr val="2254C5"/>
            </a:solidFill>
            <a:prstDash val="solid"/>
            <a:headEnd type="none" len="sm" w="sm"/>
            <a:tailEnd type="none" len="sm" w="sm"/>
          </a:ln>
        </p:spPr>
      </p:sp>
      <p:sp>
        <p:nvSpPr>
          <p:cNvPr name="Freeform 3" id="3"/>
          <p:cNvSpPr/>
          <p:nvPr/>
        </p:nvSpPr>
        <p:spPr>
          <a:xfrm flipH="false" flipV="false" rot="0">
            <a:off x="185855" y="3403000"/>
            <a:ext cx="11148177" cy="6884000"/>
          </a:xfrm>
          <a:custGeom>
            <a:avLst/>
            <a:gdLst/>
            <a:ahLst/>
            <a:cxnLst/>
            <a:rect r="r" b="b" t="t" l="l"/>
            <a:pathLst>
              <a:path h="6884000" w="11148177">
                <a:moveTo>
                  <a:pt x="0" y="0"/>
                </a:moveTo>
                <a:lnTo>
                  <a:pt x="11148178" y="0"/>
                </a:lnTo>
                <a:lnTo>
                  <a:pt x="11148178" y="6884000"/>
                </a:lnTo>
                <a:lnTo>
                  <a:pt x="0" y="6884000"/>
                </a:lnTo>
                <a:lnTo>
                  <a:pt x="0" y="0"/>
                </a:lnTo>
                <a:close/>
              </a:path>
            </a:pathLst>
          </a:custGeom>
          <a:blipFill>
            <a:blip r:embed="rId3"/>
            <a:stretch>
              <a:fillRect l="0" t="0" r="0" b="0"/>
            </a:stretch>
          </a:blipFill>
        </p:spPr>
      </p:sp>
      <p:sp>
        <p:nvSpPr>
          <p:cNvPr name="Freeform 4" id="4"/>
          <p:cNvSpPr/>
          <p:nvPr/>
        </p:nvSpPr>
        <p:spPr>
          <a:xfrm flipH="false" flipV="false" rot="0">
            <a:off x="185855" y="2843482"/>
            <a:ext cx="12386872" cy="7443518"/>
          </a:xfrm>
          <a:custGeom>
            <a:avLst/>
            <a:gdLst/>
            <a:ahLst/>
            <a:cxnLst/>
            <a:rect r="r" b="b" t="t" l="l"/>
            <a:pathLst>
              <a:path h="7443518" w="12386872">
                <a:moveTo>
                  <a:pt x="0" y="0"/>
                </a:moveTo>
                <a:lnTo>
                  <a:pt x="12386873" y="0"/>
                </a:lnTo>
                <a:lnTo>
                  <a:pt x="12386873" y="7443518"/>
                </a:lnTo>
                <a:lnTo>
                  <a:pt x="0" y="7443518"/>
                </a:lnTo>
                <a:lnTo>
                  <a:pt x="0" y="0"/>
                </a:lnTo>
                <a:close/>
              </a:path>
            </a:pathLst>
          </a:custGeom>
          <a:blipFill>
            <a:blip r:embed="rId4"/>
            <a:stretch>
              <a:fillRect l="0" t="-1379" r="0" b="-1379"/>
            </a:stretch>
          </a:blipFill>
        </p:spPr>
      </p:sp>
      <p:sp>
        <p:nvSpPr>
          <p:cNvPr name="TextBox 5" id="5"/>
          <p:cNvSpPr txBox="true"/>
          <p:nvPr/>
        </p:nvSpPr>
        <p:spPr>
          <a:xfrm rot="0">
            <a:off x="185855" y="678806"/>
            <a:ext cx="11996798" cy="1019561"/>
          </a:xfrm>
          <a:prstGeom prst="rect">
            <a:avLst/>
          </a:prstGeom>
        </p:spPr>
        <p:txBody>
          <a:bodyPr anchor="t" rtlCol="false" tIns="0" lIns="0" bIns="0" rIns="0">
            <a:spAutoFit/>
          </a:bodyPr>
          <a:lstStyle/>
          <a:p>
            <a:pPr algn="l">
              <a:lnSpc>
                <a:spcPts val="8378"/>
              </a:lnSpc>
            </a:pPr>
            <a:r>
              <a:rPr lang="en-US" sz="5984" b="true">
                <a:solidFill>
                  <a:srgbClr val="2254C5"/>
                </a:solidFill>
                <a:latin typeface="Montserrat Bold"/>
                <a:ea typeface="Montserrat Bold"/>
                <a:cs typeface="Montserrat Bold"/>
                <a:sym typeface="Montserrat Bold"/>
              </a:rPr>
              <a:t>LDA for Topic Modeling</a:t>
            </a:r>
          </a:p>
        </p:txBody>
      </p:sp>
      <p:sp>
        <p:nvSpPr>
          <p:cNvPr name="TextBox 6" id="6"/>
          <p:cNvSpPr txBox="true"/>
          <p:nvPr/>
        </p:nvSpPr>
        <p:spPr>
          <a:xfrm rot="0">
            <a:off x="185855" y="1660511"/>
            <a:ext cx="13527038" cy="851273"/>
          </a:xfrm>
          <a:prstGeom prst="rect">
            <a:avLst/>
          </a:prstGeom>
        </p:spPr>
        <p:txBody>
          <a:bodyPr anchor="t" rtlCol="false" tIns="0" lIns="0" bIns="0" rIns="0">
            <a:spAutoFit/>
          </a:bodyPr>
          <a:lstStyle/>
          <a:p>
            <a:pPr algn="l">
              <a:lnSpc>
                <a:spcPts val="3479"/>
              </a:lnSpc>
            </a:pPr>
            <a:r>
              <a:rPr lang="en-US" sz="2485">
                <a:solidFill>
                  <a:srgbClr val="2254C5"/>
                </a:solidFill>
                <a:latin typeface="Montserrat"/>
                <a:ea typeface="Montserrat"/>
                <a:cs typeface="Montserrat"/>
                <a:sym typeface="Montserrat"/>
              </a:rPr>
              <a:t>Will advocates be interrupted more under certain topics?</a:t>
            </a:r>
          </a:p>
          <a:p>
            <a:pPr algn="l">
              <a:lnSpc>
                <a:spcPts val="3479"/>
              </a:lnSpc>
              <a:spcBef>
                <a:spcPct val="0"/>
              </a:spcBef>
            </a:pPr>
            <a:r>
              <a:rPr lang="en-US" sz="2485">
                <a:solidFill>
                  <a:srgbClr val="2254C5"/>
                </a:solidFill>
                <a:latin typeface="Montserrat"/>
                <a:ea typeface="Montserrat"/>
                <a:cs typeface="Montserrat"/>
                <a:sym typeface="Montserrat"/>
              </a:rPr>
              <a:t>Whether interruptions toward women are more negative with particular areas?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53247" y="3654540"/>
            <a:ext cx="3800562" cy="1135876"/>
            <a:chOff x="0" y="0"/>
            <a:chExt cx="1767371" cy="528215"/>
          </a:xfrm>
        </p:grpSpPr>
        <p:sp>
          <p:nvSpPr>
            <p:cNvPr name="Freeform 3" id="3"/>
            <p:cNvSpPr/>
            <p:nvPr/>
          </p:nvSpPr>
          <p:spPr>
            <a:xfrm flipH="false" flipV="false" rot="0">
              <a:off x="0" y="0"/>
              <a:ext cx="1767371" cy="528215"/>
            </a:xfrm>
            <a:custGeom>
              <a:avLst/>
              <a:gdLst/>
              <a:ahLst/>
              <a:cxnLst/>
              <a:rect r="r" b="b" t="t" l="l"/>
              <a:pathLst>
                <a:path h="528215" w="1767371">
                  <a:moveTo>
                    <a:pt x="0" y="0"/>
                  </a:moveTo>
                  <a:lnTo>
                    <a:pt x="1767371" y="0"/>
                  </a:lnTo>
                  <a:lnTo>
                    <a:pt x="1767371" y="528215"/>
                  </a:lnTo>
                  <a:lnTo>
                    <a:pt x="0" y="528215"/>
                  </a:lnTo>
                  <a:close/>
                </a:path>
              </a:pathLst>
            </a:custGeom>
            <a:solidFill>
              <a:srgbClr val="2254C5"/>
            </a:solidFill>
          </p:spPr>
        </p:sp>
      </p:grpSp>
      <p:sp>
        <p:nvSpPr>
          <p:cNvPr name="AutoShape 4" id="4"/>
          <p:cNvSpPr/>
          <p:nvPr/>
        </p:nvSpPr>
        <p:spPr>
          <a:xfrm flipV="true">
            <a:off x="11850061" y="793106"/>
            <a:ext cx="6923190" cy="0"/>
          </a:xfrm>
          <a:prstGeom prst="line">
            <a:avLst/>
          </a:prstGeom>
          <a:ln cap="flat" w="28575">
            <a:solidFill>
              <a:srgbClr val="2254C5"/>
            </a:solidFill>
            <a:prstDash val="solid"/>
            <a:headEnd type="none" len="sm" w="sm"/>
            <a:tailEnd type="none" len="sm" w="sm"/>
          </a:ln>
        </p:spPr>
      </p:sp>
      <p:sp>
        <p:nvSpPr>
          <p:cNvPr name="TextBox 5" id="5"/>
          <p:cNvSpPr txBox="true"/>
          <p:nvPr/>
        </p:nvSpPr>
        <p:spPr>
          <a:xfrm rot="0">
            <a:off x="185855" y="678806"/>
            <a:ext cx="11996798" cy="1019561"/>
          </a:xfrm>
          <a:prstGeom prst="rect">
            <a:avLst/>
          </a:prstGeom>
        </p:spPr>
        <p:txBody>
          <a:bodyPr anchor="t" rtlCol="false" tIns="0" lIns="0" bIns="0" rIns="0">
            <a:spAutoFit/>
          </a:bodyPr>
          <a:lstStyle/>
          <a:p>
            <a:pPr algn="l">
              <a:lnSpc>
                <a:spcPts val="8378"/>
              </a:lnSpc>
            </a:pPr>
            <a:r>
              <a:rPr lang="en-US" sz="5984" b="true">
                <a:solidFill>
                  <a:srgbClr val="2254C5"/>
                </a:solidFill>
                <a:latin typeface="Montserrat Bold"/>
                <a:ea typeface="Montserrat Bold"/>
                <a:cs typeface="Montserrat Bold"/>
                <a:sym typeface="Montserrat Bold"/>
              </a:rPr>
              <a:t>LDA for Topic Modeling</a:t>
            </a:r>
          </a:p>
        </p:txBody>
      </p:sp>
      <p:sp>
        <p:nvSpPr>
          <p:cNvPr name="TextBox 6" id="6"/>
          <p:cNvSpPr txBox="true"/>
          <p:nvPr/>
        </p:nvSpPr>
        <p:spPr>
          <a:xfrm rot="0">
            <a:off x="1089864" y="3768452"/>
            <a:ext cx="3563945" cy="895985"/>
          </a:xfrm>
          <a:prstGeom prst="rect">
            <a:avLst/>
          </a:prstGeom>
        </p:spPr>
        <p:txBody>
          <a:bodyPr anchor="t" rtlCol="false" tIns="0" lIns="0" bIns="0" rIns="0">
            <a:spAutoFit/>
          </a:bodyPr>
          <a:lstStyle/>
          <a:p>
            <a:pPr algn="ctr">
              <a:lnSpc>
                <a:spcPts val="3639"/>
              </a:lnSpc>
            </a:pPr>
            <a:r>
              <a:rPr lang="en-US" b="true" sz="2599">
                <a:solidFill>
                  <a:srgbClr val="FFFFFF"/>
                </a:solidFill>
                <a:latin typeface="Montserrat Bold"/>
                <a:ea typeface="Montserrat Bold"/>
                <a:cs typeface="Montserrat Bold"/>
                <a:sym typeface="Montserrat Bold"/>
              </a:rPr>
              <a:t>Highly Overlapping Topics</a:t>
            </a:r>
          </a:p>
        </p:txBody>
      </p:sp>
      <p:sp>
        <p:nvSpPr>
          <p:cNvPr name="TextBox 7" id="7"/>
          <p:cNvSpPr txBox="true"/>
          <p:nvPr/>
        </p:nvSpPr>
        <p:spPr>
          <a:xfrm rot="0">
            <a:off x="5063150" y="3726452"/>
            <a:ext cx="11736708" cy="1353185"/>
          </a:xfrm>
          <a:prstGeom prst="rect">
            <a:avLst/>
          </a:prstGeom>
        </p:spPr>
        <p:txBody>
          <a:bodyPr anchor="t" rtlCol="false" tIns="0" lIns="0" bIns="0" rIns="0">
            <a:spAutoFit/>
          </a:bodyPr>
          <a:lstStyle/>
          <a:p>
            <a:pPr algn="l">
              <a:lnSpc>
                <a:spcPts val="3639"/>
              </a:lnSpc>
            </a:pPr>
            <a:r>
              <a:rPr lang="en-US" sz="2599">
                <a:solidFill>
                  <a:srgbClr val="2254C5"/>
                </a:solidFill>
                <a:latin typeface="Montserrat"/>
                <a:ea typeface="Montserrat"/>
                <a:cs typeface="Montserrat"/>
                <a:sym typeface="Montserrat"/>
              </a:rPr>
              <a:t>Too similar topics discussed</a:t>
            </a:r>
          </a:p>
          <a:p>
            <a:pPr algn="l">
              <a:lnSpc>
                <a:spcPts val="3639"/>
              </a:lnSpc>
            </a:pPr>
            <a:r>
              <a:rPr lang="en-US" sz="2599">
                <a:solidFill>
                  <a:srgbClr val="2254C5"/>
                </a:solidFill>
                <a:latin typeface="Montserrat"/>
                <a:ea typeface="Montserrat"/>
                <a:cs typeface="Montserrat"/>
                <a:sym typeface="Montserrat"/>
              </a:rPr>
              <a:t>Supreme Court oral arguments are relatively formal and structured</a:t>
            </a:r>
          </a:p>
          <a:p>
            <a:pPr algn="l">
              <a:lnSpc>
                <a:spcPts val="3639"/>
              </a:lnSpc>
            </a:pPr>
          </a:p>
        </p:txBody>
      </p:sp>
      <p:sp>
        <p:nvSpPr>
          <p:cNvPr name="TextBox 8" id="8"/>
          <p:cNvSpPr txBox="true"/>
          <p:nvPr/>
        </p:nvSpPr>
        <p:spPr>
          <a:xfrm rot="0">
            <a:off x="185855" y="2231767"/>
            <a:ext cx="13527038" cy="851273"/>
          </a:xfrm>
          <a:prstGeom prst="rect">
            <a:avLst/>
          </a:prstGeom>
        </p:spPr>
        <p:txBody>
          <a:bodyPr anchor="t" rtlCol="false" tIns="0" lIns="0" bIns="0" rIns="0">
            <a:spAutoFit/>
          </a:bodyPr>
          <a:lstStyle/>
          <a:p>
            <a:pPr algn="l">
              <a:lnSpc>
                <a:spcPts val="3479"/>
              </a:lnSpc>
            </a:pPr>
            <a:r>
              <a:rPr lang="en-US" sz="2485">
                <a:solidFill>
                  <a:srgbClr val="2254C5"/>
                </a:solidFill>
                <a:latin typeface="Montserrat"/>
                <a:ea typeface="Montserrat"/>
                <a:cs typeface="Montserrat"/>
                <a:sym typeface="Montserrat"/>
              </a:rPr>
              <a:t>Will advocates be interrupted more under certain topics?</a:t>
            </a:r>
          </a:p>
          <a:p>
            <a:pPr algn="l">
              <a:lnSpc>
                <a:spcPts val="3479"/>
              </a:lnSpc>
              <a:spcBef>
                <a:spcPct val="0"/>
              </a:spcBef>
            </a:pPr>
            <a:r>
              <a:rPr lang="en-US" sz="2485">
                <a:solidFill>
                  <a:srgbClr val="2254C5"/>
                </a:solidFill>
                <a:latin typeface="Montserrat"/>
                <a:ea typeface="Montserrat"/>
                <a:cs typeface="Montserrat"/>
                <a:sym typeface="Montserrat"/>
              </a:rPr>
              <a:t>Whether interruptions toward women are more negative with particular areas?</a:t>
            </a:r>
          </a:p>
        </p:txBody>
      </p:sp>
      <p:grpSp>
        <p:nvGrpSpPr>
          <p:cNvPr name="Group 9" id="9"/>
          <p:cNvGrpSpPr/>
          <p:nvPr/>
        </p:nvGrpSpPr>
        <p:grpSpPr>
          <a:xfrm rot="0">
            <a:off x="853247" y="5143500"/>
            <a:ext cx="3800562" cy="1135876"/>
            <a:chOff x="0" y="0"/>
            <a:chExt cx="1767371" cy="528215"/>
          </a:xfrm>
        </p:grpSpPr>
        <p:sp>
          <p:nvSpPr>
            <p:cNvPr name="Freeform 10" id="10"/>
            <p:cNvSpPr/>
            <p:nvPr/>
          </p:nvSpPr>
          <p:spPr>
            <a:xfrm flipH="false" flipV="false" rot="0">
              <a:off x="0" y="0"/>
              <a:ext cx="1767371" cy="528215"/>
            </a:xfrm>
            <a:custGeom>
              <a:avLst/>
              <a:gdLst/>
              <a:ahLst/>
              <a:cxnLst/>
              <a:rect r="r" b="b" t="t" l="l"/>
              <a:pathLst>
                <a:path h="528215" w="1767371">
                  <a:moveTo>
                    <a:pt x="0" y="0"/>
                  </a:moveTo>
                  <a:lnTo>
                    <a:pt x="1767371" y="0"/>
                  </a:lnTo>
                  <a:lnTo>
                    <a:pt x="1767371" y="528215"/>
                  </a:lnTo>
                  <a:lnTo>
                    <a:pt x="0" y="528215"/>
                  </a:lnTo>
                  <a:close/>
                </a:path>
              </a:pathLst>
            </a:custGeom>
            <a:solidFill>
              <a:srgbClr val="2254C5"/>
            </a:solidFill>
          </p:spPr>
        </p:sp>
      </p:grpSp>
      <p:sp>
        <p:nvSpPr>
          <p:cNvPr name="TextBox 11" id="11"/>
          <p:cNvSpPr txBox="true"/>
          <p:nvPr/>
        </p:nvSpPr>
        <p:spPr>
          <a:xfrm rot="0">
            <a:off x="1089864" y="5257413"/>
            <a:ext cx="3286542" cy="895985"/>
          </a:xfrm>
          <a:prstGeom prst="rect">
            <a:avLst/>
          </a:prstGeom>
        </p:spPr>
        <p:txBody>
          <a:bodyPr anchor="t" rtlCol="false" tIns="0" lIns="0" bIns="0" rIns="0">
            <a:spAutoFit/>
          </a:bodyPr>
          <a:lstStyle/>
          <a:p>
            <a:pPr algn="ctr">
              <a:lnSpc>
                <a:spcPts val="3639"/>
              </a:lnSpc>
            </a:pPr>
            <a:r>
              <a:rPr lang="en-US" b="true" sz="2599">
                <a:solidFill>
                  <a:srgbClr val="FFFFFF"/>
                </a:solidFill>
                <a:latin typeface="Montserrat Bold"/>
                <a:ea typeface="Montserrat Bold"/>
                <a:cs typeface="Montserrat Bold"/>
                <a:sym typeface="Montserrat Bold"/>
              </a:rPr>
              <a:t>LDA Assumptions Violated</a:t>
            </a:r>
          </a:p>
        </p:txBody>
      </p:sp>
      <p:sp>
        <p:nvSpPr>
          <p:cNvPr name="TextBox 12" id="12"/>
          <p:cNvSpPr txBox="true"/>
          <p:nvPr/>
        </p:nvSpPr>
        <p:spPr>
          <a:xfrm rot="0">
            <a:off x="5063150" y="5178087"/>
            <a:ext cx="12035883" cy="1353185"/>
          </a:xfrm>
          <a:prstGeom prst="rect">
            <a:avLst/>
          </a:prstGeom>
        </p:spPr>
        <p:txBody>
          <a:bodyPr anchor="t" rtlCol="false" tIns="0" lIns="0" bIns="0" rIns="0">
            <a:spAutoFit/>
          </a:bodyPr>
          <a:lstStyle/>
          <a:p>
            <a:pPr algn="l">
              <a:lnSpc>
                <a:spcPts val="3639"/>
              </a:lnSpc>
            </a:pPr>
            <a:r>
              <a:rPr lang="en-US" sz="2599">
                <a:solidFill>
                  <a:srgbClr val="2254C5"/>
                </a:solidFill>
                <a:latin typeface="Montserrat"/>
                <a:ea typeface="Montserrat"/>
                <a:cs typeface="Montserrat"/>
                <a:sym typeface="Montserrat"/>
              </a:rPr>
              <a:t>LDA assumes documents are long enough to exhibit </a:t>
            </a:r>
            <a:r>
              <a:rPr lang="en-US" sz="2599" b="true">
                <a:solidFill>
                  <a:srgbClr val="2254C5"/>
                </a:solidFill>
                <a:latin typeface="Montserrat Bold"/>
                <a:ea typeface="Montserrat Bold"/>
                <a:cs typeface="Montserrat Bold"/>
                <a:sym typeface="Montserrat Bold"/>
              </a:rPr>
              <a:t>a mixture of multiple topics</a:t>
            </a:r>
          </a:p>
          <a:p>
            <a:pPr algn="l">
              <a:lnSpc>
                <a:spcPts val="3639"/>
              </a:lnSpc>
            </a:pPr>
          </a:p>
        </p:txBody>
      </p:sp>
      <p:grpSp>
        <p:nvGrpSpPr>
          <p:cNvPr name="Group 13" id="13"/>
          <p:cNvGrpSpPr/>
          <p:nvPr/>
        </p:nvGrpSpPr>
        <p:grpSpPr>
          <a:xfrm rot="0">
            <a:off x="853247" y="6676687"/>
            <a:ext cx="3800562" cy="1135876"/>
            <a:chOff x="0" y="0"/>
            <a:chExt cx="1767371" cy="528215"/>
          </a:xfrm>
        </p:grpSpPr>
        <p:sp>
          <p:nvSpPr>
            <p:cNvPr name="Freeform 14" id="14"/>
            <p:cNvSpPr/>
            <p:nvPr/>
          </p:nvSpPr>
          <p:spPr>
            <a:xfrm flipH="false" flipV="false" rot="0">
              <a:off x="0" y="0"/>
              <a:ext cx="1767371" cy="528215"/>
            </a:xfrm>
            <a:custGeom>
              <a:avLst/>
              <a:gdLst/>
              <a:ahLst/>
              <a:cxnLst/>
              <a:rect r="r" b="b" t="t" l="l"/>
              <a:pathLst>
                <a:path h="528215" w="1767371">
                  <a:moveTo>
                    <a:pt x="0" y="0"/>
                  </a:moveTo>
                  <a:lnTo>
                    <a:pt x="1767371" y="0"/>
                  </a:lnTo>
                  <a:lnTo>
                    <a:pt x="1767371" y="528215"/>
                  </a:lnTo>
                  <a:lnTo>
                    <a:pt x="0" y="528215"/>
                  </a:lnTo>
                  <a:close/>
                </a:path>
              </a:pathLst>
            </a:custGeom>
            <a:solidFill>
              <a:srgbClr val="2254C5"/>
            </a:solidFill>
          </p:spPr>
        </p:sp>
      </p:grpSp>
      <p:sp>
        <p:nvSpPr>
          <p:cNvPr name="TextBox 15" id="15"/>
          <p:cNvSpPr txBox="true"/>
          <p:nvPr/>
        </p:nvSpPr>
        <p:spPr>
          <a:xfrm rot="0">
            <a:off x="1089864" y="6790600"/>
            <a:ext cx="3286542" cy="895985"/>
          </a:xfrm>
          <a:prstGeom prst="rect">
            <a:avLst/>
          </a:prstGeom>
        </p:spPr>
        <p:txBody>
          <a:bodyPr anchor="t" rtlCol="false" tIns="0" lIns="0" bIns="0" rIns="0">
            <a:spAutoFit/>
          </a:bodyPr>
          <a:lstStyle/>
          <a:p>
            <a:pPr algn="ctr">
              <a:lnSpc>
                <a:spcPts val="3639"/>
              </a:lnSpc>
            </a:pPr>
            <a:r>
              <a:rPr lang="en-US" b="true" sz="2599">
                <a:solidFill>
                  <a:srgbClr val="FFFFFF"/>
                </a:solidFill>
                <a:latin typeface="Montserrat Bold"/>
                <a:ea typeface="Montserrat Bold"/>
                <a:cs typeface="Montserrat Bold"/>
                <a:sym typeface="Montserrat Bold"/>
              </a:rPr>
              <a:t>Dominated Vocabulary</a:t>
            </a:r>
          </a:p>
        </p:txBody>
      </p:sp>
      <p:sp>
        <p:nvSpPr>
          <p:cNvPr name="TextBox 16" id="16"/>
          <p:cNvSpPr txBox="true"/>
          <p:nvPr/>
        </p:nvSpPr>
        <p:spPr>
          <a:xfrm rot="0">
            <a:off x="5063150" y="6826349"/>
            <a:ext cx="11736708" cy="895985"/>
          </a:xfrm>
          <a:prstGeom prst="rect">
            <a:avLst/>
          </a:prstGeom>
        </p:spPr>
        <p:txBody>
          <a:bodyPr anchor="t" rtlCol="false" tIns="0" lIns="0" bIns="0" rIns="0">
            <a:spAutoFit/>
          </a:bodyPr>
          <a:lstStyle/>
          <a:p>
            <a:pPr algn="l">
              <a:lnSpc>
                <a:spcPts val="3639"/>
              </a:lnSpc>
            </a:pPr>
            <a:r>
              <a:rPr lang="en-US" sz="2599">
                <a:solidFill>
                  <a:srgbClr val="2254C5"/>
                </a:solidFill>
                <a:latin typeface="Montserrat"/>
                <a:ea typeface="Montserrat"/>
                <a:cs typeface="Montserrat"/>
                <a:sym typeface="Montserrat"/>
              </a:rPr>
              <a:t>Topics offer little analytical value or interpretability</a:t>
            </a:r>
          </a:p>
          <a:p>
            <a:pPr algn="l">
              <a:lnSpc>
                <a:spcPts val="3639"/>
              </a:lnSpc>
            </a:pPr>
            <a:r>
              <a:rPr lang="en-US" sz="2599">
                <a:solidFill>
                  <a:srgbClr val="2254C5"/>
                </a:solidFill>
                <a:latin typeface="Montserrat"/>
                <a:ea typeface="Montserrat"/>
                <a:cs typeface="Montserrat"/>
                <a:sym typeface="Montserrat"/>
              </a:rPr>
              <a:t>Nearly identical top words such as “court” and “justice”</a:t>
            </a:r>
          </a:p>
        </p:txBody>
      </p:sp>
      <p:grpSp>
        <p:nvGrpSpPr>
          <p:cNvPr name="Group 17" id="17"/>
          <p:cNvGrpSpPr/>
          <p:nvPr/>
        </p:nvGrpSpPr>
        <p:grpSpPr>
          <a:xfrm rot="0">
            <a:off x="853247" y="8250713"/>
            <a:ext cx="3800562" cy="1135876"/>
            <a:chOff x="0" y="0"/>
            <a:chExt cx="1767371" cy="528215"/>
          </a:xfrm>
        </p:grpSpPr>
        <p:sp>
          <p:nvSpPr>
            <p:cNvPr name="Freeform 18" id="18"/>
            <p:cNvSpPr/>
            <p:nvPr/>
          </p:nvSpPr>
          <p:spPr>
            <a:xfrm flipH="false" flipV="false" rot="0">
              <a:off x="0" y="0"/>
              <a:ext cx="1767371" cy="528215"/>
            </a:xfrm>
            <a:custGeom>
              <a:avLst/>
              <a:gdLst/>
              <a:ahLst/>
              <a:cxnLst/>
              <a:rect r="r" b="b" t="t" l="l"/>
              <a:pathLst>
                <a:path h="528215" w="1767371">
                  <a:moveTo>
                    <a:pt x="0" y="0"/>
                  </a:moveTo>
                  <a:lnTo>
                    <a:pt x="1767371" y="0"/>
                  </a:lnTo>
                  <a:lnTo>
                    <a:pt x="1767371" y="528215"/>
                  </a:lnTo>
                  <a:lnTo>
                    <a:pt x="0" y="528215"/>
                  </a:lnTo>
                  <a:close/>
                </a:path>
              </a:pathLst>
            </a:custGeom>
            <a:solidFill>
              <a:srgbClr val="2254C5"/>
            </a:solidFill>
          </p:spPr>
        </p:sp>
      </p:grpSp>
      <p:sp>
        <p:nvSpPr>
          <p:cNvPr name="TextBox 19" id="19"/>
          <p:cNvSpPr txBox="true"/>
          <p:nvPr/>
        </p:nvSpPr>
        <p:spPr>
          <a:xfrm rot="0">
            <a:off x="1089864" y="8364625"/>
            <a:ext cx="3286542" cy="895985"/>
          </a:xfrm>
          <a:prstGeom prst="rect">
            <a:avLst/>
          </a:prstGeom>
        </p:spPr>
        <p:txBody>
          <a:bodyPr anchor="t" rtlCol="false" tIns="0" lIns="0" bIns="0" rIns="0">
            <a:spAutoFit/>
          </a:bodyPr>
          <a:lstStyle/>
          <a:p>
            <a:pPr algn="ctr">
              <a:lnSpc>
                <a:spcPts val="3639"/>
              </a:lnSpc>
            </a:pPr>
            <a:r>
              <a:rPr lang="en-US" b="true" sz="2599">
                <a:solidFill>
                  <a:srgbClr val="FFFFFF"/>
                </a:solidFill>
                <a:latin typeface="Montserrat Bold"/>
                <a:ea typeface="Montserrat Bold"/>
                <a:cs typeface="Montserrat Bold"/>
                <a:sym typeface="Montserrat Bold"/>
              </a:rPr>
              <a:t>No Clear Thematic Separation</a:t>
            </a:r>
          </a:p>
        </p:txBody>
      </p:sp>
      <p:sp>
        <p:nvSpPr>
          <p:cNvPr name="TextBox 20" id="20"/>
          <p:cNvSpPr txBox="true"/>
          <p:nvPr/>
        </p:nvSpPr>
        <p:spPr>
          <a:xfrm rot="0">
            <a:off x="5063150" y="8400374"/>
            <a:ext cx="11736708" cy="895985"/>
          </a:xfrm>
          <a:prstGeom prst="rect">
            <a:avLst/>
          </a:prstGeom>
        </p:spPr>
        <p:txBody>
          <a:bodyPr anchor="t" rtlCol="false" tIns="0" lIns="0" bIns="0" rIns="0">
            <a:spAutoFit/>
          </a:bodyPr>
          <a:lstStyle/>
          <a:p>
            <a:pPr algn="l">
              <a:lnSpc>
                <a:spcPts val="3639"/>
              </a:lnSpc>
            </a:pPr>
            <a:r>
              <a:rPr lang="en-US" sz="2599">
                <a:solidFill>
                  <a:srgbClr val="2254C5"/>
                </a:solidFill>
                <a:latin typeface="Montserrat"/>
                <a:ea typeface="Montserrat"/>
                <a:cs typeface="Montserrat"/>
                <a:sym typeface="Montserrat"/>
              </a:rPr>
              <a:t>Fail to correspond to clear conceptual or emotional themes</a:t>
            </a:r>
          </a:p>
          <a:p>
            <a:pPr algn="l">
              <a:lnSpc>
                <a:spcPts val="3639"/>
              </a:lnSpc>
            </a:pPr>
            <a:r>
              <a:rPr lang="en-US" sz="2599">
                <a:solidFill>
                  <a:srgbClr val="2254C5"/>
                </a:solidFill>
                <a:latin typeface="Montserrat"/>
                <a:ea typeface="Montserrat"/>
                <a:cs typeface="Montserrat"/>
                <a:sym typeface="Montserrat"/>
              </a:rPr>
              <a:t>variations of </a:t>
            </a:r>
            <a:r>
              <a:rPr lang="en-US" sz="2599" i="true" b="true">
                <a:solidFill>
                  <a:srgbClr val="2254C5"/>
                </a:solidFill>
                <a:latin typeface="Montserrat Bold Italics"/>
                <a:ea typeface="Montserrat Bold Italics"/>
                <a:cs typeface="Montserrat Bold Italics"/>
                <a:sym typeface="Montserrat Bold Italics"/>
              </a:rPr>
              <a:t>“court talk”</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254C5"/>
        </a:solidFill>
      </p:bgPr>
    </p:bg>
    <p:spTree>
      <p:nvGrpSpPr>
        <p:cNvPr id="1" name=""/>
        <p:cNvGrpSpPr/>
        <p:nvPr/>
      </p:nvGrpSpPr>
      <p:grpSpPr>
        <a:xfrm>
          <a:off x="0" y="0"/>
          <a:ext cx="0" cy="0"/>
          <a:chOff x="0" y="0"/>
          <a:chExt cx="0" cy="0"/>
        </a:xfrm>
      </p:grpSpPr>
      <p:sp>
        <p:nvSpPr>
          <p:cNvPr name="Freeform 2" id="2"/>
          <p:cNvSpPr/>
          <p:nvPr/>
        </p:nvSpPr>
        <p:spPr>
          <a:xfrm flipH="false" flipV="false" rot="0">
            <a:off x="12436226" y="1967893"/>
            <a:ext cx="5851774" cy="6351214"/>
          </a:xfrm>
          <a:custGeom>
            <a:avLst/>
            <a:gdLst/>
            <a:ahLst/>
            <a:cxnLst/>
            <a:rect r="r" b="b" t="t" l="l"/>
            <a:pathLst>
              <a:path h="6351214" w="5851774">
                <a:moveTo>
                  <a:pt x="0" y="0"/>
                </a:moveTo>
                <a:lnTo>
                  <a:pt x="5851774" y="0"/>
                </a:lnTo>
                <a:lnTo>
                  <a:pt x="5851774" y="6351214"/>
                </a:lnTo>
                <a:lnTo>
                  <a:pt x="0" y="6351214"/>
                </a:lnTo>
                <a:lnTo>
                  <a:pt x="0" y="0"/>
                </a:lnTo>
                <a:close/>
              </a:path>
            </a:pathLst>
          </a:custGeom>
          <a:blipFill>
            <a:blip r:embed="rId2"/>
            <a:stretch>
              <a:fillRect l="0" t="-9717" r="0" b="-28486"/>
            </a:stretch>
          </a:blipFill>
        </p:spPr>
      </p:sp>
      <p:sp>
        <p:nvSpPr>
          <p:cNvPr name="TextBox 3" id="3"/>
          <p:cNvSpPr txBox="true"/>
          <p:nvPr/>
        </p:nvSpPr>
        <p:spPr>
          <a:xfrm rot="0">
            <a:off x="377281" y="1844068"/>
            <a:ext cx="9899716" cy="1094740"/>
          </a:xfrm>
          <a:prstGeom prst="rect">
            <a:avLst/>
          </a:prstGeom>
        </p:spPr>
        <p:txBody>
          <a:bodyPr anchor="t" rtlCol="false" tIns="0" lIns="0" bIns="0" rIns="0">
            <a:spAutoFit/>
          </a:bodyPr>
          <a:lstStyle/>
          <a:p>
            <a:pPr algn="l">
              <a:lnSpc>
                <a:spcPts val="8959"/>
              </a:lnSpc>
            </a:pPr>
            <a:r>
              <a:rPr lang="en-US" sz="6399" b="true">
                <a:solidFill>
                  <a:srgbClr val="FFFFFF"/>
                </a:solidFill>
                <a:latin typeface="Montserrat Bold"/>
                <a:ea typeface="Montserrat Bold"/>
                <a:cs typeface="Montserrat Bold"/>
                <a:sym typeface="Montserrat Bold"/>
              </a:rPr>
              <a:t>Limitations</a:t>
            </a:r>
          </a:p>
        </p:txBody>
      </p:sp>
      <p:sp>
        <p:nvSpPr>
          <p:cNvPr name="AutoShape 4" id="4"/>
          <p:cNvSpPr/>
          <p:nvPr/>
        </p:nvSpPr>
        <p:spPr>
          <a:xfrm>
            <a:off x="-970252" y="9719678"/>
            <a:ext cx="20335605" cy="0"/>
          </a:xfrm>
          <a:prstGeom prst="line">
            <a:avLst/>
          </a:prstGeom>
          <a:ln cap="flat" w="28575">
            <a:solidFill>
              <a:srgbClr val="FFFFFF"/>
            </a:solidFill>
            <a:prstDash val="solid"/>
            <a:headEnd type="none" len="sm" w="sm"/>
            <a:tailEnd type="none" len="sm" w="sm"/>
          </a:ln>
        </p:spPr>
      </p:sp>
      <p:sp>
        <p:nvSpPr>
          <p:cNvPr name="AutoShape 5" id="5"/>
          <p:cNvSpPr/>
          <p:nvPr/>
        </p:nvSpPr>
        <p:spPr>
          <a:xfrm flipV="true">
            <a:off x="11850061" y="793106"/>
            <a:ext cx="6976926" cy="0"/>
          </a:xfrm>
          <a:prstGeom prst="line">
            <a:avLst/>
          </a:prstGeom>
          <a:ln cap="flat" w="28575">
            <a:solidFill>
              <a:srgbClr val="FFFFFF"/>
            </a:solidFill>
            <a:prstDash val="solid"/>
            <a:headEnd type="none" len="sm" w="sm"/>
            <a:tailEnd type="none" len="sm" w="sm"/>
          </a:ln>
        </p:spPr>
      </p:sp>
      <p:sp>
        <p:nvSpPr>
          <p:cNvPr name="TextBox 6" id="6"/>
          <p:cNvSpPr txBox="true"/>
          <p:nvPr/>
        </p:nvSpPr>
        <p:spPr>
          <a:xfrm rot="0">
            <a:off x="138081" y="3286189"/>
            <a:ext cx="11393949" cy="5217848"/>
          </a:xfrm>
          <a:prstGeom prst="rect">
            <a:avLst/>
          </a:prstGeom>
        </p:spPr>
        <p:txBody>
          <a:bodyPr anchor="t" rtlCol="false" tIns="0" lIns="0" bIns="0" rIns="0">
            <a:spAutoFit/>
          </a:bodyPr>
          <a:lstStyle/>
          <a:p>
            <a:pPr algn="l" marL="582483" indent="-291242" lvl="1">
              <a:lnSpc>
                <a:spcPts val="3777"/>
              </a:lnSpc>
              <a:buFont typeface="Arial"/>
              <a:buChar char="•"/>
            </a:pPr>
            <a:r>
              <a:rPr lang="en-US" b="true" sz="2697">
                <a:solidFill>
                  <a:srgbClr val="FFFFFF"/>
                </a:solidFill>
                <a:latin typeface="Montserrat Bold"/>
                <a:ea typeface="Montserrat Bold"/>
                <a:cs typeface="Montserrat Bold"/>
                <a:sym typeface="Montserrat Bold"/>
              </a:rPr>
              <a:t>Semantic</a:t>
            </a:r>
            <a:r>
              <a:rPr lang="en-US" b="true" sz="2697">
                <a:solidFill>
                  <a:srgbClr val="FFFFFF"/>
                </a:solidFill>
                <a:latin typeface="Montserrat Bold"/>
                <a:ea typeface="Montserrat Bold"/>
                <a:cs typeface="Montserrat Bold"/>
                <a:sym typeface="Montserrat Bold"/>
              </a:rPr>
              <a:t> Embedding Limitations</a:t>
            </a:r>
          </a:p>
          <a:p>
            <a:pPr algn="l">
              <a:lnSpc>
                <a:spcPts val="3777"/>
              </a:lnSpc>
            </a:pPr>
            <a:r>
              <a:rPr lang="en-US" sz="2697">
                <a:solidFill>
                  <a:srgbClr val="FFFFFF"/>
                </a:solidFill>
                <a:latin typeface="Montserrat"/>
                <a:ea typeface="Montserrat"/>
                <a:cs typeface="Montserrat"/>
                <a:sym typeface="Montserrat"/>
              </a:rPr>
              <a:t>       Miss nuance or context shift? Try BERT or Sentence-BERT for richer sentence representation</a:t>
            </a:r>
          </a:p>
          <a:p>
            <a:pPr algn="l">
              <a:lnSpc>
                <a:spcPts val="3777"/>
              </a:lnSpc>
            </a:pPr>
          </a:p>
          <a:p>
            <a:pPr algn="l" marL="582483" indent="-291242" lvl="1">
              <a:lnSpc>
                <a:spcPts val="3777"/>
              </a:lnSpc>
              <a:buFont typeface="Arial"/>
              <a:buChar char="•"/>
            </a:pPr>
            <a:r>
              <a:rPr lang="en-US" b="true" sz="2697">
                <a:solidFill>
                  <a:srgbClr val="FFFFFF"/>
                </a:solidFill>
                <a:latin typeface="Montserrat Bold"/>
                <a:ea typeface="Montserrat Bold"/>
                <a:cs typeface="Montserrat Bold"/>
                <a:sym typeface="Montserrat Bold"/>
              </a:rPr>
              <a:t>Domain Specificity</a:t>
            </a:r>
          </a:p>
          <a:p>
            <a:pPr algn="l">
              <a:lnSpc>
                <a:spcPts val="3777"/>
              </a:lnSpc>
            </a:pPr>
            <a:r>
              <a:rPr lang="en-US" sz="2697">
                <a:solidFill>
                  <a:srgbClr val="FFFFFF"/>
                </a:solidFill>
                <a:latin typeface="Montserrat"/>
                <a:ea typeface="Montserrat"/>
                <a:cs typeface="Montserrat"/>
                <a:sym typeface="Montserrat"/>
              </a:rPr>
              <a:t>      Study focuses on U.S. Supreme Court — elite, formal setting</a:t>
            </a:r>
          </a:p>
          <a:p>
            <a:pPr algn="l">
              <a:lnSpc>
                <a:spcPts val="3777"/>
              </a:lnSpc>
            </a:pPr>
          </a:p>
          <a:p>
            <a:pPr algn="l" marL="582483" indent="-291242" lvl="1">
              <a:lnSpc>
                <a:spcPts val="3777"/>
              </a:lnSpc>
              <a:buFont typeface="Arial"/>
              <a:buChar char="•"/>
            </a:pPr>
            <a:r>
              <a:rPr lang="en-US" b="true" sz="2697">
                <a:solidFill>
                  <a:srgbClr val="FFFFFF"/>
                </a:solidFill>
                <a:latin typeface="Montserrat Bold"/>
                <a:ea typeface="Montserrat Bold"/>
                <a:cs typeface="Montserrat Bold"/>
                <a:sym typeface="Montserrat Bold"/>
              </a:rPr>
              <a:t>Topic Modeling Constraints</a:t>
            </a:r>
          </a:p>
          <a:p>
            <a:pPr algn="l">
              <a:lnSpc>
                <a:spcPts val="3777"/>
              </a:lnSpc>
            </a:pPr>
          </a:p>
          <a:p>
            <a:pPr algn="l" marL="582483" indent="-291242" lvl="1">
              <a:lnSpc>
                <a:spcPts val="3777"/>
              </a:lnSpc>
              <a:buFont typeface="Arial"/>
              <a:buChar char="•"/>
            </a:pPr>
            <a:r>
              <a:rPr lang="en-US" b="true" sz="2697">
                <a:solidFill>
                  <a:srgbClr val="FFFFFF"/>
                </a:solidFill>
                <a:latin typeface="Montserrat Bold"/>
                <a:ea typeface="Montserrat Bold"/>
                <a:cs typeface="Montserrat Bold"/>
                <a:sym typeface="Montserrat Bold"/>
              </a:rPr>
              <a:t>Uneven Advocate Distribution</a:t>
            </a:r>
          </a:p>
          <a:p>
            <a:pPr algn="l">
              <a:lnSpc>
                <a:spcPts val="3777"/>
              </a:lnSpc>
            </a:pPr>
            <a:r>
              <a:rPr lang="en-US" sz="2697">
                <a:solidFill>
                  <a:srgbClr val="FFFFFF"/>
                </a:solidFill>
                <a:latin typeface="Montserrat"/>
                <a:ea typeface="Montserrat"/>
                <a:cs typeface="Montserrat"/>
                <a:sym typeface="Montserrat"/>
              </a:rPr>
              <a:t>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254C5"/>
        </a:solidFill>
      </p:bgPr>
    </p:bg>
    <p:spTree>
      <p:nvGrpSpPr>
        <p:cNvPr id="1" name=""/>
        <p:cNvGrpSpPr/>
        <p:nvPr/>
      </p:nvGrpSpPr>
      <p:grpSpPr>
        <a:xfrm>
          <a:off x="0" y="0"/>
          <a:ext cx="0" cy="0"/>
          <a:chOff x="0" y="0"/>
          <a:chExt cx="0" cy="0"/>
        </a:xfrm>
      </p:grpSpPr>
      <p:sp>
        <p:nvSpPr>
          <p:cNvPr name="Freeform 2" id="2"/>
          <p:cNvSpPr/>
          <p:nvPr/>
        </p:nvSpPr>
        <p:spPr>
          <a:xfrm flipH="false" flipV="false" rot="0">
            <a:off x="12436226" y="1967893"/>
            <a:ext cx="5851774" cy="6351214"/>
          </a:xfrm>
          <a:custGeom>
            <a:avLst/>
            <a:gdLst/>
            <a:ahLst/>
            <a:cxnLst/>
            <a:rect r="r" b="b" t="t" l="l"/>
            <a:pathLst>
              <a:path h="6351214" w="5851774">
                <a:moveTo>
                  <a:pt x="0" y="0"/>
                </a:moveTo>
                <a:lnTo>
                  <a:pt x="5851774" y="0"/>
                </a:lnTo>
                <a:lnTo>
                  <a:pt x="5851774" y="6351214"/>
                </a:lnTo>
                <a:lnTo>
                  <a:pt x="0" y="6351214"/>
                </a:lnTo>
                <a:lnTo>
                  <a:pt x="0" y="0"/>
                </a:lnTo>
                <a:close/>
              </a:path>
            </a:pathLst>
          </a:custGeom>
          <a:blipFill>
            <a:blip r:embed="rId3"/>
            <a:stretch>
              <a:fillRect l="0" t="-9717" r="0" b="-28486"/>
            </a:stretch>
          </a:blipFill>
        </p:spPr>
      </p:sp>
      <p:sp>
        <p:nvSpPr>
          <p:cNvPr name="TextBox 3" id="3"/>
          <p:cNvSpPr txBox="true"/>
          <p:nvPr/>
        </p:nvSpPr>
        <p:spPr>
          <a:xfrm rot="0">
            <a:off x="331254" y="904875"/>
            <a:ext cx="9899716" cy="1094740"/>
          </a:xfrm>
          <a:prstGeom prst="rect">
            <a:avLst/>
          </a:prstGeom>
        </p:spPr>
        <p:txBody>
          <a:bodyPr anchor="t" rtlCol="false" tIns="0" lIns="0" bIns="0" rIns="0">
            <a:spAutoFit/>
          </a:bodyPr>
          <a:lstStyle/>
          <a:p>
            <a:pPr algn="l">
              <a:lnSpc>
                <a:spcPts val="8959"/>
              </a:lnSpc>
            </a:pPr>
            <a:r>
              <a:rPr lang="en-US" sz="6399" b="true">
                <a:solidFill>
                  <a:srgbClr val="FFFFFF"/>
                </a:solidFill>
                <a:latin typeface="Montserrat Bold"/>
                <a:ea typeface="Montserrat Bold"/>
                <a:cs typeface="Montserrat Bold"/>
                <a:sym typeface="Montserrat Bold"/>
              </a:rPr>
              <a:t>Future Direction</a:t>
            </a:r>
          </a:p>
        </p:txBody>
      </p:sp>
      <p:sp>
        <p:nvSpPr>
          <p:cNvPr name="AutoShape 4" id="4"/>
          <p:cNvSpPr/>
          <p:nvPr/>
        </p:nvSpPr>
        <p:spPr>
          <a:xfrm>
            <a:off x="-970252" y="9719678"/>
            <a:ext cx="20335605" cy="0"/>
          </a:xfrm>
          <a:prstGeom prst="line">
            <a:avLst/>
          </a:prstGeom>
          <a:ln cap="flat" w="28575">
            <a:solidFill>
              <a:srgbClr val="FFFFFF"/>
            </a:solidFill>
            <a:prstDash val="solid"/>
            <a:headEnd type="none" len="sm" w="sm"/>
            <a:tailEnd type="none" len="sm" w="sm"/>
          </a:ln>
        </p:spPr>
      </p:sp>
      <p:sp>
        <p:nvSpPr>
          <p:cNvPr name="AutoShape 5" id="5"/>
          <p:cNvSpPr/>
          <p:nvPr/>
        </p:nvSpPr>
        <p:spPr>
          <a:xfrm flipV="true">
            <a:off x="11850061" y="793106"/>
            <a:ext cx="6976926" cy="0"/>
          </a:xfrm>
          <a:prstGeom prst="line">
            <a:avLst/>
          </a:prstGeom>
          <a:ln cap="flat" w="28575">
            <a:solidFill>
              <a:srgbClr val="FFFFFF"/>
            </a:solidFill>
            <a:prstDash val="solid"/>
            <a:headEnd type="none" len="sm" w="sm"/>
            <a:tailEnd type="none" len="sm" w="sm"/>
          </a:ln>
        </p:spPr>
      </p:sp>
      <p:sp>
        <p:nvSpPr>
          <p:cNvPr name="TextBox 6" id="6"/>
          <p:cNvSpPr txBox="true"/>
          <p:nvPr/>
        </p:nvSpPr>
        <p:spPr>
          <a:xfrm rot="0">
            <a:off x="138081" y="2480717"/>
            <a:ext cx="11393949" cy="6170348"/>
          </a:xfrm>
          <a:prstGeom prst="rect">
            <a:avLst/>
          </a:prstGeom>
        </p:spPr>
        <p:txBody>
          <a:bodyPr anchor="t" rtlCol="false" tIns="0" lIns="0" bIns="0" rIns="0">
            <a:spAutoFit/>
          </a:bodyPr>
          <a:lstStyle/>
          <a:p>
            <a:pPr algn="l" marL="582483" indent="-291242" lvl="1">
              <a:lnSpc>
                <a:spcPts val="3777"/>
              </a:lnSpc>
              <a:buFont typeface="Arial"/>
              <a:buChar char="•"/>
            </a:pPr>
            <a:r>
              <a:rPr lang="en-US" b="true" sz="2697">
                <a:solidFill>
                  <a:srgbClr val="FFFFFF"/>
                </a:solidFill>
                <a:latin typeface="Montserrat Bold"/>
                <a:ea typeface="Montserrat Bold"/>
                <a:cs typeface="Montserrat Bold"/>
                <a:sym typeface="Montserrat Bold"/>
              </a:rPr>
              <a:t>Temporal Dynamics</a:t>
            </a:r>
            <a:r>
              <a:rPr lang="en-US" b="true" sz="2697">
                <a:solidFill>
                  <a:srgbClr val="FFFFFF"/>
                </a:solidFill>
                <a:latin typeface="Montserrat Bold"/>
                <a:ea typeface="Montserrat Bold"/>
                <a:cs typeface="Montserrat Bold"/>
                <a:sym typeface="Montserrat Bold"/>
              </a:rPr>
              <a:t> of Arguments</a:t>
            </a:r>
          </a:p>
          <a:p>
            <a:pPr algn="l">
              <a:lnSpc>
                <a:spcPts val="3777"/>
              </a:lnSpc>
            </a:pPr>
            <a:r>
              <a:rPr lang="en-US" sz="2697">
                <a:solidFill>
                  <a:srgbClr val="FFFFFF"/>
                </a:solidFill>
                <a:latin typeface="Montserrat"/>
                <a:ea typeface="Montserrat"/>
                <a:cs typeface="Montserrat"/>
                <a:sym typeface="Montserrat"/>
              </a:rPr>
              <a:t>       Analyze changes across time within a case or speaker — e.g., whether tone escalates after interruptions</a:t>
            </a:r>
          </a:p>
          <a:p>
            <a:pPr algn="l">
              <a:lnSpc>
                <a:spcPts val="3777"/>
              </a:lnSpc>
            </a:pPr>
          </a:p>
          <a:p>
            <a:pPr algn="l" marL="582483" indent="-291242" lvl="1">
              <a:lnSpc>
                <a:spcPts val="3777"/>
              </a:lnSpc>
              <a:buFont typeface="Arial"/>
              <a:buChar char="•"/>
            </a:pPr>
            <a:r>
              <a:rPr lang="en-US" b="true" sz="2697">
                <a:solidFill>
                  <a:srgbClr val="FFFFFF"/>
                </a:solidFill>
                <a:latin typeface="Montserrat Bold"/>
                <a:ea typeface="Montserrat Bold"/>
                <a:cs typeface="Montserrat Bold"/>
                <a:sym typeface="Montserrat Bold"/>
              </a:rPr>
              <a:t>Disentangle Interruption Intent</a:t>
            </a:r>
          </a:p>
          <a:p>
            <a:pPr algn="l">
              <a:lnSpc>
                <a:spcPts val="3777"/>
              </a:lnSpc>
            </a:pPr>
            <a:r>
              <a:rPr lang="en-US" sz="2697">
                <a:solidFill>
                  <a:srgbClr val="FFFFFF"/>
                </a:solidFill>
                <a:latin typeface="Montserrat"/>
                <a:ea typeface="Montserrat"/>
                <a:cs typeface="Montserrat"/>
                <a:sym typeface="Montserrat"/>
              </a:rPr>
              <a:t>      Classify interruptions as supportive vs. opposing using speech acts or dialogue structure</a:t>
            </a:r>
          </a:p>
          <a:p>
            <a:pPr algn="l">
              <a:lnSpc>
                <a:spcPts val="3777"/>
              </a:lnSpc>
            </a:pPr>
          </a:p>
          <a:p>
            <a:pPr algn="l" marL="582483" indent="-291242" lvl="1">
              <a:lnSpc>
                <a:spcPts val="3777"/>
              </a:lnSpc>
              <a:buFont typeface="Arial"/>
              <a:buChar char="•"/>
            </a:pPr>
            <a:r>
              <a:rPr lang="en-US" b="true" sz="2697">
                <a:solidFill>
                  <a:srgbClr val="FFFFFF"/>
                </a:solidFill>
                <a:latin typeface="Montserrat Bold"/>
                <a:ea typeface="Montserrat Bold"/>
                <a:cs typeface="Montserrat Bold"/>
                <a:sym typeface="Montserrat Bold"/>
              </a:rPr>
              <a:t>Just</a:t>
            </a:r>
            <a:r>
              <a:rPr lang="en-US" b="true" sz="2697">
                <a:solidFill>
                  <a:srgbClr val="FFFFFF"/>
                </a:solidFill>
                <a:latin typeface="Montserrat Bold"/>
                <a:ea typeface="Montserrat Bold"/>
                <a:cs typeface="Montserrat Bold"/>
                <a:sym typeface="Montserrat Bold"/>
              </a:rPr>
              <a:t>ice-Level Analysis</a:t>
            </a:r>
          </a:p>
          <a:p>
            <a:pPr algn="l">
              <a:lnSpc>
                <a:spcPts val="3777"/>
              </a:lnSpc>
            </a:pPr>
          </a:p>
          <a:p>
            <a:pPr algn="l" marL="582483" indent="-291242" lvl="1">
              <a:lnSpc>
                <a:spcPts val="3777"/>
              </a:lnSpc>
              <a:buFont typeface="Arial"/>
              <a:buChar char="•"/>
            </a:pPr>
            <a:r>
              <a:rPr lang="en-US" b="true" sz="2697">
                <a:solidFill>
                  <a:srgbClr val="FFFFFF"/>
                </a:solidFill>
                <a:latin typeface="Montserrat Bold"/>
                <a:ea typeface="Montserrat Bold"/>
                <a:cs typeface="Montserrat Bold"/>
                <a:sym typeface="Montserrat Bold"/>
              </a:rPr>
              <a:t>Cross-Institution Comparison</a:t>
            </a:r>
          </a:p>
          <a:p>
            <a:pPr algn="l">
              <a:lnSpc>
                <a:spcPts val="3777"/>
              </a:lnSpc>
            </a:pPr>
          </a:p>
          <a:p>
            <a:pPr algn="l" marL="582483" indent="-291242" lvl="1">
              <a:lnSpc>
                <a:spcPts val="3777"/>
              </a:lnSpc>
              <a:buFont typeface="Arial"/>
              <a:buChar char="•"/>
            </a:pPr>
            <a:r>
              <a:rPr lang="en-US" b="true" sz="2697">
                <a:solidFill>
                  <a:srgbClr val="FFFFFF"/>
                </a:solidFill>
                <a:latin typeface="Montserrat Bold"/>
                <a:ea typeface="Montserrat Bold"/>
                <a:cs typeface="Montserrat Bold"/>
                <a:sym typeface="Montserrat Bold"/>
              </a:rPr>
              <a:t>Incorporate Audio/Behavior Features</a:t>
            </a:r>
            <a:r>
              <a:rPr lang="en-US" sz="2697">
                <a:solidFill>
                  <a:srgbClr val="FFFFFF"/>
                </a:solidFill>
                <a:latin typeface="Montserrat"/>
                <a:ea typeface="Montserrat"/>
                <a:cs typeface="Montserrat"/>
                <a:sym typeface="Montserrat"/>
              </a:rPr>
              <a:t>     </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2254C5"/>
        </a:solidFill>
      </p:bgPr>
    </p:bg>
    <p:spTree>
      <p:nvGrpSpPr>
        <p:cNvPr id="1" name=""/>
        <p:cNvGrpSpPr/>
        <p:nvPr/>
      </p:nvGrpSpPr>
      <p:grpSpPr>
        <a:xfrm>
          <a:off x="0" y="0"/>
          <a:ext cx="0" cy="0"/>
          <a:chOff x="0" y="0"/>
          <a:chExt cx="0" cy="0"/>
        </a:xfrm>
      </p:grpSpPr>
      <p:sp>
        <p:nvSpPr>
          <p:cNvPr name="TextBox 2" id="2"/>
          <p:cNvSpPr txBox="true"/>
          <p:nvPr/>
        </p:nvSpPr>
        <p:spPr>
          <a:xfrm rot="0">
            <a:off x="1255651" y="4101724"/>
            <a:ext cx="13059340" cy="2488376"/>
          </a:xfrm>
          <a:prstGeom prst="rect">
            <a:avLst/>
          </a:prstGeom>
        </p:spPr>
        <p:txBody>
          <a:bodyPr anchor="t" rtlCol="false" tIns="0" lIns="0" bIns="0" rIns="0">
            <a:spAutoFit/>
          </a:bodyPr>
          <a:lstStyle/>
          <a:p>
            <a:pPr algn="l">
              <a:lnSpc>
                <a:spcPts val="20345"/>
              </a:lnSpc>
            </a:pPr>
            <a:r>
              <a:rPr lang="en-US" sz="14532" b="true">
                <a:solidFill>
                  <a:srgbClr val="FFFFFF"/>
                </a:solidFill>
                <a:latin typeface="Montserrat Bold"/>
                <a:ea typeface="Montserrat Bold"/>
                <a:cs typeface="Montserrat Bold"/>
                <a:sym typeface="Montserrat Bold"/>
              </a:rPr>
              <a:t>Thank You</a:t>
            </a:r>
          </a:p>
        </p:txBody>
      </p:sp>
      <p:sp>
        <p:nvSpPr>
          <p:cNvPr name="AutoShape 3" id="3"/>
          <p:cNvSpPr/>
          <p:nvPr/>
        </p:nvSpPr>
        <p:spPr>
          <a:xfrm>
            <a:off x="-970252" y="9719678"/>
            <a:ext cx="20335605" cy="0"/>
          </a:xfrm>
          <a:prstGeom prst="line">
            <a:avLst/>
          </a:prstGeom>
          <a:ln cap="flat" w="28575">
            <a:solidFill>
              <a:srgbClr val="FFFFFF"/>
            </a:solidFill>
            <a:prstDash val="solid"/>
            <a:headEnd type="none" len="sm" w="sm"/>
            <a:tailEnd type="none" len="sm" w="sm"/>
          </a:ln>
        </p:spPr>
      </p:sp>
      <p:sp>
        <p:nvSpPr>
          <p:cNvPr name="AutoShape 4" id="4"/>
          <p:cNvSpPr/>
          <p:nvPr/>
        </p:nvSpPr>
        <p:spPr>
          <a:xfrm flipV="true">
            <a:off x="11850061" y="793106"/>
            <a:ext cx="6976926" cy="0"/>
          </a:xfrm>
          <a:prstGeom prst="line">
            <a:avLst/>
          </a:prstGeom>
          <a:ln cap="flat" w="28575">
            <a:solidFill>
              <a:srgbClr val="FFFFFF"/>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1850061" y="793106"/>
            <a:ext cx="6437939" cy="0"/>
          </a:xfrm>
          <a:prstGeom prst="line">
            <a:avLst/>
          </a:prstGeom>
          <a:ln cap="flat" w="28575">
            <a:solidFill>
              <a:srgbClr val="2254C5"/>
            </a:solidFill>
            <a:prstDash val="solid"/>
            <a:headEnd type="none" len="sm" w="sm"/>
            <a:tailEnd type="none" len="sm" w="sm"/>
          </a:ln>
        </p:spPr>
      </p:sp>
      <p:grpSp>
        <p:nvGrpSpPr>
          <p:cNvPr name="Group 3" id="3"/>
          <p:cNvGrpSpPr/>
          <p:nvPr/>
        </p:nvGrpSpPr>
        <p:grpSpPr>
          <a:xfrm rot="0">
            <a:off x="16107971" y="793106"/>
            <a:ext cx="3086100" cy="9720652"/>
            <a:chOff x="0" y="0"/>
            <a:chExt cx="812800" cy="2560172"/>
          </a:xfrm>
        </p:grpSpPr>
        <p:sp>
          <p:nvSpPr>
            <p:cNvPr name="Freeform 4" id="4"/>
            <p:cNvSpPr/>
            <p:nvPr/>
          </p:nvSpPr>
          <p:spPr>
            <a:xfrm flipH="false" flipV="false" rot="0">
              <a:off x="0" y="0"/>
              <a:ext cx="812800" cy="2560172"/>
            </a:xfrm>
            <a:custGeom>
              <a:avLst/>
              <a:gdLst/>
              <a:ahLst/>
              <a:cxnLst/>
              <a:rect r="r" b="b" t="t" l="l"/>
              <a:pathLst>
                <a:path h="2560172" w="812800">
                  <a:moveTo>
                    <a:pt x="0" y="0"/>
                  </a:moveTo>
                  <a:lnTo>
                    <a:pt x="812800" y="0"/>
                  </a:lnTo>
                  <a:lnTo>
                    <a:pt x="812800" y="2560172"/>
                  </a:lnTo>
                  <a:lnTo>
                    <a:pt x="0" y="2560172"/>
                  </a:lnTo>
                  <a:close/>
                </a:path>
              </a:pathLst>
            </a:custGeom>
            <a:solidFill>
              <a:srgbClr val="2254C5"/>
            </a:solidFill>
          </p:spPr>
        </p:sp>
        <p:sp>
          <p:nvSpPr>
            <p:cNvPr name="TextBox 5" id="5"/>
            <p:cNvSpPr txBox="true"/>
            <p:nvPr/>
          </p:nvSpPr>
          <p:spPr>
            <a:xfrm>
              <a:off x="0" y="-28575"/>
              <a:ext cx="812800" cy="2588747"/>
            </a:xfrm>
            <a:prstGeom prst="rect">
              <a:avLst/>
            </a:prstGeom>
          </p:spPr>
          <p:txBody>
            <a:bodyPr anchor="ctr" rtlCol="false" tIns="50800" lIns="50800" bIns="50800" rIns="50800"/>
            <a:lstStyle/>
            <a:p>
              <a:pPr algn="ctr">
                <a:lnSpc>
                  <a:spcPts val="2318"/>
                </a:lnSpc>
              </a:pPr>
            </a:p>
          </p:txBody>
        </p:sp>
      </p:grpSp>
      <p:sp>
        <p:nvSpPr>
          <p:cNvPr name="Freeform 6" id="6"/>
          <p:cNvSpPr/>
          <p:nvPr/>
        </p:nvSpPr>
        <p:spPr>
          <a:xfrm flipH="false" flipV="false" rot="0">
            <a:off x="9027757" y="1348032"/>
            <a:ext cx="761898" cy="777447"/>
          </a:xfrm>
          <a:custGeom>
            <a:avLst/>
            <a:gdLst/>
            <a:ahLst/>
            <a:cxnLst/>
            <a:rect r="r" b="b" t="t" l="l"/>
            <a:pathLst>
              <a:path h="777447" w="761898">
                <a:moveTo>
                  <a:pt x="0" y="0"/>
                </a:moveTo>
                <a:lnTo>
                  <a:pt x="761899" y="0"/>
                </a:lnTo>
                <a:lnTo>
                  <a:pt x="761899" y="777448"/>
                </a:lnTo>
                <a:lnTo>
                  <a:pt x="0" y="7774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63867" y="2364811"/>
            <a:ext cx="11301259" cy="2528657"/>
          </a:xfrm>
          <a:custGeom>
            <a:avLst/>
            <a:gdLst/>
            <a:ahLst/>
            <a:cxnLst/>
            <a:rect r="r" b="b" t="t" l="l"/>
            <a:pathLst>
              <a:path h="2528657" w="11301259">
                <a:moveTo>
                  <a:pt x="0" y="0"/>
                </a:moveTo>
                <a:lnTo>
                  <a:pt x="11301259" y="0"/>
                </a:lnTo>
                <a:lnTo>
                  <a:pt x="11301259" y="2528657"/>
                </a:lnTo>
                <a:lnTo>
                  <a:pt x="0" y="2528657"/>
                </a:lnTo>
                <a:lnTo>
                  <a:pt x="0" y="0"/>
                </a:lnTo>
                <a:close/>
              </a:path>
            </a:pathLst>
          </a:custGeom>
          <a:blipFill>
            <a:blip r:embed="rId5"/>
            <a:stretch>
              <a:fillRect l="0" t="0" r="0" b="0"/>
            </a:stretch>
          </a:blipFill>
        </p:spPr>
      </p:sp>
      <p:sp>
        <p:nvSpPr>
          <p:cNvPr name="TextBox 8" id="8"/>
          <p:cNvSpPr txBox="true"/>
          <p:nvPr/>
        </p:nvSpPr>
        <p:spPr>
          <a:xfrm rot="0">
            <a:off x="753750" y="5064918"/>
            <a:ext cx="14533649" cy="1883958"/>
          </a:xfrm>
          <a:prstGeom prst="rect">
            <a:avLst/>
          </a:prstGeom>
        </p:spPr>
        <p:txBody>
          <a:bodyPr anchor="t" rtlCol="false" tIns="0" lIns="0" bIns="0" rIns="0">
            <a:spAutoFit/>
          </a:bodyPr>
          <a:lstStyle/>
          <a:p>
            <a:pPr algn="l">
              <a:lnSpc>
                <a:spcPts val="3784"/>
              </a:lnSpc>
            </a:pPr>
            <a:r>
              <a:rPr lang="en-US" sz="2703" b="true">
                <a:solidFill>
                  <a:srgbClr val="2254C5"/>
                </a:solidFill>
                <a:latin typeface="Montserrat Bold"/>
                <a:ea typeface="Montserrat Bold"/>
                <a:cs typeface="Montserrat Bold"/>
                <a:sym typeface="Montserrat Bold"/>
              </a:rPr>
              <a:t>Context: Supreme Court Oral Arguments</a:t>
            </a:r>
          </a:p>
          <a:p>
            <a:pPr algn="l">
              <a:lnSpc>
                <a:spcPts val="3784"/>
              </a:lnSpc>
            </a:pPr>
            <a:r>
              <a:rPr lang="en-US" sz="2703">
                <a:solidFill>
                  <a:srgbClr val="2254C5"/>
                </a:solidFill>
                <a:latin typeface="Montserrat"/>
                <a:ea typeface="Montserrat"/>
                <a:cs typeface="Montserrat"/>
                <a:sym typeface="Montserrat"/>
              </a:rPr>
              <a:t>Justices and advocates engage in high-stakes, spoken exchanges that shape legal outcomes.</a:t>
            </a:r>
          </a:p>
          <a:p>
            <a:pPr algn="l">
              <a:lnSpc>
                <a:spcPts val="3784"/>
              </a:lnSpc>
            </a:pPr>
          </a:p>
        </p:txBody>
      </p:sp>
      <p:sp>
        <p:nvSpPr>
          <p:cNvPr name="TextBox 9" id="9"/>
          <p:cNvSpPr txBox="true"/>
          <p:nvPr/>
        </p:nvSpPr>
        <p:spPr>
          <a:xfrm rot="0">
            <a:off x="615049" y="469827"/>
            <a:ext cx="8413366" cy="1679067"/>
          </a:xfrm>
          <a:prstGeom prst="rect">
            <a:avLst/>
          </a:prstGeom>
        </p:spPr>
        <p:txBody>
          <a:bodyPr anchor="t" rtlCol="false" tIns="0" lIns="0" bIns="0" rIns="0">
            <a:spAutoFit/>
          </a:bodyPr>
          <a:lstStyle/>
          <a:p>
            <a:pPr algn="l">
              <a:lnSpc>
                <a:spcPts val="6669"/>
              </a:lnSpc>
            </a:pPr>
            <a:r>
              <a:rPr lang="en-US" sz="5700" b="true">
                <a:solidFill>
                  <a:srgbClr val="2254C5"/>
                </a:solidFill>
                <a:latin typeface="Montserrat Bold"/>
                <a:ea typeface="Montserrat Bold"/>
                <a:cs typeface="Montserrat Bold"/>
                <a:sym typeface="Montserrat Bold"/>
              </a:rPr>
              <a:t>Background &amp; </a:t>
            </a:r>
          </a:p>
          <a:p>
            <a:pPr algn="l">
              <a:lnSpc>
                <a:spcPts val="6669"/>
              </a:lnSpc>
            </a:pPr>
            <a:r>
              <a:rPr lang="en-US" sz="5700" b="true">
                <a:solidFill>
                  <a:srgbClr val="2254C5"/>
                </a:solidFill>
                <a:latin typeface="Montserrat Bold"/>
                <a:ea typeface="Montserrat Bold"/>
                <a:cs typeface="Montserrat Bold"/>
                <a:sym typeface="Montserrat Bold"/>
              </a:rPr>
              <a:t>Research Motivation</a:t>
            </a:r>
          </a:p>
        </p:txBody>
      </p:sp>
      <p:sp>
        <p:nvSpPr>
          <p:cNvPr name="TextBox 10" id="10"/>
          <p:cNvSpPr txBox="true"/>
          <p:nvPr/>
        </p:nvSpPr>
        <p:spPr>
          <a:xfrm rot="0">
            <a:off x="753750" y="6663510"/>
            <a:ext cx="14533649" cy="2360208"/>
          </a:xfrm>
          <a:prstGeom prst="rect">
            <a:avLst/>
          </a:prstGeom>
        </p:spPr>
        <p:txBody>
          <a:bodyPr anchor="t" rtlCol="false" tIns="0" lIns="0" bIns="0" rIns="0">
            <a:spAutoFit/>
          </a:bodyPr>
          <a:lstStyle/>
          <a:p>
            <a:pPr algn="l">
              <a:lnSpc>
                <a:spcPts val="3784"/>
              </a:lnSpc>
            </a:pPr>
            <a:r>
              <a:rPr lang="en-US" sz="2703" b="true">
                <a:solidFill>
                  <a:srgbClr val="2254C5"/>
                </a:solidFill>
                <a:latin typeface="Montserrat Bold"/>
                <a:ea typeface="Montserrat Bold"/>
                <a:cs typeface="Montserrat Bold"/>
                <a:sym typeface="Montserrat Bold"/>
              </a:rPr>
              <a:t>Why study Interruptions?</a:t>
            </a:r>
          </a:p>
          <a:p>
            <a:pPr algn="l">
              <a:lnSpc>
                <a:spcPts val="3784"/>
              </a:lnSpc>
            </a:pPr>
            <a:r>
              <a:rPr lang="en-US" sz="2703" b="true">
                <a:solidFill>
                  <a:srgbClr val="2254C5"/>
                </a:solidFill>
                <a:latin typeface="Montserrat Bold"/>
                <a:ea typeface="Montserrat Bold"/>
                <a:cs typeface="Montserrat Bold"/>
                <a:sym typeface="Montserrat Bold"/>
              </a:rPr>
              <a:t>Female j</a:t>
            </a:r>
            <a:r>
              <a:rPr lang="en-US" b="true" sz="2703">
                <a:solidFill>
                  <a:srgbClr val="2254C5"/>
                </a:solidFill>
                <a:latin typeface="Montserrat Bold"/>
                <a:ea typeface="Montserrat Bold"/>
                <a:cs typeface="Montserrat Bold"/>
                <a:sym typeface="Montserrat Bold"/>
              </a:rPr>
              <a:t>ustices and advocates</a:t>
            </a:r>
            <a:r>
              <a:rPr lang="en-US" sz="2703">
                <a:solidFill>
                  <a:srgbClr val="2254C5"/>
                </a:solidFill>
                <a:latin typeface="Montserrat"/>
                <a:ea typeface="Montserrat"/>
                <a:cs typeface="Montserrat"/>
                <a:sym typeface="Montserrat"/>
              </a:rPr>
              <a:t> are interrupted more often than their male counterparts.</a:t>
            </a:r>
          </a:p>
          <a:p>
            <a:pPr algn="l">
              <a:lnSpc>
                <a:spcPts val="3784"/>
              </a:lnSpc>
            </a:pPr>
            <a:r>
              <a:rPr lang="en-US" sz="2703">
                <a:solidFill>
                  <a:srgbClr val="2254C5"/>
                </a:solidFill>
                <a:latin typeface="Montserrat"/>
                <a:ea typeface="Montserrat"/>
                <a:cs typeface="Montserrat"/>
                <a:sym typeface="Montserrat"/>
              </a:rPr>
              <a:t>Institutional power asymmetries and gendered dynamics.</a:t>
            </a:r>
          </a:p>
          <a:p>
            <a:pPr algn="l">
              <a:lnSpc>
                <a:spcPts val="3784"/>
              </a:lnSpc>
            </a:pPr>
          </a:p>
        </p:txBody>
      </p:sp>
      <p:sp>
        <p:nvSpPr>
          <p:cNvPr name="TextBox 11" id="11"/>
          <p:cNvSpPr txBox="true"/>
          <p:nvPr/>
        </p:nvSpPr>
        <p:spPr>
          <a:xfrm rot="0">
            <a:off x="753750" y="8887191"/>
            <a:ext cx="14533649" cy="931458"/>
          </a:xfrm>
          <a:prstGeom prst="rect">
            <a:avLst/>
          </a:prstGeom>
        </p:spPr>
        <p:txBody>
          <a:bodyPr anchor="t" rtlCol="false" tIns="0" lIns="0" bIns="0" rIns="0">
            <a:spAutoFit/>
          </a:bodyPr>
          <a:lstStyle/>
          <a:p>
            <a:pPr algn="l">
              <a:lnSpc>
                <a:spcPts val="3784"/>
              </a:lnSpc>
            </a:pPr>
            <a:r>
              <a:rPr lang="en-US" sz="2703" b="true">
                <a:solidFill>
                  <a:srgbClr val="2254C5"/>
                </a:solidFill>
                <a:latin typeface="Montserrat Bold"/>
                <a:ea typeface="Montserrat Bold"/>
                <a:cs typeface="Montserrat Bold"/>
                <a:sym typeface="Montserrat Bold"/>
              </a:rPr>
              <a:t>Motivation:</a:t>
            </a:r>
          </a:p>
          <a:p>
            <a:pPr algn="l">
              <a:lnSpc>
                <a:spcPts val="3784"/>
              </a:lnSpc>
            </a:pPr>
            <a:r>
              <a:rPr lang="en-US" sz="2703" i="true">
                <a:solidFill>
                  <a:srgbClr val="2254C5"/>
                </a:solidFill>
                <a:latin typeface="Montserrat Italics"/>
                <a:ea typeface="Montserrat Italics"/>
                <a:cs typeface="Montserrat Italics"/>
                <a:sym typeface="Montserrat Italics"/>
              </a:rPr>
              <a:t>F</a:t>
            </a:r>
            <a:r>
              <a:rPr lang="en-US" sz="2703" i="true">
                <a:solidFill>
                  <a:srgbClr val="2254C5"/>
                </a:solidFill>
                <a:latin typeface="Montserrat Italics"/>
                <a:ea typeface="Montserrat Italics"/>
                <a:cs typeface="Montserrat Italics"/>
                <a:sym typeface="Montserrat Italics"/>
              </a:rPr>
              <a:t>requency</a:t>
            </a:r>
            <a:r>
              <a:rPr lang="en-US" sz="2703">
                <a:solidFill>
                  <a:srgbClr val="2254C5"/>
                </a:solidFill>
                <a:latin typeface="Montserrat"/>
                <a:ea typeface="Montserrat"/>
                <a:cs typeface="Montserrat"/>
                <a:sym typeface="Montserrat"/>
              </a:rPr>
              <a:t> of interruptions to emotional impact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24145" y="9719678"/>
            <a:ext cx="20443391" cy="0"/>
          </a:xfrm>
          <a:prstGeom prst="line">
            <a:avLst/>
          </a:prstGeom>
          <a:ln cap="flat" w="28575">
            <a:solidFill>
              <a:srgbClr val="2254C5"/>
            </a:solidFill>
            <a:prstDash val="solid"/>
            <a:headEnd type="none" len="sm" w="sm"/>
            <a:tailEnd type="none" len="sm" w="sm"/>
          </a:ln>
        </p:spPr>
      </p:sp>
      <p:sp>
        <p:nvSpPr>
          <p:cNvPr name="TextBox 3" id="3"/>
          <p:cNvSpPr txBox="true"/>
          <p:nvPr/>
        </p:nvSpPr>
        <p:spPr>
          <a:xfrm rot="0">
            <a:off x="1259987" y="2129225"/>
            <a:ext cx="6744515" cy="2565082"/>
          </a:xfrm>
          <a:prstGeom prst="rect">
            <a:avLst/>
          </a:prstGeom>
        </p:spPr>
        <p:txBody>
          <a:bodyPr anchor="t" rtlCol="false" tIns="0" lIns="0" bIns="0" rIns="0">
            <a:spAutoFit/>
          </a:bodyPr>
          <a:lstStyle/>
          <a:p>
            <a:pPr algn="l">
              <a:lnSpc>
                <a:spcPts val="10342"/>
              </a:lnSpc>
            </a:pPr>
            <a:r>
              <a:rPr lang="en-US" sz="7387" b="true">
                <a:solidFill>
                  <a:srgbClr val="2254C5"/>
                </a:solidFill>
                <a:latin typeface="Montserrat Bold"/>
                <a:ea typeface="Montserrat Bold"/>
                <a:cs typeface="Montserrat Bold"/>
                <a:sym typeface="Montserrat Bold"/>
              </a:rPr>
              <a:t>Research Questions</a:t>
            </a:r>
          </a:p>
        </p:txBody>
      </p:sp>
      <p:sp>
        <p:nvSpPr>
          <p:cNvPr name="TextBox 4" id="4"/>
          <p:cNvSpPr txBox="true"/>
          <p:nvPr/>
        </p:nvSpPr>
        <p:spPr>
          <a:xfrm rot="0">
            <a:off x="9197551" y="2205425"/>
            <a:ext cx="4910257" cy="539158"/>
          </a:xfrm>
          <a:prstGeom prst="rect">
            <a:avLst/>
          </a:prstGeom>
        </p:spPr>
        <p:txBody>
          <a:bodyPr anchor="t" rtlCol="false" tIns="0" lIns="0" bIns="0" rIns="0">
            <a:spAutoFit/>
          </a:bodyPr>
          <a:lstStyle/>
          <a:p>
            <a:pPr algn="l">
              <a:lnSpc>
                <a:spcPts val="4407"/>
              </a:lnSpc>
            </a:pPr>
            <a:r>
              <a:rPr lang="en-US" sz="3148" b="true">
                <a:solidFill>
                  <a:srgbClr val="2254C5"/>
                </a:solidFill>
                <a:latin typeface="Montserrat Semi-Bold"/>
                <a:ea typeface="Montserrat Semi-Bold"/>
                <a:cs typeface="Montserrat Semi-Bold"/>
                <a:sym typeface="Montserrat Semi-Bold"/>
              </a:rPr>
              <a:t>#1 Semantic Shift</a:t>
            </a:r>
          </a:p>
        </p:txBody>
      </p:sp>
      <p:sp>
        <p:nvSpPr>
          <p:cNvPr name="TextBox 5" id="5"/>
          <p:cNvSpPr txBox="true"/>
          <p:nvPr/>
        </p:nvSpPr>
        <p:spPr>
          <a:xfrm rot="0">
            <a:off x="9197551" y="2883726"/>
            <a:ext cx="8061749" cy="1498749"/>
          </a:xfrm>
          <a:prstGeom prst="rect">
            <a:avLst/>
          </a:prstGeom>
        </p:spPr>
        <p:txBody>
          <a:bodyPr anchor="t" rtlCol="false" tIns="0" lIns="0" bIns="0" rIns="0">
            <a:spAutoFit/>
          </a:bodyPr>
          <a:lstStyle/>
          <a:p>
            <a:pPr algn="l">
              <a:lnSpc>
                <a:spcPts val="4016"/>
              </a:lnSpc>
            </a:pPr>
            <a:r>
              <a:rPr lang="en-US" sz="2869">
                <a:solidFill>
                  <a:srgbClr val="2254C5"/>
                </a:solidFill>
                <a:latin typeface="Montserrat"/>
                <a:ea typeface="Montserrat"/>
                <a:cs typeface="Montserrat"/>
                <a:sym typeface="Montserrat"/>
              </a:rPr>
              <a:t>D</a:t>
            </a:r>
            <a:r>
              <a:rPr lang="en-US" sz="2869">
                <a:solidFill>
                  <a:srgbClr val="2254C5"/>
                </a:solidFill>
                <a:latin typeface="Montserrat"/>
                <a:ea typeface="Montserrat"/>
                <a:cs typeface="Montserrat"/>
                <a:sym typeface="Montserrat"/>
              </a:rPr>
              <a:t>o interruptions shift the semantic meaning of an advocate’s argument during Supreme Court oral arguments?</a:t>
            </a:r>
          </a:p>
        </p:txBody>
      </p:sp>
      <p:sp>
        <p:nvSpPr>
          <p:cNvPr name="TextBox 6" id="6"/>
          <p:cNvSpPr txBox="true"/>
          <p:nvPr/>
        </p:nvSpPr>
        <p:spPr>
          <a:xfrm rot="0">
            <a:off x="9202206" y="5831694"/>
            <a:ext cx="5973635" cy="539158"/>
          </a:xfrm>
          <a:prstGeom prst="rect">
            <a:avLst/>
          </a:prstGeom>
        </p:spPr>
        <p:txBody>
          <a:bodyPr anchor="t" rtlCol="false" tIns="0" lIns="0" bIns="0" rIns="0">
            <a:spAutoFit/>
          </a:bodyPr>
          <a:lstStyle/>
          <a:p>
            <a:pPr algn="l">
              <a:lnSpc>
                <a:spcPts val="4407"/>
              </a:lnSpc>
            </a:pPr>
            <a:r>
              <a:rPr lang="en-US" sz="3148" b="true">
                <a:solidFill>
                  <a:srgbClr val="2254C5"/>
                </a:solidFill>
                <a:latin typeface="Montserrat Semi-Bold"/>
                <a:ea typeface="Montserrat Semi-Bold"/>
                <a:cs typeface="Montserrat Semi-Bold"/>
                <a:sym typeface="Montserrat Semi-Bold"/>
              </a:rPr>
              <a:t>#2 Gendered Sentiment</a:t>
            </a:r>
          </a:p>
        </p:txBody>
      </p:sp>
      <p:sp>
        <p:nvSpPr>
          <p:cNvPr name="TextBox 7" id="7"/>
          <p:cNvSpPr txBox="true"/>
          <p:nvPr/>
        </p:nvSpPr>
        <p:spPr>
          <a:xfrm rot="0">
            <a:off x="9202206" y="6509994"/>
            <a:ext cx="8057094" cy="2003574"/>
          </a:xfrm>
          <a:prstGeom prst="rect">
            <a:avLst/>
          </a:prstGeom>
        </p:spPr>
        <p:txBody>
          <a:bodyPr anchor="t" rtlCol="false" tIns="0" lIns="0" bIns="0" rIns="0">
            <a:spAutoFit/>
          </a:bodyPr>
          <a:lstStyle/>
          <a:p>
            <a:pPr algn="l">
              <a:lnSpc>
                <a:spcPts val="4016"/>
              </a:lnSpc>
            </a:pPr>
            <a:r>
              <a:rPr lang="en-US" sz="2869">
                <a:solidFill>
                  <a:srgbClr val="2254C5"/>
                </a:solidFill>
                <a:latin typeface="Montserrat"/>
                <a:ea typeface="Montserrat"/>
                <a:cs typeface="Montserrat"/>
                <a:sym typeface="Montserrat"/>
              </a:rPr>
              <a:t>Do interruptions directed at female advocates contain more negative sentiment than those directed at male advocates?</a:t>
            </a:r>
          </a:p>
        </p:txBody>
      </p:sp>
      <p:sp>
        <p:nvSpPr>
          <p:cNvPr name="AutoShape 8" id="8"/>
          <p:cNvSpPr/>
          <p:nvPr/>
        </p:nvSpPr>
        <p:spPr>
          <a:xfrm rot="0">
            <a:off x="9234893" y="4963632"/>
            <a:ext cx="1441094" cy="0"/>
          </a:xfrm>
          <a:prstGeom prst="line">
            <a:avLst/>
          </a:prstGeom>
          <a:ln cap="flat" w="28575">
            <a:solidFill>
              <a:srgbClr val="2254C5"/>
            </a:solidFill>
            <a:prstDash val="solid"/>
            <a:headEnd type="none" len="sm" w="sm"/>
            <a:tailEnd type="none" len="sm" w="sm"/>
          </a:ln>
        </p:spPr>
      </p:sp>
      <p:sp>
        <p:nvSpPr>
          <p:cNvPr name="AutoShape 9" id="9"/>
          <p:cNvSpPr/>
          <p:nvPr/>
        </p:nvSpPr>
        <p:spPr>
          <a:xfrm>
            <a:off x="9202206" y="8661206"/>
            <a:ext cx="1095275" cy="0"/>
          </a:xfrm>
          <a:prstGeom prst="line">
            <a:avLst/>
          </a:prstGeom>
          <a:ln cap="flat" w="28575">
            <a:solidFill>
              <a:srgbClr val="2254C5"/>
            </a:solidFill>
            <a:prstDash val="solid"/>
            <a:headEnd type="none" len="sm" w="sm"/>
            <a:tailEnd type="none" len="sm" w="sm"/>
          </a:ln>
        </p:spPr>
      </p:sp>
      <p:sp>
        <p:nvSpPr>
          <p:cNvPr name="AutoShape 10" id="10"/>
          <p:cNvSpPr/>
          <p:nvPr/>
        </p:nvSpPr>
        <p:spPr>
          <a:xfrm flipV="true">
            <a:off x="11850061" y="793106"/>
            <a:ext cx="6923190" cy="0"/>
          </a:xfrm>
          <a:prstGeom prst="line">
            <a:avLst/>
          </a:prstGeom>
          <a:ln cap="flat" w="28575">
            <a:solidFill>
              <a:srgbClr val="2254C5"/>
            </a:solidFill>
            <a:prstDash val="solid"/>
            <a:headEnd type="none" len="sm" w="sm"/>
            <a:tailEnd type="none" len="sm" w="sm"/>
          </a:ln>
        </p:spPr>
      </p:sp>
      <p:sp>
        <p:nvSpPr>
          <p:cNvPr name="Freeform 11" id="11"/>
          <p:cNvSpPr/>
          <p:nvPr/>
        </p:nvSpPr>
        <p:spPr>
          <a:xfrm flipH="false" flipV="false" rot="0">
            <a:off x="4005485" y="793106"/>
            <a:ext cx="14282515" cy="8926572"/>
          </a:xfrm>
          <a:custGeom>
            <a:avLst/>
            <a:gdLst/>
            <a:ahLst/>
            <a:cxnLst/>
            <a:rect r="r" b="b" t="t" l="l"/>
            <a:pathLst>
              <a:path h="8926572" w="14282515">
                <a:moveTo>
                  <a:pt x="0" y="0"/>
                </a:moveTo>
                <a:lnTo>
                  <a:pt x="14282515" y="0"/>
                </a:lnTo>
                <a:lnTo>
                  <a:pt x="14282515" y="8926572"/>
                </a:lnTo>
                <a:lnTo>
                  <a:pt x="0" y="8926572"/>
                </a:lnTo>
                <a:lnTo>
                  <a:pt x="0" y="0"/>
                </a:lnTo>
                <a:close/>
              </a:path>
            </a:pathLst>
          </a:custGeom>
          <a:blipFill>
            <a:blip r:embed="rId2">
              <a:alphaModFix amt="13000"/>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77695" y="9853481"/>
            <a:ext cx="20443391" cy="0"/>
          </a:xfrm>
          <a:prstGeom prst="line">
            <a:avLst/>
          </a:prstGeom>
          <a:ln cap="flat" w="28575">
            <a:solidFill>
              <a:srgbClr val="2254C5"/>
            </a:solidFill>
            <a:prstDash val="solid"/>
            <a:headEnd type="none" len="sm" w="sm"/>
            <a:tailEnd type="none" len="sm" w="sm"/>
          </a:ln>
        </p:spPr>
      </p:sp>
      <p:sp>
        <p:nvSpPr>
          <p:cNvPr name="AutoShape 3" id="3"/>
          <p:cNvSpPr/>
          <p:nvPr/>
        </p:nvSpPr>
        <p:spPr>
          <a:xfrm flipV="true">
            <a:off x="11850061" y="793106"/>
            <a:ext cx="6923190" cy="0"/>
          </a:xfrm>
          <a:prstGeom prst="line">
            <a:avLst/>
          </a:prstGeom>
          <a:ln cap="flat" w="28575">
            <a:solidFill>
              <a:srgbClr val="2254C5"/>
            </a:solidFill>
            <a:prstDash val="solid"/>
            <a:headEnd type="none" len="sm" w="sm"/>
            <a:tailEnd type="none" len="sm" w="sm"/>
          </a:ln>
        </p:spPr>
      </p:sp>
      <p:sp>
        <p:nvSpPr>
          <p:cNvPr name="Freeform 4" id="4"/>
          <p:cNvSpPr/>
          <p:nvPr/>
        </p:nvSpPr>
        <p:spPr>
          <a:xfrm flipH="false" flipV="false" rot="0">
            <a:off x="529545" y="6185572"/>
            <a:ext cx="14405824" cy="2935187"/>
          </a:xfrm>
          <a:custGeom>
            <a:avLst/>
            <a:gdLst/>
            <a:ahLst/>
            <a:cxnLst/>
            <a:rect r="r" b="b" t="t" l="l"/>
            <a:pathLst>
              <a:path h="2935187" w="14405824">
                <a:moveTo>
                  <a:pt x="0" y="0"/>
                </a:moveTo>
                <a:lnTo>
                  <a:pt x="14405824" y="0"/>
                </a:lnTo>
                <a:lnTo>
                  <a:pt x="14405824" y="2935186"/>
                </a:lnTo>
                <a:lnTo>
                  <a:pt x="0" y="2935186"/>
                </a:lnTo>
                <a:lnTo>
                  <a:pt x="0" y="0"/>
                </a:lnTo>
                <a:close/>
              </a:path>
            </a:pathLst>
          </a:custGeom>
          <a:blipFill>
            <a:blip r:embed="rId3"/>
            <a:stretch>
              <a:fillRect l="0" t="0" r="0" b="0"/>
            </a:stretch>
          </a:blipFill>
        </p:spPr>
      </p:sp>
      <p:sp>
        <p:nvSpPr>
          <p:cNvPr name="TextBox 5" id="5"/>
          <p:cNvSpPr txBox="true"/>
          <p:nvPr/>
        </p:nvSpPr>
        <p:spPr>
          <a:xfrm rot="0">
            <a:off x="691363" y="582212"/>
            <a:ext cx="6500607" cy="1174921"/>
          </a:xfrm>
          <a:prstGeom prst="rect">
            <a:avLst/>
          </a:prstGeom>
        </p:spPr>
        <p:txBody>
          <a:bodyPr anchor="t" rtlCol="false" tIns="0" lIns="0" bIns="0" rIns="0">
            <a:spAutoFit/>
          </a:bodyPr>
          <a:lstStyle/>
          <a:p>
            <a:pPr algn="l">
              <a:lnSpc>
                <a:spcPts val="8784"/>
              </a:lnSpc>
            </a:pPr>
            <a:r>
              <a:rPr lang="en-US" sz="8963" b="true">
                <a:solidFill>
                  <a:srgbClr val="2254C5"/>
                </a:solidFill>
                <a:latin typeface="Montserrat Bold"/>
                <a:ea typeface="Montserrat Bold"/>
                <a:cs typeface="Montserrat Bold"/>
                <a:sym typeface="Montserrat Bold"/>
              </a:rPr>
              <a:t>Dataset</a:t>
            </a:r>
          </a:p>
        </p:txBody>
      </p:sp>
      <p:sp>
        <p:nvSpPr>
          <p:cNvPr name="TextBox 6" id="6"/>
          <p:cNvSpPr txBox="true"/>
          <p:nvPr/>
        </p:nvSpPr>
        <p:spPr>
          <a:xfrm rot="0">
            <a:off x="691363" y="1965536"/>
            <a:ext cx="16567937" cy="2948218"/>
          </a:xfrm>
          <a:prstGeom prst="rect">
            <a:avLst/>
          </a:prstGeom>
        </p:spPr>
        <p:txBody>
          <a:bodyPr anchor="t" rtlCol="false" tIns="0" lIns="0" bIns="0" rIns="0">
            <a:spAutoFit/>
          </a:bodyPr>
          <a:lstStyle/>
          <a:p>
            <a:pPr algn="l">
              <a:lnSpc>
                <a:spcPts val="3924"/>
              </a:lnSpc>
            </a:pPr>
            <a:r>
              <a:rPr lang="en-US" sz="2803">
                <a:solidFill>
                  <a:srgbClr val="2254C5"/>
                </a:solidFill>
                <a:latin typeface="Montserrat"/>
                <a:ea typeface="Montserrat"/>
                <a:cs typeface="Montserrat"/>
                <a:sym typeface="Montserrat"/>
              </a:rPr>
              <a:t>Supreme Court Oral Argument </a:t>
            </a:r>
            <a:r>
              <a:rPr lang="en-US" sz="2803">
                <a:solidFill>
                  <a:srgbClr val="2254C5"/>
                </a:solidFill>
                <a:latin typeface="Montserrat"/>
                <a:ea typeface="Montserrat"/>
                <a:cs typeface="Montserrat"/>
                <a:sym typeface="Montserrat"/>
              </a:rPr>
              <a:t>transcripts from the </a:t>
            </a:r>
            <a:r>
              <a:rPr lang="en-US" b="true" sz="2803">
                <a:solidFill>
                  <a:srgbClr val="2254C5"/>
                </a:solidFill>
                <a:latin typeface="Montserrat Bold"/>
                <a:ea typeface="Montserrat Bold"/>
                <a:cs typeface="Montserrat Bold"/>
                <a:sym typeface="Montserrat Bold"/>
              </a:rPr>
              <a:t>ConvoKit Supreme Court Corpus</a:t>
            </a:r>
          </a:p>
          <a:p>
            <a:pPr algn="l">
              <a:lnSpc>
                <a:spcPts val="3924"/>
              </a:lnSpc>
            </a:pPr>
            <a:r>
              <a:rPr lang="en-US" sz="2803">
                <a:solidFill>
                  <a:srgbClr val="2254C5"/>
                </a:solidFill>
                <a:latin typeface="Montserrat"/>
                <a:ea typeface="Montserrat"/>
                <a:cs typeface="Montserrat"/>
                <a:sym typeface="Montserrat"/>
              </a:rPr>
              <a:t>Time-range: </a:t>
            </a:r>
            <a:r>
              <a:rPr lang="en-US" b="true" sz="2803">
                <a:solidFill>
                  <a:srgbClr val="2254C5"/>
                </a:solidFill>
                <a:latin typeface="Montserrat Bold"/>
                <a:ea typeface="Montserrat Bold"/>
                <a:cs typeface="Montserrat Bold"/>
                <a:sym typeface="Montserrat Bold"/>
              </a:rPr>
              <a:t>2010-2019</a:t>
            </a:r>
          </a:p>
          <a:p>
            <a:pPr algn="l">
              <a:lnSpc>
                <a:spcPts val="3924"/>
              </a:lnSpc>
            </a:pPr>
            <a:r>
              <a:rPr lang="en-US" sz="2803">
                <a:solidFill>
                  <a:srgbClr val="2254C5"/>
                </a:solidFill>
                <a:latin typeface="Montserrat"/>
                <a:ea typeface="Montserrat"/>
                <a:cs typeface="Montserrat"/>
                <a:sym typeface="Montserrat"/>
              </a:rPr>
              <a:t>Final Sample set: </a:t>
            </a:r>
            <a:r>
              <a:rPr lang="en-US" b="true" sz="2803" i="true">
                <a:solidFill>
                  <a:srgbClr val="2254C5"/>
                </a:solidFill>
                <a:latin typeface="Montserrat Bold Italics"/>
                <a:ea typeface="Montserrat Bold Italics"/>
                <a:cs typeface="Montserrat Bold Italics"/>
                <a:sym typeface="Montserrat Bold Italics"/>
              </a:rPr>
              <a:t>12,663</a:t>
            </a:r>
            <a:r>
              <a:rPr lang="en-US" sz="2803" i="true">
                <a:solidFill>
                  <a:srgbClr val="2254C5"/>
                </a:solidFill>
                <a:latin typeface="Montserrat Italics"/>
                <a:ea typeface="Montserrat Italics"/>
                <a:cs typeface="Montserrat Italics"/>
                <a:sym typeface="Montserrat Italics"/>
              </a:rPr>
              <a:t> </a:t>
            </a:r>
            <a:r>
              <a:rPr lang="en-US" b="true" sz="2803" i="true">
                <a:solidFill>
                  <a:srgbClr val="2254C5"/>
                </a:solidFill>
                <a:latin typeface="Montserrat Bold Italics"/>
                <a:ea typeface="Montserrat Bold Italics"/>
                <a:cs typeface="Montserrat Bold Italics"/>
                <a:sym typeface="Montserrat Bold Italics"/>
              </a:rPr>
              <a:t>chunks</a:t>
            </a:r>
            <a:r>
              <a:rPr lang="en-US" sz="2803">
                <a:solidFill>
                  <a:srgbClr val="2254C5"/>
                </a:solidFill>
                <a:latin typeface="Montserrat"/>
                <a:ea typeface="Montserrat"/>
                <a:cs typeface="Montserrat"/>
                <a:sym typeface="Montserrat"/>
              </a:rPr>
              <a:t> (continuous segments of speech) </a:t>
            </a:r>
            <a:r>
              <a:rPr lang="en-US" sz="2803">
                <a:solidFill>
                  <a:srgbClr val="2254C5"/>
                </a:solidFill>
                <a:latin typeface="Montserrat"/>
                <a:ea typeface="Montserrat"/>
                <a:cs typeface="Montserrat"/>
                <a:sym typeface="Montserrat"/>
              </a:rPr>
              <a:t>of advocate speech</a:t>
            </a:r>
          </a:p>
          <a:p>
            <a:pPr algn="l">
              <a:lnSpc>
                <a:spcPts val="3924"/>
              </a:lnSpc>
            </a:pPr>
          </a:p>
          <a:p>
            <a:pPr algn="l">
              <a:lnSpc>
                <a:spcPts val="3924"/>
              </a:lnSpc>
            </a:pPr>
            <a:r>
              <a:rPr lang="en-US" b="true" sz="2803">
                <a:solidFill>
                  <a:srgbClr val="2254C5"/>
                </a:solidFill>
                <a:latin typeface="Montserrat Bold"/>
                <a:ea typeface="Montserrat Bold"/>
                <a:cs typeface="Montserrat Bold"/>
                <a:sym typeface="Montserrat Bold"/>
              </a:rPr>
              <a:t>Utterance-level Information: </a:t>
            </a:r>
            <a:r>
              <a:rPr lang="en-US" sz="2803">
                <a:solidFill>
                  <a:srgbClr val="2254C5"/>
                </a:solidFill>
                <a:latin typeface="Montserrat"/>
                <a:ea typeface="Montserrat"/>
                <a:cs typeface="Montserrat"/>
                <a:sym typeface="Montserrat"/>
              </a:rPr>
              <a:t>Case id/Advocate’s name/Speaker type/Actual text etc.</a:t>
            </a:r>
          </a:p>
          <a:p>
            <a:pPr algn="l">
              <a:lnSpc>
                <a:spcPts val="3924"/>
              </a:lnSpc>
            </a:pPr>
            <a:r>
              <a:rPr lang="en-US" sz="2803">
                <a:solidFill>
                  <a:srgbClr val="2254C5"/>
                </a:solidFill>
                <a:latin typeface="Montserrat"/>
                <a:ea typeface="Montserrat"/>
                <a:cs typeface="Montserrat"/>
                <a:sym typeface="Montserrat"/>
              </a:rPr>
              <a:t>Gender information: </a:t>
            </a:r>
            <a:r>
              <a:rPr lang="en-US" b="true" sz="2803">
                <a:solidFill>
                  <a:srgbClr val="2254C5"/>
                </a:solidFill>
                <a:latin typeface="Montserrat Bold"/>
                <a:ea typeface="Montserrat Bold"/>
                <a:cs typeface="Montserrat Bold"/>
                <a:sym typeface="Montserrat Bold"/>
              </a:rPr>
              <a:t>First-name Lookup </a:t>
            </a:r>
            <a:r>
              <a:rPr lang="en-US" sz="2803">
                <a:solidFill>
                  <a:srgbClr val="2254C5"/>
                </a:solidFill>
                <a:latin typeface="Montserrat"/>
                <a:ea typeface="Montserrat"/>
                <a:cs typeface="Montserrat"/>
                <a:sym typeface="Montserrat"/>
              </a:rPr>
              <a:t>from standard U.S. name-based dataset</a:t>
            </a:r>
          </a:p>
        </p:txBody>
      </p:sp>
      <p:sp>
        <p:nvSpPr>
          <p:cNvPr name="TextBox 7" id="7"/>
          <p:cNvSpPr txBox="true"/>
          <p:nvPr/>
        </p:nvSpPr>
        <p:spPr>
          <a:xfrm rot="0">
            <a:off x="691363" y="5580504"/>
            <a:ext cx="16567937" cy="471718"/>
          </a:xfrm>
          <a:prstGeom prst="rect">
            <a:avLst/>
          </a:prstGeom>
        </p:spPr>
        <p:txBody>
          <a:bodyPr anchor="t" rtlCol="false" tIns="0" lIns="0" bIns="0" rIns="0">
            <a:spAutoFit/>
          </a:bodyPr>
          <a:lstStyle/>
          <a:p>
            <a:pPr algn="l">
              <a:lnSpc>
                <a:spcPts val="3924"/>
              </a:lnSpc>
            </a:pPr>
            <a:r>
              <a:rPr lang="en-US" sz="2803" b="true">
                <a:solidFill>
                  <a:srgbClr val="2254C5"/>
                </a:solidFill>
                <a:latin typeface="Montserrat Bold"/>
                <a:ea typeface="Montserrat Bold"/>
                <a:cs typeface="Montserrat Bold"/>
                <a:sym typeface="Montserrat Bold"/>
              </a:rPr>
              <a:t>What does an interruption look like?</a:t>
            </a:r>
          </a:p>
        </p:txBody>
      </p:sp>
      <p:sp>
        <p:nvSpPr>
          <p:cNvPr name="TextBox 8" id="8"/>
          <p:cNvSpPr txBox="true"/>
          <p:nvPr/>
        </p:nvSpPr>
        <p:spPr>
          <a:xfrm rot="0">
            <a:off x="691363" y="9206483"/>
            <a:ext cx="17151596" cy="471718"/>
          </a:xfrm>
          <a:prstGeom prst="rect">
            <a:avLst/>
          </a:prstGeom>
        </p:spPr>
        <p:txBody>
          <a:bodyPr anchor="t" rtlCol="false" tIns="0" lIns="0" bIns="0" rIns="0">
            <a:spAutoFit/>
          </a:bodyPr>
          <a:lstStyle/>
          <a:p>
            <a:pPr algn="l">
              <a:lnSpc>
                <a:spcPts val="3924"/>
              </a:lnSpc>
            </a:pPr>
            <a:r>
              <a:rPr lang="en-US" sz="2803">
                <a:solidFill>
                  <a:srgbClr val="2254C5"/>
                </a:solidFill>
                <a:latin typeface="Montserrat"/>
                <a:ea typeface="Montserrat"/>
                <a:cs typeface="Montserrat"/>
                <a:sym typeface="Montserrat"/>
              </a:rPr>
              <a:t>When a speaker is cut off, the transcript will typically show: -- (double dash) and ... (Ellipsis）)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09792" y="2551666"/>
            <a:ext cx="3800562" cy="1135876"/>
            <a:chOff x="0" y="0"/>
            <a:chExt cx="1767371" cy="528215"/>
          </a:xfrm>
        </p:grpSpPr>
        <p:sp>
          <p:nvSpPr>
            <p:cNvPr name="Freeform 3" id="3"/>
            <p:cNvSpPr/>
            <p:nvPr/>
          </p:nvSpPr>
          <p:spPr>
            <a:xfrm flipH="false" flipV="false" rot="0">
              <a:off x="0" y="0"/>
              <a:ext cx="1767371" cy="528215"/>
            </a:xfrm>
            <a:custGeom>
              <a:avLst/>
              <a:gdLst/>
              <a:ahLst/>
              <a:cxnLst/>
              <a:rect r="r" b="b" t="t" l="l"/>
              <a:pathLst>
                <a:path h="528215" w="1767371">
                  <a:moveTo>
                    <a:pt x="0" y="0"/>
                  </a:moveTo>
                  <a:lnTo>
                    <a:pt x="1767371" y="0"/>
                  </a:lnTo>
                  <a:lnTo>
                    <a:pt x="1767371" y="528215"/>
                  </a:lnTo>
                  <a:lnTo>
                    <a:pt x="0" y="528215"/>
                  </a:lnTo>
                  <a:close/>
                </a:path>
              </a:pathLst>
            </a:custGeom>
            <a:solidFill>
              <a:srgbClr val="2254C5"/>
            </a:solidFill>
          </p:spPr>
        </p:sp>
      </p:grpSp>
      <p:sp>
        <p:nvSpPr>
          <p:cNvPr name="AutoShape 4" id="4"/>
          <p:cNvSpPr/>
          <p:nvPr/>
        </p:nvSpPr>
        <p:spPr>
          <a:xfrm>
            <a:off x="-1024145" y="9719678"/>
            <a:ext cx="20443391" cy="0"/>
          </a:xfrm>
          <a:prstGeom prst="line">
            <a:avLst/>
          </a:prstGeom>
          <a:ln cap="flat" w="28575">
            <a:solidFill>
              <a:srgbClr val="2254C5"/>
            </a:solidFill>
            <a:prstDash val="solid"/>
            <a:headEnd type="none" len="sm" w="sm"/>
            <a:tailEnd type="none" len="sm" w="sm"/>
          </a:ln>
        </p:spPr>
      </p:sp>
      <p:sp>
        <p:nvSpPr>
          <p:cNvPr name="AutoShape 5" id="5"/>
          <p:cNvSpPr/>
          <p:nvPr/>
        </p:nvSpPr>
        <p:spPr>
          <a:xfrm flipV="true">
            <a:off x="11850061" y="793106"/>
            <a:ext cx="6923190" cy="0"/>
          </a:xfrm>
          <a:prstGeom prst="line">
            <a:avLst/>
          </a:prstGeom>
          <a:ln cap="flat" w="28575">
            <a:solidFill>
              <a:srgbClr val="2254C5"/>
            </a:solidFill>
            <a:prstDash val="solid"/>
            <a:headEnd type="none" len="sm" w="sm"/>
            <a:tailEnd type="none" len="sm" w="sm"/>
          </a:ln>
        </p:spPr>
      </p:sp>
      <p:grpSp>
        <p:nvGrpSpPr>
          <p:cNvPr name="Group 6" id="6"/>
          <p:cNvGrpSpPr/>
          <p:nvPr/>
        </p:nvGrpSpPr>
        <p:grpSpPr>
          <a:xfrm rot="0">
            <a:off x="509792" y="4156765"/>
            <a:ext cx="3800562" cy="1135876"/>
            <a:chOff x="0" y="0"/>
            <a:chExt cx="1767371" cy="528215"/>
          </a:xfrm>
        </p:grpSpPr>
        <p:sp>
          <p:nvSpPr>
            <p:cNvPr name="Freeform 7" id="7"/>
            <p:cNvSpPr/>
            <p:nvPr/>
          </p:nvSpPr>
          <p:spPr>
            <a:xfrm flipH="false" flipV="false" rot="0">
              <a:off x="0" y="0"/>
              <a:ext cx="1767371" cy="528215"/>
            </a:xfrm>
            <a:custGeom>
              <a:avLst/>
              <a:gdLst/>
              <a:ahLst/>
              <a:cxnLst/>
              <a:rect r="r" b="b" t="t" l="l"/>
              <a:pathLst>
                <a:path h="528215" w="1767371">
                  <a:moveTo>
                    <a:pt x="0" y="0"/>
                  </a:moveTo>
                  <a:lnTo>
                    <a:pt x="1767371" y="0"/>
                  </a:lnTo>
                  <a:lnTo>
                    <a:pt x="1767371" y="528215"/>
                  </a:lnTo>
                  <a:lnTo>
                    <a:pt x="0" y="528215"/>
                  </a:lnTo>
                  <a:close/>
                </a:path>
              </a:pathLst>
            </a:custGeom>
            <a:solidFill>
              <a:srgbClr val="2254C5"/>
            </a:solidFill>
          </p:spPr>
        </p:sp>
      </p:grpSp>
      <p:grpSp>
        <p:nvGrpSpPr>
          <p:cNvPr name="Group 8" id="8"/>
          <p:cNvGrpSpPr/>
          <p:nvPr/>
        </p:nvGrpSpPr>
        <p:grpSpPr>
          <a:xfrm rot="0">
            <a:off x="509792" y="5882399"/>
            <a:ext cx="3800562" cy="1247936"/>
            <a:chOff x="0" y="0"/>
            <a:chExt cx="1767371" cy="580326"/>
          </a:xfrm>
        </p:grpSpPr>
        <p:sp>
          <p:nvSpPr>
            <p:cNvPr name="Freeform 9" id="9"/>
            <p:cNvSpPr/>
            <p:nvPr/>
          </p:nvSpPr>
          <p:spPr>
            <a:xfrm flipH="false" flipV="false" rot="0">
              <a:off x="0" y="0"/>
              <a:ext cx="1767371" cy="580326"/>
            </a:xfrm>
            <a:custGeom>
              <a:avLst/>
              <a:gdLst/>
              <a:ahLst/>
              <a:cxnLst/>
              <a:rect r="r" b="b" t="t" l="l"/>
              <a:pathLst>
                <a:path h="580326" w="1767371">
                  <a:moveTo>
                    <a:pt x="0" y="0"/>
                  </a:moveTo>
                  <a:lnTo>
                    <a:pt x="1767371" y="0"/>
                  </a:lnTo>
                  <a:lnTo>
                    <a:pt x="1767371" y="580326"/>
                  </a:lnTo>
                  <a:lnTo>
                    <a:pt x="0" y="580326"/>
                  </a:lnTo>
                  <a:close/>
                </a:path>
              </a:pathLst>
            </a:custGeom>
            <a:solidFill>
              <a:srgbClr val="2254C5"/>
            </a:solidFill>
          </p:spPr>
        </p:sp>
      </p:grpSp>
      <p:grpSp>
        <p:nvGrpSpPr>
          <p:cNvPr name="Group 10" id="10"/>
          <p:cNvGrpSpPr/>
          <p:nvPr/>
        </p:nvGrpSpPr>
        <p:grpSpPr>
          <a:xfrm rot="0">
            <a:off x="509792" y="7608032"/>
            <a:ext cx="3800562" cy="1135876"/>
            <a:chOff x="0" y="0"/>
            <a:chExt cx="1767371" cy="528215"/>
          </a:xfrm>
        </p:grpSpPr>
        <p:sp>
          <p:nvSpPr>
            <p:cNvPr name="Freeform 11" id="11"/>
            <p:cNvSpPr/>
            <p:nvPr/>
          </p:nvSpPr>
          <p:spPr>
            <a:xfrm flipH="false" flipV="false" rot="0">
              <a:off x="0" y="0"/>
              <a:ext cx="1767371" cy="528215"/>
            </a:xfrm>
            <a:custGeom>
              <a:avLst/>
              <a:gdLst/>
              <a:ahLst/>
              <a:cxnLst/>
              <a:rect r="r" b="b" t="t" l="l"/>
              <a:pathLst>
                <a:path h="528215" w="1767371">
                  <a:moveTo>
                    <a:pt x="0" y="0"/>
                  </a:moveTo>
                  <a:lnTo>
                    <a:pt x="1767371" y="0"/>
                  </a:lnTo>
                  <a:lnTo>
                    <a:pt x="1767371" y="528215"/>
                  </a:lnTo>
                  <a:lnTo>
                    <a:pt x="0" y="528215"/>
                  </a:lnTo>
                  <a:close/>
                </a:path>
              </a:pathLst>
            </a:custGeom>
            <a:solidFill>
              <a:srgbClr val="2254C5"/>
            </a:solidFill>
          </p:spPr>
        </p:sp>
      </p:grpSp>
      <p:sp>
        <p:nvSpPr>
          <p:cNvPr name="TextBox 12" id="12"/>
          <p:cNvSpPr txBox="true"/>
          <p:nvPr/>
        </p:nvSpPr>
        <p:spPr>
          <a:xfrm rot="0">
            <a:off x="509792" y="1112599"/>
            <a:ext cx="11996798" cy="1019561"/>
          </a:xfrm>
          <a:prstGeom prst="rect">
            <a:avLst/>
          </a:prstGeom>
        </p:spPr>
        <p:txBody>
          <a:bodyPr anchor="t" rtlCol="false" tIns="0" lIns="0" bIns="0" rIns="0">
            <a:spAutoFit/>
          </a:bodyPr>
          <a:lstStyle/>
          <a:p>
            <a:pPr algn="l">
              <a:lnSpc>
                <a:spcPts val="8378"/>
              </a:lnSpc>
            </a:pPr>
            <a:r>
              <a:rPr lang="en-US" sz="5984" b="true">
                <a:solidFill>
                  <a:srgbClr val="2254C5"/>
                </a:solidFill>
                <a:latin typeface="Montserrat Bold"/>
                <a:ea typeface="Montserrat Bold"/>
                <a:cs typeface="Montserrat Bold"/>
                <a:sym typeface="Montserrat Bold"/>
              </a:rPr>
              <a:t>Methodology</a:t>
            </a:r>
          </a:p>
        </p:txBody>
      </p:sp>
      <p:sp>
        <p:nvSpPr>
          <p:cNvPr name="TextBox 13" id="13"/>
          <p:cNvSpPr txBox="true"/>
          <p:nvPr/>
        </p:nvSpPr>
        <p:spPr>
          <a:xfrm rot="0">
            <a:off x="746409" y="2698001"/>
            <a:ext cx="3286542" cy="895742"/>
          </a:xfrm>
          <a:prstGeom prst="rect">
            <a:avLst/>
          </a:prstGeom>
        </p:spPr>
        <p:txBody>
          <a:bodyPr anchor="t" rtlCol="false" tIns="0" lIns="0" bIns="0" rIns="0">
            <a:spAutoFit/>
          </a:bodyPr>
          <a:lstStyle/>
          <a:p>
            <a:pPr algn="ctr">
              <a:lnSpc>
                <a:spcPts val="3653"/>
              </a:lnSpc>
            </a:pPr>
            <a:r>
              <a:rPr lang="en-US" b="true" sz="2609">
                <a:solidFill>
                  <a:srgbClr val="FFFFFF"/>
                </a:solidFill>
                <a:latin typeface="Montserrat Bold"/>
                <a:ea typeface="Montserrat Bold"/>
                <a:cs typeface="Montserrat Bold"/>
                <a:sym typeface="Montserrat Bold"/>
              </a:rPr>
              <a:t>Pretrained Word Embeddings</a:t>
            </a:r>
          </a:p>
        </p:txBody>
      </p:sp>
      <p:sp>
        <p:nvSpPr>
          <p:cNvPr name="TextBox 14" id="14"/>
          <p:cNvSpPr txBox="true"/>
          <p:nvPr/>
        </p:nvSpPr>
        <p:spPr>
          <a:xfrm rot="0">
            <a:off x="4719695" y="2698001"/>
            <a:ext cx="9941655" cy="931598"/>
          </a:xfrm>
          <a:prstGeom prst="rect">
            <a:avLst/>
          </a:prstGeom>
        </p:spPr>
        <p:txBody>
          <a:bodyPr anchor="t" rtlCol="false" tIns="0" lIns="0" bIns="0" rIns="0">
            <a:spAutoFit/>
          </a:bodyPr>
          <a:lstStyle/>
          <a:p>
            <a:pPr algn="l">
              <a:lnSpc>
                <a:spcPts val="3777"/>
              </a:lnSpc>
            </a:pPr>
            <a:r>
              <a:rPr lang="en-US" sz="2697">
                <a:solidFill>
                  <a:srgbClr val="2254C5"/>
                </a:solidFill>
                <a:latin typeface="Montserrat"/>
                <a:ea typeface="Montserrat"/>
                <a:cs typeface="Montserrat"/>
                <a:sym typeface="Montserrat"/>
              </a:rPr>
              <a:t>GloVe 100d pretrained vectors </a:t>
            </a:r>
          </a:p>
          <a:p>
            <a:pPr algn="l">
              <a:lnSpc>
                <a:spcPts val="3777"/>
              </a:lnSpc>
            </a:pPr>
            <a:r>
              <a:rPr lang="en-US" sz="2697">
                <a:solidFill>
                  <a:srgbClr val="2254C5"/>
                </a:solidFill>
                <a:latin typeface="Montserrat"/>
                <a:ea typeface="Montserrat"/>
                <a:cs typeface="Montserrat"/>
                <a:sym typeface="Montserrat"/>
              </a:rPr>
              <a:t>Match each token in a chunk to its corresponding vector</a:t>
            </a:r>
          </a:p>
        </p:txBody>
      </p:sp>
      <p:sp>
        <p:nvSpPr>
          <p:cNvPr name="TextBox 15" id="15"/>
          <p:cNvSpPr txBox="true"/>
          <p:nvPr/>
        </p:nvSpPr>
        <p:spPr>
          <a:xfrm rot="0">
            <a:off x="746409" y="4303101"/>
            <a:ext cx="3286542" cy="895742"/>
          </a:xfrm>
          <a:prstGeom prst="rect">
            <a:avLst/>
          </a:prstGeom>
        </p:spPr>
        <p:txBody>
          <a:bodyPr anchor="t" rtlCol="false" tIns="0" lIns="0" bIns="0" rIns="0">
            <a:spAutoFit/>
          </a:bodyPr>
          <a:lstStyle/>
          <a:p>
            <a:pPr algn="ctr">
              <a:lnSpc>
                <a:spcPts val="3653"/>
              </a:lnSpc>
            </a:pPr>
            <a:r>
              <a:rPr lang="en-US" b="true" sz="2609">
                <a:solidFill>
                  <a:srgbClr val="FFFFFF"/>
                </a:solidFill>
                <a:latin typeface="Montserrat Bold"/>
                <a:ea typeface="Montserrat Bold"/>
                <a:cs typeface="Montserrat Bold"/>
                <a:sym typeface="Montserrat Bold"/>
              </a:rPr>
              <a:t>Generate Chunk Embeddings</a:t>
            </a:r>
          </a:p>
        </p:txBody>
      </p:sp>
      <p:sp>
        <p:nvSpPr>
          <p:cNvPr name="TextBox 16" id="16"/>
          <p:cNvSpPr txBox="true"/>
          <p:nvPr/>
        </p:nvSpPr>
        <p:spPr>
          <a:xfrm rot="0">
            <a:off x="4719695" y="4109140"/>
            <a:ext cx="9941655" cy="1407848"/>
          </a:xfrm>
          <a:prstGeom prst="rect">
            <a:avLst/>
          </a:prstGeom>
        </p:spPr>
        <p:txBody>
          <a:bodyPr anchor="t" rtlCol="false" tIns="0" lIns="0" bIns="0" rIns="0">
            <a:spAutoFit/>
          </a:bodyPr>
          <a:lstStyle/>
          <a:p>
            <a:pPr algn="l">
              <a:lnSpc>
                <a:spcPts val="3777"/>
              </a:lnSpc>
            </a:pPr>
            <a:r>
              <a:rPr lang="en-US" sz="2697">
                <a:solidFill>
                  <a:srgbClr val="2254C5"/>
                </a:solidFill>
                <a:latin typeface="Montserrat"/>
                <a:ea typeface="Montserrat"/>
                <a:cs typeface="Montserrat"/>
                <a:sym typeface="Montserrat"/>
              </a:rPr>
              <a:t>Average all token vectors → </a:t>
            </a:r>
          </a:p>
          <a:p>
            <a:pPr algn="l">
              <a:lnSpc>
                <a:spcPts val="3777"/>
              </a:lnSpc>
            </a:pPr>
            <a:r>
              <a:rPr lang="en-US" sz="2697">
                <a:solidFill>
                  <a:srgbClr val="2254C5"/>
                </a:solidFill>
                <a:latin typeface="Montserrat"/>
                <a:ea typeface="Montserrat"/>
                <a:cs typeface="Montserrat"/>
                <a:sym typeface="Montserrat"/>
              </a:rPr>
              <a:t>Generate a 100-dimensional vector</a:t>
            </a:r>
          </a:p>
          <a:p>
            <a:pPr algn="l">
              <a:lnSpc>
                <a:spcPts val="3777"/>
              </a:lnSpc>
            </a:pPr>
          </a:p>
        </p:txBody>
      </p:sp>
      <p:sp>
        <p:nvSpPr>
          <p:cNvPr name="Freeform 17" id="17"/>
          <p:cNvSpPr/>
          <p:nvPr/>
        </p:nvSpPr>
        <p:spPr>
          <a:xfrm flipH="false" flipV="false" rot="0">
            <a:off x="4530144" y="3848656"/>
            <a:ext cx="11384135" cy="2399153"/>
          </a:xfrm>
          <a:custGeom>
            <a:avLst/>
            <a:gdLst/>
            <a:ahLst/>
            <a:cxnLst/>
            <a:rect r="r" b="b" t="t" l="l"/>
            <a:pathLst>
              <a:path h="2399153" w="11384135">
                <a:moveTo>
                  <a:pt x="0" y="0"/>
                </a:moveTo>
                <a:lnTo>
                  <a:pt x="11384135" y="0"/>
                </a:lnTo>
                <a:lnTo>
                  <a:pt x="11384135" y="2399153"/>
                </a:lnTo>
                <a:lnTo>
                  <a:pt x="0" y="2399153"/>
                </a:lnTo>
                <a:lnTo>
                  <a:pt x="0" y="0"/>
                </a:lnTo>
                <a:close/>
              </a:path>
            </a:pathLst>
          </a:custGeom>
          <a:blipFill>
            <a:blip r:embed="rId3"/>
            <a:stretch>
              <a:fillRect l="-1458" t="-2616" r="0" b="0"/>
            </a:stretch>
          </a:blipFill>
        </p:spPr>
      </p:sp>
      <p:sp>
        <p:nvSpPr>
          <p:cNvPr name="TextBox 18" id="18"/>
          <p:cNvSpPr txBox="true"/>
          <p:nvPr/>
        </p:nvSpPr>
        <p:spPr>
          <a:xfrm rot="0">
            <a:off x="538367" y="6008562"/>
            <a:ext cx="3661861" cy="895742"/>
          </a:xfrm>
          <a:prstGeom prst="rect">
            <a:avLst/>
          </a:prstGeom>
        </p:spPr>
        <p:txBody>
          <a:bodyPr anchor="t" rtlCol="false" tIns="0" lIns="0" bIns="0" rIns="0">
            <a:spAutoFit/>
          </a:bodyPr>
          <a:lstStyle/>
          <a:p>
            <a:pPr algn="ctr">
              <a:lnSpc>
                <a:spcPts val="3653"/>
              </a:lnSpc>
            </a:pPr>
            <a:r>
              <a:rPr lang="en-US" b="true" sz="2609">
                <a:solidFill>
                  <a:srgbClr val="FFFFFF"/>
                </a:solidFill>
                <a:latin typeface="Montserrat Bold"/>
                <a:ea typeface="Montserrat Bold"/>
                <a:cs typeface="Montserrat Bold"/>
                <a:sym typeface="Montserrat Bold"/>
              </a:rPr>
              <a:t>Group by Advocate &amp; Interruption Status</a:t>
            </a:r>
          </a:p>
        </p:txBody>
      </p:sp>
      <p:sp>
        <p:nvSpPr>
          <p:cNvPr name="TextBox 19" id="19"/>
          <p:cNvSpPr txBox="true"/>
          <p:nvPr/>
        </p:nvSpPr>
        <p:spPr>
          <a:xfrm rot="0">
            <a:off x="746409" y="7754368"/>
            <a:ext cx="3286542" cy="895742"/>
          </a:xfrm>
          <a:prstGeom prst="rect">
            <a:avLst/>
          </a:prstGeom>
        </p:spPr>
        <p:txBody>
          <a:bodyPr anchor="t" rtlCol="false" tIns="0" lIns="0" bIns="0" rIns="0">
            <a:spAutoFit/>
          </a:bodyPr>
          <a:lstStyle/>
          <a:p>
            <a:pPr algn="ctr">
              <a:lnSpc>
                <a:spcPts val="3653"/>
              </a:lnSpc>
            </a:pPr>
            <a:r>
              <a:rPr lang="en-US" b="true" sz="2609">
                <a:solidFill>
                  <a:srgbClr val="FFFFFF"/>
                </a:solidFill>
                <a:latin typeface="Montserrat Bold"/>
                <a:ea typeface="Montserrat Bold"/>
                <a:cs typeface="Montserrat Bold"/>
                <a:sym typeface="Montserrat Bold"/>
              </a:rPr>
              <a:t>Cosine</a:t>
            </a:r>
          </a:p>
          <a:p>
            <a:pPr algn="ctr">
              <a:lnSpc>
                <a:spcPts val="3653"/>
              </a:lnSpc>
            </a:pPr>
            <a:r>
              <a:rPr lang="en-US" b="true" sz="2609">
                <a:solidFill>
                  <a:srgbClr val="FFFFFF"/>
                </a:solidFill>
                <a:latin typeface="Montserrat Semi-Bold"/>
                <a:ea typeface="Montserrat Semi-Bold"/>
                <a:cs typeface="Montserrat Semi-Bold"/>
                <a:sym typeface="Montserrat Semi-Bold"/>
              </a:rPr>
              <a:t>Similarity</a:t>
            </a:r>
          </a:p>
        </p:txBody>
      </p:sp>
      <p:sp>
        <p:nvSpPr>
          <p:cNvPr name="TextBox 20" id="20"/>
          <p:cNvSpPr txBox="true"/>
          <p:nvPr/>
        </p:nvSpPr>
        <p:spPr>
          <a:xfrm rot="0">
            <a:off x="4719695" y="6304959"/>
            <a:ext cx="9941655" cy="1407848"/>
          </a:xfrm>
          <a:prstGeom prst="rect">
            <a:avLst/>
          </a:prstGeom>
        </p:spPr>
        <p:txBody>
          <a:bodyPr anchor="t" rtlCol="false" tIns="0" lIns="0" bIns="0" rIns="0">
            <a:spAutoFit/>
          </a:bodyPr>
          <a:lstStyle/>
          <a:p>
            <a:pPr algn="l">
              <a:lnSpc>
                <a:spcPts val="3777"/>
              </a:lnSpc>
            </a:pPr>
            <a:r>
              <a:rPr lang="en-US" sz="2697">
                <a:solidFill>
                  <a:srgbClr val="2254C5"/>
                </a:solidFill>
                <a:latin typeface="Montserrat"/>
                <a:ea typeface="Montserrat"/>
                <a:cs typeface="Montserrat"/>
                <a:sym typeface="Montserrat"/>
              </a:rPr>
              <a:t>Label: Interrupted or Not Interrupted</a:t>
            </a:r>
          </a:p>
          <a:p>
            <a:pPr algn="l">
              <a:lnSpc>
                <a:spcPts val="3777"/>
              </a:lnSpc>
            </a:pPr>
          </a:p>
          <a:p>
            <a:pPr algn="l">
              <a:lnSpc>
                <a:spcPts val="3777"/>
              </a:lnSpc>
            </a:pPr>
          </a:p>
        </p:txBody>
      </p:sp>
      <p:sp>
        <p:nvSpPr>
          <p:cNvPr name="TextBox 21" id="21"/>
          <p:cNvSpPr txBox="true"/>
          <p:nvPr/>
        </p:nvSpPr>
        <p:spPr>
          <a:xfrm rot="0">
            <a:off x="4719695" y="7560407"/>
            <a:ext cx="11005033" cy="2360348"/>
          </a:xfrm>
          <a:prstGeom prst="rect">
            <a:avLst/>
          </a:prstGeom>
        </p:spPr>
        <p:txBody>
          <a:bodyPr anchor="t" rtlCol="false" tIns="0" lIns="0" bIns="0" rIns="0">
            <a:spAutoFit/>
          </a:bodyPr>
          <a:lstStyle/>
          <a:p>
            <a:pPr algn="l">
              <a:lnSpc>
                <a:spcPts val="3777"/>
              </a:lnSpc>
            </a:pPr>
            <a:r>
              <a:rPr lang="en-US" sz="2697">
                <a:solidFill>
                  <a:srgbClr val="2254C5"/>
                </a:solidFill>
                <a:latin typeface="Montserrat"/>
                <a:ea typeface="Montserrat"/>
                <a:cs typeface="Montserrat"/>
                <a:sym typeface="Montserrat"/>
              </a:rPr>
              <a:t>Cosine similarity between the two embeddings (per advocate)</a:t>
            </a:r>
          </a:p>
          <a:p>
            <a:pPr algn="l">
              <a:lnSpc>
                <a:spcPts val="3777"/>
              </a:lnSpc>
            </a:pPr>
            <a:r>
              <a:rPr lang="en-US" sz="2697">
                <a:solidFill>
                  <a:srgbClr val="2254C5"/>
                </a:solidFill>
                <a:latin typeface="Montserrat"/>
                <a:ea typeface="Montserrat"/>
                <a:cs typeface="Montserrat"/>
                <a:sym typeface="Montserrat"/>
              </a:rPr>
              <a:t>Higher similarity(&gt;0.85) → Semantic meaning </a:t>
            </a:r>
            <a:r>
              <a:rPr lang="en-US" sz="2697" b="true">
                <a:solidFill>
                  <a:srgbClr val="2254C5"/>
                </a:solidFill>
                <a:latin typeface="Montserrat Bold"/>
                <a:ea typeface="Montserrat Bold"/>
                <a:cs typeface="Montserrat Bold"/>
                <a:sym typeface="Montserrat Bold"/>
              </a:rPr>
              <a:t>preserved</a:t>
            </a:r>
          </a:p>
          <a:p>
            <a:pPr algn="l">
              <a:lnSpc>
                <a:spcPts val="3777"/>
              </a:lnSpc>
            </a:pPr>
            <a:r>
              <a:rPr lang="en-US" sz="2697">
                <a:solidFill>
                  <a:srgbClr val="2254C5"/>
                </a:solidFill>
                <a:latin typeface="Montserrat"/>
                <a:ea typeface="Montserrat"/>
                <a:cs typeface="Montserrat"/>
                <a:sym typeface="Montserrat"/>
              </a:rPr>
              <a:t>Lower similarity → Potential semantic </a:t>
            </a:r>
            <a:r>
              <a:rPr lang="en-US" sz="2697" b="true">
                <a:solidFill>
                  <a:srgbClr val="2254C5"/>
                </a:solidFill>
                <a:latin typeface="Montserrat Bold"/>
                <a:ea typeface="Montserrat Bold"/>
                <a:cs typeface="Montserrat Bold"/>
                <a:sym typeface="Montserrat Bold"/>
              </a:rPr>
              <a:t>shift</a:t>
            </a:r>
          </a:p>
          <a:p>
            <a:pPr algn="l">
              <a:lnSpc>
                <a:spcPts val="3777"/>
              </a:lnSpc>
            </a:pPr>
          </a:p>
          <a:p>
            <a:pPr algn="l">
              <a:lnSpc>
                <a:spcPts val="3777"/>
              </a:lnSpc>
            </a:pPr>
          </a:p>
        </p:txBody>
      </p:sp>
      <p:sp>
        <p:nvSpPr>
          <p:cNvPr name="TextBox 22" id="22"/>
          <p:cNvSpPr txBox="true"/>
          <p:nvPr/>
        </p:nvSpPr>
        <p:spPr>
          <a:xfrm rot="0">
            <a:off x="11850061" y="186742"/>
            <a:ext cx="2577480" cy="606364"/>
          </a:xfrm>
          <a:prstGeom prst="rect">
            <a:avLst/>
          </a:prstGeom>
        </p:spPr>
        <p:txBody>
          <a:bodyPr anchor="t" rtlCol="false" tIns="0" lIns="0" bIns="0" rIns="0">
            <a:spAutoFit/>
          </a:bodyPr>
          <a:lstStyle/>
          <a:p>
            <a:pPr algn="ctr">
              <a:lnSpc>
                <a:spcPts val="4903"/>
              </a:lnSpc>
              <a:spcBef>
                <a:spcPct val="0"/>
              </a:spcBef>
            </a:pPr>
            <a:r>
              <a:rPr lang="en-US" b="true" sz="3502">
                <a:solidFill>
                  <a:srgbClr val="2254C5"/>
                </a:solidFill>
                <a:latin typeface="Montserrat Semi-Bold"/>
                <a:ea typeface="Montserrat Semi-Bold"/>
                <a:cs typeface="Montserrat Semi-Bold"/>
                <a:sym typeface="Montserrat Semi-Bold"/>
              </a:rPr>
              <a:t>Question#1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4559" y="616555"/>
            <a:ext cx="12994722" cy="8030662"/>
          </a:xfrm>
          <a:custGeom>
            <a:avLst/>
            <a:gdLst/>
            <a:ahLst/>
            <a:cxnLst/>
            <a:rect r="r" b="b" t="t" l="l"/>
            <a:pathLst>
              <a:path h="8030662" w="12994722">
                <a:moveTo>
                  <a:pt x="0" y="0"/>
                </a:moveTo>
                <a:lnTo>
                  <a:pt x="12994722" y="0"/>
                </a:lnTo>
                <a:lnTo>
                  <a:pt x="12994722" y="8030662"/>
                </a:lnTo>
                <a:lnTo>
                  <a:pt x="0" y="8030662"/>
                </a:lnTo>
                <a:lnTo>
                  <a:pt x="0" y="0"/>
                </a:lnTo>
                <a:close/>
              </a:path>
            </a:pathLst>
          </a:custGeom>
          <a:blipFill>
            <a:blip r:embed="rId3"/>
            <a:stretch>
              <a:fillRect l="0" t="0" r="0" b="0"/>
            </a:stretch>
          </a:blipFill>
        </p:spPr>
      </p:sp>
      <p:sp>
        <p:nvSpPr>
          <p:cNvPr name="Freeform 3" id="3"/>
          <p:cNvSpPr/>
          <p:nvPr/>
        </p:nvSpPr>
        <p:spPr>
          <a:xfrm flipH="false" flipV="false" rot="0">
            <a:off x="821579" y="8647217"/>
            <a:ext cx="11669475" cy="1545876"/>
          </a:xfrm>
          <a:custGeom>
            <a:avLst/>
            <a:gdLst/>
            <a:ahLst/>
            <a:cxnLst/>
            <a:rect r="r" b="b" t="t" l="l"/>
            <a:pathLst>
              <a:path h="1545876" w="11669475">
                <a:moveTo>
                  <a:pt x="0" y="0"/>
                </a:moveTo>
                <a:lnTo>
                  <a:pt x="11669474" y="0"/>
                </a:lnTo>
                <a:lnTo>
                  <a:pt x="11669474" y="1545876"/>
                </a:lnTo>
                <a:lnTo>
                  <a:pt x="0" y="1545876"/>
                </a:lnTo>
                <a:lnTo>
                  <a:pt x="0" y="0"/>
                </a:lnTo>
                <a:close/>
              </a:path>
            </a:pathLst>
          </a:custGeom>
          <a:blipFill>
            <a:blip r:embed="rId4"/>
            <a:stretch>
              <a:fillRect l="0" t="-88033" r="0" b="-1629"/>
            </a:stretch>
          </a:blipFill>
        </p:spPr>
      </p:sp>
      <p:sp>
        <p:nvSpPr>
          <p:cNvPr name="TextBox 4" id="4"/>
          <p:cNvSpPr txBox="true"/>
          <p:nvPr/>
        </p:nvSpPr>
        <p:spPr>
          <a:xfrm rot="0">
            <a:off x="12337922" y="-139088"/>
            <a:ext cx="9842757" cy="1153501"/>
          </a:xfrm>
          <a:prstGeom prst="rect">
            <a:avLst/>
          </a:prstGeom>
        </p:spPr>
        <p:txBody>
          <a:bodyPr anchor="t" rtlCol="false" tIns="0" lIns="0" bIns="0" rIns="0">
            <a:spAutoFit/>
          </a:bodyPr>
          <a:lstStyle/>
          <a:p>
            <a:pPr algn="l">
              <a:lnSpc>
                <a:spcPts val="9404"/>
              </a:lnSpc>
            </a:pPr>
            <a:r>
              <a:rPr lang="en-US" sz="6717" b="true">
                <a:solidFill>
                  <a:srgbClr val="2254C5"/>
                </a:solidFill>
                <a:latin typeface="Montserrat Bold"/>
                <a:ea typeface="Montserrat Bold"/>
                <a:cs typeface="Montserrat Bold"/>
                <a:sym typeface="Montserrat Bold"/>
              </a:rPr>
              <a:t>Visualization</a:t>
            </a:r>
          </a:p>
        </p:txBody>
      </p:sp>
      <p:sp>
        <p:nvSpPr>
          <p:cNvPr name="TextBox 5" id="5"/>
          <p:cNvSpPr txBox="true"/>
          <p:nvPr/>
        </p:nvSpPr>
        <p:spPr>
          <a:xfrm rot="0">
            <a:off x="13064921" y="3427900"/>
            <a:ext cx="5223079" cy="2360348"/>
          </a:xfrm>
          <a:prstGeom prst="rect">
            <a:avLst/>
          </a:prstGeom>
        </p:spPr>
        <p:txBody>
          <a:bodyPr anchor="t" rtlCol="false" tIns="0" lIns="0" bIns="0" rIns="0">
            <a:spAutoFit/>
          </a:bodyPr>
          <a:lstStyle/>
          <a:p>
            <a:pPr algn="ctr">
              <a:lnSpc>
                <a:spcPts val="3777"/>
              </a:lnSpc>
              <a:spcBef>
                <a:spcPct val="0"/>
              </a:spcBef>
            </a:pPr>
            <a:r>
              <a:rPr lang="en-US" b="true" sz="2697">
                <a:solidFill>
                  <a:srgbClr val="2254C5"/>
                </a:solidFill>
                <a:latin typeface="Montserrat Bold"/>
                <a:ea typeface="Montserrat Bold"/>
                <a:cs typeface="Montserrat Bold"/>
                <a:sym typeface="Montserrat Bold"/>
              </a:rPr>
              <a:t>Semantic c</a:t>
            </a:r>
            <a:r>
              <a:rPr lang="en-US" b="true" sz="2697">
                <a:solidFill>
                  <a:srgbClr val="2254C5"/>
                </a:solidFill>
                <a:latin typeface="Montserrat Bold"/>
                <a:ea typeface="Montserrat Bold"/>
                <a:cs typeface="Montserrat Bold"/>
                <a:sym typeface="Montserrat Bold"/>
              </a:rPr>
              <a:t>ontent is largely preserved</a:t>
            </a:r>
          </a:p>
          <a:p>
            <a:pPr algn="ctr">
              <a:lnSpc>
                <a:spcPts val="3777"/>
              </a:lnSpc>
              <a:spcBef>
                <a:spcPct val="0"/>
              </a:spcBef>
            </a:pPr>
          </a:p>
          <a:p>
            <a:pPr algn="ctr">
              <a:lnSpc>
                <a:spcPts val="3777"/>
              </a:lnSpc>
              <a:spcBef>
                <a:spcPct val="0"/>
              </a:spcBef>
            </a:pPr>
            <a:r>
              <a:rPr lang="en-US" b="true" sz="2697">
                <a:solidFill>
                  <a:srgbClr val="2254C5"/>
                </a:solidFill>
                <a:latin typeface="Montserrat Bold"/>
                <a:ea typeface="Montserrat Bold"/>
                <a:cs typeface="Montserrat Bold"/>
                <a:sym typeface="Montserrat Bold"/>
              </a:rPr>
              <a:t>Power dynamics or interactional dominance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22869" y="3575292"/>
            <a:ext cx="15516082" cy="4741561"/>
          </a:xfrm>
          <a:prstGeom prst="rect">
            <a:avLst/>
          </a:prstGeom>
        </p:spPr>
        <p:txBody>
          <a:bodyPr anchor="t" rtlCol="false" tIns="0" lIns="0" bIns="0" rIns="0">
            <a:spAutoFit/>
          </a:bodyPr>
          <a:lstStyle/>
          <a:p>
            <a:pPr algn="l" marL="582794" indent="-291397" lvl="1">
              <a:lnSpc>
                <a:spcPts val="3779"/>
              </a:lnSpc>
              <a:buFont typeface="Arial"/>
              <a:buChar char="•"/>
            </a:pPr>
            <a:r>
              <a:rPr lang="en-US" sz="2699">
                <a:solidFill>
                  <a:srgbClr val="2254C5"/>
                </a:solidFill>
                <a:latin typeface="Montserrat"/>
                <a:ea typeface="Montserrat"/>
                <a:cs typeface="Montserrat"/>
                <a:sym typeface="Montserrat"/>
              </a:rPr>
              <a:t>Filter to inlcude only </a:t>
            </a:r>
            <a:r>
              <a:rPr lang="en-US" b="true" sz="2699">
                <a:solidFill>
                  <a:srgbClr val="2254C5"/>
                </a:solidFill>
                <a:latin typeface="Montserrat Bold"/>
                <a:ea typeface="Montserrat Bold"/>
                <a:cs typeface="Montserrat Bold"/>
                <a:sym typeface="Montserrat Bold"/>
              </a:rPr>
              <a:t>interrupted advocate chunks</a:t>
            </a:r>
          </a:p>
          <a:p>
            <a:pPr algn="l">
              <a:lnSpc>
                <a:spcPts val="3779"/>
              </a:lnSpc>
            </a:pPr>
          </a:p>
          <a:p>
            <a:pPr algn="l" marL="582794" indent="-291397" lvl="1">
              <a:lnSpc>
                <a:spcPts val="3779"/>
              </a:lnSpc>
              <a:buFont typeface="Arial"/>
              <a:buChar char="•"/>
            </a:pPr>
            <a:r>
              <a:rPr lang="en-US" sz="2699">
                <a:solidFill>
                  <a:srgbClr val="2254C5"/>
                </a:solidFill>
                <a:latin typeface="Montserrat"/>
                <a:ea typeface="Montserrat"/>
                <a:cs typeface="Montserrat"/>
                <a:sym typeface="Montserrat"/>
              </a:rPr>
              <a:t>The </a:t>
            </a:r>
            <a:r>
              <a:rPr lang="en-US" sz="2699">
                <a:solidFill>
                  <a:srgbClr val="2254C5"/>
                </a:solidFill>
                <a:latin typeface="Montserrat"/>
                <a:ea typeface="Montserrat"/>
                <a:cs typeface="Montserrat"/>
                <a:sym typeface="Montserrat"/>
              </a:rPr>
              <a:t>NRC integration with selected emotions(positive, negative, anger, fear, sadness, and disgust)</a:t>
            </a:r>
          </a:p>
          <a:p>
            <a:pPr algn="l">
              <a:lnSpc>
                <a:spcPts val="3779"/>
              </a:lnSpc>
            </a:pPr>
          </a:p>
          <a:p>
            <a:pPr algn="l" marL="582794" indent="-291397" lvl="1">
              <a:lnSpc>
                <a:spcPts val="3779"/>
              </a:lnSpc>
              <a:buFont typeface="Arial"/>
              <a:buChar char="•"/>
            </a:pPr>
            <a:r>
              <a:rPr lang="en-US" sz="2699">
                <a:solidFill>
                  <a:srgbClr val="2254C5"/>
                </a:solidFill>
                <a:latin typeface="Montserrat"/>
                <a:ea typeface="Montserrat"/>
                <a:cs typeface="Montserrat"/>
                <a:sym typeface="Montserrat"/>
              </a:rPr>
              <a:t>Emtion score aggregation with </a:t>
            </a:r>
            <a:r>
              <a:rPr lang="en-US" b="true" sz="2699">
                <a:solidFill>
                  <a:srgbClr val="2254C5"/>
                </a:solidFill>
                <a:latin typeface="Montserrat Bold"/>
                <a:ea typeface="Montserrat Bold"/>
                <a:cs typeface="Montserrat Bold"/>
                <a:sym typeface="Montserrat Bold"/>
              </a:rPr>
              <a:t>Negative Ratio: </a:t>
            </a:r>
          </a:p>
          <a:p>
            <a:pPr algn="l">
              <a:lnSpc>
                <a:spcPts val="3779"/>
              </a:lnSpc>
            </a:pPr>
          </a:p>
          <a:p>
            <a:pPr algn="l">
              <a:lnSpc>
                <a:spcPts val="3779"/>
              </a:lnSpc>
            </a:pPr>
          </a:p>
          <a:p>
            <a:pPr algn="l">
              <a:lnSpc>
                <a:spcPts val="3779"/>
              </a:lnSpc>
            </a:pPr>
          </a:p>
          <a:p>
            <a:pPr algn="l" marL="582794" indent="-291397" lvl="1">
              <a:lnSpc>
                <a:spcPts val="3779"/>
              </a:lnSpc>
              <a:buFont typeface="Arial"/>
              <a:buChar char="•"/>
            </a:pPr>
            <a:r>
              <a:rPr lang="en-US" sz="2699">
                <a:solidFill>
                  <a:srgbClr val="2254C5"/>
                </a:solidFill>
                <a:latin typeface="Montserrat"/>
                <a:ea typeface="Montserrat"/>
                <a:cs typeface="Montserrat"/>
                <a:sym typeface="Montserrat"/>
              </a:rPr>
              <a:t>Gender comparison</a:t>
            </a:r>
          </a:p>
        </p:txBody>
      </p:sp>
      <p:sp>
        <p:nvSpPr>
          <p:cNvPr name="AutoShape 3" id="3"/>
          <p:cNvSpPr/>
          <p:nvPr/>
        </p:nvSpPr>
        <p:spPr>
          <a:xfrm>
            <a:off x="-1024145" y="9719678"/>
            <a:ext cx="20443391" cy="0"/>
          </a:xfrm>
          <a:prstGeom prst="line">
            <a:avLst/>
          </a:prstGeom>
          <a:ln cap="flat" w="28575">
            <a:solidFill>
              <a:srgbClr val="2254C5"/>
            </a:solidFill>
            <a:prstDash val="solid"/>
            <a:headEnd type="none" len="sm" w="sm"/>
            <a:tailEnd type="none" len="sm" w="sm"/>
          </a:ln>
        </p:spPr>
      </p:sp>
      <p:sp>
        <p:nvSpPr>
          <p:cNvPr name="AutoShape 4" id="4"/>
          <p:cNvSpPr/>
          <p:nvPr/>
        </p:nvSpPr>
        <p:spPr>
          <a:xfrm flipV="true">
            <a:off x="11850061" y="793106"/>
            <a:ext cx="6923190" cy="0"/>
          </a:xfrm>
          <a:prstGeom prst="line">
            <a:avLst/>
          </a:prstGeom>
          <a:ln cap="flat" w="28575">
            <a:solidFill>
              <a:srgbClr val="2254C5"/>
            </a:solidFill>
            <a:prstDash val="solid"/>
            <a:headEnd type="none" len="sm" w="sm"/>
            <a:tailEnd type="none" len="sm" w="sm"/>
          </a:ln>
        </p:spPr>
      </p:sp>
      <p:sp>
        <p:nvSpPr>
          <p:cNvPr name="Freeform 5" id="5"/>
          <p:cNvSpPr/>
          <p:nvPr/>
        </p:nvSpPr>
        <p:spPr>
          <a:xfrm flipH="false" flipV="false" rot="0">
            <a:off x="4940758" y="6412707"/>
            <a:ext cx="9160753" cy="1328659"/>
          </a:xfrm>
          <a:custGeom>
            <a:avLst/>
            <a:gdLst/>
            <a:ahLst/>
            <a:cxnLst/>
            <a:rect r="r" b="b" t="t" l="l"/>
            <a:pathLst>
              <a:path h="1328659" w="9160753">
                <a:moveTo>
                  <a:pt x="0" y="0"/>
                </a:moveTo>
                <a:lnTo>
                  <a:pt x="9160753" y="0"/>
                </a:lnTo>
                <a:lnTo>
                  <a:pt x="9160753" y="1328659"/>
                </a:lnTo>
                <a:lnTo>
                  <a:pt x="0" y="1328659"/>
                </a:lnTo>
                <a:lnTo>
                  <a:pt x="0" y="0"/>
                </a:lnTo>
                <a:close/>
              </a:path>
            </a:pathLst>
          </a:custGeom>
          <a:blipFill>
            <a:blip r:embed="rId2"/>
            <a:stretch>
              <a:fillRect l="0" t="0" r="0" b="0"/>
            </a:stretch>
          </a:blipFill>
        </p:spPr>
      </p:sp>
      <p:sp>
        <p:nvSpPr>
          <p:cNvPr name="TextBox 6" id="6"/>
          <p:cNvSpPr txBox="true"/>
          <p:nvPr/>
        </p:nvSpPr>
        <p:spPr>
          <a:xfrm rot="0">
            <a:off x="1468039" y="1820977"/>
            <a:ext cx="12869530" cy="1176937"/>
          </a:xfrm>
          <a:prstGeom prst="rect">
            <a:avLst/>
          </a:prstGeom>
        </p:spPr>
        <p:txBody>
          <a:bodyPr anchor="t" rtlCol="false" tIns="0" lIns="0" bIns="0" rIns="0">
            <a:spAutoFit/>
          </a:bodyPr>
          <a:lstStyle/>
          <a:p>
            <a:pPr algn="l">
              <a:lnSpc>
                <a:spcPts val="9604"/>
              </a:lnSpc>
            </a:pPr>
            <a:r>
              <a:rPr lang="en-US" sz="6860" b="true">
                <a:solidFill>
                  <a:srgbClr val="2254C5"/>
                </a:solidFill>
                <a:latin typeface="Montserrat Bold"/>
                <a:ea typeface="Montserrat Bold"/>
                <a:cs typeface="Montserrat Bold"/>
                <a:sym typeface="Montserrat Bold"/>
              </a:rPr>
              <a:t>Methodology</a:t>
            </a:r>
          </a:p>
        </p:txBody>
      </p:sp>
      <p:sp>
        <p:nvSpPr>
          <p:cNvPr name="TextBox 7" id="7"/>
          <p:cNvSpPr txBox="true"/>
          <p:nvPr/>
        </p:nvSpPr>
        <p:spPr>
          <a:xfrm rot="0">
            <a:off x="11805376" y="186742"/>
            <a:ext cx="2666851" cy="606364"/>
          </a:xfrm>
          <a:prstGeom prst="rect">
            <a:avLst/>
          </a:prstGeom>
        </p:spPr>
        <p:txBody>
          <a:bodyPr anchor="t" rtlCol="false" tIns="0" lIns="0" bIns="0" rIns="0">
            <a:spAutoFit/>
          </a:bodyPr>
          <a:lstStyle/>
          <a:p>
            <a:pPr algn="ctr">
              <a:lnSpc>
                <a:spcPts val="4903"/>
              </a:lnSpc>
              <a:spcBef>
                <a:spcPct val="0"/>
              </a:spcBef>
            </a:pPr>
            <a:r>
              <a:rPr lang="en-US" b="true" sz="3502">
                <a:solidFill>
                  <a:srgbClr val="2254C5"/>
                </a:solidFill>
                <a:latin typeface="Montserrat Semi-Bold"/>
                <a:ea typeface="Montserrat Semi-Bold"/>
                <a:cs typeface="Montserrat Semi-Bold"/>
                <a:sym typeface="Montserrat Semi-Bold"/>
              </a:rPr>
              <a:t>Question#2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11850061" y="793106"/>
            <a:ext cx="6923190" cy="0"/>
          </a:xfrm>
          <a:prstGeom prst="line">
            <a:avLst/>
          </a:prstGeom>
          <a:ln cap="flat" w="28575">
            <a:solidFill>
              <a:srgbClr val="2254C5"/>
            </a:solidFill>
            <a:prstDash val="solid"/>
            <a:headEnd type="none" len="sm" w="sm"/>
            <a:tailEnd type="none" len="sm" w="sm"/>
          </a:ln>
        </p:spPr>
      </p:sp>
      <p:sp>
        <p:nvSpPr>
          <p:cNvPr name="Freeform 3" id="3"/>
          <p:cNvSpPr/>
          <p:nvPr/>
        </p:nvSpPr>
        <p:spPr>
          <a:xfrm flipH="false" flipV="false" rot="0">
            <a:off x="0" y="2357078"/>
            <a:ext cx="9371764" cy="6689096"/>
          </a:xfrm>
          <a:custGeom>
            <a:avLst/>
            <a:gdLst/>
            <a:ahLst/>
            <a:cxnLst/>
            <a:rect r="r" b="b" t="t" l="l"/>
            <a:pathLst>
              <a:path h="6689096" w="9371764">
                <a:moveTo>
                  <a:pt x="0" y="0"/>
                </a:moveTo>
                <a:lnTo>
                  <a:pt x="9371764" y="0"/>
                </a:lnTo>
                <a:lnTo>
                  <a:pt x="9371764" y="6689096"/>
                </a:lnTo>
                <a:lnTo>
                  <a:pt x="0" y="6689096"/>
                </a:lnTo>
                <a:lnTo>
                  <a:pt x="0" y="0"/>
                </a:lnTo>
                <a:close/>
              </a:path>
            </a:pathLst>
          </a:custGeom>
          <a:blipFill>
            <a:blip r:embed="rId3"/>
            <a:stretch>
              <a:fillRect l="0" t="0" r="0" b="0"/>
            </a:stretch>
          </a:blipFill>
        </p:spPr>
      </p:sp>
      <p:sp>
        <p:nvSpPr>
          <p:cNvPr name="Freeform 4" id="4"/>
          <p:cNvSpPr/>
          <p:nvPr/>
        </p:nvSpPr>
        <p:spPr>
          <a:xfrm flipH="false" flipV="false" rot="0">
            <a:off x="9179286" y="2463922"/>
            <a:ext cx="9137289" cy="6475408"/>
          </a:xfrm>
          <a:custGeom>
            <a:avLst/>
            <a:gdLst/>
            <a:ahLst/>
            <a:cxnLst/>
            <a:rect r="r" b="b" t="t" l="l"/>
            <a:pathLst>
              <a:path h="6475408" w="9137289">
                <a:moveTo>
                  <a:pt x="0" y="0"/>
                </a:moveTo>
                <a:lnTo>
                  <a:pt x="9137289" y="0"/>
                </a:lnTo>
                <a:lnTo>
                  <a:pt x="9137289" y="6475408"/>
                </a:lnTo>
                <a:lnTo>
                  <a:pt x="0" y="6475408"/>
                </a:lnTo>
                <a:lnTo>
                  <a:pt x="0" y="0"/>
                </a:lnTo>
                <a:close/>
              </a:path>
            </a:pathLst>
          </a:custGeom>
          <a:blipFill>
            <a:blip r:embed="rId4"/>
            <a:stretch>
              <a:fillRect l="0" t="0" r="0" b="-791"/>
            </a:stretch>
          </a:blipFill>
        </p:spPr>
      </p:sp>
      <p:sp>
        <p:nvSpPr>
          <p:cNvPr name="TextBox 5" id="5"/>
          <p:cNvSpPr txBox="true"/>
          <p:nvPr/>
        </p:nvSpPr>
        <p:spPr>
          <a:xfrm rot="0">
            <a:off x="473832" y="361254"/>
            <a:ext cx="9830946" cy="1201542"/>
          </a:xfrm>
          <a:prstGeom prst="rect">
            <a:avLst/>
          </a:prstGeom>
        </p:spPr>
        <p:txBody>
          <a:bodyPr anchor="t" rtlCol="false" tIns="0" lIns="0" bIns="0" rIns="0">
            <a:spAutoFit/>
          </a:bodyPr>
          <a:lstStyle/>
          <a:p>
            <a:pPr algn="l">
              <a:lnSpc>
                <a:spcPts val="9898"/>
              </a:lnSpc>
            </a:pPr>
            <a:r>
              <a:rPr lang="en-US" sz="7070" b="true">
                <a:solidFill>
                  <a:srgbClr val="2254C5"/>
                </a:solidFill>
                <a:latin typeface="Montserrat Bold"/>
                <a:ea typeface="Montserrat Bold"/>
                <a:cs typeface="Montserrat Bold"/>
                <a:sym typeface="Montserrat Bold"/>
              </a:rPr>
              <a:t>Gender Comparison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11896088" y="1264276"/>
            <a:ext cx="6923190" cy="0"/>
          </a:xfrm>
          <a:prstGeom prst="line">
            <a:avLst/>
          </a:prstGeom>
          <a:ln cap="flat" w="28575">
            <a:solidFill>
              <a:srgbClr val="2254C5"/>
            </a:solidFill>
            <a:prstDash val="solid"/>
            <a:headEnd type="none" len="sm" w="sm"/>
            <a:tailEnd type="none" len="sm" w="sm"/>
          </a:ln>
        </p:spPr>
      </p:sp>
      <p:sp>
        <p:nvSpPr>
          <p:cNvPr name="Freeform 3" id="3"/>
          <p:cNvSpPr/>
          <p:nvPr/>
        </p:nvSpPr>
        <p:spPr>
          <a:xfrm flipH="false" flipV="false" rot="0">
            <a:off x="473832" y="2552694"/>
            <a:ext cx="16628097" cy="5181611"/>
          </a:xfrm>
          <a:custGeom>
            <a:avLst/>
            <a:gdLst/>
            <a:ahLst/>
            <a:cxnLst/>
            <a:rect r="r" b="b" t="t" l="l"/>
            <a:pathLst>
              <a:path h="5181611" w="16628097">
                <a:moveTo>
                  <a:pt x="0" y="0"/>
                </a:moveTo>
                <a:lnTo>
                  <a:pt x="16628097" y="0"/>
                </a:lnTo>
                <a:lnTo>
                  <a:pt x="16628097" y="5181612"/>
                </a:lnTo>
                <a:lnTo>
                  <a:pt x="0" y="5181612"/>
                </a:lnTo>
                <a:lnTo>
                  <a:pt x="0" y="0"/>
                </a:lnTo>
                <a:close/>
              </a:path>
            </a:pathLst>
          </a:custGeom>
          <a:blipFill>
            <a:blip r:embed="rId2"/>
            <a:stretch>
              <a:fillRect l="0" t="0" r="0" b="0"/>
            </a:stretch>
          </a:blipFill>
        </p:spPr>
      </p:sp>
      <p:grpSp>
        <p:nvGrpSpPr>
          <p:cNvPr name="Group 4" id="4"/>
          <p:cNvGrpSpPr/>
          <p:nvPr/>
        </p:nvGrpSpPr>
        <p:grpSpPr>
          <a:xfrm rot="0">
            <a:off x="5920965" y="5143500"/>
            <a:ext cx="1429128" cy="416534"/>
            <a:chOff x="0" y="0"/>
            <a:chExt cx="376396" cy="109704"/>
          </a:xfrm>
        </p:grpSpPr>
        <p:sp>
          <p:nvSpPr>
            <p:cNvPr name="Freeform 5" id="5"/>
            <p:cNvSpPr/>
            <p:nvPr/>
          </p:nvSpPr>
          <p:spPr>
            <a:xfrm flipH="false" flipV="false" rot="0">
              <a:off x="0" y="0"/>
              <a:ext cx="376396" cy="109704"/>
            </a:xfrm>
            <a:custGeom>
              <a:avLst/>
              <a:gdLst/>
              <a:ahLst/>
              <a:cxnLst/>
              <a:rect r="r" b="b" t="t" l="l"/>
              <a:pathLst>
                <a:path h="109704" w="376396">
                  <a:moveTo>
                    <a:pt x="0" y="0"/>
                  </a:moveTo>
                  <a:lnTo>
                    <a:pt x="376396" y="0"/>
                  </a:lnTo>
                  <a:lnTo>
                    <a:pt x="376396" y="109704"/>
                  </a:lnTo>
                  <a:lnTo>
                    <a:pt x="0" y="109704"/>
                  </a:lnTo>
                  <a:close/>
                </a:path>
              </a:pathLst>
            </a:custGeom>
            <a:solidFill>
              <a:srgbClr val="FFBD59">
                <a:alpha val="40784"/>
              </a:srgbClr>
            </a:solidFill>
          </p:spPr>
        </p:sp>
        <p:sp>
          <p:nvSpPr>
            <p:cNvPr name="TextBox 6" id="6"/>
            <p:cNvSpPr txBox="true"/>
            <p:nvPr/>
          </p:nvSpPr>
          <p:spPr>
            <a:xfrm>
              <a:off x="0" y="-47625"/>
              <a:ext cx="376396" cy="157329"/>
            </a:xfrm>
            <a:prstGeom prst="rect">
              <a:avLst/>
            </a:prstGeom>
          </p:spPr>
          <p:txBody>
            <a:bodyPr anchor="ctr" rtlCol="false" tIns="50800" lIns="50800" bIns="50800" rIns="50800"/>
            <a:lstStyle/>
            <a:p>
              <a:pPr algn="ctr">
                <a:lnSpc>
                  <a:spcPts val="3653"/>
                </a:lnSpc>
              </a:pPr>
            </a:p>
          </p:txBody>
        </p:sp>
      </p:grpSp>
      <p:sp>
        <p:nvSpPr>
          <p:cNvPr name="TextBox 7" id="7"/>
          <p:cNvSpPr txBox="true"/>
          <p:nvPr/>
        </p:nvSpPr>
        <p:spPr>
          <a:xfrm rot="0">
            <a:off x="473832" y="669281"/>
            <a:ext cx="9830946" cy="1094740"/>
          </a:xfrm>
          <a:prstGeom prst="rect">
            <a:avLst/>
          </a:prstGeom>
        </p:spPr>
        <p:txBody>
          <a:bodyPr anchor="t" rtlCol="false" tIns="0" lIns="0" bIns="0" rIns="0">
            <a:spAutoFit/>
          </a:bodyPr>
          <a:lstStyle/>
          <a:p>
            <a:pPr algn="l">
              <a:lnSpc>
                <a:spcPts val="8959"/>
              </a:lnSpc>
            </a:pPr>
            <a:r>
              <a:rPr lang="en-US" sz="6399" b="true">
                <a:solidFill>
                  <a:srgbClr val="2254C5"/>
                </a:solidFill>
                <a:latin typeface="Montserrat Bold"/>
                <a:ea typeface="Montserrat Bold"/>
                <a:cs typeface="Montserrat Bold"/>
                <a:sym typeface="Montserrat Bold"/>
              </a:rPr>
              <a:t>Gender Comparison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DAGlhl67wC0</dc:identifier>
  <dcterms:modified xsi:type="dcterms:W3CDTF">2011-08-01T06:04:30Z</dcterms:modified>
  <cp:revision>1</cp:revision>
  <dc:title>White Blue Simple Business Pitch Deck Presentation</dc:title>
</cp:coreProperties>
</file>