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66" r:id="rId2"/>
    <p:sldId id="268" r:id="rId3"/>
    <p:sldId id="270" r:id="rId4"/>
    <p:sldId id="271" r:id="rId5"/>
    <p:sldId id="272" r:id="rId6"/>
    <p:sldId id="273" r:id="rId7"/>
    <p:sldId id="274" r:id="rId8"/>
    <p:sldId id="27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KSHI GUPTA" initials="SG" lastIdx="2" clrIdx="0">
    <p:extLst>
      <p:ext uri="{19B8F6BF-5375-455C-9EA6-DF929625EA0E}">
        <p15:presenceInfo xmlns="" xmlns:p15="http://schemas.microsoft.com/office/powerpoint/2012/main" userId="d3c623d3b48156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66"/>
    <a:srgbClr val="FFCC00"/>
    <a:srgbClr val="F8C546"/>
    <a:srgbClr val="2970FF"/>
    <a:srgbClr val="F77C3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21"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4892077-197B-4DE6-AEB3-569DFD59FB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67B126DA-D1CB-4E51-A9E8-586BC720EF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5A4ED5-AD63-4E76-9B25-AE80698AD44C}" type="datetimeFigureOut">
              <a:rPr lang="en-IN" smtClean="0"/>
              <a:pPr/>
              <a:t>21-03-2022</a:t>
            </a:fld>
            <a:endParaRPr lang="en-IN"/>
          </a:p>
        </p:txBody>
      </p:sp>
      <p:sp>
        <p:nvSpPr>
          <p:cNvPr id="4" name="Footer Placeholder 3">
            <a:extLst>
              <a:ext uri="{FF2B5EF4-FFF2-40B4-BE49-F238E27FC236}">
                <a16:creationId xmlns="" xmlns:a16="http://schemas.microsoft.com/office/drawing/2014/main" id="{531E367A-26DA-4593-AAF2-74D41773C7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C50F7F7C-0DBE-4BB1-BAD4-1049755E85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39D4A1-0E30-4B45-B2AF-691620A0E260}" type="slidenum">
              <a:rPr lang="en-IN" smtClean="0"/>
              <a:pPr/>
              <a:t>‹#›</a:t>
            </a:fld>
            <a:endParaRPr lang="en-IN"/>
          </a:p>
        </p:txBody>
      </p:sp>
    </p:spTree>
    <p:extLst>
      <p:ext uri="{BB962C8B-B14F-4D97-AF65-F5344CB8AC3E}">
        <p14:creationId xmlns="" xmlns:p14="http://schemas.microsoft.com/office/powerpoint/2010/main" val="1553539607"/>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51186-D0B3-492F-8969-E896820B8F41}" type="datetimeFigureOut">
              <a:rPr lang="en-IN" smtClean="0"/>
              <a:pPr/>
              <a:t>21-03-2022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5A27F-CDF6-496A-8432-2FB0A948E2E2}" type="slidenum">
              <a:rPr lang="en-IN" smtClean="0"/>
              <a:pPr/>
              <a:t>‹#›</a:t>
            </a:fld>
            <a:endParaRPr lang="en-IN"/>
          </a:p>
        </p:txBody>
      </p:sp>
    </p:spTree>
    <p:extLst>
      <p:ext uri="{BB962C8B-B14F-4D97-AF65-F5344CB8AC3E}">
        <p14:creationId xmlns="" xmlns:p14="http://schemas.microsoft.com/office/powerpoint/2010/main" val="438422342"/>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AF637F-05CB-4C32-B103-A987C9E574D6}" type="datetime1">
              <a:rPr lang="en-IN" smtClean="0"/>
              <a:pPr/>
              <a:t>21-03-2022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189848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1D69E-FBE3-4125-A83D-B6FBA8BF6646}" type="datetime1">
              <a:rPr lang="en-IN" smtClean="0"/>
              <a:pPr/>
              <a:t>21-03-2022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388599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0A4AA-A12B-4FBF-876B-8AD980A6D0E8}" type="datetime1">
              <a:rPr lang="en-IN" smtClean="0"/>
              <a:pPr/>
              <a:t>21-03-2022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142908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1ED29-A70C-4C94-A73F-4171A00A9E60}" type="datetime1">
              <a:rPr lang="en-IN" smtClean="0"/>
              <a:pPr/>
              <a:t>21-03-2022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248551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4C3097-13CD-4F28-AEAD-7BE528B3B61F}" type="datetime1">
              <a:rPr lang="en-IN" smtClean="0"/>
              <a:pPr/>
              <a:t>21-03-2022</a:t>
            </a:fld>
            <a:endParaRPr lang="en-IN"/>
          </a:p>
        </p:txBody>
      </p:sp>
      <p:sp>
        <p:nvSpPr>
          <p:cNvPr id="5" name="Footer Placeholder 4"/>
          <p:cNvSpPr>
            <a:spLocks noGrp="1"/>
          </p:cNvSpPr>
          <p:nvPr>
            <p:ph type="ftr" sz="quarter" idx="11"/>
          </p:nvPr>
        </p:nvSpPr>
        <p:spPr/>
        <p:txBody>
          <a:bodyPr/>
          <a:lstStyle/>
          <a:p>
            <a:r>
              <a:rPr lang="en-US"/>
              <a:t>©2021, All Rights Reserved, Value Market Research</a:t>
            </a:r>
            <a:endParaRPr lang="en-IN"/>
          </a:p>
        </p:txBody>
      </p:sp>
      <p:sp>
        <p:nvSpPr>
          <p:cNvPr id="6" name="Slide Number Placeholder 5"/>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396776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81E70A-03F3-4FEF-8864-6F860AD029FD}" type="datetime1">
              <a:rPr lang="en-IN" smtClean="0"/>
              <a:pPr/>
              <a:t>21-03-2022</a:t>
            </a:fld>
            <a:endParaRPr lang="en-IN"/>
          </a:p>
        </p:txBody>
      </p:sp>
      <p:sp>
        <p:nvSpPr>
          <p:cNvPr id="6" name="Footer Placeholder 5"/>
          <p:cNvSpPr>
            <a:spLocks noGrp="1"/>
          </p:cNvSpPr>
          <p:nvPr>
            <p:ph type="ftr" sz="quarter" idx="11"/>
          </p:nvPr>
        </p:nvSpPr>
        <p:spPr/>
        <p:txBody>
          <a:bodyPr/>
          <a:lstStyle/>
          <a:p>
            <a:r>
              <a:rPr lang="en-US"/>
              <a:t>©2021, All Rights Reserved, Value Market Research</a:t>
            </a:r>
            <a:endParaRPr lang="en-IN"/>
          </a:p>
        </p:txBody>
      </p:sp>
      <p:sp>
        <p:nvSpPr>
          <p:cNvPr id="7" name="Slide Number Placeholder 6"/>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92935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3782EF-AF12-416F-BBA1-B7E2A0E28A9D}" type="datetime1">
              <a:rPr lang="en-IN" smtClean="0"/>
              <a:pPr/>
              <a:t>21-03-2022</a:t>
            </a:fld>
            <a:endParaRPr lang="en-IN"/>
          </a:p>
        </p:txBody>
      </p:sp>
      <p:sp>
        <p:nvSpPr>
          <p:cNvPr id="8" name="Footer Placeholder 7"/>
          <p:cNvSpPr>
            <a:spLocks noGrp="1"/>
          </p:cNvSpPr>
          <p:nvPr>
            <p:ph type="ftr" sz="quarter" idx="11"/>
          </p:nvPr>
        </p:nvSpPr>
        <p:spPr/>
        <p:txBody>
          <a:bodyPr/>
          <a:lstStyle/>
          <a:p>
            <a:r>
              <a:rPr lang="en-US"/>
              <a:t>©2021, All Rights Reserved, Value Market Research</a:t>
            </a:r>
            <a:endParaRPr lang="en-IN"/>
          </a:p>
        </p:txBody>
      </p:sp>
      <p:sp>
        <p:nvSpPr>
          <p:cNvPr id="9" name="Slide Number Placeholder 8"/>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37065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52410C-C747-4C4B-A97A-1A386BF73FEF}" type="datetime1">
              <a:rPr lang="en-IN" smtClean="0"/>
              <a:pPr/>
              <a:t>21-03-2022</a:t>
            </a:fld>
            <a:endParaRPr lang="en-IN"/>
          </a:p>
        </p:txBody>
      </p:sp>
      <p:sp>
        <p:nvSpPr>
          <p:cNvPr id="4" name="Footer Placeholder 3"/>
          <p:cNvSpPr>
            <a:spLocks noGrp="1"/>
          </p:cNvSpPr>
          <p:nvPr>
            <p:ph type="ftr" sz="quarter" idx="11"/>
          </p:nvPr>
        </p:nvSpPr>
        <p:spPr/>
        <p:txBody>
          <a:bodyPr/>
          <a:lstStyle/>
          <a:p>
            <a:r>
              <a:rPr lang="en-US"/>
              <a:t>©2021, All Rights Reserved, Value Market Research</a:t>
            </a:r>
            <a:endParaRPr lang="en-IN"/>
          </a:p>
        </p:txBody>
      </p:sp>
      <p:sp>
        <p:nvSpPr>
          <p:cNvPr id="5" name="Slide Number Placeholder 4"/>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164738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C076A-E8FD-4E27-8C46-1184EA56EA2A}" type="datetime1">
              <a:rPr lang="en-IN" smtClean="0"/>
              <a:pPr/>
              <a:t>21-03-2022</a:t>
            </a:fld>
            <a:endParaRPr lang="en-IN"/>
          </a:p>
        </p:txBody>
      </p:sp>
      <p:sp>
        <p:nvSpPr>
          <p:cNvPr id="3" name="Footer Placeholder 2"/>
          <p:cNvSpPr>
            <a:spLocks noGrp="1"/>
          </p:cNvSpPr>
          <p:nvPr>
            <p:ph type="ftr" sz="quarter" idx="11"/>
          </p:nvPr>
        </p:nvSpPr>
        <p:spPr/>
        <p:txBody>
          <a:bodyPr/>
          <a:lstStyle/>
          <a:p>
            <a:r>
              <a:rPr lang="en-US"/>
              <a:t>©2021, All Rights Reserved, Value Market Research</a:t>
            </a:r>
            <a:endParaRPr lang="en-IN"/>
          </a:p>
        </p:txBody>
      </p:sp>
      <p:sp>
        <p:nvSpPr>
          <p:cNvPr id="4" name="Slide Number Placeholder 3"/>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134310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B4EED-578A-4DEB-9F5E-BB13B1C9CF0A}" type="datetime1">
              <a:rPr lang="en-IN" smtClean="0"/>
              <a:pPr/>
              <a:t>21-03-2022</a:t>
            </a:fld>
            <a:endParaRPr lang="en-IN"/>
          </a:p>
        </p:txBody>
      </p:sp>
      <p:sp>
        <p:nvSpPr>
          <p:cNvPr id="6" name="Footer Placeholder 5"/>
          <p:cNvSpPr>
            <a:spLocks noGrp="1"/>
          </p:cNvSpPr>
          <p:nvPr>
            <p:ph type="ftr" sz="quarter" idx="11"/>
          </p:nvPr>
        </p:nvSpPr>
        <p:spPr/>
        <p:txBody>
          <a:bodyPr/>
          <a:lstStyle/>
          <a:p>
            <a:r>
              <a:rPr lang="en-US"/>
              <a:t>©2021, All Rights Reserved, Value Market Research</a:t>
            </a:r>
            <a:endParaRPr lang="en-IN"/>
          </a:p>
        </p:txBody>
      </p:sp>
      <p:sp>
        <p:nvSpPr>
          <p:cNvPr id="7" name="Slide Number Placeholder 6"/>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314102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A3699-F5E3-4667-938A-ABCFAD758CE9}" type="datetime1">
              <a:rPr lang="en-IN" smtClean="0"/>
              <a:pPr/>
              <a:t>21-03-2022</a:t>
            </a:fld>
            <a:endParaRPr lang="en-IN"/>
          </a:p>
        </p:txBody>
      </p:sp>
      <p:sp>
        <p:nvSpPr>
          <p:cNvPr id="6" name="Footer Placeholder 5"/>
          <p:cNvSpPr>
            <a:spLocks noGrp="1"/>
          </p:cNvSpPr>
          <p:nvPr>
            <p:ph type="ftr" sz="quarter" idx="11"/>
          </p:nvPr>
        </p:nvSpPr>
        <p:spPr/>
        <p:txBody>
          <a:bodyPr/>
          <a:lstStyle/>
          <a:p>
            <a:r>
              <a:rPr lang="en-US"/>
              <a:t>©2021, All Rights Reserved, Value Market Research</a:t>
            </a:r>
            <a:endParaRPr lang="en-IN"/>
          </a:p>
        </p:txBody>
      </p:sp>
      <p:sp>
        <p:nvSpPr>
          <p:cNvPr id="7" name="Slide Number Placeholder 6"/>
          <p:cNvSpPr>
            <a:spLocks noGrp="1"/>
          </p:cNvSpPr>
          <p:nvPr>
            <p:ph type="sldNum" sz="quarter" idx="12"/>
          </p:nvPr>
        </p:nvSpPr>
        <p:spPr/>
        <p:txBody>
          <a:body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247885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C2E48-9C8D-4B44-BBB2-DBA729351F8F}" type="datetime1">
              <a:rPr lang="en-IN" smtClean="0"/>
              <a:pPr/>
              <a:t>21-03-2022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©2021, All Rights Reserved, Value Market Research</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97492-1EFA-4FCE-8CF0-E9E272209DBB}" type="slidenum">
              <a:rPr lang="en-IN" smtClean="0"/>
              <a:pPr/>
              <a:t>‹#›</a:t>
            </a:fld>
            <a:endParaRPr lang="en-IN"/>
          </a:p>
        </p:txBody>
      </p:sp>
    </p:spTree>
    <p:extLst>
      <p:ext uri="{BB962C8B-B14F-4D97-AF65-F5344CB8AC3E}">
        <p14:creationId xmlns="" xmlns:p14="http://schemas.microsoft.com/office/powerpoint/2010/main" val="2352488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twitter.com/1training_org" TargetMode="External"/><Relationship Id="rId12" Type="http://schemas.openxmlformats.org/officeDocument/2006/relationships/image" Target="../media/image6.png"/><Relationship Id="rId2" Type="http://schemas.openxmlformats.org/officeDocument/2006/relationships/hyperlink" Target="https://www.1training.org/course/office-administration-training-online/" TargetMode="Externa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hyperlink" Target="https://www.linkedin.com/company/1training-org/" TargetMode="External"/><Relationship Id="rId5" Type="http://schemas.openxmlformats.org/officeDocument/2006/relationships/hyperlink" Target="https://www.facebook.com/1training.org/"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instagram.com/1training_uk/" TargetMode="External"/><Relationship Id="rId1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1training.org/course/office-administration-training-online/"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1training.org/checkout/?add-to-cart=64048"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1training.org/super-saving-sale/"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8.png"/><Relationship Id="rId18" Type="http://schemas.openxmlformats.org/officeDocument/2006/relationships/image" Target="../media/image31.png"/><Relationship Id="rId26" Type="http://schemas.openxmlformats.org/officeDocument/2006/relationships/image" Target="../media/image35.png"/><Relationship Id="rId3" Type="http://schemas.openxmlformats.org/officeDocument/2006/relationships/image" Target="../media/image19.jpeg"/><Relationship Id="rId21" Type="http://schemas.openxmlformats.org/officeDocument/2006/relationships/hyperlink" Target="https://twitter.com/1training_org" TargetMode="External"/><Relationship Id="rId7" Type="http://schemas.openxmlformats.org/officeDocument/2006/relationships/image" Target="../media/image23.jpeg"/><Relationship Id="rId12" Type="http://schemas.openxmlformats.org/officeDocument/2006/relationships/hyperlink" Target="https://www.1training.org/" TargetMode="External"/><Relationship Id="rId17" Type="http://schemas.openxmlformats.org/officeDocument/2006/relationships/image" Target="../media/image9.png"/><Relationship Id="rId25" Type="http://schemas.openxmlformats.org/officeDocument/2006/relationships/hyperlink" Target="https://www.linkedin.com/company/1training-org/" TargetMode="External"/><Relationship Id="rId2" Type="http://schemas.openxmlformats.org/officeDocument/2006/relationships/image" Target="../media/image18.jpeg"/><Relationship Id="rId16" Type="http://schemas.openxmlformats.org/officeDocument/2006/relationships/image" Target="../media/image2.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7.jpeg"/><Relationship Id="rId24" Type="http://schemas.openxmlformats.org/officeDocument/2006/relationships/image" Target="../media/image34.png"/><Relationship Id="rId5" Type="http://schemas.openxmlformats.org/officeDocument/2006/relationships/image" Target="../media/image21.jpeg"/><Relationship Id="rId15" Type="http://schemas.openxmlformats.org/officeDocument/2006/relationships/image" Target="../media/image30.png"/><Relationship Id="rId23" Type="http://schemas.openxmlformats.org/officeDocument/2006/relationships/hyperlink" Target="https://www.instagram.com/1training_uk/" TargetMode="External"/><Relationship Id="rId10" Type="http://schemas.openxmlformats.org/officeDocument/2006/relationships/image" Target="../media/image26.jpeg"/><Relationship Id="rId19" Type="http://schemas.openxmlformats.org/officeDocument/2006/relationships/hyperlink" Target="https://www.facebook.com/1training.org/" TargetMode="External"/><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image" Target="../media/image29.png"/><Relationship Id="rId22"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r>
                <a:rPr lang="en-US" sz="3600" b="1" dirty="0" smtClean="0">
                  <a:solidFill>
                    <a:srgbClr val="000066"/>
                  </a:solidFill>
                  <a:effectLst>
                    <a:outerShdw blurRad="38100" dist="38100" dir="2700000" algn="tl">
                      <a:srgbClr val="000000">
                        <a:alpha val="43137"/>
                      </a:srgbClr>
                    </a:outerShdw>
                  </a:effectLst>
                  <a:hlinkClick r:id="rId2"/>
                </a:rPr>
                <a:t>Office Assistant Training </a:t>
              </a:r>
              <a:r>
                <a:rPr lang="en-US" sz="3600" b="1" dirty="0" smtClean="0">
                  <a:solidFill>
                    <a:srgbClr val="000066"/>
                  </a:solidFill>
                  <a:effectLst>
                    <a:outerShdw blurRad="38100" dist="38100" dir="2700000" algn="tl">
                      <a:srgbClr val="000000">
                        <a:alpha val="43137"/>
                      </a:srgbClr>
                    </a:outerShdw>
                  </a:effectLst>
                  <a:hlinkClick r:id="rId2"/>
                </a:rPr>
                <a:t>Course - 1Training</a:t>
              </a: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3" name="Picture 3" descr="D:\1 - T\162796-diploma-free-transparent-image-hd.png"/>
          <p:cNvPicPr>
            <a:picLocks noChangeAspect="1" noChangeArrowheads="1"/>
          </p:cNvPicPr>
          <p:nvPr/>
        </p:nvPicPr>
        <p:blipFill>
          <a:blip r:embed="rId3"/>
          <a:srcRect/>
          <a:stretch>
            <a:fillRect/>
          </a:stretch>
        </p:blipFill>
        <p:spPr bwMode="auto">
          <a:xfrm>
            <a:off x="287383" y="2528186"/>
            <a:ext cx="3840479" cy="4109312"/>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 xmlns:a16="http://schemas.microsoft.com/office/drawing/2014/main" id="{ED30FEDE-F141-4DF8-B231-E26CD1E0AA0E}"/>
              </a:ext>
            </a:extLst>
          </p:cNvPr>
          <p:cNvSpPr/>
          <p:nvPr/>
        </p:nvSpPr>
        <p:spPr>
          <a:xfrm>
            <a:off x="3699192" y="2802393"/>
            <a:ext cx="6516216" cy="3645024"/>
          </a:xfrm>
          <a:prstGeom prst="rect">
            <a:avLst/>
          </a:prstGeom>
          <a:solidFill>
            <a:srgbClr val="F8C54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75000"/>
                </a:schemeClr>
              </a:solidFill>
            </a:endParaRPr>
          </a:p>
        </p:txBody>
      </p:sp>
      <p:pic>
        <p:nvPicPr>
          <p:cNvPr id="20484" name="Picture 4" descr="D:\1 - T\new-logo-light-1.png"/>
          <p:cNvPicPr>
            <a:picLocks noChangeAspect="1" noChangeArrowheads="1"/>
          </p:cNvPicPr>
          <p:nvPr/>
        </p:nvPicPr>
        <p:blipFill>
          <a:blip r:embed="rId4"/>
          <a:srcRect/>
          <a:stretch>
            <a:fillRect/>
          </a:stretch>
        </p:blipFill>
        <p:spPr bwMode="auto">
          <a:xfrm>
            <a:off x="405629" y="264659"/>
            <a:ext cx="2524125" cy="581025"/>
          </a:xfrm>
          <a:prstGeom prst="rect">
            <a:avLst/>
          </a:prstGeom>
          <a:noFill/>
        </p:spPr>
      </p:pic>
      <p:pic>
        <p:nvPicPr>
          <p:cNvPr id="20487" name="Picture 7" descr="C:\Users\user\Downloads\Untitled design.png">
            <a:hlinkClick r:id="rId5"/>
          </p:cNvPr>
          <p:cNvPicPr>
            <a:picLocks noChangeAspect="1" noChangeArrowheads="1"/>
          </p:cNvPicPr>
          <p:nvPr/>
        </p:nvPicPr>
        <p:blipFill>
          <a:blip r:embed="rId6" cstate="print"/>
          <a:srcRect/>
          <a:stretch>
            <a:fillRect/>
          </a:stretch>
        </p:blipFill>
        <p:spPr bwMode="auto">
          <a:xfrm>
            <a:off x="8046720" y="0"/>
            <a:ext cx="836023" cy="836023"/>
          </a:xfrm>
          <a:prstGeom prst="rect">
            <a:avLst/>
          </a:prstGeom>
          <a:noFill/>
        </p:spPr>
      </p:pic>
      <p:pic>
        <p:nvPicPr>
          <p:cNvPr id="20488" name="Picture 8" descr="C:\Users\user\Downloads\Untitled design (1).png">
            <a:hlinkClick r:id="rId7"/>
          </p:cNvPr>
          <p:cNvPicPr>
            <a:picLocks noChangeAspect="1" noChangeArrowheads="1"/>
          </p:cNvPicPr>
          <p:nvPr/>
        </p:nvPicPr>
        <p:blipFill>
          <a:blip r:embed="rId8" cstate="print"/>
          <a:srcRect/>
          <a:stretch>
            <a:fillRect/>
          </a:stretch>
        </p:blipFill>
        <p:spPr bwMode="auto">
          <a:xfrm>
            <a:off x="9052015" y="0"/>
            <a:ext cx="796834" cy="796834"/>
          </a:xfrm>
          <a:prstGeom prst="rect">
            <a:avLst/>
          </a:prstGeom>
          <a:noFill/>
        </p:spPr>
      </p:pic>
      <p:pic>
        <p:nvPicPr>
          <p:cNvPr id="20489" name="Picture 9" descr="C:\Users\user\Downloads\Untitled design (2).png">
            <a:hlinkClick r:id="rId9"/>
          </p:cNvPr>
          <p:cNvPicPr>
            <a:picLocks noChangeAspect="1" noChangeArrowheads="1"/>
          </p:cNvPicPr>
          <p:nvPr/>
        </p:nvPicPr>
        <p:blipFill>
          <a:blip r:embed="rId10" cstate="print"/>
          <a:srcRect/>
          <a:stretch>
            <a:fillRect/>
          </a:stretch>
        </p:blipFill>
        <p:spPr bwMode="auto">
          <a:xfrm>
            <a:off x="10021387" y="0"/>
            <a:ext cx="846909" cy="846909"/>
          </a:xfrm>
          <a:prstGeom prst="rect">
            <a:avLst/>
          </a:prstGeom>
          <a:noFill/>
        </p:spPr>
      </p:pic>
      <p:pic>
        <p:nvPicPr>
          <p:cNvPr id="20490" name="Picture 10" descr="C:\Users\user\Downloads\Untitled design (3).png">
            <a:hlinkClick r:id="rId11"/>
          </p:cNvPr>
          <p:cNvPicPr>
            <a:picLocks noChangeAspect="1" noChangeArrowheads="1"/>
          </p:cNvPicPr>
          <p:nvPr/>
        </p:nvPicPr>
        <p:blipFill>
          <a:blip r:embed="rId12" cstate="print"/>
          <a:srcRect/>
          <a:stretch>
            <a:fillRect/>
          </a:stretch>
        </p:blipFill>
        <p:spPr bwMode="auto">
          <a:xfrm>
            <a:off x="11025051" y="13063"/>
            <a:ext cx="862150" cy="862150"/>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13"/>
          <a:srcRect/>
          <a:stretch>
            <a:fillRect/>
          </a:stretch>
        </p:blipFill>
        <p:spPr bwMode="auto">
          <a:xfrm rot="16200000">
            <a:off x="9356915" y="3364006"/>
            <a:ext cx="3738282" cy="1931893"/>
          </a:xfrm>
          <a:prstGeom prst="rect">
            <a:avLst/>
          </a:prstGeom>
          <a:noFill/>
        </p:spPr>
      </p:pic>
      <p:pic>
        <p:nvPicPr>
          <p:cNvPr id="1027" name="Picture 3" descr="D:\1 - T\1T Images\Office Assistant Training.jpg"/>
          <p:cNvPicPr>
            <a:picLocks noChangeAspect="1" noChangeArrowheads="1"/>
          </p:cNvPicPr>
          <p:nvPr/>
        </p:nvPicPr>
        <p:blipFill>
          <a:blip r:embed="rId14"/>
          <a:srcRect/>
          <a:stretch>
            <a:fillRect/>
          </a:stretch>
        </p:blipFill>
        <p:spPr bwMode="auto">
          <a:xfrm>
            <a:off x="3762102" y="2854257"/>
            <a:ext cx="6400801" cy="3559606"/>
          </a:xfrm>
          <a:prstGeom prst="rect">
            <a:avLst/>
          </a:prstGeom>
          <a:noFill/>
        </p:spPr>
      </p:pic>
    </p:spTree>
    <p:extLst>
      <p:ext uri="{BB962C8B-B14F-4D97-AF65-F5344CB8AC3E}">
        <p14:creationId xmlns="" xmlns:p14="http://schemas.microsoft.com/office/powerpoint/2010/main" val="294939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1"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rm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Office Assistant Training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Overview</a:t>
            </a:r>
            <a:endParaRPr lang="en-IN" sz="6600" dirty="0">
              <a:effectLst>
                <a:outerShdw blurRad="38100" dist="38100" dir="2700000" algn="tl">
                  <a:srgbClr val="000000">
                    <a:alpha val="43137"/>
                  </a:srgbClr>
                </a:outerShdw>
              </a:effectLst>
            </a:endParaRPr>
          </a:p>
        </p:txBody>
      </p:sp>
      <p:sp>
        <p:nvSpPr>
          <p:cNvPr id="22" name="TextBox 21"/>
          <p:cNvSpPr txBox="1"/>
          <p:nvPr/>
        </p:nvSpPr>
        <p:spPr>
          <a:xfrm>
            <a:off x="640080" y="1802673"/>
            <a:ext cx="10228217" cy="2862322"/>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Those working in an administration or office role will often be promoted once they have sufficient experience, so it’s a good way to get your foot in the door of your chosen industry. We provide a course which will give you practical knowledge and training in the fundamentals of administration. Understand the role itself, and learn all of the skills needed. You will be trained in word processing, spread sheets, PowerPoint and other relevant software. As well as this, you’ll understand the relevant office and admin tasks and will be able to do things like payroll and bookkeeping.</a:t>
            </a:r>
          </a:p>
          <a:p>
            <a:endParaRPr lang="en-US" dirty="0" smtClean="0">
              <a:solidFill>
                <a:srgbClr val="002060"/>
              </a:solidFill>
              <a:effectLst>
                <a:outerShdw blurRad="38100" dist="38100" dir="2700000" algn="tl">
                  <a:srgbClr val="000000">
                    <a:alpha val="43137"/>
                  </a:srgbClr>
                </a:outerShdw>
              </a:effectLst>
            </a:endParaRPr>
          </a:p>
          <a:p>
            <a:r>
              <a:rPr lang="en-US" dirty="0" smtClean="0">
                <a:solidFill>
                  <a:srgbClr val="002060"/>
                </a:solidFill>
                <a:effectLst>
                  <a:outerShdw blurRad="38100" dist="38100" dir="2700000" algn="tl">
                    <a:srgbClr val="000000">
                      <a:alpha val="43137"/>
                    </a:srgbClr>
                  </a:outerShdw>
                </a:effectLst>
              </a:rPr>
              <a:t>Our online courses offer you the opportunity to study 24/7 wherever you are in the world. These online courses are open to anyone, all you need is an interest in learning! We give you access to world-class learning led by IAP.</a:t>
            </a:r>
            <a:endParaRPr lang="en-US" dirty="0" smtClean="0">
              <a:solidFill>
                <a:srgbClr val="002060"/>
              </a:solidFill>
              <a:effectLst>
                <a:outerShdw blurRad="38100" dist="38100" dir="2700000" algn="tl">
                  <a:srgbClr val="000000">
                    <a:alpha val="43137"/>
                  </a:srgbClr>
                </a:outerShdw>
              </a:effectLst>
            </a:endParaRPr>
          </a:p>
        </p:txBody>
      </p:sp>
      <p:sp>
        <p:nvSpPr>
          <p:cNvPr id="24" name="Rounded Rectangle 23"/>
          <p:cNvSpPr/>
          <p:nvPr/>
        </p:nvSpPr>
        <p:spPr>
          <a:xfrm>
            <a:off x="3200400" y="5447211"/>
            <a:ext cx="4937760" cy="587829"/>
          </a:xfrm>
          <a:prstGeom prst="round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2530" name="Picture 2" descr="D:\1 - T\footer_logo.png"/>
          <p:cNvPicPr>
            <a:picLocks noChangeAspect="1" noChangeArrowheads="1"/>
          </p:cNvPicPr>
          <p:nvPr/>
        </p:nvPicPr>
        <p:blipFill>
          <a:blip r:embed="rId4"/>
          <a:srcRect/>
          <a:stretch>
            <a:fillRect/>
          </a:stretch>
        </p:blipFill>
        <p:spPr bwMode="auto">
          <a:xfrm>
            <a:off x="3361935" y="5486399"/>
            <a:ext cx="665858" cy="522514"/>
          </a:xfrm>
          <a:prstGeom prst="rect">
            <a:avLst/>
          </a:prstGeom>
          <a:noFill/>
        </p:spPr>
      </p:pic>
      <p:sp>
        <p:nvSpPr>
          <p:cNvPr id="26" name="Rectangle 25"/>
          <p:cNvSpPr/>
          <p:nvPr/>
        </p:nvSpPr>
        <p:spPr>
          <a:xfrm>
            <a:off x="4023359" y="5491145"/>
            <a:ext cx="4088675" cy="446276"/>
          </a:xfrm>
          <a:prstGeom prst="rect">
            <a:avLst/>
          </a:prstGeom>
        </p:spPr>
        <p:txBody>
          <a:bodyPr wrap="square">
            <a:spAutoFit/>
          </a:bodyPr>
          <a:lstStyle/>
          <a:p>
            <a:pPr algn="ctr"/>
            <a:r>
              <a:rPr lang="en-US" sz="2300" b="1" dirty="0" smtClean="0">
                <a:solidFill>
                  <a:srgbClr val="000066"/>
                </a:solidFill>
                <a:hlinkClick r:id="rId5"/>
              </a:rPr>
              <a:t>Office Assistant </a:t>
            </a:r>
            <a:r>
              <a:rPr lang="en-US" sz="2300" b="1" dirty="0" smtClean="0">
                <a:solidFill>
                  <a:srgbClr val="000066"/>
                </a:solidFill>
                <a:hlinkClick r:id="rId5"/>
              </a:rPr>
              <a:t>Training Course</a:t>
            </a:r>
            <a:endParaRPr lang="en-US" sz="2300" dirty="0"/>
          </a:p>
        </p:txBody>
      </p:sp>
    </p:spTree>
    <p:extLst>
      <p:ext uri="{BB962C8B-B14F-4D97-AF65-F5344CB8AC3E}">
        <p14:creationId xmlns="" xmlns:p14="http://schemas.microsoft.com/office/powerpoint/2010/main" val="294939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6"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rm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Office Assistant Training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KEY FEATURES</a:t>
            </a:r>
            <a:endParaRPr lang="en-IN" sz="3200" dirty="0">
              <a:effectLst>
                <a:outerShdw blurRad="38100" dist="38100" dir="2700000" algn="tl">
                  <a:srgbClr val="000000">
                    <a:alpha val="43137"/>
                  </a:srgbClr>
                </a:outerShdw>
              </a:effectLst>
            </a:endParaRPr>
          </a:p>
        </p:txBody>
      </p:sp>
      <p:pic>
        <p:nvPicPr>
          <p:cNvPr id="24578" name="Picture 2" descr="D:\1 - T\key_icon1.png"/>
          <p:cNvPicPr>
            <a:picLocks noChangeAspect="1" noChangeArrowheads="1"/>
          </p:cNvPicPr>
          <p:nvPr/>
        </p:nvPicPr>
        <p:blipFill>
          <a:blip r:embed="rId4"/>
          <a:srcRect/>
          <a:stretch>
            <a:fillRect/>
          </a:stretch>
        </p:blipFill>
        <p:spPr bwMode="auto">
          <a:xfrm>
            <a:off x="378278" y="2191838"/>
            <a:ext cx="723900" cy="723900"/>
          </a:xfrm>
          <a:prstGeom prst="rect">
            <a:avLst/>
          </a:prstGeom>
          <a:noFill/>
        </p:spPr>
      </p:pic>
      <p:pic>
        <p:nvPicPr>
          <p:cNvPr id="24579" name="Picture 3" descr="D:\1 - T\key_icon2.png"/>
          <p:cNvPicPr>
            <a:picLocks noChangeAspect="1" noChangeArrowheads="1"/>
          </p:cNvPicPr>
          <p:nvPr/>
        </p:nvPicPr>
        <p:blipFill>
          <a:blip r:embed="rId5"/>
          <a:srcRect/>
          <a:stretch>
            <a:fillRect/>
          </a:stretch>
        </p:blipFill>
        <p:spPr bwMode="auto">
          <a:xfrm>
            <a:off x="419916" y="3348446"/>
            <a:ext cx="666750" cy="762000"/>
          </a:xfrm>
          <a:prstGeom prst="rect">
            <a:avLst/>
          </a:prstGeom>
          <a:noFill/>
        </p:spPr>
      </p:pic>
      <p:pic>
        <p:nvPicPr>
          <p:cNvPr id="24580" name="Picture 4" descr="D:\1 - T\key_icon3.png"/>
          <p:cNvPicPr>
            <a:picLocks noChangeAspect="1" noChangeArrowheads="1"/>
          </p:cNvPicPr>
          <p:nvPr/>
        </p:nvPicPr>
        <p:blipFill>
          <a:blip r:embed="rId6"/>
          <a:srcRect/>
          <a:stretch>
            <a:fillRect/>
          </a:stretch>
        </p:blipFill>
        <p:spPr bwMode="auto">
          <a:xfrm>
            <a:off x="467678" y="4748485"/>
            <a:ext cx="466725" cy="809625"/>
          </a:xfrm>
          <a:prstGeom prst="rect">
            <a:avLst/>
          </a:prstGeom>
          <a:noFill/>
        </p:spPr>
      </p:pic>
      <p:pic>
        <p:nvPicPr>
          <p:cNvPr id="24581" name="Picture 5" descr="D:\1 - T\key_icon4.png"/>
          <p:cNvPicPr>
            <a:picLocks noChangeAspect="1" noChangeArrowheads="1"/>
          </p:cNvPicPr>
          <p:nvPr/>
        </p:nvPicPr>
        <p:blipFill>
          <a:blip r:embed="rId7"/>
          <a:srcRect/>
          <a:stretch>
            <a:fillRect/>
          </a:stretch>
        </p:blipFill>
        <p:spPr bwMode="auto">
          <a:xfrm>
            <a:off x="6258877" y="2214425"/>
            <a:ext cx="771525" cy="704850"/>
          </a:xfrm>
          <a:prstGeom prst="rect">
            <a:avLst/>
          </a:prstGeom>
          <a:noFill/>
        </p:spPr>
      </p:pic>
      <p:pic>
        <p:nvPicPr>
          <p:cNvPr id="24582" name="Picture 6" descr="D:\1 - T\key_icon5.png"/>
          <p:cNvPicPr>
            <a:picLocks noChangeAspect="1" noChangeArrowheads="1"/>
          </p:cNvPicPr>
          <p:nvPr/>
        </p:nvPicPr>
        <p:blipFill>
          <a:blip r:embed="rId8"/>
          <a:srcRect/>
          <a:stretch>
            <a:fillRect/>
          </a:stretch>
        </p:blipFill>
        <p:spPr bwMode="auto">
          <a:xfrm>
            <a:off x="6233977" y="3501663"/>
            <a:ext cx="742950" cy="742950"/>
          </a:xfrm>
          <a:prstGeom prst="rect">
            <a:avLst/>
          </a:prstGeom>
          <a:noFill/>
        </p:spPr>
      </p:pic>
      <p:pic>
        <p:nvPicPr>
          <p:cNvPr id="24583" name="Picture 7" descr="D:\1 - T\key_icon6.png"/>
          <p:cNvPicPr>
            <a:picLocks noChangeAspect="1" noChangeArrowheads="1"/>
          </p:cNvPicPr>
          <p:nvPr/>
        </p:nvPicPr>
        <p:blipFill>
          <a:blip r:embed="rId9"/>
          <a:srcRect/>
          <a:stretch>
            <a:fillRect/>
          </a:stretch>
        </p:blipFill>
        <p:spPr bwMode="auto">
          <a:xfrm>
            <a:off x="6295755" y="4704669"/>
            <a:ext cx="723900" cy="714375"/>
          </a:xfrm>
          <a:prstGeom prst="rect">
            <a:avLst/>
          </a:prstGeom>
          <a:noFill/>
        </p:spPr>
      </p:pic>
      <p:sp>
        <p:nvSpPr>
          <p:cNvPr id="39" name="TextBox 38"/>
          <p:cNvSpPr txBox="1"/>
          <p:nvPr/>
        </p:nvSpPr>
        <p:spPr>
          <a:xfrm>
            <a:off x="1306286" y="2259873"/>
            <a:ext cx="4297680" cy="430887"/>
          </a:xfrm>
          <a:prstGeom prst="rect">
            <a:avLst/>
          </a:prstGeom>
          <a:noFill/>
        </p:spPr>
        <p:txBody>
          <a:bodyPr wrap="square" rtlCol="0">
            <a:spAutoFit/>
          </a:bodyPr>
          <a:lstStyle/>
          <a:p>
            <a:r>
              <a:rPr lang="en-US" sz="2200" b="1" dirty="0" smtClean="0">
                <a:solidFill>
                  <a:srgbClr val="000066"/>
                </a:solidFill>
              </a:rPr>
              <a:t>Gain an accredited UK qualification</a:t>
            </a:r>
            <a:endParaRPr lang="en-US" sz="2200" b="1" dirty="0">
              <a:solidFill>
                <a:srgbClr val="000066"/>
              </a:solidFill>
            </a:endParaRPr>
          </a:p>
        </p:txBody>
      </p:sp>
      <p:sp>
        <p:nvSpPr>
          <p:cNvPr id="40" name="TextBox 39"/>
          <p:cNvSpPr txBox="1"/>
          <p:nvPr/>
        </p:nvSpPr>
        <p:spPr>
          <a:xfrm>
            <a:off x="1275806" y="3418114"/>
            <a:ext cx="4297680" cy="769441"/>
          </a:xfrm>
          <a:prstGeom prst="rect">
            <a:avLst/>
          </a:prstGeom>
          <a:noFill/>
        </p:spPr>
        <p:txBody>
          <a:bodyPr wrap="square" rtlCol="0">
            <a:spAutoFit/>
          </a:bodyPr>
          <a:lstStyle/>
          <a:p>
            <a:r>
              <a:rPr lang="en-US" sz="2200" b="1" dirty="0" smtClean="0">
                <a:solidFill>
                  <a:srgbClr val="000066"/>
                </a:solidFill>
              </a:rPr>
              <a:t>Access to excellent quality study materials</a:t>
            </a:r>
            <a:endParaRPr lang="en-US" sz="2200" b="1" dirty="0">
              <a:solidFill>
                <a:srgbClr val="000066"/>
              </a:solidFill>
            </a:endParaRPr>
          </a:p>
        </p:txBody>
      </p:sp>
      <p:sp>
        <p:nvSpPr>
          <p:cNvPr id="41" name="TextBox 40"/>
          <p:cNvSpPr txBox="1"/>
          <p:nvPr/>
        </p:nvSpPr>
        <p:spPr>
          <a:xfrm>
            <a:off x="1271451" y="4654731"/>
            <a:ext cx="4297680" cy="769441"/>
          </a:xfrm>
          <a:prstGeom prst="rect">
            <a:avLst/>
          </a:prstGeom>
          <a:noFill/>
        </p:spPr>
        <p:txBody>
          <a:bodyPr wrap="square" rtlCol="0">
            <a:spAutoFit/>
          </a:bodyPr>
          <a:lstStyle/>
          <a:p>
            <a:r>
              <a:rPr lang="en-US" sz="2200" b="1" dirty="0" smtClean="0">
                <a:solidFill>
                  <a:srgbClr val="000066"/>
                </a:solidFill>
              </a:rPr>
              <a:t>Learners will be eligible for TOTUM Discount Card</a:t>
            </a:r>
            <a:endParaRPr lang="en-US" sz="2200" b="1" dirty="0">
              <a:solidFill>
                <a:srgbClr val="000066"/>
              </a:solidFill>
            </a:endParaRPr>
          </a:p>
        </p:txBody>
      </p:sp>
      <p:sp>
        <p:nvSpPr>
          <p:cNvPr id="42" name="TextBox 41"/>
          <p:cNvSpPr txBox="1"/>
          <p:nvPr/>
        </p:nvSpPr>
        <p:spPr>
          <a:xfrm>
            <a:off x="7210696" y="2194559"/>
            <a:ext cx="4297680" cy="430887"/>
          </a:xfrm>
          <a:prstGeom prst="rect">
            <a:avLst/>
          </a:prstGeom>
          <a:noFill/>
        </p:spPr>
        <p:txBody>
          <a:bodyPr wrap="square" rtlCol="0">
            <a:spAutoFit/>
          </a:bodyPr>
          <a:lstStyle/>
          <a:p>
            <a:r>
              <a:rPr lang="en-US" sz="2200" b="1" dirty="0" smtClean="0">
                <a:solidFill>
                  <a:srgbClr val="000066"/>
                </a:solidFill>
              </a:rPr>
              <a:t>Personalized learning experience</a:t>
            </a:r>
            <a:endParaRPr lang="en-US" sz="2200" b="1" dirty="0">
              <a:solidFill>
                <a:srgbClr val="000066"/>
              </a:solidFill>
            </a:endParaRPr>
          </a:p>
        </p:txBody>
      </p:sp>
      <p:sp>
        <p:nvSpPr>
          <p:cNvPr id="43" name="TextBox 42"/>
          <p:cNvSpPr txBox="1"/>
          <p:nvPr/>
        </p:nvSpPr>
        <p:spPr>
          <a:xfrm>
            <a:off x="7193281" y="3653245"/>
            <a:ext cx="4297680" cy="430887"/>
          </a:xfrm>
          <a:prstGeom prst="rect">
            <a:avLst/>
          </a:prstGeom>
          <a:noFill/>
        </p:spPr>
        <p:txBody>
          <a:bodyPr wrap="square" rtlCol="0">
            <a:spAutoFit/>
          </a:bodyPr>
          <a:lstStyle/>
          <a:p>
            <a:r>
              <a:rPr lang="en-US" sz="2200" b="1" dirty="0" smtClean="0">
                <a:solidFill>
                  <a:srgbClr val="000066"/>
                </a:solidFill>
              </a:rPr>
              <a:t>One year’s access to the course</a:t>
            </a:r>
            <a:endParaRPr lang="en-US" sz="2200" b="1" dirty="0">
              <a:solidFill>
                <a:srgbClr val="000066"/>
              </a:solidFill>
            </a:endParaRPr>
          </a:p>
        </p:txBody>
      </p:sp>
      <p:sp>
        <p:nvSpPr>
          <p:cNvPr id="44" name="TextBox 43"/>
          <p:cNvSpPr txBox="1"/>
          <p:nvPr/>
        </p:nvSpPr>
        <p:spPr>
          <a:xfrm>
            <a:off x="7319555" y="4733108"/>
            <a:ext cx="4297680" cy="769441"/>
          </a:xfrm>
          <a:prstGeom prst="rect">
            <a:avLst/>
          </a:prstGeom>
          <a:noFill/>
        </p:spPr>
        <p:txBody>
          <a:bodyPr wrap="square" rtlCol="0">
            <a:spAutoFit/>
          </a:bodyPr>
          <a:lstStyle/>
          <a:p>
            <a:r>
              <a:rPr lang="en-US" sz="2200" b="1" dirty="0" smtClean="0">
                <a:solidFill>
                  <a:srgbClr val="000066"/>
                </a:solidFill>
              </a:rPr>
              <a:t>Support by phone, live chat, and email</a:t>
            </a:r>
            <a:endParaRPr lang="en-US" sz="2200" b="1" dirty="0">
              <a:solidFill>
                <a:srgbClr val="000066"/>
              </a:solidFill>
            </a:endParaRPr>
          </a:p>
        </p:txBody>
      </p:sp>
    </p:spTree>
    <p:extLst>
      <p:ext uri="{BB962C8B-B14F-4D97-AF65-F5344CB8AC3E}">
        <p14:creationId xmlns="" xmlns:p14="http://schemas.microsoft.com/office/powerpoint/2010/main" val="294939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6"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Office Assistant Training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Learning Outcomes</a:t>
            </a:r>
            <a:endParaRPr lang="en-IN" sz="3200" dirty="0">
              <a:effectLst>
                <a:outerShdw blurRad="38100" dist="38100" dir="2700000" algn="tl">
                  <a:srgbClr val="000000">
                    <a:alpha val="43137"/>
                  </a:srgbClr>
                </a:outerShdw>
              </a:effectLst>
            </a:endParaRPr>
          </a:p>
        </p:txBody>
      </p:sp>
      <p:sp>
        <p:nvSpPr>
          <p:cNvPr id="39" name="TextBox 38"/>
          <p:cNvSpPr txBox="1"/>
          <p:nvPr/>
        </p:nvSpPr>
        <p:spPr>
          <a:xfrm>
            <a:off x="718456" y="1776548"/>
            <a:ext cx="9823270" cy="4493538"/>
          </a:xfrm>
          <a:prstGeom prst="rect">
            <a:avLst/>
          </a:prstGeom>
          <a:noFill/>
        </p:spPr>
        <p:txBody>
          <a:bodyPr wrap="square" rtlCol="0">
            <a:spAutoFit/>
          </a:bodyPr>
          <a:lstStyle/>
          <a:p>
            <a:r>
              <a:rPr lang="en-US" sz="2200" b="1" dirty="0" smtClean="0">
                <a:solidFill>
                  <a:srgbClr val="000066"/>
                </a:solidFill>
              </a:rPr>
              <a:t>The course provides the </a:t>
            </a:r>
            <a:r>
              <a:rPr lang="en-US" sz="2200" b="1" dirty="0" err="1" smtClean="0">
                <a:solidFill>
                  <a:srgbClr val="000066"/>
                </a:solidFill>
              </a:rPr>
              <a:t>the</a:t>
            </a:r>
            <a:r>
              <a:rPr lang="en-US" sz="2200" b="1" dirty="0" smtClean="0">
                <a:solidFill>
                  <a:srgbClr val="000066"/>
                </a:solidFill>
              </a:rPr>
              <a:t> opportunity to gain </a:t>
            </a:r>
            <a:r>
              <a:rPr lang="en-US" sz="2200" b="1" dirty="0" err="1" smtClean="0">
                <a:solidFill>
                  <a:srgbClr val="000066"/>
                </a:solidFill>
              </a:rPr>
              <a:t>recognised</a:t>
            </a:r>
            <a:r>
              <a:rPr lang="en-US" sz="2200" b="1" dirty="0" smtClean="0">
                <a:solidFill>
                  <a:srgbClr val="000066"/>
                </a:solidFill>
              </a:rPr>
              <a:t> skills in:</a:t>
            </a:r>
          </a:p>
          <a:p>
            <a:pPr>
              <a:buFont typeface="Wingdings" pitchFamily="2" charset="2"/>
              <a:buChar char="ü"/>
            </a:pPr>
            <a:endParaRPr lang="en-US" sz="2200" dirty="0" smtClean="0">
              <a:solidFill>
                <a:srgbClr val="000066"/>
              </a:solidFill>
            </a:endParaRPr>
          </a:p>
          <a:p>
            <a:pPr>
              <a:buFont typeface="Wingdings" pitchFamily="2" charset="2"/>
              <a:buChar char="ü"/>
            </a:pPr>
            <a:r>
              <a:rPr lang="en-US" sz="2200" dirty="0" smtClean="0">
                <a:solidFill>
                  <a:srgbClr val="000066"/>
                </a:solidFill>
              </a:rPr>
              <a:t>Microsoft Word, Excel, </a:t>
            </a:r>
            <a:r>
              <a:rPr lang="en-US" sz="2200" dirty="0" err="1" smtClean="0">
                <a:solidFill>
                  <a:srgbClr val="000066"/>
                </a:solidFill>
              </a:rPr>
              <a:t>Powerpoint</a:t>
            </a:r>
            <a:r>
              <a:rPr lang="en-US" sz="2200" dirty="0" smtClean="0">
                <a:solidFill>
                  <a:srgbClr val="000066"/>
                </a:solidFill>
              </a:rPr>
              <a:t>, and Outlook</a:t>
            </a:r>
          </a:p>
          <a:p>
            <a:pPr>
              <a:buFont typeface="Wingdings" pitchFamily="2" charset="2"/>
              <a:buChar char="ü"/>
            </a:pPr>
            <a:r>
              <a:rPr lang="en-US" sz="2200" dirty="0" smtClean="0">
                <a:solidFill>
                  <a:srgbClr val="000066"/>
                </a:solidFill>
              </a:rPr>
              <a:t>Diary management, data management, record keeping and filing</a:t>
            </a:r>
          </a:p>
          <a:p>
            <a:pPr>
              <a:buFont typeface="Wingdings" pitchFamily="2" charset="2"/>
              <a:buChar char="ü"/>
            </a:pPr>
            <a:r>
              <a:rPr lang="en-US" sz="2200" dirty="0" smtClean="0">
                <a:solidFill>
                  <a:srgbClr val="000066"/>
                </a:solidFill>
              </a:rPr>
              <a:t>Business, report and e-mail writing</a:t>
            </a:r>
          </a:p>
          <a:p>
            <a:pPr>
              <a:buFont typeface="Wingdings" pitchFamily="2" charset="2"/>
              <a:buChar char="ü"/>
            </a:pPr>
            <a:r>
              <a:rPr lang="en-US" sz="2200" dirty="0" smtClean="0">
                <a:solidFill>
                  <a:srgbClr val="000066"/>
                </a:solidFill>
              </a:rPr>
              <a:t>Handling confidential documents</a:t>
            </a:r>
          </a:p>
          <a:p>
            <a:pPr>
              <a:buFont typeface="Wingdings" pitchFamily="2" charset="2"/>
              <a:buChar char="ü"/>
            </a:pPr>
            <a:r>
              <a:rPr lang="en-US" sz="2200" dirty="0" smtClean="0">
                <a:solidFill>
                  <a:srgbClr val="000066"/>
                </a:solidFill>
              </a:rPr>
              <a:t>Taking notes, dictating, and proofreading</a:t>
            </a:r>
          </a:p>
          <a:p>
            <a:pPr>
              <a:buFont typeface="Wingdings" pitchFamily="2" charset="2"/>
              <a:buChar char="ü"/>
            </a:pPr>
            <a:r>
              <a:rPr lang="en-US" sz="2200" dirty="0" smtClean="0">
                <a:solidFill>
                  <a:srgbClr val="000066"/>
                </a:solidFill>
              </a:rPr>
              <a:t>Arranging interviews, bookings, and travel</a:t>
            </a:r>
          </a:p>
          <a:p>
            <a:pPr>
              <a:buFont typeface="Wingdings" pitchFamily="2" charset="2"/>
              <a:buChar char="ü"/>
            </a:pPr>
            <a:r>
              <a:rPr lang="en-US" sz="2200" dirty="0" smtClean="0">
                <a:solidFill>
                  <a:srgbClr val="000066"/>
                </a:solidFill>
              </a:rPr>
              <a:t>Delivering mail</a:t>
            </a:r>
          </a:p>
          <a:p>
            <a:pPr>
              <a:buFont typeface="Wingdings" pitchFamily="2" charset="2"/>
              <a:buChar char="ü"/>
            </a:pPr>
            <a:r>
              <a:rPr lang="en-US" sz="2200" dirty="0" smtClean="0">
                <a:solidFill>
                  <a:srgbClr val="000066"/>
                </a:solidFill>
              </a:rPr>
              <a:t>Speed reading and speed typing</a:t>
            </a:r>
          </a:p>
          <a:p>
            <a:pPr>
              <a:buFont typeface="Wingdings" pitchFamily="2" charset="2"/>
              <a:buChar char="ü"/>
            </a:pPr>
            <a:r>
              <a:rPr lang="en-US" sz="2200" dirty="0" smtClean="0">
                <a:solidFill>
                  <a:srgbClr val="000066"/>
                </a:solidFill>
              </a:rPr>
              <a:t>Creating an effective CV and cover letter</a:t>
            </a:r>
          </a:p>
          <a:p>
            <a:pPr>
              <a:buFont typeface="Wingdings" pitchFamily="2" charset="2"/>
              <a:buChar char="ü"/>
            </a:pPr>
            <a:r>
              <a:rPr lang="en-US" sz="2200" dirty="0" smtClean="0">
                <a:solidFill>
                  <a:srgbClr val="000066"/>
                </a:solidFill>
              </a:rPr>
              <a:t>Receptionist, customer service skills, and telephone skills</a:t>
            </a:r>
          </a:p>
          <a:p>
            <a:pPr>
              <a:buFont typeface="Wingdings" pitchFamily="2" charset="2"/>
              <a:buChar char="ü"/>
            </a:pPr>
            <a:r>
              <a:rPr lang="en-US" sz="2200" dirty="0" smtClean="0">
                <a:solidFill>
                  <a:srgbClr val="000066"/>
                </a:solidFill>
              </a:rPr>
              <a:t>Invoicing, petty cash, bookkeeping and </a:t>
            </a:r>
            <a:r>
              <a:rPr lang="en-US" sz="2200" dirty="0" err="1" smtClean="0">
                <a:solidFill>
                  <a:srgbClr val="000066"/>
                </a:solidFill>
              </a:rPr>
              <a:t>Quickbooks</a:t>
            </a:r>
            <a:r>
              <a:rPr lang="en-US" sz="2200" dirty="0" smtClean="0">
                <a:solidFill>
                  <a:srgbClr val="000066"/>
                </a:solidFill>
              </a:rPr>
              <a:t> for payroll management</a:t>
            </a:r>
            <a:endParaRPr lang="en-US" sz="2200" dirty="0">
              <a:solidFill>
                <a:srgbClr val="000066"/>
              </a:solidFill>
            </a:endParaRPr>
          </a:p>
        </p:txBody>
      </p:sp>
    </p:spTree>
    <p:extLst>
      <p:ext uri="{BB962C8B-B14F-4D97-AF65-F5344CB8AC3E}">
        <p14:creationId xmlns="" xmlns:p14="http://schemas.microsoft.com/office/powerpoint/2010/main" val="294939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6"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rm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Office Assistant Training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Description</a:t>
            </a:r>
            <a:endParaRPr lang="en-IN" sz="6600" dirty="0">
              <a:effectLst>
                <a:outerShdw blurRad="38100" dist="38100" dir="2700000" algn="tl">
                  <a:srgbClr val="000000">
                    <a:alpha val="43137"/>
                  </a:srgbClr>
                </a:outerShdw>
              </a:effectLst>
            </a:endParaRPr>
          </a:p>
        </p:txBody>
      </p:sp>
      <p:sp>
        <p:nvSpPr>
          <p:cNvPr id="39" name="TextBox 38"/>
          <p:cNvSpPr txBox="1"/>
          <p:nvPr/>
        </p:nvSpPr>
        <p:spPr>
          <a:xfrm>
            <a:off x="613953" y="1687354"/>
            <a:ext cx="10358847" cy="4708981"/>
          </a:xfrm>
          <a:prstGeom prst="rect">
            <a:avLst/>
          </a:prstGeom>
          <a:noFill/>
        </p:spPr>
        <p:txBody>
          <a:bodyPr wrap="square" rtlCol="0">
            <a:spAutoFit/>
          </a:bodyPr>
          <a:lstStyle/>
          <a:p>
            <a:r>
              <a:rPr lang="en-US" sz="2000" b="1" dirty="0" smtClean="0">
                <a:solidFill>
                  <a:srgbClr val="00B050"/>
                </a:solidFill>
              </a:rPr>
              <a:t>Entry Requirement </a:t>
            </a:r>
            <a:r>
              <a:rPr lang="en-US" sz="2000" b="1" dirty="0" smtClean="0">
                <a:solidFill>
                  <a:srgbClr val="000066"/>
                </a:solidFill>
              </a:rPr>
              <a:t>: </a:t>
            </a:r>
          </a:p>
          <a:p>
            <a:pPr>
              <a:buFont typeface="Wingdings" pitchFamily="2" charset="2"/>
              <a:buChar char="ü"/>
            </a:pPr>
            <a:r>
              <a:rPr lang="en-US" sz="2000" b="1" dirty="0" smtClean="0">
                <a:solidFill>
                  <a:srgbClr val="000066"/>
                </a:solidFill>
              </a:rPr>
              <a:t>You must be 16 or over</a:t>
            </a:r>
          </a:p>
          <a:p>
            <a:pPr>
              <a:buFont typeface="Wingdings" pitchFamily="2" charset="2"/>
              <a:buChar char="ü"/>
            </a:pPr>
            <a:r>
              <a:rPr lang="en-US" sz="2000" b="1" dirty="0" smtClean="0">
                <a:solidFill>
                  <a:srgbClr val="000066"/>
                </a:solidFill>
              </a:rPr>
              <a:t>You should have a basic understanding of English and basic IT knowledge</a:t>
            </a:r>
          </a:p>
          <a:p>
            <a:pPr>
              <a:buFont typeface="Wingdings" pitchFamily="2" charset="2"/>
              <a:buChar char="ü"/>
            </a:pPr>
            <a:r>
              <a:rPr lang="en-US" sz="2000" b="1" dirty="0" smtClean="0">
                <a:solidFill>
                  <a:srgbClr val="000066"/>
                </a:solidFill>
              </a:rPr>
              <a:t>You will need a computer or tablet with internet connection (or access to one</a:t>
            </a:r>
            <a:r>
              <a:rPr lang="en-US" sz="2000" b="1" dirty="0" smtClean="0">
                <a:solidFill>
                  <a:srgbClr val="000066"/>
                </a:solidFill>
              </a:rPr>
              <a:t>)</a:t>
            </a:r>
          </a:p>
          <a:p>
            <a:pPr>
              <a:buFont typeface="Wingdings" pitchFamily="2" charset="2"/>
              <a:buChar char="ü"/>
            </a:pPr>
            <a:endParaRPr lang="en-US" sz="2000" b="1" dirty="0" smtClean="0">
              <a:solidFill>
                <a:srgbClr val="000066"/>
              </a:solidFill>
            </a:endParaRPr>
          </a:p>
          <a:p>
            <a:r>
              <a:rPr lang="en-US" sz="2000" b="1" dirty="0" smtClean="0">
                <a:solidFill>
                  <a:srgbClr val="00B050"/>
                </a:solidFill>
              </a:rPr>
              <a:t>Method Of Assessment</a:t>
            </a:r>
            <a:r>
              <a:rPr lang="en-US" sz="2000" b="1" dirty="0" smtClean="0">
                <a:solidFill>
                  <a:srgbClr val="000066"/>
                </a:solidFill>
              </a:rPr>
              <a:t>: </a:t>
            </a:r>
          </a:p>
          <a:p>
            <a:pPr>
              <a:buFont typeface="Wingdings" pitchFamily="2" charset="2"/>
              <a:buChar char="ü"/>
            </a:pPr>
            <a:r>
              <a:rPr lang="en-US" sz="2000" b="1" dirty="0" smtClean="0">
                <a:solidFill>
                  <a:srgbClr val="000066"/>
                </a:solidFill>
              </a:rPr>
              <a:t>At the end of the course learners will take an online multiple choice question assessment test. This online multiple choice question test is marked automatically so you will receive an instant grade and know whether you have passed the course.</a:t>
            </a:r>
          </a:p>
          <a:p>
            <a:pPr>
              <a:buFont typeface="Wingdings" pitchFamily="2" charset="2"/>
              <a:buChar char="ü"/>
            </a:pPr>
            <a:r>
              <a:rPr lang="en-US" sz="2000" b="1" dirty="0" smtClean="0">
                <a:solidFill>
                  <a:srgbClr val="000066"/>
                </a:solidFill>
              </a:rPr>
              <a:t>Those who successfully pass this course will be awarded a free e-certificate, and only need to pay £19 for your printed certificate</a:t>
            </a:r>
            <a:r>
              <a:rPr lang="en-US" sz="2000" b="1" dirty="0" smtClean="0">
                <a:solidFill>
                  <a:srgbClr val="000066"/>
                </a:solidFill>
              </a:rPr>
              <a:t>.</a:t>
            </a:r>
          </a:p>
          <a:p>
            <a:pPr>
              <a:buFont typeface="Wingdings" pitchFamily="2" charset="2"/>
              <a:buChar char="ü"/>
            </a:pPr>
            <a:endParaRPr lang="en-US" sz="2000" b="1" dirty="0" smtClean="0">
              <a:solidFill>
                <a:srgbClr val="000066"/>
              </a:solidFill>
            </a:endParaRPr>
          </a:p>
          <a:p>
            <a:r>
              <a:rPr lang="en-US" sz="2000" b="1" dirty="0" smtClean="0">
                <a:solidFill>
                  <a:srgbClr val="00B050"/>
                </a:solidFill>
              </a:rPr>
              <a:t>Certification</a:t>
            </a:r>
            <a:r>
              <a:rPr lang="en-US" sz="2000" b="1" dirty="0" smtClean="0">
                <a:solidFill>
                  <a:srgbClr val="000066"/>
                </a:solidFill>
              </a:rPr>
              <a:t>: </a:t>
            </a:r>
          </a:p>
          <a:p>
            <a:pPr>
              <a:buFont typeface="Wingdings" pitchFamily="2" charset="2"/>
              <a:buChar char="ü"/>
            </a:pPr>
            <a:r>
              <a:rPr lang="en-US" sz="2000" b="1" dirty="0" smtClean="0">
                <a:solidFill>
                  <a:srgbClr val="000066"/>
                </a:solidFill>
              </a:rPr>
              <a:t>If you pass the exam successfully then you will be awarded a Office Assistant Training Certificate.</a:t>
            </a:r>
            <a:endParaRPr lang="en-US" sz="2000" b="1" dirty="0" smtClean="0">
              <a:solidFill>
                <a:srgbClr val="000066"/>
              </a:solidFill>
            </a:endParaRPr>
          </a:p>
        </p:txBody>
      </p:sp>
    </p:spTree>
    <p:extLst>
      <p:ext uri="{BB962C8B-B14F-4D97-AF65-F5344CB8AC3E}">
        <p14:creationId xmlns="" xmlns:p14="http://schemas.microsoft.com/office/powerpoint/2010/main" val="294939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6" name="Title 1">
            <a:extLst>
              <a:ext uri="{FF2B5EF4-FFF2-40B4-BE49-F238E27FC236}">
                <a16:creationId xmlns="" xmlns:a16="http://schemas.microsoft.com/office/drawing/2014/main" id="{A972347E-55D5-4734-9B3B-B16FF9A7DAA0}"/>
              </a:ext>
            </a:extLst>
          </p:cNvPr>
          <p:cNvSpPr>
            <a:spLocks noGrp="1"/>
          </p:cNvSpPr>
          <p:nvPr>
            <p:ph type="title"/>
          </p:nvPr>
        </p:nvSpPr>
        <p:spPr>
          <a:xfrm>
            <a:off x="0" y="935763"/>
            <a:ext cx="12192000" cy="862011"/>
          </a:xfrm>
        </p:spPr>
        <p:txBody>
          <a:bodyPr>
            <a:normAutofit/>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Office Assistant Training </a:t>
            </a: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Course Curriculum</a:t>
            </a:r>
            <a:endParaRPr lang="en-IN" sz="6600" dirty="0">
              <a:effectLst>
                <a:outerShdw blurRad="38100" dist="38100" dir="2700000" algn="tl">
                  <a:srgbClr val="000000">
                    <a:alpha val="43137"/>
                  </a:srgbClr>
                </a:outerShdw>
              </a:effectLst>
            </a:endParaRPr>
          </a:p>
        </p:txBody>
      </p:sp>
      <p:sp>
        <p:nvSpPr>
          <p:cNvPr id="39" name="TextBox 38"/>
          <p:cNvSpPr txBox="1"/>
          <p:nvPr/>
        </p:nvSpPr>
        <p:spPr>
          <a:xfrm>
            <a:off x="613954" y="1687354"/>
            <a:ext cx="3526972" cy="4708981"/>
          </a:xfrm>
          <a:prstGeom prst="rect">
            <a:avLst/>
          </a:prstGeom>
          <a:noFill/>
        </p:spPr>
        <p:txBody>
          <a:bodyPr wrap="square" rtlCol="0">
            <a:spAutoFit/>
          </a:bodyPr>
          <a:lstStyle/>
          <a:p>
            <a:r>
              <a:rPr lang="en-US" sz="2000" dirty="0" smtClean="0">
                <a:solidFill>
                  <a:srgbClr val="000066"/>
                </a:solidFill>
              </a:rPr>
              <a:t>1. DIARY MANAGEMENT</a:t>
            </a:r>
          </a:p>
          <a:p>
            <a:r>
              <a:rPr lang="en-US" sz="2000" dirty="0" smtClean="0">
                <a:solidFill>
                  <a:srgbClr val="000066"/>
                </a:solidFill>
              </a:rPr>
              <a:t>2. BUSINESS REPORTS AND LETTER WRITING</a:t>
            </a:r>
          </a:p>
          <a:p>
            <a:r>
              <a:rPr lang="en-US" sz="2000" dirty="0" smtClean="0">
                <a:solidFill>
                  <a:srgbClr val="000066"/>
                </a:solidFill>
              </a:rPr>
              <a:t>3. E-MAILS WRITING TIPS</a:t>
            </a:r>
          </a:p>
          <a:p>
            <a:r>
              <a:rPr lang="en-US" sz="2000" dirty="0" smtClean="0">
                <a:solidFill>
                  <a:srgbClr val="000066"/>
                </a:solidFill>
              </a:rPr>
              <a:t>4. HANDLING CONFIDENTIAL DOCUMENTS</a:t>
            </a:r>
          </a:p>
          <a:p>
            <a:r>
              <a:rPr lang="en-US" sz="2000" dirty="0" smtClean="0">
                <a:solidFill>
                  <a:srgbClr val="000066"/>
                </a:solidFill>
              </a:rPr>
              <a:t>5. SUCCESSFUL MEETING MINUTES</a:t>
            </a:r>
          </a:p>
          <a:p>
            <a:r>
              <a:rPr lang="en-US" sz="2000" dirty="0" smtClean="0">
                <a:solidFill>
                  <a:srgbClr val="000066"/>
                </a:solidFill>
              </a:rPr>
              <a:t>6. NOTE TAKING</a:t>
            </a:r>
          </a:p>
          <a:p>
            <a:r>
              <a:rPr lang="en-US" sz="2000" dirty="0" smtClean="0">
                <a:solidFill>
                  <a:srgbClr val="000066"/>
                </a:solidFill>
              </a:rPr>
              <a:t>7. DATA MANAGEMENT, RECORD KEEPING AND FILING</a:t>
            </a:r>
          </a:p>
          <a:p>
            <a:r>
              <a:rPr lang="en-US" sz="2000" dirty="0" smtClean="0">
                <a:solidFill>
                  <a:srgbClr val="000066"/>
                </a:solidFill>
              </a:rPr>
              <a:t>8. APPOINTMENT BOOKING AND ARRANGING INTERVIEWS</a:t>
            </a:r>
          </a:p>
          <a:p>
            <a:r>
              <a:rPr lang="en-US" sz="2000" dirty="0" smtClean="0">
                <a:solidFill>
                  <a:srgbClr val="000066"/>
                </a:solidFill>
              </a:rPr>
              <a:t>9. DELIVERING POSTAL MAIL</a:t>
            </a:r>
          </a:p>
          <a:p>
            <a:r>
              <a:rPr lang="en-US" sz="2000" dirty="0" smtClean="0">
                <a:solidFill>
                  <a:srgbClr val="000066"/>
                </a:solidFill>
              </a:rPr>
              <a:t>10. DICTATING</a:t>
            </a:r>
            <a:endParaRPr lang="en-US" sz="2000" dirty="0" smtClean="0">
              <a:solidFill>
                <a:srgbClr val="000066"/>
              </a:solidFill>
            </a:endParaRPr>
          </a:p>
        </p:txBody>
      </p:sp>
      <p:sp>
        <p:nvSpPr>
          <p:cNvPr id="19" name="Rounded Rectangle 18"/>
          <p:cNvSpPr/>
          <p:nvPr/>
        </p:nvSpPr>
        <p:spPr>
          <a:xfrm>
            <a:off x="7746274" y="5225143"/>
            <a:ext cx="2534195" cy="587829"/>
          </a:xfrm>
          <a:prstGeom prst="round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ysClr val="windowText" lastClr="000000"/>
              </a:solidFill>
            </a:endParaRPr>
          </a:p>
        </p:txBody>
      </p:sp>
      <p:pic>
        <p:nvPicPr>
          <p:cNvPr id="22" name="Picture 2" descr="D:\1 - T\footer_logo.png"/>
          <p:cNvPicPr>
            <a:picLocks noChangeAspect="1" noChangeArrowheads="1"/>
          </p:cNvPicPr>
          <p:nvPr/>
        </p:nvPicPr>
        <p:blipFill>
          <a:blip r:embed="rId4"/>
          <a:srcRect/>
          <a:stretch>
            <a:fillRect/>
          </a:stretch>
        </p:blipFill>
        <p:spPr bwMode="auto">
          <a:xfrm>
            <a:off x="7920875" y="5277394"/>
            <a:ext cx="665858" cy="522514"/>
          </a:xfrm>
          <a:prstGeom prst="rect">
            <a:avLst/>
          </a:prstGeom>
          <a:noFill/>
        </p:spPr>
      </p:pic>
      <p:sp>
        <p:nvSpPr>
          <p:cNvPr id="23" name="Rectangle 22"/>
          <p:cNvSpPr/>
          <p:nvPr/>
        </p:nvSpPr>
        <p:spPr>
          <a:xfrm>
            <a:off x="7393577" y="5295202"/>
            <a:ext cx="3866606" cy="446276"/>
          </a:xfrm>
          <a:prstGeom prst="rect">
            <a:avLst/>
          </a:prstGeom>
        </p:spPr>
        <p:txBody>
          <a:bodyPr wrap="square">
            <a:spAutoFit/>
          </a:bodyPr>
          <a:lstStyle/>
          <a:p>
            <a:pPr algn="ctr"/>
            <a:r>
              <a:rPr lang="en-US" sz="2300" b="1" dirty="0" smtClean="0">
                <a:solidFill>
                  <a:srgbClr val="000066"/>
                </a:solidFill>
                <a:hlinkClick r:id="rId5"/>
              </a:rPr>
              <a:t>Buy Now</a:t>
            </a:r>
            <a:endParaRPr lang="en-US" sz="2300" dirty="0"/>
          </a:p>
        </p:txBody>
      </p:sp>
      <p:sp>
        <p:nvSpPr>
          <p:cNvPr id="20" name="TextBox 19"/>
          <p:cNvSpPr txBox="1"/>
          <p:nvPr/>
        </p:nvSpPr>
        <p:spPr>
          <a:xfrm>
            <a:off x="4280260" y="1709126"/>
            <a:ext cx="3348448" cy="5016758"/>
          </a:xfrm>
          <a:prstGeom prst="rect">
            <a:avLst/>
          </a:prstGeom>
          <a:noFill/>
        </p:spPr>
        <p:txBody>
          <a:bodyPr wrap="square" rtlCol="0">
            <a:spAutoFit/>
          </a:bodyPr>
          <a:lstStyle/>
          <a:p>
            <a:r>
              <a:rPr lang="en-US" sz="2000" dirty="0" smtClean="0">
                <a:solidFill>
                  <a:srgbClr val="000066"/>
                </a:solidFill>
              </a:rPr>
              <a:t>11. TIPS FOR SPEED READING</a:t>
            </a:r>
          </a:p>
          <a:p>
            <a:r>
              <a:rPr lang="en-US" sz="2000" dirty="0" smtClean="0">
                <a:solidFill>
                  <a:srgbClr val="000066"/>
                </a:solidFill>
              </a:rPr>
              <a:t>12. CREATING AN EFFECTIVE CV AND COVER LETTER</a:t>
            </a:r>
          </a:p>
          <a:p>
            <a:r>
              <a:rPr lang="en-US" sz="2000" dirty="0" smtClean="0">
                <a:solidFill>
                  <a:srgbClr val="000066"/>
                </a:solidFill>
              </a:rPr>
              <a:t>13. TYPING SPEED DEVELOPMENT</a:t>
            </a:r>
          </a:p>
          <a:p>
            <a:r>
              <a:rPr lang="en-US" sz="2000" dirty="0" smtClean="0">
                <a:solidFill>
                  <a:srgbClr val="000066"/>
                </a:solidFill>
              </a:rPr>
              <a:t>14. MICROSOFT WORD</a:t>
            </a:r>
          </a:p>
          <a:p>
            <a:r>
              <a:rPr lang="en-US" sz="2000" dirty="0" smtClean="0">
                <a:solidFill>
                  <a:srgbClr val="000066"/>
                </a:solidFill>
              </a:rPr>
              <a:t>15. MICROSOFT EXCEL</a:t>
            </a:r>
          </a:p>
          <a:p>
            <a:r>
              <a:rPr lang="en-US" sz="2000" dirty="0" smtClean="0">
                <a:solidFill>
                  <a:srgbClr val="000066"/>
                </a:solidFill>
              </a:rPr>
              <a:t>16. MICROSOFT POWERPOINT</a:t>
            </a:r>
          </a:p>
          <a:p>
            <a:r>
              <a:rPr lang="en-US" sz="2000" dirty="0" smtClean="0">
                <a:solidFill>
                  <a:srgbClr val="000066"/>
                </a:solidFill>
              </a:rPr>
              <a:t>17. MICROSOFT OUTLOOK</a:t>
            </a:r>
          </a:p>
          <a:p>
            <a:r>
              <a:rPr lang="en-US" sz="2000" dirty="0" smtClean="0">
                <a:solidFill>
                  <a:srgbClr val="000066"/>
                </a:solidFill>
              </a:rPr>
              <a:t>18. BOOKKEEPING</a:t>
            </a:r>
          </a:p>
          <a:p>
            <a:r>
              <a:rPr lang="en-US" sz="2000" dirty="0" smtClean="0">
                <a:solidFill>
                  <a:srgbClr val="000066"/>
                </a:solidFill>
              </a:rPr>
              <a:t>19. QUICKBOOKS FOR PAYROLL MANAGEMENT</a:t>
            </a:r>
          </a:p>
          <a:p>
            <a:r>
              <a:rPr lang="en-US" sz="2000" dirty="0" smtClean="0">
                <a:solidFill>
                  <a:srgbClr val="000066"/>
                </a:solidFill>
              </a:rPr>
              <a:t>20. INVOICING/PETTY CASH</a:t>
            </a:r>
          </a:p>
          <a:p>
            <a:pPr>
              <a:buFont typeface="Arial" pitchFamily="34" charset="0"/>
              <a:buChar char="•"/>
            </a:pPr>
            <a:r>
              <a:rPr lang="en-US" sz="2000" dirty="0" smtClean="0">
                <a:solidFill>
                  <a:srgbClr val="000066"/>
                </a:solidFill>
              </a:rPr>
              <a:t>Mock Exam</a:t>
            </a:r>
          </a:p>
          <a:p>
            <a:pPr>
              <a:buFont typeface="Arial" pitchFamily="34" charset="0"/>
              <a:buChar char="•"/>
            </a:pPr>
            <a:r>
              <a:rPr lang="en-US" sz="2000" dirty="0" smtClean="0">
                <a:solidFill>
                  <a:srgbClr val="000066"/>
                </a:solidFill>
              </a:rPr>
              <a:t>Final Exam</a:t>
            </a:r>
          </a:p>
          <a:p>
            <a:pPr>
              <a:buFont typeface="Arial" pitchFamily="34" charset="0"/>
              <a:buChar char="•"/>
            </a:pPr>
            <a:r>
              <a:rPr lang="en-US" sz="2000" dirty="0" smtClean="0">
                <a:solidFill>
                  <a:srgbClr val="000066"/>
                </a:solidFill>
              </a:rPr>
              <a:t>Certificate Download Guide</a:t>
            </a:r>
            <a:endParaRPr lang="en-US" sz="2000" dirty="0" smtClean="0">
              <a:solidFill>
                <a:srgbClr val="000066"/>
              </a:solidFill>
            </a:endParaRPr>
          </a:p>
        </p:txBody>
      </p:sp>
      <p:pic>
        <p:nvPicPr>
          <p:cNvPr id="24" name="Picture 4" descr="C:\Users\user\Downloads\Untitled design (9).png"/>
          <p:cNvPicPr>
            <a:picLocks noChangeAspect="1" noChangeArrowheads="1"/>
          </p:cNvPicPr>
          <p:nvPr/>
        </p:nvPicPr>
        <p:blipFill>
          <a:blip r:embed="rId6"/>
          <a:srcRect/>
          <a:stretch>
            <a:fillRect/>
          </a:stretch>
        </p:blipFill>
        <p:spPr bwMode="auto">
          <a:xfrm>
            <a:off x="7487194" y="1567542"/>
            <a:ext cx="3824696" cy="3550375"/>
          </a:xfrm>
          <a:prstGeom prst="rect">
            <a:avLst/>
          </a:prstGeom>
          <a:noFill/>
        </p:spPr>
      </p:pic>
    </p:spTree>
    <p:extLst>
      <p:ext uri="{BB962C8B-B14F-4D97-AF65-F5344CB8AC3E}">
        <p14:creationId xmlns="" xmlns:p14="http://schemas.microsoft.com/office/powerpoint/2010/main" val="294939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1" name="Title 1">
            <a:extLst>
              <a:ext uri="{FF2B5EF4-FFF2-40B4-BE49-F238E27FC236}">
                <a16:creationId xmlns="" xmlns:a16="http://schemas.microsoft.com/office/drawing/2014/main" id="{A972347E-55D5-4734-9B3B-B16FF9A7DAA0}"/>
              </a:ext>
            </a:extLst>
          </p:cNvPr>
          <p:cNvSpPr>
            <a:spLocks noGrp="1"/>
          </p:cNvSpPr>
          <p:nvPr>
            <p:ph type="title"/>
          </p:nvPr>
        </p:nvSpPr>
        <p:spPr>
          <a:xfrm>
            <a:off x="248194" y="1149532"/>
            <a:ext cx="2625634" cy="635180"/>
          </a:xfrm>
        </p:spPr>
        <p:txBody>
          <a:bodyPr>
            <a:normAutofit fontScale="90000"/>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WHO ARE WE?</a:t>
            </a:r>
            <a:endParaRPr lang="en-IN" sz="6600" dirty="0">
              <a:effectLst>
                <a:outerShdw blurRad="38100" dist="38100" dir="2700000" algn="tl">
                  <a:srgbClr val="000000">
                    <a:alpha val="43137"/>
                  </a:srgbClr>
                </a:outerShdw>
              </a:effectLst>
            </a:endParaRPr>
          </a:p>
        </p:txBody>
      </p:sp>
      <p:sp>
        <p:nvSpPr>
          <p:cNvPr id="22" name="TextBox 21"/>
          <p:cNvSpPr txBox="1"/>
          <p:nvPr/>
        </p:nvSpPr>
        <p:spPr>
          <a:xfrm>
            <a:off x="235132" y="1724296"/>
            <a:ext cx="3043645" cy="2862322"/>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We encourage you to chase your personal and professional goals, no matter where you are, or what your schedule is. We enable people everywhere to learn, by providing industry relevant higher education to a diverse student population through innovative technology and experience teachers.</a:t>
            </a:r>
            <a:endParaRPr lang="en-US" dirty="0">
              <a:solidFill>
                <a:srgbClr val="002060"/>
              </a:solidFill>
              <a:effectLst>
                <a:outerShdw blurRad="38100" dist="38100" dir="2700000" algn="tl">
                  <a:srgbClr val="000000">
                    <a:alpha val="43137"/>
                  </a:srgbClr>
                </a:outerShdw>
              </a:effectLst>
            </a:endParaRPr>
          </a:p>
        </p:txBody>
      </p:sp>
      <p:sp>
        <p:nvSpPr>
          <p:cNvPr id="23" name="TextBox 22"/>
          <p:cNvSpPr txBox="1"/>
          <p:nvPr/>
        </p:nvSpPr>
        <p:spPr>
          <a:xfrm>
            <a:off x="2246812" y="5252391"/>
            <a:ext cx="7537268" cy="1200329"/>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There are endless benefits to online learning. You can take the classroom with you, and will not be burdened by timetables, or travel costs. In a classroom you may have to fight for the teacher’s attention, but with 1Training you are the star pupil, and will be sent top-notch learning material to sink your teeth into.</a:t>
            </a:r>
            <a:endParaRPr lang="en-US" dirty="0">
              <a:solidFill>
                <a:srgbClr val="002060"/>
              </a:solidFill>
              <a:effectLst>
                <a:outerShdw blurRad="38100" dist="38100" dir="2700000" algn="tl">
                  <a:srgbClr val="000000">
                    <a:alpha val="43137"/>
                  </a:srgbClr>
                </a:outerShdw>
              </a:effectLst>
            </a:endParaRPr>
          </a:p>
        </p:txBody>
      </p:sp>
      <p:sp>
        <p:nvSpPr>
          <p:cNvPr id="27" name="TextBox 26"/>
          <p:cNvSpPr txBox="1"/>
          <p:nvPr/>
        </p:nvSpPr>
        <p:spPr>
          <a:xfrm>
            <a:off x="8569234" y="1815735"/>
            <a:ext cx="3230879" cy="3139321"/>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Successful 1Training students will gain relevant certification, many of which are </a:t>
            </a:r>
            <a:r>
              <a:rPr lang="en-US" dirty="0" err="1" smtClean="0">
                <a:solidFill>
                  <a:srgbClr val="002060"/>
                </a:solidFill>
                <a:effectLst>
                  <a:outerShdw blurRad="38100" dist="38100" dir="2700000" algn="tl">
                    <a:srgbClr val="000000">
                      <a:alpha val="43137"/>
                    </a:srgbClr>
                  </a:outerShdw>
                </a:effectLst>
              </a:rPr>
              <a:t>recognised</a:t>
            </a:r>
            <a:r>
              <a:rPr lang="en-US" dirty="0" smtClean="0">
                <a:solidFill>
                  <a:srgbClr val="002060"/>
                </a:solidFill>
                <a:effectLst>
                  <a:outerShdw blurRad="38100" dist="38100" dir="2700000" algn="tl">
                    <a:srgbClr val="000000">
                      <a:alpha val="43137"/>
                    </a:srgbClr>
                  </a:outerShdw>
                </a:effectLst>
              </a:rPr>
              <a:t> by professional institutions. Assessment and grading are made simple, speedy, and fuss free, so you don’t have to worry about it. Depending on the course, you might also be assessed in a real working environment.</a:t>
            </a:r>
            <a:endParaRPr lang="en-US" dirty="0">
              <a:solidFill>
                <a:srgbClr val="002060"/>
              </a:solidFill>
              <a:effectLst>
                <a:outerShdw blurRad="38100" dist="38100" dir="2700000" algn="tl">
                  <a:srgbClr val="000000">
                    <a:alpha val="43137"/>
                  </a:srgbClr>
                </a:outerShdw>
              </a:effectLst>
            </a:endParaRPr>
          </a:p>
        </p:txBody>
      </p:sp>
      <p:pic>
        <p:nvPicPr>
          <p:cNvPr id="23554" name="Picture 2" descr="D:\1 - T\6img.png"/>
          <p:cNvPicPr>
            <a:picLocks noChangeAspect="1" noChangeArrowheads="1"/>
          </p:cNvPicPr>
          <p:nvPr/>
        </p:nvPicPr>
        <p:blipFill>
          <a:blip r:embed="rId4"/>
          <a:srcRect/>
          <a:stretch>
            <a:fillRect/>
          </a:stretch>
        </p:blipFill>
        <p:spPr bwMode="auto">
          <a:xfrm>
            <a:off x="3461657" y="1214846"/>
            <a:ext cx="4924697" cy="3678455"/>
          </a:xfrm>
          <a:prstGeom prst="rect">
            <a:avLst/>
          </a:prstGeom>
          <a:noFill/>
        </p:spPr>
      </p:pic>
      <p:sp>
        <p:nvSpPr>
          <p:cNvPr id="33" name="Title 1">
            <a:extLst>
              <a:ext uri="{FF2B5EF4-FFF2-40B4-BE49-F238E27FC236}">
                <a16:creationId xmlns="" xmlns:a16="http://schemas.microsoft.com/office/drawing/2014/main" id="{A972347E-55D5-4734-9B3B-B16FF9A7DAA0}"/>
              </a:ext>
            </a:extLst>
          </p:cNvPr>
          <p:cNvSpPr txBox="1">
            <a:spLocks/>
          </p:cNvSpPr>
          <p:nvPr/>
        </p:nvSpPr>
        <p:spPr>
          <a:xfrm>
            <a:off x="8477794" y="1197428"/>
            <a:ext cx="3553097" cy="635180"/>
          </a:xfrm>
          <a:prstGeom prst="rect">
            <a:avLst/>
          </a:prstGeom>
        </p:spPr>
        <p:txBody>
          <a:bodyPr vert="horz" lIns="91440" tIns="45720" rIns="91440" bIns="45720" rtlCol="0" anchor="ctr">
            <a:normAutofit fontScale="90000"/>
          </a:bodyPr>
          <a:lstStyle/>
          <a:p>
            <a:pPr lvl="0" algn="ctr" defTabSz="914400">
              <a:lnSpc>
                <a:spcPct val="90000"/>
              </a:lnSpc>
              <a:spcBef>
                <a:spcPct val="0"/>
              </a:spcBef>
            </a:pP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HOW DOES IT WORK?</a:t>
            </a:r>
            <a:endParaRPr kumimoji="0" lang="en-IN" sz="6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34" name="Title 1">
            <a:extLst>
              <a:ext uri="{FF2B5EF4-FFF2-40B4-BE49-F238E27FC236}">
                <a16:creationId xmlns="" xmlns:a16="http://schemas.microsoft.com/office/drawing/2014/main" id="{A972347E-55D5-4734-9B3B-B16FF9A7DAA0}"/>
              </a:ext>
            </a:extLst>
          </p:cNvPr>
          <p:cNvSpPr txBox="1">
            <a:spLocks/>
          </p:cNvSpPr>
          <p:nvPr/>
        </p:nvSpPr>
        <p:spPr>
          <a:xfrm>
            <a:off x="4654730" y="4824548"/>
            <a:ext cx="2751910" cy="635180"/>
          </a:xfrm>
          <a:prstGeom prst="rect">
            <a:avLst/>
          </a:prstGeom>
        </p:spPr>
        <p:txBody>
          <a:bodyPr vert="horz" lIns="91440" tIns="45720" rIns="91440" bIns="45720" rtlCol="0" anchor="ctr">
            <a:normAutofit fontScale="97500"/>
          </a:bodyPr>
          <a:lstStyle/>
          <a:p>
            <a:pPr lvl="0" algn="ctr" defTabSz="914400">
              <a:lnSpc>
                <a:spcPct val="90000"/>
              </a:lnSpc>
              <a:spcBef>
                <a:spcPct val="0"/>
              </a:spcBef>
            </a:pPr>
            <a:r>
              <a:rPr lang="en-US" sz="30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WHY ONLINE?</a:t>
            </a:r>
            <a:endParaRPr kumimoji="0" lang="en-IN" sz="30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extLst>
      <p:ext uri="{BB962C8B-B14F-4D97-AF65-F5344CB8AC3E}">
        <p14:creationId xmlns="" xmlns:p14="http://schemas.microsoft.com/office/powerpoint/2010/main" val="294939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 xmlns:a16="http://schemas.microsoft.com/office/drawing/2014/main" id="{D9736DB4-7DAB-4CF2-8341-ABDA7A63B94C}"/>
              </a:ext>
            </a:extLst>
          </p:cNvPr>
          <p:cNvGrpSpPr/>
          <p:nvPr/>
        </p:nvGrpSpPr>
        <p:grpSpPr>
          <a:xfrm>
            <a:off x="0" y="143377"/>
            <a:ext cx="12192000" cy="1658906"/>
            <a:chOff x="373061" y="136525"/>
            <a:chExt cx="11733214" cy="1658906"/>
          </a:xfrm>
        </p:grpSpPr>
        <p:sp>
          <p:nvSpPr>
            <p:cNvPr id="5" name="Rectangle 4">
              <a:extLst>
                <a:ext uri="{FF2B5EF4-FFF2-40B4-BE49-F238E27FC236}">
                  <a16:creationId xmlns="" xmlns:a16="http://schemas.microsoft.com/office/drawing/2014/main" id="{E1C5D41E-BBFC-4AA2-96C5-7B4C92C3EA4C}"/>
                </a:ext>
              </a:extLst>
            </p:cNvPr>
            <p:cNvSpPr/>
            <p:nvPr/>
          </p:nvSpPr>
          <p:spPr>
            <a:xfrm>
              <a:off x="1466765" y="1149100"/>
              <a:ext cx="9793044" cy="646331"/>
            </a:xfrm>
            <a:prstGeom prst="rect">
              <a:avLst/>
            </a:prstGeom>
          </p:spPr>
          <p:txBody>
            <a:bodyPr wrap="square">
              <a:spAutoFit/>
            </a:bodyPr>
            <a:lstStyle/>
            <a:p>
              <a:pPr algn="ctr"/>
              <a:endParaRPr lang="en-US" sz="3600" b="1" dirty="0">
                <a:solidFill>
                  <a:srgbClr val="000066"/>
                </a:solidFill>
                <a:effectLst>
                  <a:outerShdw blurRad="38100" dist="38100" dir="2700000" algn="tl">
                    <a:srgbClr val="000000">
                      <a:alpha val="43137"/>
                    </a:srgbClr>
                  </a:outerShdw>
                </a:effectLst>
              </a:endParaRPr>
            </a:p>
          </p:txBody>
        </p:sp>
        <p:grpSp>
          <p:nvGrpSpPr>
            <p:cNvPr id="3"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13" name="Rectangle 12">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10" name="TextBox 9">
            <a:extLst>
              <a:ext uri="{FF2B5EF4-FFF2-40B4-BE49-F238E27FC236}">
                <a16:creationId xmlns="" xmlns:a16="http://schemas.microsoft.com/office/drawing/2014/main" id="{CD57B429-90C7-4941-853F-25DD9E8B424C}"/>
              </a:ext>
            </a:extLst>
          </p:cNvPr>
          <p:cNvSpPr txBox="1"/>
          <p:nvPr/>
        </p:nvSpPr>
        <p:spPr>
          <a:xfrm>
            <a:off x="2163223" y="338635"/>
            <a:ext cx="7118076" cy="369332"/>
          </a:xfrm>
          <a:prstGeom prst="rect">
            <a:avLst/>
          </a:prstGeom>
          <a:noFill/>
        </p:spPr>
        <p:txBody>
          <a:bodyPr wrap="square" rtlCol="0">
            <a:spAutoFit/>
          </a:bodyPr>
          <a:lstStyle/>
          <a:p>
            <a:pPr algn="ctr"/>
            <a:r>
              <a:rPr lang="en-IN" b="1" dirty="0">
                <a:solidFill>
                  <a:schemeClr val="bg1"/>
                </a:solidFill>
              </a:rPr>
              <a:t>Contact : </a:t>
            </a:r>
            <a:r>
              <a:rPr lang="en-IN" b="1" dirty="0" smtClean="0">
                <a:solidFill>
                  <a:schemeClr val="bg1"/>
                </a:solidFill>
              </a:rPr>
              <a:t>info@1training.org</a:t>
            </a:r>
            <a:endParaRPr lang="en-IN" b="1" dirty="0">
              <a:solidFill>
                <a:schemeClr val="bg1"/>
              </a:solidFill>
            </a:endParaRPr>
          </a:p>
        </p:txBody>
      </p:sp>
      <p:pic>
        <p:nvPicPr>
          <p:cNvPr id="20484" name="Picture 4" descr="D:\1 - T\new-logo-light-1.png"/>
          <p:cNvPicPr>
            <a:picLocks noChangeAspect="1" noChangeArrowheads="1"/>
          </p:cNvPicPr>
          <p:nvPr/>
        </p:nvPicPr>
        <p:blipFill>
          <a:blip r:embed="rId2"/>
          <a:srcRect/>
          <a:stretch>
            <a:fillRect/>
          </a:stretch>
        </p:blipFill>
        <p:spPr bwMode="auto">
          <a:xfrm>
            <a:off x="405629" y="264659"/>
            <a:ext cx="2524125" cy="581025"/>
          </a:xfrm>
          <a:prstGeom prst="rect">
            <a:avLst/>
          </a:prstGeom>
          <a:noFill/>
        </p:spPr>
      </p:pic>
      <p:sp>
        <p:nvSpPr>
          <p:cNvPr id="28" name="Rectangle 27">
            <a:extLst>
              <a:ext uri="{FF2B5EF4-FFF2-40B4-BE49-F238E27FC236}">
                <a16:creationId xmlns="" xmlns:a16="http://schemas.microsoft.com/office/drawing/2014/main" id="{7F866AA8-7D13-4898-98D8-84E04AD690CB}"/>
              </a:ext>
            </a:extLst>
          </p:cNvPr>
          <p:cNvSpPr/>
          <p:nvPr/>
        </p:nvSpPr>
        <p:spPr>
          <a:xfrm>
            <a:off x="-13063" y="6648994"/>
            <a:ext cx="12192000" cy="195943"/>
          </a:xfrm>
          <a:prstGeom prst="rect">
            <a:avLst/>
          </a:prstGeom>
          <a:solidFill>
            <a:srgbClr val="002060"/>
          </a:solidFill>
          <a:ln>
            <a:solidFill>
              <a:srgbClr val="F8C5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Footer Placeholder 3">
            <a:extLst>
              <a:ext uri="{FF2B5EF4-FFF2-40B4-BE49-F238E27FC236}">
                <a16:creationId xmlns="" xmlns:a16="http://schemas.microsoft.com/office/drawing/2014/main" id="{521F823C-BF6A-4533-B0F7-14A3B7E04566}"/>
              </a:ext>
            </a:extLst>
          </p:cNvPr>
          <p:cNvSpPr txBox="1">
            <a:spLocks/>
          </p:cNvSpPr>
          <p:nvPr/>
        </p:nvSpPr>
        <p:spPr>
          <a:xfrm>
            <a:off x="9479279" y="6571253"/>
            <a:ext cx="2473234"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 © 1TRAINING.ORG 2022</a:t>
            </a:r>
            <a:endParaRPr kumimoji="0" lang="en-IN" sz="1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0" name="Footer Placeholder 3">
            <a:extLst>
              <a:ext uri="{FF2B5EF4-FFF2-40B4-BE49-F238E27FC236}">
                <a16:creationId xmlns="" xmlns:a16="http://schemas.microsoft.com/office/drawing/2014/main" id="{521F823C-BF6A-4533-B0F7-14A3B7E04566}"/>
              </a:ext>
            </a:extLst>
          </p:cNvPr>
          <p:cNvSpPr txBox="1">
            <a:spLocks/>
          </p:cNvSpPr>
          <p:nvPr/>
        </p:nvSpPr>
        <p:spPr>
          <a:xfrm>
            <a:off x="-65319" y="6571253"/>
            <a:ext cx="2704016"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  Website : www.1training.org</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31" name="Footer Placeholder 3">
            <a:extLst>
              <a:ext uri="{FF2B5EF4-FFF2-40B4-BE49-F238E27FC236}">
                <a16:creationId xmlns="" xmlns:a16="http://schemas.microsoft.com/office/drawing/2014/main" id="{521F823C-BF6A-4533-B0F7-14A3B7E04566}"/>
              </a:ext>
            </a:extLst>
          </p:cNvPr>
          <p:cNvSpPr txBox="1">
            <a:spLocks/>
          </p:cNvSpPr>
          <p:nvPr/>
        </p:nvSpPr>
        <p:spPr>
          <a:xfrm>
            <a:off x="4815835" y="6571253"/>
            <a:ext cx="2329548" cy="365125"/>
          </a:xfrm>
          <a:prstGeom prst="rect">
            <a:avLst/>
          </a:prstGeom>
        </p:spPr>
        <p:txBody>
          <a:bodyPr vert="horz" lIns="91440" tIns="45720" rIns="91440" bIns="45720" rtlCol="0" anchor="ctr"/>
          <a:lstStyle/>
          <a:p>
            <a:pPr lvl="0" algn="ctr"/>
            <a:r>
              <a:rPr lang="en-US" sz="1300" dirty="0" smtClean="0">
                <a:solidFill>
                  <a:schemeClr val="bg1"/>
                </a:solidFill>
                <a:effectLst>
                  <a:outerShdw blurRad="38100" dist="38100" dir="2700000" algn="tl">
                    <a:srgbClr val="000000">
                      <a:alpha val="43137"/>
                    </a:srgbClr>
                  </a:outerShdw>
                </a:effectLst>
              </a:rPr>
              <a:t>WhatsApp : +4478-3869-0099</a:t>
            </a:r>
            <a:endParaRPr kumimoji="0" lang="en-IN" sz="13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20498" name="Picture 18" descr="C:\Users\user\Downloads\Untitled design (7).png"/>
          <p:cNvPicPr>
            <a:picLocks noChangeAspect="1" noChangeArrowheads="1"/>
          </p:cNvPicPr>
          <p:nvPr/>
        </p:nvPicPr>
        <p:blipFill>
          <a:blip r:embed="rId3"/>
          <a:srcRect/>
          <a:stretch>
            <a:fillRect/>
          </a:stretch>
        </p:blipFill>
        <p:spPr bwMode="auto">
          <a:xfrm rot="16200000">
            <a:off x="9356915" y="3364006"/>
            <a:ext cx="3738282" cy="1931893"/>
          </a:xfrm>
          <a:prstGeom prst="rect">
            <a:avLst/>
          </a:prstGeom>
          <a:noFill/>
        </p:spPr>
      </p:pic>
      <p:sp>
        <p:nvSpPr>
          <p:cNvPr id="21" name="Title 1">
            <a:extLst>
              <a:ext uri="{FF2B5EF4-FFF2-40B4-BE49-F238E27FC236}">
                <a16:creationId xmlns="" xmlns:a16="http://schemas.microsoft.com/office/drawing/2014/main" id="{A972347E-55D5-4734-9B3B-B16FF9A7DAA0}"/>
              </a:ext>
            </a:extLst>
          </p:cNvPr>
          <p:cNvSpPr>
            <a:spLocks noGrp="1"/>
          </p:cNvSpPr>
          <p:nvPr>
            <p:ph type="title"/>
          </p:nvPr>
        </p:nvSpPr>
        <p:spPr>
          <a:xfrm>
            <a:off x="65315" y="1240971"/>
            <a:ext cx="3331030" cy="635180"/>
          </a:xfrm>
        </p:spPr>
        <p:txBody>
          <a:bodyPr>
            <a:normAutofit fontScale="90000"/>
          </a:bodyPr>
          <a:lstStyle/>
          <a:p>
            <a:pPr algn="ct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VALUE FOR MONEY</a:t>
            </a:r>
            <a:endParaRPr lang="en-IN" sz="6600" dirty="0">
              <a:effectLst>
                <a:outerShdw blurRad="38100" dist="38100" dir="2700000" algn="tl">
                  <a:srgbClr val="000000">
                    <a:alpha val="43137"/>
                  </a:srgbClr>
                </a:outerShdw>
              </a:effectLst>
            </a:endParaRPr>
          </a:p>
        </p:txBody>
      </p:sp>
      <p:sp>
        <p:nvSpPr>
          <p:cNvPr id="22" name="TextBox 21"/>
          <p:cNvSpPr txBox="1"/>
          <p:nvPr/>
        </p:nvSpPr>
        <p:spPr>
          <a:xfrm>
            <a:off x="195944" y="2076994"/>
            <a:ext cx="3043645" cy="3416320"/>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In a world where education can cost the earth, we want to make a good education affordable and easy, so we offer courses at reasonable prices. We often run promotions and deals so you might even be able to make an extra saving with 1Training! Our courses are for people of all abilities and backgrounds, so no one is left out.</a:t>
            </a:r>
            <a:endParaRPr lang="en-US" dirty="0">
              <a:solidFill>
                <a:srgbClr val="002060"/>
              </a:solidFill>
              <a:effectLst>
                <a:outerShdw blurRad="38100" dist="38100" dir="2700000" algn="tl">
                  <a:srgbClr val="000000">
                    <a:alpha val="43137"/>
                  </a:srgbClr>
                </a:outerShdw>
              </a:effectLst>
            </a:endParaRPr>
          </a:p>
        </p:txBody>
      </p:sp>
      <p:sp>
        <p:nvSpPr>
          <p:cNvPr id="23" name="TextBox 22"/>
          <p:cNvSpPr txBox="1"/>
          <p:nvPr/>
        </p:nvSpPr>
        <p:spPr>
          <a:xfrm>
            <a:off x="3905794" y="2104242"/>
            <a:ext cx="3971110" cy="2862322"/>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Because we want your learning experience to be hassle free, we won’t pressure you to stick to a certain timetable, or work to our schedule. You can go through the course material at your own pace, and complete assignments and exams when you like. That’s the beauty of our online platform, you can learn in your own home, at your own speed.</a:t>
            </a:r>
            <a:endParaRPr lang="en-US" dirty="0">
              <a:solidFill>
                <a:srgbClr val="002060"/>
              </a:solidFill>
              <a:effectLst>
                <a:outerShdw blurRad="38100" dist="38100" dir="2700000" algn="tl">
                  <a:srgbClr val="000000">
                    <a:alpha val="43137"/>
                  </a:srgbClr>
                </a:outerShdw>
              </a:effectLst>
            </a:endParaRPr>
          </a:p>
        </p:txBody>
      </p:sp>
      <p:sp>
        <p:nvSpPr>
          <p:cNvPr id="27" name="TextBox 26"/>
          <p:cNvSpPr txBox="1"/>
          <p:nvPr/>
        </p:nvSpPr>
        <p:spPr>
          <a:xfrm>
            <a:off x="8569234" y="2129244"/>
            <a:ext cx="3230879" cy="3139321"/>
          </a:xfrm>
          <a:prstGeom prst="rect">
            <a:avLst/>
          </a:prstGeom>
          <a:noFill/>
        </p:spPr>
        <p:txBody>
          <a:bodyPr wrap="square" rtlCol="0">
            <a:spAutoFit/>
          </a:bodyPr>
          <a:lstStyle/>
          <a:p>
            <a:r>
              <a:rPr lang="en-US" dirty="0" smtClean="0">
                <a:solidFill>
                  <a:srgbClr val="002060"/>
                </a:solidFill>
                <a:effectLst>
                  <a:outerShdw blurRad="38100" dist="38100" dir="2700000" algn="tl">
                    <a:srgbClr val="000000">
                      <a:alpha val="43137"/>
                    </a:srgbClr>
                  </a:outerShdw>
                </a:effectLst>
              </a:rPr>
              <a:t>Whether you’re in a classroom or not, we all need support when we’re learning new skills. While our students go through the modules independently, they always have the support of one of our lovely tutors. We work in partnership with tutors who are talented, experienced, and very passionate about what they do.</a:t>
            </a:r>
            <a:endParaRPr lang="en-US" dirty="0">
              <a:solidFill>
                <a:srgbClr val="002060"/>
              </a:solidFill>
              <a:effectLst>
                <a:outerShdw blurRad="38100" dist="38100" dir="2700000" algn="tl">
                  <a:srgbClr val="000000">
                    <a:alpha val="43137"/>
                  </a:srgbClr>
                </a:outerShdw>
              </a:effectLst>
            </a:endParaRPr>
          </a:p>
        </p:txBody>
      </p:sp>
      <p:sp>
        <p:nvSpPr>
          <p:cNvPr id="33" name="Title 1">
            <a:extLst>
              <a:ext uri="{FF2B5EF4-FFF2-40B4-BE49-F238E27FC236}">
                <a16:creationId xmlns="" xmlns:a16="http://schemas.microsoft.com/office/drawing/2014/main" id="{A972347E-55D5-4734-9B3B-B16FF9A7DAA0}"/>
              </a:ext>
            </a:extLst>
          </p:cNvPr>
          <p:cNvSpPr txBox="1">
            <a:spLocks/>
          </p:cNvSpPr>
          <p:nvPr/>
        </p:nvSpPr>
        <p:spPr>
          <a:xfrm>
            <a:off x="8477794" y="1262743"/>
            <a:ext cx="3553097" cy="635180"/>
          </a:xfrm>
          <a:prstGeom prst="rect">
            <a:avLst/>
          </a:prstGeom>
        </p:spPr>
        <p:txBody>
          <a:bodyPr vert="horz" lIns="91440" tIns="45720" rIns="91440" bIns="45720" rtlCol="0" anchor="ctr">
            <a:normAutofit fontScale="90000"/>
          </a:bodyPr>
          <a:lstStyle/>
          <a:p>
            <a:pPr lvl="0" algn="ctr" defTabSz="914400">
              <a:lnSpc>
                <a:spcPct val="90000"/>
              </a:lnSpc>
              <a:spcBef>
                <a:spcPct val="0"/>
              </a:spcBef>
            </a:pPr>
            <a:r>
              <a:rPr lang="en-US" sz="32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WILL I GET SUPPORT?</a:t>
            </a:r>
            <a:endParaRPr kumimoji="0" lang="en-IN" sz="6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34" name="Title 1">
            <a:extLst>
              <a:ext uri="{FF2B5EF4-FFF2-40B4-BE49-F238E27FC236}">
                <a16:creationId xmlns="" xmlns:a16="http://schemas.microsoft.com/office/drawing/2014/main" id="{A972347E-55D5-4734-9B3B-B16FF9A7DAA0}"/>
              </a:ext>
            </a:extLst>
          </p:cNvPr>
          <p:cNvSpPr txBox="1">
            <a:spLocks/>
          </p:cNvSpPr>
          <p:nvPr/>
        </p:nvSpPr>
        <p:spPr>
          <a:xfrm>
            <a:off x="3644536" y="1245327"/>
            <a:ext cx="3762102" cy="635180"/>
          </a:xfrm>
          <a:prstGeom prst="rect">
            <a:avLst/>
          </a:prstGeom>
        </p:spPr>
        <p:txBody>
          <a:bodyPr vert="horz" lIns="91440" tIns="45720" rIns="91440" bIns="45720" rtlCol="0" anchor="ctr">
            <a:noAutofit/>
          </a:bodyPr>
          <a:lstStyle/>
          <a:p>
            <a:pPr lvl="0" algn="ctr" defTabSz="914400">
              <a:lnSpc>
                <a:spcPct val="90000"/>
              </a:lnSpc>
              <a:spcBef>
                <a:spcPct val="0"/>
              </a:spcBef>
            </a:pPr>
            <a:r>
              <a:rPr lang="en-US" sz="2900" b="1" dirty="0" smtClean="0">
                <a:solidFill>
                  <a:srgbClr val="000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WHEN CAN I LEARN?</a:t>
            </a:r>
            <a:endParaRPr kumimoji="0" lang="en-IN" sz="29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40" name="Rounded Rectangle 39"/>
          <p:cNvSpPr/>
          <p:nvPr/>
        </p:nvSpPr>
        <p:spPr>
          <a:xfrm>
            <a:off x="3879668" y="5512526"/>
            <a:ext cx="3905795" cy="587829"/>
          </a:xfrm>
          <a:prstGeom prst="round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ysClr val="windowText" lastClr="000000"/>
              </a:solidFill>
            </a:endParaRPr>
          </a:p>
        </p:txBody>
      </p:sp>
      <p:pic>
        <p:nvPicPr>
          <p:cNvPr id="41" name="Picture 2" descr="D:\1 - T\footer_logo.png"/>
          <p:cNvPicPr>
            <a:picLocks noChangeAspect="1" noChangeArrowheads="1"/>
          </p:cNvPicPr>
          <p:nvPr/>
        </p:nvPicPr>
        <p:blipFill>
          <a:blip r:embed="rId4"/>
          <a:srcRect/>
          <a:stretch>
            <a:fillRect/>
          </a:stretch>
        </p:blipFill>
        <p:spPr bwMode="auto">
          <a:xfrm>
            <a:off x="3988952" y="5538651"/>
            <a:ext cx="665858" cy="522514"/>
          </a:xfrm>
          <a:prstGeom prst="rect">
            <a:avLst/>
          </a:prstGeom>
          <a:noFill/>
        </p:spPr>
      </p:pic>
      <p:sp>
        <p:nvSpPr>
          <p:cNvPr id="42" name="Rectangle 41"/>
          <p:cNvSpPr/>
          <p:nvPr/>
        </p:nvSpPr>
        <p:spPr>
          <a:xfrm>
            <a:off x="3879669" y="5595648"/>
            <a:ext cx="3866606" cy="446276"/>
          </a:xfrm>
          <a:prstGeom prst="rect">
            <a:avLst/>
          </a:prstGeom>
        </p:spPr>
        <p:txBody>
          <a:bodyPr wrap="square">
            <a:spAutoFit/>
          </a:bodyPr>
          <a:lstStyle/>
          <a:p>
            <a:pPr algn="ctr"/>
            <a:r>
              <a:rPr lang="en-US" sz="2300" b="1" dirty="0" smtClean="0">
                <a:solidFill>
                  <a:srgbClr val="000066"/>
                </a:solidFill>
                <a:hlinkClick r:id="rId5"/>
              </a:rPr>
              <a:t>Get DEALS</a:t>
            </a:r>
            <a:endParaRPr lang="en-US" sz="2300" dirty="0"/>
          </a:p>
        </p:txBody>
      </p:sp>
    </p:spTree>
    <p:extLst>
      <p:ext uri="{BB962C8B-B14F-4D97-AF65-F5344CB8AC3E}">
        <p14:creationId xmlns="" xmlns:p14="http://schemas.microsoft.com/office/powerpoint/2010/main" val="294939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6">
            <a:extLst>
              <a:ext uri="{FF2B5EF4-FFF2-40B4-BE49-F238E27FC236}">
                <a16:creationId xmlns="" xmlns:a16="http://schemas.microsoft.com/office/drawing/2014/main" id="{D9736DB4-7DAB-4CF2-8341-ABDA7A63B94C}"/>
              </a:ext>
            </a:extLst>
          </p:cNvPr>
          <p:cNvGrpSpPr/>
          <p:nvPr/>
        </p:nvGrpSpPr>
        <p:grpSpPr>
          <a:xfrm>
            <a:off x="0" y="143377"/>
            <a:ext cx="12192000" cy="1632780"/>
            <a:chOff x="373061" y="136525"/>
            <a:chExt cx="11733214" cy="1632780"/>
          </a:xfrm>
        </p:grpSpPr>
        <p:sp>
          <p:nvSpPr>
            <p:cNvPr id="33" name="Rectangle 32">
              <a:extLst>
                <a:ext uri="{FF2B5EF4-FFF2-40B4-BE49-F238E27FC236}">
                  <a16:creationId xmlns="" xmlns:a16="http://schemas.microsoft.com/office/drawing/2014/main" id="{E1C5D41E-BBFC-4AA2-96C5-7B4C92C3EA4C}"/>
                </a:ext>
              </a:extLst>
            </p:cNvPr>
            <p:cNvSpPr/>
            <p:nvPr/>
          </p:nvSpPr>
          <p:spPr>
            <a:xfrm>
              <a:off x="1220560" y="1122974"/>
              <a:ext cx="10478949" cy="646331"/>
            </a:xfrm>
            <a:prstGeom prst="rect">
              <a:avLst/>
            </a:prstGeom>
          </p:spPr>
          <p:txBody>
            <a:bodyPr wrap="square">
              <a:spAutoFit/>
            </a:bodyPr>
            <a:lstStyle/>
            <a:p>
              <a:pPr algn="ctr"/>
              <a:endParaRPr lang="en-US" sz="3600" b="1" dirty="0">
                <a:solidFill>
                  <a:srgbClr val="000066"/>
                </a:solidFill>
              </a:endParaRPr>
            </a:p>
          </p:txBody>
        </p:sp>
        <p:grpSp>
          <p:nvGrpSpPr>
            <p:cNvPr id="35" name="Group 11">
              <a:extLst>
                <a:ext uri="{FF2B5EF4-FFF2-40B4-BE49-F238E27FC236}">
                  <a16:creationId xmlns="" xmlns:a16="http://schemas.microsoft.com/office/drawing/2014/main" id="{8DA81A9E-8037-4003-BEFC-D23F8FAFB7C4}"/>
                </a:ext>
              </a:extLst>
            </p:cNvPr>
            <p:cNvGrpSpPr/>
            <p:nvPr/>
          </p:nvGrpSpPr>
          <p:grpSpPr>
            <a:xfrm>
              <a:off x="373061" y="136525"/>
              <a:ext cx="11733214" cy="765356"/>
              <a:chOff x="373061" y="136525"/>
              <a:chExt cx="11733214" cy="765356"/>
            </a:xfrm>
          </p:grpSpPr>
          <p:sp>
            <p:nvSpPr>
              <p:cNvPr id="36" name="Rectangle 35">
                <a:extLst>
                  <a:ext uri="{FF2B5EF4-FFF2-40B4-BE49-F238E27FC236}">
                    <a16:creationId xmlns="" xmlns:a16="http://schemas.microsoft.com/office/drawing/2014/main" id="{7F866AA8-7D13-4898-98D8-84E04AD690CB}"/>
                  </a:ext>
                </a:extLst>
              </p:cNvPr>
              <p:cNvSpPr/>
              <p:nvPr/>
            </p:nvSpPr>
            <p:spPr>
              <a:xfrm>
                <a:off x="373061" y="317499"/>
                <a:ext cx="11733214" cy="36512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7" name="Rectangle 36">
                <a:extLst>
                  <a:ext uri="{FF2B5EF4-FFF2-40B4-BE49-F238E27FC236}">
                    <a16:creationId xmlns="" xmlns:a16="http://schemas.microsoft.com/office/drawing/2014/main" id="{36CAE4FD-9255-4AF7-8743-191DE5399BD7}"/>
                  </a:ext>
                </a:extLst>
              </p:cNvPr>
              <p:cNvSpPr/>
              <p:nvPr/>
            </p:nvSpPr>
            <p:spPr>
              <a:xfrm>
                <a:off x="562927" y="136525"/>
                <a:ext cx="3035244" cy="765356"/>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sp>
        <p:nvSpPr>
          <p:cNvPr id="39" name="Rectangle 38">
            <a:extLst>
              <a:ext uri="{FF2B5EF4-FFF2-40B4-BE49-F238E27FC236}">
                <a16:creationId xmlns="" xmlns:a16="http://schemas.microsoft.com/office/drawing/2014/main" id="{0F8E9454-C347-409D-8E8C-1A74029E6070}"/>
              </a:ext>
            </a:extLst>
          </p:cNvPr>
          <p:cNvSpPr/>
          <p:nvPr/>
        </p:nvSpPr>
        <p:spPr>
          <a:xfrm>
            <a:off x="586093" y="662423"/>
            <a:ext cx="11160364" cy="2194954"/>
          </a:xfrm>
          <a:prstGeom prst="rect">
            <a:avLst/>
          </a:prstGeom>
        </p:spPr>
        <p:txBody>
          <a:bodyPr wrap="square">
            <a:noAutofit/>
          </a:bodyPr>
          <a:lstStyle/>
          <a:p>
            <a:pPr algn="ctr">
              <a:lnSpc>
                <a:spcPct val="106000"/>
              </a:lnSpc>
              <a:spcAft>
                <a:spcPts val="800"/>
              </a:spcAft>
            </a:pPr>
            <a:r>
              <a:rPr lang="en-US" sz="3200" b="1" dirty="0">
                <a:solidFill>
                  <a:srgbClr val="000066"/>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About Us:</a:t>
            </a:r>
            <a:endParaRPr lang="en-IN" sz="3200" b="1" dirty="0">
              <a:solidFill>
                <a:srgbClr val="000066"/>
              </a:solidFill>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endParaRPr>
          </a:p>
          <a:p>
            <a:pPr>
              <a:lnSpc>
                <a:spcPct val="106000"/>
              </a:lnSpc>
              <a:spcAft>
                <a:spcPts val="800"/>
              </a:spcAft>
            </a:pPr>
            <a:r>
              <a:rPr lang="en-US" dirty="0" smtClean="0">
                <a:solidFill>
                  <a:srgbClr val="44546A"/>
                </a:solidFill>
                <a:latin typeface="Calibri" panose="020F0502020204030204" pitchFamily="34" charset="0"/>
                <a:ea typeface="Calibri" panose="020F0502020204030204" pitchFamily="34" charset="0"/>
                <a:cs typeface="Times New Roman" panose="02020603050405020304" pitchFamily="18" charset="0"/>
              </a:rPr>
              <a:t>We believe that online learning should be modern and innovative, which is why we created 1Training. Offering courses on a wide range of topics, we can help you find the career of your dreams, and will help you every step of the way. Cutting edge teaching techniques, a wide range of topics, and the personal touch is our recipe for deliciously simple learning. If you don’t believe us, just ask the 10,000+ people we’ve already helped to realise their full potential.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0" name="TextBox 24">
            <a:extLst>
              <a:ext uri="{FF2B5EF4-FFF2-40B4-BE49-F238E27FC236}">
                <a16:creationId xmlns="" xmlns:a16="http://schemas.microsoft.com/office/drawing/2014/main" id="{8581F07E-3AAB-4F81-84AD-8B6C89CF14E5}"/>
              </a:ext>
            </a:extLst>
          </p:cNvPr>
          <p:cNvSpPr txBox="1"/>
          <p:nvPr/>
        </p:nvSpPr>
        <p:spPr>
          <a:xfrm>
            <a:off x="444137" y="2697630"/>
            <a:ext cx="11247120" cy="489707"/>
          </a:xfrm>
          <a:prstGeom prst="rect">
            <a:avLst/>
          </a:prstGeom>
          <a:solidFill>
            <a:srgbClr val="000066"/>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noAutofit/>
          </a:bodyPr>
          <a:lstStyle/>
          <a:p>
            <a:pPr algn="ctr">
              <a:lnSpc>
                <a:spcPct val="115000"/>
              </a:lnSpc>
              <a:spcBef>
                <a:spcPts val="1200"/>
              </a:spcBef>
              <a:spcAft>
                <a:spcPts val="1000"/>
              </a:spcAft>
            </a:pPr>
            <a:r>
              <a:rPr lang="en-US" sz="2400" b="1" i="1" dirty="0" smtClean="0">
                <a:solidFill>
                  <a:srgbClr val="FFFFFF"/>
                </a:solidFill>
                <a:ea typeface="Times New Roman" panose="02020603050405020304" pitchFamily="18" charset="0"/>
                <a:cs typeface="Times New Roman" panose="02020603050405020304" pitchFamily="18" charset="0"/>
              </a:rPr>
              <a:t>Awarding Organization Partners</a:t>
            </a:r>
            <a:endParaRPr lang="en-IN" sz="1100" dirty="0">
              <a:effectLst/>
              <a:ea typeface="Times New Roman" panose="02020603050405020304" pitchFamily="18" charset="0"/>
              <a:cs typeface="Times New Roman" panose="02020603050405020304" pitchFamily="18" charset="0"/>
            </a:endParaRPr>
          </a:p>
        </p:txBody>
      </p:sp>
      <p:pic>
        <p:nvPicPr>
          <p:cNvPr id="21506" name="Picture 2" descr="D:\1 - T\awarding-1.jpg"/>
          <p:cNvPicPr>
            <a:picLocks noChangeAspect="1" noChangeArrowheads="1"/>
          </p:cNvPicPr>
          <p:nvPr/>
        </p:nvPicPr>
        <p:blipFill>
          <a:blip r:embed="rId2"/>
          <a:srcRect/>
          <a:stretch>
            <a:fillRect/>
          </a:stretch>
        </p:blipFill>
        <p:spPr bwMode="auto">
          <a:xfrm>
            <a:off x="235133" y="3327400"/>
            <a:ext cx="1436913" cy="478971"/>
          </a:xfrm>
          <a:prstGeom prst="rect">
            <a:avLst/>
          </a:prstGeom>
          <a:noFill/>
        </p:spPr>
      </p:pic>
      <p:pic>
        <p:nvPicPr>
          <p:cNvPr id="21507" name="Picture 3" descr="D:\1 - T\awarding-3.jpg"/>
          <p:cNvPicPr>
            <a:picLocks noChangeAspect="1" noChangeArrowheads="1"/>
          </p:cNvPicPr>
          <p:nvPr/>
        </p:nvPicPr>
        <p:blipFill>
          <a:blip r:embed="rId3"/>
          <a:srcRect/>
          <a:stretch>
            <a:fillRect/>
          </a:stretch>
        </p:blipFill>
        <p:spPr bwMode="auto">
          <a:xfrm>
            <a:off x="1363670" y="3383280"/>
            <a:ext cx="1167193" cy="418012"/>
          </a:xfrm>
          <a:prstGeom prst="rect">
            <a:avLst/>
          </a:prstGeom>
          <a:noFill/>
        </p:spPr>
      </p:pic>
      <p:pic>
        <p:nvPicPr>
          <p:cNvPr id="21508" name="Picture 4" descr="D:\1 - T\awarding-7.jpg"/>
          <p:cNvPicPr>
            <a:picLocks noChangeAspect="1" noChangeArrowheads="1"/>
          </p:cNvPicPr>
          <p:nvPr/>
        </p:nvPicPr>
        <p:blipFill>
          <a:blip r:embed="rId4"/>
          <a:srcRect/>
          <a:stretch>
            <a:fillRect/>
          </a:stretch>
        </p:blipFill>
        <p:spPr bwMode="auto">
          <a:xfrm>
            <a:off x="2262051" y="3286759"/>
            <a:ext cx="1700349" cy="566783"/>
          </a:xfrm>
          <a:prstGeom prst="rect">
            <a:avLst/>
          </a:prstGeom>
          <a:noFill/>
        </p:spPr>
      </p:pic>
      <p:pic>
        <p:nvPicPr>
          <p:cNvPr id="21509" name="Picture 5" descr="D:\1 - T\awarding-9.jpg"/>
          <p:cNvPicPr>
            <a:picLocks noChangeAspect="1" noChangeArrowheads="1"/>
          </p:cNvPicPr>
          <p:nvPr/>
        </p:nvPicPr>
        <p:blipFill>
          <a:blip r:embed="rId5"/>
          <a:srcRect/>
          <a:stretch>
            <a:fillRect/>
          </a:stretch>
        </p:blipFill>
        <p:spPr bwMode="auto">
          <a:xfrm>
            <a:off x="3892732" y="3292566"/>
            <a:ext cx="1776549" cy="592183"/>
          </a:xfrm>
          <a:prstGeom prst="rect">
            <a:avLst/>
          </a:prstGeom>
          <a:noFill/>
        </p:spPr>
      </p:pic>
      <p:pic>
        <p:nvPicPr>
          <p:cNvPr id="21510" name="Picture 6" descr="D:\1 - T\awarding-13.jpg"/>
          <p:cNvPicPr>
            <a:picLocks noChangeAspect="1" noChangeArrowheads="1"/>
          </p:cNvPicPr>
          <p:nvPr/>
        </p:nvPicPr>
        <p:blipFill>
          <a:blip r:embed="rId6"/>
          <a:srcRect/>
          <a:stretch>
            <a:fillRect/>
          </a:stretch>
        </p:blipFill>
        <p:spPr bwMode="auto">
          <a:xfrm>
            <a:off x="5564777" y="3423196"/>
            <a:ext cx="1097280" cy="365760"/>
          </a:xfrm>
          <a:prstGeom prst="rect">
            <a:avLst/>
          </a:prstGeom>
          <a:noFill/>
        </p:spPr>
      </p:pic>
      <p:pic>
        <p:nvPicPr>
          <p:cNvPr id="21511" name="Picture 7" descr="D:\1 - T\awarding-14.jpg"/>
          <p:cNvPicPr>
            <a:picLocks noChangeAspect="1" noChangeArrowheads="1"/>
          </p:cNvPicPr>
          <p:nvPr/>
        </p:nvPicPr>
        <p:blipFill>
          <a:blip r:embed="rId7"/>
          <a:srcRect/>
          <a:stretch>
            <a:fillRect/>
          </a:stretch>
        </p:blipFill>
        <p:spPr bwMode="auto">
          <a:xfrm>
            <a:off x="6520543" y="3410133"/>
            <a:ext cx="1212667" cy="404222"/>
          </a:xfrm>
          <a:prstGeom prst="rect">
            <a:avLst/>
          </a:prstGeom>
          <a:noFill/>
        </p:spPr>
      </p:pic>
      <p:pic>
        <p:nvPicPr>
          <p:cNvPr id="21512" name="Picture 8" descr="D:\1 - T\awarding-16.jpg"/>
          <p:cNvPicPr>
            <a:picLocks noChangeAspect="1" noChangeArrowheads="1"/>
          </p:cNvPicPr>
          <p:nvPr/>
        </p:nvPicPr>
        <p:blipFill>
          <a:blip r:embed="rId8"/>
          <a:srcRect/>
          <a:stretch>
            <a:fillRect/>
          </a:stretch>
        </p:blipFill>
        <p:spPr bwMode="auto">
          <a:xfrm>
            <a:off x="7461069" y="3375298"/>
            <a:ext cx="1238794" cy="412931"/>
          </a:xfrm>
          <a:prstGeom prst="rect">
            <a:avLst/>
          </a:prstGeom>
          <a:noFill/>
        </p:spPr>
      </p:pic>
      <p:pic>
        <p:nvPicPr>
          <p:cNvPr id="21513" name="Picture 9" descr="D:\1 - T\awarding-18.jpg"/>
          <p:cNvPicPr>
            <a:picLocks noChangeAspect="1" noChangeArrowheads="1"/>
          </p:cNvPicPr>
          <p:nvPr/>
        </p:nvPicPr>
        <p:blipFill>
          <a:blip r:embed="rId9"/>
          <a:srcRect/>
          <a:stretch>
            <a:fillRect/>
          </a:stretch>
        </p:blipFill>
        <p:spPr bwMode="auto">
          <a:xfrm>
            <a:off x="8438604" y="3304902"/>
            <a:ext cx="1528353" cy="457200"/>
          </a:xfrm>
          <a:prstGeom prst="rect">
            <a:avLst/>
          </a:prstGeom>
          <a:noFill/>
        </p:spPr>
      </p:pic>
      <p:pic>
        <p:nvPicPr>
          <p:cNvPr id="21514" name="Picture 10" descr="D:\1 - T\awarding-20.jpg"/>
          <p:cNvPicPr>
            <a:picLocks noChangeAspect="1" noChangeArrowheads="1"/>
          </p:cNvPicPr>
          <p:nvPr/>
        </p:nvPicPr>
        <p:blipFill>
          <a:blip r:embed="rId10"/>
          <a:srcRect/>
          <a:stretch>
            <a:fillRect/>
          </a:stretch>
        </p:blipFill>
        <p:spPr bwMode="auto">
          <a:xfrm>
            <a:off x="9535883" y="3366588"/>
            <a:ext cx="1201783" cy="400594"/>
          </a:xfrm>
          <a:prstGeom prst="rect">
            <a:avLst/>
          </a:prstGeom>
          <a:noFill/>
        </p:spPr>
      </p:pic>
      <p:pic>
        <p:nvPicPr>
          <p:cNvPr id="21515" name="Picture 11" descr="D:\1 - T\awarding-22.jpg"/>
          <p:cNvPicPr>
            <a:picLocks noChangeAspect="1" noChangeArrowheads="1"/>
          </p:cNvPicPr>
          <p:nvPr/>
        </p:nvPicPr>
        <p:blipFill>
          <a:blip r:embed="rId11"/>
          <a:srcRect/>
          <a:stretch>
            <a:fillRect/>
          </a:stretch>
        </p:blipFill>
        <p:spPr bwMode="auto">
          <a:xfrm>
            <a:off x="10596152" y="3331029"/>
            <a:ext cx="1386840" cy="462280"/>
          </a:xfrm>
          <a:prstGeom prst="rect">
            <a:avLst/>
          </a:prstGeom>
          <a:noFill/>
        </p:spPr>
      </p:pic>
      <p:sp>
        <p:nvSpPr>
          <p:cNvPr id="59" name="Rectangle 58">
            <a:extLst>
              <a:ext uri="{FF2B5EF4-FFF2-40B4-BE49-F238E27FC236}">
                <a16:creationId xmlns="" xmlns:a16="http://schemas.microsoft.com/office/drawing/2014/main" id="{1F8D518C-8327-45DF-92E5-A4AADDC875E4}"/>
              </a:ext>
            </a:extLst>
          </p:cNvPr>
          <p:cNvSpPr/>
          <p:nvPr/>
        </p:nvSpPr>
        <p:spPr>
          <a:xfrm>
            <a:off x="5018778" y="4296464"/>
            <a:ext cx="6476535" cy="2349749"/>
          </a:xfrm>
          <a:prstGeom prst="rect">
            <a:avLst/>
          </a:prstGeom>
          <a:solidFill>
            <a:srgbClr val="000066"/>
          </a:solidFill>
          <a:ln w="38100">
            <a:solidFill>
              <a:srgbClr val="002060"/>
            </a:solidFill>
          </a:ln>
        </p:spPr>
        <p:txBody>
          <a:bodyPr wrap="square">
            <a:noAutofit/>
          </a:bodyPr>
          <a:lstStyle/>
          <a:p>
            <a:r>
              <a:rPr lang="en-US" sz="2000" b="1"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Contact Us:</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b="1"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hlinkClick r:id="rId12"/>
              </a:rPr>
              <a:t>1Training</a:t>
            </a:r>
            <a:endParaRPr lang="en-IN" sz="2000" b="1" dirty="0" smtClea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The Clubhouse </a:t>
            </a:r>
            <a:r>
              <a:rPr lang="en-US" dirty="0" err="1"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Holborn</a:t>
            </a:r>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p>
          <a:p>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20 St. Andrew street, London.</a:t>
            </a:r>
          </a:p>
          <a:p>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EC4A 3AG,, United Kingdom</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Tel: </a:t>
            </a:r>
            <a:r>
              <a:rPr lang="en-US"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+4420 8610 9650</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b="1"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Email: </a:t>
            </a:r>
            <a:r>
              <a:rPr lang="en-US" b="1" u="sng" dirty="0" smtClean="0">
                <a:solidFill>
                  <a:schemeClr val="bg1"/>
                </a:solidFill>
                <a:latin typeface="Calibri" panose="020F0502020204030204" pitchFamily="34" charset="0"/>
                <a:ea typeface="Times New Roman" panose="02020603050405020304" pitchFamily="18" charset="0"/>
                <a:cs typeface="Times New Roman" panose="02020603050405020304" pitchFamily="18" charset="0"/>
              </a:rPr>
              <a:t>info@1training.org</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60" name="Group 59">
            <a:extLst>
              <a:ext uri="{FF2B5EF4-FFF2-40B4-BE49-F238E27FC236}">
                <a16:creationId xmlns="" xmlns:a16="http://schemas.microsoft.com/office/drawing/2014/main" id="{3C4D0F83-FB98-44F3-A996-265D45BB1507}"/>
              </a:ext>
            </a:extLst>
          </p:cNvPr>
          <p:cNvGrpSpPr/>
          <p:nvPr/>
        </p:nvGrpSpPr>
        <p:grpSpPr>
          <a:xfrm>
            <a:off x="522515" y="4296465"/>
            <a:ext cx="4342782" cy="2350990"/>
            <a:chOff x="1950720" y="4193309"/>
            <a:chExt cx="3168015" cy="2031803"/>
          </a:xfrm>
          <a:solidFill>
            <a:srgbClr val="000066"/>
          </a:solidFill>
        </p:grpSpPr>
        <p:sp>
          <p:nvSpPr>
            <p:cNvPr id="61" name="Rectangle 60">
              <a:extLst>
                <a:ext uri="{FF2B5EF4-FFF2-40B4-BE49-F238E27FC236}">
                  <a16:creationId xmlns="" xmlns:a16="http://schemas.microsoft.com/office/drawing/2014/main" id="{77B45F7D-1C57-4A2C-8B0C-5BF526CC7FF4}"/>
                </a:ext>
              </a:extLst>
            </p:cNvPr>
            <p:cNvSpPr/>
            <p:nvPr/>
          </p:nvSpPr>
          <p:spPr>
            <a:xfrm>
              <a:off x="1950720" y="4194382"/>
              <a:ext cx="3168015" cy="2030730"/>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8" name="TextBox 12">
              <a:extLst>
                <a:ext uri="{FF2B5EF4-FFF2-40B4-BE49-F238E27FC236}">
                  <a16:creationId xmlns="" xmlns:a16="http://schemas.microsoft.com/office/drawing/2014/main" id="{5980E434-158F-4809-BAFE-69D8F374134A}"/>
                </a:ext>
              </a:extLst>
            </p:cNvPr>
            <p:cNvSpPr txBox="1"/>
            <p:nvPr/>
          </p:nvSpPr>
          <p:spPr>
            <a:xfrm>
              <a:off x="2028222" y="4193309"/>
              <a:ext cx="3013010" cy="387634"/>
            </a:xfrm>
            <a:prstGeom prst="rect">
              <a:avLst/>
            </a:prstGeom>
            <a:grpFill/>
          </p:spPr>
          <p:txBody>
            <a:bodyPr wrap="square" rtlCol="0">
              <a:noAutofit/>
            </a:bodyPr>
            <a:lstStyle/>
            <a:p>
              <a:pPr algn="ctr">
                <a:lnSpc>
                  <a:spcPct val="115000"/>
                </a:lnSpc>
                <a:spcAft>
                  <a:spcPts val="1000"/>
                </a:spcAft>
              </a:pPr>
              <a:endParaRPr lang="en-IN" sz="1100" dirty="0">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1517" name="Picture 13" descr="D:\1 - T\image-removebg-preview1.png"/>
          <p:cNvPicPr>
            <a:picLocks noChangeAspect="1" noChangeArrowheads="1"/>
          </p:cNvPicPr>
          <p:nvPr/>
        </p:nvPicPr>
        <p:blipFill>
          <a:blip r:embed="rId13"/>
          <a:srcRect/>
          <a:stretch>
            <a:fillRect/>
          </a:stretch>
        </p:blipFill>
        <p:spPr bwMode="auto">
          <a:xfrm>
            <a:off x="517344" y="4305981"/>
            <a:ext cx="1543050" cy="1381125"/>
          </a:xfrm>
          <a:prstGeom prst="rect">
            <a:avLst/>
          </a:prstGeom>
          <a:noFill/>
        </p:spPr>
      </p:pic>
      <p:pic>
        <p:nvPicPr>
          <p:cNvPr id="21518" name="Picture 14" descr="D:\1 - T\NSec_SYM_MKTG.png"/>
          <p:cNvPicPr>
            <a:picLocks noChangeAspect="1" noChangeArrowheads="1"/>
          </p:cNvPicPr>
          <p:nvPr/>
        </p:nvPicPr>
        <p:blipFill>
          <a:blip r:embed="rId14"/>
          <a:srcRect/>
          <a:stretch>
            <a:fillRect/>
          </a:stretch>
        </p:blipFill>
        <p:spPr bwMode="auto">
          <a:xfrm>
            <a:off x="545375" y="5773782"/>
            <a:ext cx="1593546" cy="860515"/>
          </a:xfrm>
          <a:prstGeom prst="rect">
            <a:avLst/>
          </a:prstGeom>
          <a:noFill/>
        </p:spPr>
      </p:pic>
      <p:pic>
        <p:nvPicPr>
          <p:cNvPr id="21520" name="Picture 16" descr="D:\1 - T\pay_icon.png"/>
          <p:cNvPicPr>
            <a:picLocks noChangeAspect="1" noChangeArrowheads="1"/>
          </p:cNvPicPr>
          <p:nvPr/>
        </p:nvPicPr>
        <p:blipFill>
          <a:blip r:embed="rId15"/>
          <a:srcRect/>
          <a:stretch>
            <a:fillRect/>
          </a:stretch>
        </p:blipFill>
        <p:spPr bwMode="auto">
          <a:xfrm>
            <a:off x="2602689" y="5512526"/>
            <a:ext cx="2052418" cy="567690"/>
          </a:xfrm>
          <a:prstGeom prst="rect">
            <a:avLst/>
          </a:prstGeom>
          <a:noFill/>
        </p:spPr>
      </p:pic>
      <p:pic>
        <p:nvPicPr>
          <p:cNvPr id="76" name="Picture 4" descr="D:\1 - T\new-logo-light-1.png"/>
          <p:cNvPicPr>
            <a:picLocks noChangeAspect="1" noChangeArrowheads="1"/>
          </p:cNvPicPr>
          <p:nvPr/>
        </p:nvPicPr>
        <p:blipFill>
          <a:blip r:embed="rId16"/>
          <a:srcRect/>
          <a:stretch>
            <a:fillRect/>
          </a:stretch>
        </p:blipFill>
        <p:spPr bwMode="auto">
          <a:xfrm>
            <a:off x="405629" y="264659"/>
            <a:ext cx="2524125" cy="581025"/>
          </a:xfrm>
          <a:prstGeom prst="rect">
            <a:avLst/>
          </a:prstGeom>
          <a:noFill/>
        </p:spPr>
      </p:pic>
      <p:pic>
        <p:nvPicPr>
          <p:cNvPr id="28" name="Picture 12" descr="D:\1 - T\footer_logo.png"/>
          <p:cNvPicPr>
            <a:picLocks noChangeAspect="1" noChangeArrowheads="1"/>
          </p:cNvPicPr>
          <p:nvPr/>
        </p:nvPicPr>
        <p:blipFill>
          <a:blip r:embed="rId17"/>
          <a:srcRect/>
          <a:stretch>
            <a:fillRect/>
          </a:stretch>
        </p:blipFill>
        <p:spPr bwMode="auto">
          <a:xfrm>
            <a:off x="8718168" y="4626911"/>
            <a:ext cx="2293821" cy="1800013"/>
          </a:xfrm>
          <a:prstGeom prst="rect">
            <a:avLst/>
          </a:prstGeom>
          <a:noFill/>
        </p:spPr>
      </p:pic>
      <p:pic>
        <p:nvPicPr>
          <p:cNvPr id="2050" name="Picture 2" descr="D:\1 - T\pay_icons (1).png"/>
          <p:cNvPicPr>
            <a:picLocks noChangeAspect="1" noChangeArrowheads="1"/>
          </p:cNvPicPr>
          <p:nvPr/>
        </p:nvPicPr>
        <p:blipFill>
          <a:blip r:embed="rId18"/>
          <a:srcRect/>
          <a:stretch>
            <a:fillRect/>
          </a:stretch>
        </p:blipFill>
        <p:spPr bwMode="auto">
          <a:xfrm>
            <a:off x="2565083" y="6079127"/>
            <a:ext cx="2124075" cy="342900"/>
          </a:xfrm>
          <a:prstGeom prst="rect">
            <a:avLst/>
          </a:prstGeom>
          <a:noFill/>
        </p:spPr>
      </p:pic>
      <p:sp>
        <p:nvSpPr>
          <p:cNvPr id="30" name="TextBox 29"/>
          <p:cNvSpPr txBox="1"/>
          <p:nvPr/>
        </p:nvSpPr>
        <p:spPr>
          <a:xfrm>
            <a:off x="2586445" y="5120640"/>
            <a:ext cx="2168434" cy="353943"/>
          </a:xfrm>
          <a:prstGeom prst="rect">
            <a:avLst/>
          </a:prstGeom>
          <a:noFill/>
        </p:spPr>
        <p:txBody>
          <a:bodyPr wrap="square" rtlCol="0">
            <a:spAutoFit/>
          </a:bodyPr>
          <a:lstStyle/>
          <a:p>
            <a:r>
              <a:rPr lang="en-US" sz="1700" dirty="0" smtClean="0">
                <a:solidFill>
                  <a:schemeClr val="bg1"/>
                </a:solidFill>
              </a:rPr>
              <a:t>SECURE PAYMENTS BY</a:t>
            </a:r>
            <a:endParaRPr lang="en-US" sz="1700" dirty="0">
              <a:solidFill>
                <a:schemeClr val="bg1"/>
              </a:solidFill>
            </a:endParaRPr>
          </a:p>
        </p:txBody>
      </p:sp>
      <p:sp>
        <p:nvSpPr>
          <p:cNvPr id="32" name="TextBox 31"/>
          <p:cNvSpPr txBox="1"/>
          <p:nvPr/>
        </p:nvSpPr>
        <p:spPr>
          <a:xfrm>
            <a:off x="2521132" y="6374673"/>
            <a:ext cx="2795451" cy="292388"/>
          </a:xfrm>
          <a:prstGeom prst="rect">
            <a:avLst/>
          </a:prstGeom>
          <a:noFill/>
        </p:spPr>
        <p:txBody>
          <a:bodyPr wrap="square" rtlCol="0">
            <a:spAutoFit/>
          </a:bodyPr>
          <a:lstStyle/>
          <a:p>
            <a:r>
              <a:rPr lang="en-US" sz="1300" dirty="0" smtClean="0">
                <a:solidFill>
                  <a:schemeClr val="bg1"/>
                </a:solidFill>
              </a:rPr>
              <a:t>NO PAYPAL ACCOUNT NEEDED!</a:t>
            </a:r>
            <a:endParaRPr lang="en-US" sz="1300" dirty="0">
              <a:solidFill>
                <a:schemeClr val="bg1"/>
              </a:solidFill>
            </a:endParaRPr>
          </a:p>
        </p:txBody>
      </p:sp>
      <p:pic>
        <p:nvPicPr>
          <p:cNvPr id="34" name="Picture 7" descr="C:\Users\user\Downloads\Untitled design.png">
            <a:hlinkClick r:id="rId19"/>
          </p:cNvPr>
          <p:cNvPicPr>
            <a:picLocks noChangeAspect="1" noChangeArrowheads="1"/>
          </p:cNvPicPr>
          <p:nvPr/>
        </p:nvPicPr>
        <p:blipFill>
          <a:blip r:embed="rId20" cstate="print"/>
          <a:srcRect/>
          <a:stretch>
            <a:fillRect/>
          </a:stretch>
        </p:blipFill>
        <p:spPr bwMode="auto">
          <a:xfrm>
            <a:off x="2403565" y="4310744"/>
            <a:ext cx="574767" cy="574767"/>
          </a:xfrm>
          <a:prstGeom prst="rect">
            <a:avLst/>
          </a:prstGeom>
          <a:noFill/>
        </p:spPr>
      </p:pic>
      <p:pic>
        <p:nvPicPr>
          <p:cNvPr id="38" name="Picture 8" descr="C:\Users\user\Downloads\Untitled design (1).png">
            <a:hlinkClick r:id="rId21"/>
          </p:cNvPr>
          <p:cNvPicPr>
            <a:picLocks noChangeAspect="1" noChangeArrowheads="1"/>
          </p:cNvPicPr>
          <p:nvPr/>
        </p:nvPicPr>
        <p:blipFill>
          <a:blip r:embed="rId22" cstate="print"/>
          <a:srcRect/>
          <a:stretch>
            <a:fillRect/>
          </a:stretch>
        </p:blipFill>
        <p:spPr bwMode="auto">
          <a:xfrm>
            <a:off x="3095897" y="4310197"/>
            <a:ext cx="509451" cy="557921"/>
          </a:xfrm>
          <a:prstGeom prst="rect">
            <a:avLst/>
          </a:prstGeom>
          <a:noFill/>
        </p:spPr>
      </p:pic>
      <p:pic>
        <p:nvPicPr>
          <p:cNvPr id="41" name="Picture 9" descr="C:\Users\user\Downloads\Untitled design (2).png">
            <a:hlinkClick r:id="rId23"/>
          </p:cNvPr>
          <p:cNvPicPr>
            <a:picLocks noChangeAspect="1" noChangeArrowheads="1"/>
          </p:cNvPicPr>
          <p:nvPr/>
        </p:nvPicPr>
        <p:blipFill>
          <a:blip r:embed="rId24" cstate="print"/>
          <a:srcRect/>
          <a:stretch>
            <a:fillRect/>
          </a:stretch>
        </p:blipFill>
        <p:spPr bwMode="auto">
          <a:xfrm>
            <a:off x="3709851" y="4310742"/>
            <a:ext cx="522515" cy="563038"/>
          </a:xfrm>
          <a:prstGeom prst="rect">
            <a:avLst/>
          </a:prstGeom>
          <a:noFill/>
        </p:spPr>
      </p:pic>
      <p:pic>
        <p:nvPicPr>
          <p:cNvPr id="42" name="Picture 10" descr="C:\Users\user\Downloads\Untitled design (3).png">
            <a:hlinkClick r:id="rId25"/>
          </p:cNvPr>
          <p:cNvPicPr>
            <a:picLocks noChangeAspect="1" noChangeArrowheads="1"/>
          </p:cNvPicPr>
          <p:nvPr/>
        </p:nvPicPr>
        <p:blipFill>
          <a:blip r:embed="rId26" cstate="print"/>
          <a:srcRect/>
          <a:stretch>
            <a:fillRect/>
          </a:stretch>
        </p:blipFill>
        <p:spPr bwMode="auto">
          <a:xfrm>
            <a:off x="4310741" y="4310744"/>
            <a:ext cx="548641" cy="574765"/>
          </a:xfrm>
          <a:prstGeom prst="rect">
            <a:avLst/>
          </a:prstGeom>
          <a:noFill/>
        </p:spPr>
      </p:pic>
    </p:spTree>
    <p:extLst>
      <p:ext uri="{BB962C8B-B14F-4D97-AF65-F5344CB8AC3E}">
        <p14:creationId xmlns="" xmlns:p14="http://schemas.microsoft.com/office/powerpoint/2010/main" val="2147007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MR" id="{0AD32C77-207A-4BDF-9B4A-DD18D301D3A9}" vid="{81DD3CC3-19C1-4030-A4DE-8CA5144328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VMR</Template>
  <TotalTime>1122</TotalTime>
  <Words>1199</Words>
  <Application>Microsoft Office PowerPoint</Application>
  <PresentationFormat>Custom</PresentationFormat>
  <Paragraphs>122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Office Assistant Training Course Overview</vt:lpstr>
      <vt:lpstr>Office Assistant Training Course KEY FEATURES</vt:lpstr>
      <vt:lpstr>Office Assistant Training Course Learning Outcomes</vt:lpstr>
      <vt:lpstr>Office Assistant Training Course Description</vt:lpstr>
      <vt:lpstr>Office Assistant Training Course Curriculum</vt:lpstr>
      <vt:lpstr>WHO ARE WE?</vt:lpstr>
      <vt:lpstr>VALUE FOR MONEY</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Sarita</dc:creator>
  <cp:lastModifiedBy>user</cp:lastModifiedBy>
  <cp:revision>82</cp:revision>
  <dcterms:created xsi:type="dcterms:W3CDTF">2021-05-17T05:00:32Z</dcterms:created>
  <dcterms:modified xsi:type="dcterms:W3CDTF">2022-03-21T15:31:54Z</dcterms:modified>
</cp:coreProperties>
</file>