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66" r:id="rId2"/>
    <p:sldId id="268" r:id="rId3"/>
    <p:sldId id="270" r:id="rId4"/>
    <p:sldId id="271" r:id="rId5"/>
    <p:sldId id="272" r:id="rId6"/>
    <p:sldId id="273" r:id="rId7"/>
    <p:sldId id="274" r:id="rId8"/>
    <p:sldId id="27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KSHI GUPTA" initials="SG" lastIdx="2" clrIdx="0">
    <p:extLst>
      <p:ext uri="{19B8F6BF-5375-455C-9EA6-DF929625EA0E}">
        <p15:presenceInfo xmlns="" xmlns:p15="http://schemas.microsoft.com/office/powerpoint/2012/main" userId="d3c623d3b48156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66"/>
    <a:srgbClr val="FFCC00"/>
    <a:srgbClr val="F8C546"/>
    <a:srgbClr val="2970FF"/>
    <a:srgbClr val="F77C3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21"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4892077-197B-4DE6-AEB3-569DFD59FB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67B126DA-D1CB-4E51-A9E8-586BC720EF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5A4ED5-AD63-4E76-9B25-AE80698AD44C}" type="datetimeFigureOut">
              <a:rPr lang="en-IN" smtClean="0"/>
              <a:pPr/>
              <a:t>19-03-2022</a:t>
            </a:fld>
            <a:endParaRPr lang="en-IN"/>
          </a:p>
        </p:txBody>
      </p:sp>
      <p:sp>
        <p:nvSpPr>
          <p:cNvPr id="4" name="Footer Placeholder 3">
            <a:extLst>
              <a:ext uri="{FF2B5EF4-FFF2-40B4-BE49-F238E27FC236}">
                <a16:creationId xmlns="" xmlns:a16="http://schemas.microsoft.com/office/drawing/2014/main" id="{531E367A-26DA-4593-AAF2-74D41773C7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C50F7F7C-0DBE-4BB1-BAD4-1049755E85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39D4A1-0E30-4B45-B2AF-691620A0E260}" type="slidenum">
              <a:rPr lang="en-IN" smtClean="0"/>
              <a:pPr/>
              <a:t>‹#›</a:t>
            </a:fld>
            <a:endParaRPr lang="en-IN"/>
          </a:p>
        </p:txBody>
      </p:sp>
    </p:spTree>
    <p:extLst>
      <p:ext uri="{BB962C8B-B14F-4D97-AF65-F5344CB8AC3E}">
        <p14:creationId xmlns="" xmlns:p14="http://schemas.microsoft.com/office/powerpoint/2010/main" val="1553539607"/>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51186-D0B3-492F-8969-E896820B8F41}" type="datetimeFigureOut">
              <a:rPr lang="en-IN" smtClean="0"/>
              <a:pPr/>
              <a:t>19-03-2022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5A27F-CDF6-496A-8432-2FB0A948E2E2}" type="slidenum">
              <a:rPr lang="en-IN" smtClean="0"/>
              <a:pPr/>
              <a:t>‹#›</a:t>
            </a:fld>
            <a:endParaRPr lang="en-IN"/>
          </a:p>
        </p:txBody>
      </p:sp>
    </p:spTree>
    <p:extLst>
      <p:ext uri="{BB962C8B-B14F-4D97-AF65-F5344CB8AC3E}">
        <p14:creationId xmlns="" xmlns:p14="http://schemas.microsoft.com/office/powerpoint/2010/main" val="438422342"/>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F637F-05CB-4C32-B103-A987C9E574D6}" type="datetime1">
              <a:rPr lang="en-IN" smtClean="0"/>
              <a:pPr/>
              <a:t>19-03-2022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189848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1D69E-FBE3-4125-A83D-B6FBA8BF6646}" type="datetime1">
              <a:rPr lang="en-IN" smtClean="0"/>
              <a:pPr/>
              <a:t>19-03-2022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388599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0A4AA-A12B-4FBF-876B-8AD980A6D0E8}" type="datetime1">
              <a:rPr lang="en-IN" smtClean="0"/>
              <a:pPr/>
              <a:t>19-03-2022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142908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1ED29-A70C-4C94-A73F-4171A00A9E60}" type="datetime1">
              <a:rPr lang="en-IN" smtClean="0"/>
              <a:pPr/>
              <a:t>19-03-2022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248551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4C3097-13CD-4F28-AEAD-7BE528B3B61F}" type="datetime1">
              <a:rPr lang="en-IN" smtClean="0"/>
              <a:pPr/>
              <a:t>19-03-2022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396776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81E70A-03F3-4FEF-8864-6F860AD029FD}" type="datetime1">
              <a:rPr lang="en-IN" smtClean="0"/>
              <a:pPr/>
              <a:t>19-03-2022</a:t>
            </a:fld>
            <a:endParaRPr lang="en-IN"/>
          </a:p>
        </p:txBody>
      </p:sp>
      <p:sp>
        <p:nvSpPr>
          <p:cNvPr id="6" name="Footer Placeholder 5"/>
          <p:cNvSpPr>
            <a:spLocks noGrp="1"/>
          </p:cNvSpPr>
          <p:nvPr>
            <p:ph type="ftr" sz="quarter" idx="11"/>
          </p:nvPr>
        </p:nvSpPr>
        <p:spPr/>
        <p:txBody>
          <a:bodyPr/>
          <a:lstStyle/>
          <a:p>
            <a:r>
              <a:rPr lang="en-US"/>
              <a:t>©2021, All Rights Reserved, Value Market Research</a:t>
            </a:r>
            <a:endParaRPr lang="en-IN"/>
          </a:p>
        </p:txBody>
      </p:sp>
      <p:sp>
        <p:nvSpPr>
          <p:cNvPr id="7" name="Slide Number Placeholder 6"/>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92935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3782EF-AF12-416F-BBA1-B7E2A0E28A9D}" type="datetime1">
              <a:rPr lang="en-IN" smtClean="0"/>
              <a:pPr/>
              <a:t>19-03-2022</a:t>
            </a:fld>
            <a:endParaRPr lang="en-IN"/>
          </a:p>
        </p:txBody>
      </p:sp>
      <p:sp>
        <p:nvSpPr>
          <p:cNvPr id="8" name="Footer Placeholder 7"/>
          <p:cNvSpPr>
            <a:spLocks noGrp="1"/>
          </p:cNvSpPr>
          <p:nvPr>
            <p:ph type="ftr" sz="quarter" idx="11"/>
          </p:nvPr>
        </p:nvSpPr>
        <p:spPr/>
        <p:txBody>
          <a:bodyPr/>
          <a:lstStyle/>
          <a:p>
            <a:r>
              <a:rPr lang="en-US"/>
              <a:t>©2021, All Rights Reserved, Value Market Research</a:t>
            </a:r>
            <a:endParaRPr lang="en-IN"/>
          </a:p>
        </p:txBody>
      </p:sp>
      <p:sp>
        <p:nvSpPr>
          <p:cNvPr id="9" name="Slide Number Placeholder 8"/>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37065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52410C-C747-4C4B-A97A-1A386BF73FEF}" type="datetime1">
              <a:rPr lang="en-IN" smtClean="0"/>
              <a:pPr/>
              <a:t>19-03-2022</a:t>
            </a:fld>
            <a:endParaRPr lang="en-IN"/>
          </a:p>
        </p:txBody>
      </p:sp>
      <p:sp>
        <p:nvSpPr>
          <p:cNvPr id="4" name="Footer Placeholder 3"/>
          <p:cNvSpPr>
            <a:spLocks noGrp="1"/>
          </p:cNvSpPr>
          <p:nvPr>
            <p:ph type="ftr" sz="quarter" idx="11"/>
          </p:nvPr>
        </p:nvSpPr>
        <p:spPr/>
        <p:txBody>
          <a:bodyPr/>
          <a:lstStyle/>
          <a:p>
            <a:r>
              <a:rPr lang="en-US"/>
              <a:t>©2021, All Rights Reserved, Value Market Research</a:t>
            </a:r>
            <a:endParaRPr lang="en-IN"/>
          </a:p>
        </p:txBody>
      </p:sp>
      <p:sp>
        <p:nvSpPr>
          <p:cNvPr id="5" name="Slide Number Placeholder 4"/>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164738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C076A-E8FD-4E27-8C46-1184EA56EA2A}" type="datetime1">
              <a:rPr lang="en-IN" smtClean="0"/>
              <a:pPr/>
              <a:t>19-03-2022</a:t>
            </a:fld>
            <a:endParaRPr lang="en-IN"/>
          </a:p>
        </p:txBody>
      </p:sp>
      <p:sp>
        <p:nvSpPr>
          <p:cNvPr id="3" name="Footer Placeholder 2"/>
          <p:cNvSpPr>
            <a:spLocks noGrp="1"/>
          </p:cNvSpPr>
          <p:nvPr>
            <p:ph type="ftr" sz="quarter" idx="11"/>
          </p:nvPr>
        </p:nvSpPr>
        <p:spPr/>
        <p:txBody>
          <a:bodyPr/>
          <a:lstStyle/>
          <a:p>
            <a:r>
              <a:rPr lang="en-US"/>
              <a:t>©2021, All Rights Reserved, Value Market Research</a:t>
            </a:r>
            <a:endParaRPr lang="en-IN"/>
          </a:p>
        </p:txBody>
      </p:sp>
      <p:sp>
        <p:nvSpPr>
          <p:cNvPr id="4" name="Slide Number Placeholder 3"/>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134310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B4EED-578A-4DEB-9F5E-BB13B1C9CF0A}" type="datetime1">
              <a:rPr lang="en-IN" smtClean="0"/>
              <a:pPr/>
              <a:t>19-03-2022</a:t>
            </a:fld>
            <a:endParaRPr lang="en-IN"/>
          </a:p>
        </p:txBody>
      </p:sp>
      <p:sp>
        <p:nvSpPr>
          <p:cNvPr id="6" name="Footer Placeholder 5"/>
          <p:cNvSpPr>
            <a:spLocks noGrp="1"/>
          </p:cNvSpPr>
          <p:nvPr>
            <p:ph type="ftr" sz="quarter" idx="11"/>
          </p:nvPr>
        </p:nvSpPr>
        <p:spPr/>
        <p:txBody>
          <a:bodyPr/>
          <a:lstStyle/>
          <a:p>
            <a:r>
              <a:rPr lang="en-US"/>
              <a:t>©2021, All Rights Reserved, Value Market Research</a:t>
            </a:r>
            <a:endParaRPr lang="en-IN"/>
          </a:p>
        </p:txBody>
      </p:sp>
      <p:sp>
        <p:nvSpPr>
          <p:cNvPr id="7" name="Slide Number Placeholder 6"/>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314102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A3699-F5E3-4667-938A-ABCFAD758CE9}" type="datetime1">
              <a:rPr lang="en-IN" smtClean="0"/>
              <a:pPr/>
              <a:t>19-03-2022</a:t>
            </a:fld>
            <a:endParaRPr lang="en-IN"/>
          </a:p>
        </p:txBody>
      </p:sp>
      <p:sp>
        <p:nvSpPr>
          <p:cNvPr id="6" name="Footer Placeholder 5"/>
          <p:cNvSpPr>
            <a:spLocks noGrp="1"/>
          </p:cNvSpPr>
          <p:nvPr>
            <p:ph type="ftr" sz="quarter" idx="11"/>
          </p:nvPr>
        </p:nvSpPr>
        <p:spPr/>
        <p:txBody>
          <a:bodyPr/>
          <a:lstStyle/>
          <a:p>
            <a:r>
              <a:rPr lang="en-US"/>
              <a:t>©2021, All Rights Reserved, Value Market Research</a:t>
            </a:r>
            <a:endParaRPr lang="en-IN"/>
          </a:p>
        </p:txBody>
      </p:sp>
      <p:sp>
        <p:nvSpPr>
          <p:cNvPr id="7" name="Slide Number Placeholder 6"/>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247885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C2E48-9C8D-4B44-BBB2-DBA729351F8F}" type="datetime1">
              <a:rPr lang="en-IN" smtClean="0"/>
              <a:pPr/>
              <a:t>19-03-2022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©2021, All Rights Reserved, Value Market Research</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2352488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twitter.com/1training_org" TargetMode="External"/><Relationship Id="rId12" Type="http://schemas.openxmlformats.org/officeDocument/2006/relationships/image" Target="../media/image6.png"/><Relationship Id="rId2" Type="http://schemas.openxmlformats.org/officeDocument/2006/relationships/hyperlink" Target="https://www.1training.org/course/administrative-management-diploma-online/" TargetMode="Externa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hyperlink" Target="https://www.linkedin.com/company/1training-org/" TargetMode="External"/><Relationship Id="rId5" Type="http://schemas.openxmlformats.org/officeDocument/2006/relationships/hyperlink" Target="https://www.facebook.com/1training.org/"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instagram.com/1training_uk/" TargetMode="External"/><Relationship Id="rId1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1training.org/course/administrative-management-diploma-online/"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1training.org/checkout/?add-to-cart=64105"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1training.org/super-saving-sale/"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7.png"/><Relationship Id="rId18" Type="http://schemas.openxmlformats.org/officeDocument/2006/relationships/image" Target="../media/image30.png"/><Relationship Id="rId26" Type="http://schemas.openxmlformats.org/officeDocument/2006/relationships/image" Target="../media/image34.png"/><Relationship Id="rId3" Type="http://schemas.openxmlformats.org/officeDocument/2006/relationships/image" Target="../media/image18.jpeg"/><Relationship Id="rId21" Type="http://schemas.openxmlformats.org/officeDocument/2006/relationships/hyperlink" Target="https://twitter.com/1training_org" TargetMode="External"/><Relationship Id="rId7" Type="http://schemas.openxmlformats.org/officeDocument/2006/relationships/image" Target="../media/image22.jpeg"/><Relationship Id="rId12" Type="http://schemas.openxmlformats.org/officeDocument/2006/relationships/hyperlink" Target="https://www.1training.org/" TargetMode="External"/><Relationship Id="rId17" Type="http://schemas.openxmlformats.org/officeDocument/2006/relationships/image" Target="../media/image9.png"/><Relationship Id="rId25" Type="http://schemas.openxmlformats.org/officeDocument/2006/relationships/hyperlink" Target="https://www.linkedin.com/company/1training-org/" TargetMode="External"/><Relationship Id="rId2" Type="http://schemas.openxmlformats.org/officeDocument/2006/relationships/image" Target="../media/image17.jpeg"/><Relationship Id="rId16" Type="http://schemas.openxmlformats.org/officeDocument/2006/relationships/image" Target="../media/image2.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jpeg"/><Relationship Id="rId11" Type="http://schemas.openxmlformats.org/officeDocument/2006/relationships/image" Target="../media/image26.jpeg"/><Relationship Id="rId24" Type="http://schemas.openxmlformats.org/officeDocument/2006/relationships/image" Target="../media/image33.png"/><Relationship Id="rId5" Type="http://schemas.openxmlformats.org/officeDocument/2006/relationships/image" Target="../media/image20.jpeg"/><Relationship Id="rId15" Type="http://schemas.openxmlformats.org/officeDocument/2006/relationships/image" Target="../media/image29.png"/><Relationship Id="rId23" Type="http://schemas.openxmlformats.org/officeDocument/2006/relationships/hyperlink" Target="https://www.instagram.com/1training_uk/" TargetMode="External"/><Relationship Id="rId10" Type="http://schemas.openxmlformats.org/officeDocument/2006/relationships/image" Target="../media/image25.jpeg"/><Relationship Id="rId19" Type="http://schemas.openxmlformats.org/officeDocument/2006/relationships/hyperlink" Target="https://www.facebook.com/1training.org/" TargetMode="External"/><Relationship Id="rId4" Type="http://schemas.openxmlformats.org/officeDocument/2006/relationships/image" Target="../media/image19.jpeg"/><Relationship Id="rId9" Type="http://schemas.openxmlformats.org/officeDocument/2006/relationships/image" Target="../media/image24.jpeg"/><Relationship Id="rId14" Type="http://schemas.openxmlformats.org/officeDocument/2006/relationships/image" Target="../media/image28.png"/><Relationship Id="rId22"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2212904"/>
            <a:chOff x="373061" y="136525"/>
            <a:chExt cx="11733214" cy="2212904"/>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1200329"/>
            </a:xfrm>
            <a:prstGeom prst="rect">
              <a:avLst/>
            </a:prstGeom>
          </p:spPr>
          <p:txBody>
            <a:bodyPr wrap="square">
              <a:spAutoFit/>
            </a:bodyPr>
            <a:lstStyle/>
            <a:p>
              <a:pPr algn="ctr"/>
              <a:r>
                <a:rPr lang="en-US" sz="3600" b="1" dirty="0" smtClean="0">
                  <a:solidFill>
                    <a:srgbClr val="000066"/>
                  </a:solidFill>
                  <a:effectLst>
                    <a:outerShdw blurRad="38100" dist="38100" dir="2700000" algn="tl">
                      <a:srgbClr val="000000">
                        <a:alpha val="43137"/>
                      </a:srgbClr>
                    </a:outerShdw>
                  </a:effectLst>
                  <a:hlinkClick r:id="rId2"/>
                </a:rPr>
                <a:t>Business and Administrative Management Diploma </a:t>
              </a:r>
              <a:r>
                <a:rPr lang="en-US" sz="3600" b="1" dirty="0" smtClean="0">
                  <a:solidFill>
                    <a:srgbClr val="000066"/>
                  </a:solidFill>
                  <a:effectLst>
                    <a:outerShdw blurRad="38100" dist="38100" dir="2700000" algn="tl">
                      <a:srgbClr val="000000">
                        <a:alpha val="43137"/>
                      </a:srgbClr>
                    </a:outerShdw>
                  </a:effectLst>
                  <a:hlinkClick r:id="rId2"/>
                </a:rPr>
                <a:t>Course - 1Training</a:t>
              </a: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3" name="Picture 3" descr="D:\1 - T\162796-diploma-free-transparent-image-hd.png"/>
          <p:cNvPicPr>
            <a:picLocks noChangeAspect="1" noChangeArrowheads="1"/>
          </p:cNvPicPr>
          <p:nvPr/>
        </p:nvPicPr>
        <p:blipFill>
          <a:blip r:embed="rId3"/>
          <a:srcRect/>
          <a:stretch>
            <a:fillRect/>
          </a:stretch>
        </p:blipFill>
        <p:spPr bwMode="auto">
          <a:xfrm>
            <a:off x="287383" y="2528186"/>
            <a:ext cx="3840479" cy="4109312"/>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 xmlns:a16="http://schemas.microsoft.com/office/drawing/2014/main" id="{ED30FEDE-F141-4DF8-B231-E26CD1E0AA0E}"/>
              </a:ext>
            </a:extLst>
          </p:cNvPr>
          <p:cNvSpPr/>
          <p:nvPr/>
        </p:nvSpPr>
        <p:spPr>
          <a:xfrm>
            <a:off x="3699192" y="2802393"/>
            <a:ext cx="6516216" cy="3645024"/>
          </a:xfrm>
          <a:prstGeom prst="rect">
            <a:avLst/>
          </a:prstGeom>
          <a:solidFill>
            <a:srgbClr val="F8C54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pic>
        <p:nvPicPr>
          <p:cNvPr id="20484" name="Picture 4" descr="D:\1 - T\new-logo-light-1.png"/>
          <p:cNvPicPr>
            <a:picLocks noChangeAspect="1" noChangeArrowheads="1"/>
          </p:cNvPicPr>
          <p:nvPr/>
        </p:nvPicPr>
        <p:blipFill>
          <a:blip r:embed="rId4"/>
          <a:srcRect/>
          <a:stretch>
            <a:fillRect/>
          </a:stretch>
        </p:blipFill>
        <p:spPr bwMode="auto">
          <a:xfrm>
            <a:off x="405629" y="264659"/>
            <a:ext cx="2524125" cy="581025"/>
          </a:xfrm>
          <a:prstGeom prst="rect">
            <a:avLst/>
          </a:prstGeom>
          <a:noFill/>
        </p:spPr>
      </p:pic>
      <p:pic>
        <p:nvPicPr>
          <p:cNvPr id="20487" name="Picture 7" descr="C:\Users\user\Downloads\Untitled design.png">
            <a:hlinkClick r:id="rId5"/>
          </p:cNvPr>
          <p:cNvPicPr>
            <a:picLocks noChangeAspect="1" noChangeArrowheads="1"/>
          </p:cNvPicPr>
          <p:nvPr/>
        </p:nvPicPr>
        <p:blipFill>
          <a:blip r:embed="rId6" cstate="print"/>
          <a:srcRect/>
          <a:stretch>
            <a:fillRect/>
          </a:stretch>
        </p:blipFill>
        <p:spPr bwMode="auto">
          <a:xfrm>
            <a:off x="8046720" y="0"/>
            <a:ext cx="836023" cy="836023"/>
          </a:xfrm>
          <a:prstGeom prst="rect">
            <a:avLst/>
          </a:prstGeom>
          <a:noFill/>
        </p:spPr>
      </p:pic>
      <p:pic>
        <p:nvPicPr>
          <p:cNvPr id="20488" name="Picture 8" descr="C:\Users\user\Downloads\Untitled design (1).png">
            <a:hlinkClick r:id="rId7"/>
          </p:cNvPr>
          <p:cNvPicPr>
            <a:picLocks noChangeAspect="1" noChangeArrowheads="1"/>
          </p:cNvPicPr>
          <p:nvPr/>
        </p:nvPicPr>
        <p:blipFill>
          <a:blip r:embed="rId8" cstate="print"/>
          <a:srcRect/>
          <a:stretch>
            <a:fillRect/>
          </a:stretch>
        </p:blipFill>
        <p:spPr bwMode="auto">
          <a:xfrm>
            <a:off x="9052015" y="0"/>
            <a:ext cx="796834" cy="796834"/>
          </a:xfrm>
          <a:prstGeom prst="rect">
            <a:avLst/>
          </a:prstGeom>
          <a:noFill/>
        </p:spPr>
      </p:pic>
      <p:pic>
        <p:nvPicPr>
          <p:cNvPr id="20489" name="Picture 9" descr="C:\Users\user\Downloads\Untitled design (2).png">
            <a:hlinkClick r:id="rId9"/>
          </p:cNvPr>
          <p:cNvPicPr>
            <a:picLocks noChangeAspect="1" noChangeArrowheads="1"/>
          </p:cNvPicPr>
          <p:nvPr/>
        </p:nvPicPr>
        <p:blipFill>
          <a:blip r:embed="rId10" cstate="print"/>
          <a:srcRect/>
          <a:stretch>
            <a:fillRect/>
          </a:stretch>
        </p:blipFill>
        <p:spPr bwMode="auto">
          <a:xfrm>
            <a:off x="10021387" y="0"/>
            <a:ext cx="846909" cy="846909"/>
          </a:xfrm>
          <a:prstGeom prst="rect">
            <a:avLst/>
          </a:prstGeom>
          <a:noFill/>
        </p:spPr>
      </p:pic>
      <p:pic>
        <p:nvPicPr>
          <p:cNvPr id="20490" name="Picture 10" descr="C:\Users\user\Downloads\Untitled design (3).png">
            <a:hlinkClick r:id="rId11"/>
          </p:cNvPr>
          <p:cNvPicPr>
            <a:picLocks noChangeAspect="1" noChangeArrowheads="1"/>
          </p:cNvPicPr>
          <p:nvPr/>
        </p:nvPicPr>
        <p:blipFill>
          <a:blip r:embed="rId12" cstate="print"/>
          <a:srcRect/>
          <a:stretch>
            <a:fillRect/>
          </a:stretch>
        </p:blipFill>
        <p:spPr bwMode="auto">
          <a:xfrm>
            <a:off x="11025051" y="13063"/>
            <a:ext cx="862150" cy="862150"/>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13"/>
          <a:srcRect/>
          <a:stretch>
            <a:fillRect/>
          </a:stretch>
        </p:blipFill>
        <p:spPr bwMode="auto">
          <a:xfrm rot="16200000">
            <a:off x="9356915" y="3364006"/>
            <a:ext cx="3738282" cy="1931893"/>
          </a:xfrm>
          <a:prstGeom prst="rect">
            <a:avLst/>
          </a:prstGeom>
          <a:noFill/>
        </p:spPr>
      </p:pic>
      <p:pic>
        <p:nvPicPr>
          <p:cNvPr id="4" name="Picture 2" descr="D:\1 - T\1T Images\Business and Administrative Management Diploma.jpg"/>
          <p:cNvPicPr>
            <a:picLocks noChangeAspect="1" noChangeArrowheads="1"/>
          </p:cNvPicPr>
          <p:nvPr/>
        </p:nvPicPr>
        <p:blipFill>
          <a:blip r:embed="rId14"/>
          <a:srcRect/>
          <a:stretch>
            <a:fillRect/>
          </a:stretch>
        </p:blipFill>
        <p:spPr bwMode="auto">
          <a:xfrm>
            <a:off x="3762102" y="2853303"/>
            <a:ext cx="6387737" cy="3547497"/>
          </a:xfrm>
          <a:prstGeom prst="rect">
            <a:avLst/>
          </a:prstGeom>
          <a:noFill/>
        </p:spPr>
      </p:pic>
    </p:spTree>
    <p:extLst>
      <p:ext uri="{BB962C8B-B14F-4D97-AF65-F5344CB8AC3E}">
        <p14:creationId xmlns="" xmlns:p14="http://schemas.microsoft.com/office/powerpoint/2010/main" val="294939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1"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rm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Business and Administrative Management Diploma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Overview</a:t>
            </a:r>
            <a:endParaRPr lang="en-IN" sz="6600" dirty="0">
              <a:effectLst>
                <a:outerShdw blurRad="38100" dist="38100" dir="2700000" algn="tl">
                  <a:srgbClr val="000000">
                    <a:alpha val="43137"/>
                  </a:srgbClr>
                </a:outerShdw>
              </a:effectLst>
            </a:endParaRPr>
          </a:p>
        </p:txBody>
      </p:sp>
      <p:sp>
        <p:nvSpPr>
          <p:cNvPr id="22" name="TextBox 21"/>
          <p:cNvSpPr txBox="1"/>
          <p:nvPr/>
        </p:nvSpPr>
        <p:spPr>
          <a:xfrm>
            <a:off x="640080" y="2037807"/>
            <a:ext cx="10228217" cy="2246769"/>
          </a:xfrm>
          <a:prstGeom prst="rect">
            <a:avLst/>
          </a:prstGeom>
          <a:noFill/>
        </p:spPr>
        <p:txBody>
          <a:bodyPr wrap="square" rtlCol="0">
            <a:spAutoFit/>
          </a:bodyPr>
          <a:lstStyle/>
          <a:p>
            <a:r>
              <a:rPr lang="en-US" sz="2000" dirty="0" smtClean="0">
                <a:solidFill>
                  <a:srgbClr val="002060"/>
                </a:solidFill>
                <a:effectLst>
                  <a:outerShdw blurRad="38100" dist="38100" dir="2700000" algn="tl">
                    <a:srgbClr val="000000">
                      <a:alpha val="43137"/>
                    </a:srgbClr>
                  </a:outerShdw>
                </a:effectLst>
              </a:rPr>
              <a:t>The Business Administration training course provides students with a broad understanding of business and management practices. Students will be able to progress to more responsible roles in accounting, marketing, operations, personnel or general administration.</a:t>
            </a:r>
          </a:p>
          <a:p>
            <a:endParaRPr lang="en-US" sz="2000" dirty="0" smtClean="0">
              <a:solidFill>
                <a:srgbClr val="002060"/>
              </a:solidFill>
              <a:effectLst>
                <a:outerShdw blurRad="38100" dist="38100" dir="2700000" algn="tl">
                  <a:srgbClr val="000000">
                    <a:alpha val="43137"/>
                  </a:srgbClr>
                </a:outerShdw>
              </a:effectLst>
            </a:endParaRPr>
          </a:p>
          <a:p>
            <a:r>
              <a:rPr lang="en-US" sz="2000" dirty="0" smtClean="0">
                <a:solidFill>
                  <a:srgbClr val="002060"/>
                </a:solidFill>
                <a:effectLst>
                  <a:outerShdw blurRad="38100" dist="38100" dir="2700000" algn="tl">
                    <a:srgbClr val="000000">
                      <a:alpha val="43137"/>
                    </a:srgbClr>
                  </a:outerShdw>
                </a:effectLst>
              </a:rPr>
              <a:t>Our online courses offer you the opportunity to study 24/7 wherever you are in the world. These intensive on line courses are open to anyone with an interest in the topic and give you access to world-class learning led by IAP.</a:t>
            </a:r>
            <a:endParaRPr lang="en-US" sz="2000" dirty="0">
              <a:solidFill>
                <a:srgbClr val="002060"/>
              </a:solidFill>
              <a:effectLst>
                <a:outerShdw blurRad="38100" dist="38100" dir="2700000" algn="tl">
                  <a:srgbClr val="000000">
                    <a:alpha val="43137"/>
                  </a:srgbClr>
                </a:outerShdw>
              </a:effectLst>
            </a:endParaRPr>
          </a:p>
        </p:txBody>
      </p:sp>
      <p:sp>
        <p:nvSpPr>
          <p:cNvPr id="24" name="Rounded Rectangle 23"/>
          <p:cNvSpPr/>
          <p:nvPr/>
        </p:nvSpPr>
        <p:spPr>
          <a:xfrm>
            <a:off x="1436914" y="5447211"/>
            <a:ext cx="8347166" cy="587829"/>
          </a:xfrm>
          <a:prstGeom prst="round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2530" name="Picture 2" descr="D:\1 - T\footer_logo.png"/>
          <p:cNvPicPr>
            <a:picLocks noChangeAspect="1" noChangeArrowheads="1"/>
          </p:cNvPicPr>
          <p:nvPr/>
        </p:nvPicPr>
        <p:blipFill>
          <a:blip r:embed="rId4"/>
          <a:srcRect/>
          <a:stretch>
            <a:fillRect/>
          </a:stretch>
        </p:blipFill>
        <p:spPr bwMode="auto">
          <a:xfrm>
            <a:off x="1493946" y="5473337"/>
            <a:ext cx="665858" cy="522514"/>
          </a:xfrm>
          <a:prstGeom prst="rect">
            <a:avLst/>
          </a:prstGeom>
          <a:noFill/>
        </p:spPr>
      </p:pic>
      <p:sp>
        <p:nvSpPr>
          <p:cNvPr id="26" name="Rectangle 25"/>
          <p:cNvSpPr/>
          <p:nvPr/>
        </p:nvSpPr>
        <p:spPr>
          <a:xfrm>
            <a:off x="2417599" y="5491145"/>
            <a:ext cx="7314230" cy="446276"/>
          </a:xfrm>
          <a:prstGeom prst="rect">
            <a:avLst/>
          </a:prstGeom>
        </p:spPr>
        <p:txBody>
          <a:bodyPr wrap="square">
            <a:spAutoFit/>
          </a:bodyPr>
          <a:lstStyle/>
          <a:p>
            <a:pPr algn="ctr"/>
            <a:r>
              <a:rPr lang="en-US" sz="2300" b="1" dirty="0" smtClean="0">
                <a:solidFill>
                  <a:srgbClr val="000066"/>
                </a:solidFill>
                <a:hlinkClick r:id="rId5"/>
              </a:rPr>
              <a:t>Business and Administrative Management </a:t>
            </a:r>
            <a:r>
              <a:rPr lang="en-US" sz="2300" b="1" dirty="0" smtClean="0">
                <a:solidFill>
                  <a:srgbClr val="000066"/>
                </a:solidFill>
                <a:hlinkClick r:id="rId5"/>
              </a:rPr>
              <a:t>Diploma Course</a:t>
            </a:r>
            <a:endParaRPr lang="en-US" sz="2300" dirty="0"/>
          </a:p>
        </p:txBody>
      </p:sp>
    </p:spTree>
    <p:extLst>
      <p:ext uri="{BB962C8B-B14F-4D97-AF65-F5344CB8AC3E}">
        <p14:creationId xmlns="" xmlns:p14="http://schemas.microsoft.com/office/powerpoint/2010/main" val="294939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6"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Business and Administrative Management Diploma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
            </a:r>
            <a:b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b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KEY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FEATURES</a:t>
            </a:r>
            <a:endParaRPr lang="en-IN" sz="3200" dirty="0">
              <a:effectLst>
                <a:outerShdw blurRad="38100" dist="38100" dir="2700000" algn="tl">
                  <a:srgbClr val="000000">
                    <a:alpha val="43137"/>
                  </a:srgbClr>
                </a:outerShdw>
              </a:effectLst>
            </a:endParaRPr>
          </a:p>
        </p:txBody>
      </p:sp>
      <p:pic>
        <p:nvPicPr>
          <p:cNvPr id="24578" name="Picture 2" descr="D:\1 - T\key_icon1.png"/>
          <p:cNvPicPr>
            <a:picLocks noChangeAspect="1" noChangeArrowheads="1"/>
          </p:cNvPicPr>
          <p:nvPr/>
        </p:nvPicPr>
        <p:blipFill>
          <a:blip r:embed="rId4"/>
          <a:srcRect/>
          <a:stretch>
            <a:fillRect/>
          </a:stretch>
        </p:blipFill>
        <p:spPr bwMode="auto">
          <a:xfrm>
            <a:off x="378278" y="2191838"/>
            <a:ext cx="723900" cy="723900"/>
          </a:xfrm>
          <a:prstGeom prst="rect">
            <a:avLst/>
          </a:prstGeom>
          <a:noFill/>
        </p:spPr>
      </p:pic>
      <p:pic>
        <p:nvPicPr>
          <p:cNvPr id="24579" name="Picture 3" descr="D:\1 - T\key_icon2.png"/>
          <p:cNvPicPr>
            <a:picLocks noChangeAspect="1" noChangeArrowheads="1"/>
          </p:cNvPicPr>
          <p:nvPr/>
        </p:nvPicPr>
        <p:blipFill>
          <a:blip r:embed="rId5"/>
          <a:srcRect/>
          <a:stretch>
            <a:fillRect/>
          </a:stretch>
        </p:blipFill>
        <p:spPr bwMode="auto">
          <a:xfrm>
            <a:off x="419916" y="3348446"/>
            <a:ext cx="666750" cy="762000"/>
          </a:xfrm>
          <a:prstGeom prst="rect">
            <a:avLst/>
          </a:prstGeom>
          <a:noFill/>
        </p:spPr>
      </p:pic>
      <p:pic>
        <p:nvPicPr>
          <p:cNvPr id="24580" name="Picture 4" descr="D:\1 - T\key_icon3.png"/>
          <p:cNvPicPr>
            <a:picLocks noChangeAspect="1" noChangeArrowheads="1"/>
          </p:cNvPicPr>
          <p:nvPr/>
        </p:nvPicPr>
        <p:blipFill>
          <a:blip r:embed="rId6"/>
          <a:srcRect/>
          <a:stretch>
            <a:fillRect/>
          </a:stretch>
        </p:blipFill>
        <p:spPr bwMode="auto">
          <a:xfrm>
            <a:off x="467678" y="4748485"/>
            <a:ext cx="466725" cy="809625"/>
          </a:xfrm>
          <a:prstGeom prst="rect">
            <a:avLst/>
          </a:prstGeom>
          <a:noFill/>
        </p:spPr>
      </p:pic>
      <p:pic>
        <p:nvPicPr>
          <p:cNvPr id="24581" name="Picture 5" descr="D:\1 - T\key_icon4.png"/>
          <p:cNvPicPr>
            <a:picLocks noChangeAspect="1" noChangeArrowheads="1"/>
          </p:cNvPicPr>
          <p:nvPr/>
        </p:nvPicPr>
        <p:blipFill>
          <a:blip r:embed="rId7"/>
          <a:srcRect/>
          <a:stretch>
            <a:fillRect/>
          </a:stretch>
        </p:blipFill>
        <p:spPr bwMode="auto">
          <a:xfrm>
            <a:off x="6258877" y="2214425"/>
            <a:ext cx="771525" cy="704850"/>
          </a:xfrm>
          <a:prstGeom prst="rect">
            <a:avLst/>
          </a:prstGeom>
          <a:noFill/>
        </p:spPr>
      </p:pic>
      <p:pic>
        <p:nvPicPr>
          <p:cNvPr id="24582" name="Picture 6" descr="D:\1 - T\key_icon5.png"/>
          <p:cNvPicPr>
            <a:picLocks noChangeAspect="1" noChangeArrowheads="1"/>
          </p:cNvPicPr>
          <p:nvPr/>
        </p:nvPicPr>
        <p:blipFill>
          <a:blip r:embed="rId8"/>
          <a:srcRect/>
          <a:stretch>
            <a:fillRect/>
          </a:stretch>
        </p:blipFill>
        <p:spPr bwMode="auto">
          <a:xfrm>
            <a:off x="6233977" y="3501663"/>
            <a:ext cx="742950" cy="742950"/>
          </a:xfrm>
          <a:prstGeom prst="rect">
            <a:avLst/>
          </a:prstGeom>
          <a:noFill/>
        </p:spPr>
      </p:pic>
      <p:pic>
        <p:nvPicPr>
          <p:cNvPr id="24583" name="Picture 7" descr="D:\1 - T\key_icon6.png"/>
          <p:cNvPicPr>
            <a:picLocks noChangeAspect="1" noChangeArrowheads="1"/>
          </p:cNvPicPr>
          <p:nvPr/>
        </p:nvPicPr>
        <p:blipFill>
          <a:blip r:embed="rId9"/>
          <a:srcRect/>
          <a:stretch>
            <a:fillRect/>
          </a:stretch>
        </p:blipFill>
        <p:spPr bwMode="auto">
          <a:xfrm>
            <a:off x="6295755" y="4704669"/>
            <a:ext cx="723900" cy="714375"/>
          </a:xfrm>
          <a:prstGeom prst="rect">
            <a:avLst/>
          </a:prstGeom>
          <a:noFill/>
        </p:spPr>
      </p:pic>
      <p:sp>
        <p:nvSpPr>
          <p:cNvPr id="39" name="TextBox 38"/>
          <p:cNvSpPr txBox="1"/>
          <p:nvPr/>
        </p:nvSpPr>
        <p:spPr>
          <a:xfrm>
            <a:off x="1306286" y="2259873"/>
            <a:ext cx="4297680" cy="430887"/>
          </a:xfrm>
          <a:prstGeom prst="rect">
            <a:avLst/>
          </a:prstGeom>
          <a:noFill/>
        </p:spPr>
        <p:txBody>
          <a:bodyPr wrap="square" rtlCol="0">
            <a:spAutoFit/>
          </a:bodyPr>
          <a:lstStyle/>
          <a:p>
            <a:r>
              <a:rPr lang="en-US" sz="2200" b="1" dirty="0" smtClean="0">
                <a:solidFill>
                  <a:srgbClr val="000066"/>
                </a:solidFill>
              </a:rPr>
              <a:t>Gain an accredited UK qualification</a:t>
            </a:r>
            <a:endParaRPr lang="en-US" sz="2200" b="1" dirty="0">
              <a:solidFill>
                <a:srgbClr val="000066"/>
              </a:solidFill>
            </a:endParaRPr>
          </a:p>
        </p:txBody>
      </p:sp>
      <p:sp>
        <p:nvSpPr>
          <p:cNvPr id="40" name="TextBox 39"/>
          <p:cNvSpPr txBox="1"/>
          <p:nvPr/>
        </p:nvSpPr>
        <p:spPr>
          <a:xfrm>
            <a:off x="1275806" y="3418114"/>
            <a:ext cx="4297680" cy="769441"/>
          </a:xfrm>
          <a:prstGeom prst="rect">
            <a:avLst/>
          </a:prstGeom>
          <a:noFill/>
        </p:spPr>
        <p:txBody>
          <a:bodyPr wrap="square" rtlCol="0">
            <a:spAutoFit/>
          </a:bodyPr>
          <a:lstStyle/>
          <a:p>
            <a:r>
              <a:rPr lang="en-US" sz="2200" b="1" dirty="0" smtClean="0">
                <a:solidFill>
                  <a:srgbClr val="000066"/>
                </a:solidFill>
              </a:rPr>
              <a:t>Access to excellent quality study materials</a:t>
            </a:r>
            <a:endParaRPr lang="en-US" sz="2200" b="1" dirty="0">
              <a:solidFill>
                <a:srgbClr val="000066"/>
              </a:solidFill>
            </a:endParaRPr>
          </a:p>
        </p:txBody>
      </p:sp>
      <p:sp>
        <p:nvSpPr>
          <p:cNvPr id="41" name="TextBox 40"/>
          <p:cNvSpPr txBox="1"/>
          <p:nvPr/>
        </p:nvSpPr>
        <p:spPr>
          <a:xfrm>
            <a:off x="1271451" y="4654731"/>
            <a:ext cx="4297680" cy="769441"/>
          </a:xfrm>
          <a:prstGeom prst="rect">
            <a:avLst/>
          </a:prstGeom>
          <a:noFill/>
        </p:spPr>
        <p:txBody>
          <a:bodyPr wrap="square" rtlCol="0">
            <a:spAutoFit/>
          </a:bodyPr>
          <a:lstStyle/>
          <a:p>
            <a:r>
              <a:rPr lang="en-US" sz="2200" b="1" dirty="0" smtClean="0">
                <a:solidFill>
                  <a:srgbClr val="000066"/>
                </a:solidFill>
              </a:rPr>
              <a:t>Learners will be eligible for TOTUM Discount Card</a:t>
            </a:r>
            <a:endParaRPr lang="en-US" sz="2200" b="1" dirty="0">
              <a:solidFill>
                <a:srgbClr val="000066"/>
              </a:solidFill>
            </a:endParaRPr>
          </a:p>
        </p:txBody>
      </p:sp>
      <p:sp>
        <p:nvSpPr>
          <p:cNvPr id="42" name="TextBox 41"/>
          <p:cNvSpPr txBox="1"/>
          <p:nvPr/>
        </p:nvSpPr>
        <p:spPr>
          <a:xfrm>
            <a:off x="7210696" y="2194559"/>
            <a:ext cx="4297680" cy="430887"/>
          </a:xfrm>
          <a:prstGeom prst="rect">
            <a:avLst/>
          </a:prstGeom>
          <a:noFill/>
        </p:spPr>
        <p:txBody>
          <a:bodyPr wrap="square" rtlCol="0">
            <a:spAutoFit/>
          </a:bodyPr>
          <a:lstStyle/>
          <a:p>
            <a:r>
              <a:rPr lang="en-US" sz="2200" b="1" dirty="0" smtClean="0">
                <a:solidFill>
                  <a:srgbClr val="000066"/>
                </a:solidFill>
              </a:rPr>
              <a:t>Personalized learning experience</a:t>
            </a:r>
            <a:endParaRPr lang="en-US" sz="2200" b="1" dirty="0">
              <a:solidFill>
                <a:srgbClr val="000066"/>
              </a:solidFill>
            </a:endParaRPr>
          </a:p>
        </p:txBody>
      </p:sp>
      <p:sp>
        <p:nvSpPr>
          <p:cNvPr id="43" name="TextBox 42"/>
          <p:cNvSpPr txBox="1"/>
          <p:nvPr/>
        </p:nvSpPr>
        <p:spPr>
          <a:xfrm>
            <a:off x="7193281" y="3653245"/>
            <a:ext cx="4297680" cy="430887"/>
          </a:xfrm>
          <a:prstGeom prst="rect">
            <a:avLst/>
          </a:prstGeom>
          <a:noFill/>
        </p:spPr>
        <p:txBody>
          <a:bodyPr wrap="square" rtlCol="0">
            <a:spAutoFit/>
          </a:bodyPr>
          <a:lstStyle/>
          <a:p>
            <a:r>
              <a:rPr lang="en-US" sz="2200" b="1" dirty="0" smtClean="0">
                <a:solidFill>
                  <a:srgbClr val="000066"/>
                </a:solidFill>
              </a:rPr>
              <a:t>One year’s access to the course</a:t>
            </a:r>
            <a:endParaRPr lang="en-US" sz="2200" b="1" dirty="0">
              <a:solidFill>
                <a:srgbClr val="000066"/>
              </a:solidFill>
            </a:endParaRPr>
          </a:p>
        </p:txBody>
      </p:sp>
      <p:sp>
        <p:nvSpPr>
          <p:cNvPr id="44" name="TextBox 43"/>
          <p:cNvSpPr txBox="1"/>
          <p:nvPr/>
        </p:nvSpPr>
        <p:spPr>
          <a:xfrm>
            <a:off x="7319555" y="4733108"/>
            <a:ext cx="4297680" cy="769441"/>
          </a:xfrm>
          <a:prstGeom prst="rect">
            <a:avLst/>
          </a:prstGeom>
          <a:noFill/>
        </p:spPr>
        <p:txBody>
          <a:bodyPr wrap="square" rtlCol="0">
            <a:spAutoFit/>
          </a:bodyPr>
          <a:lstStyle/>
          <a:p>
            <a:r>
              <a:rPr lang="en-US" sz="2200" b="1" dirty="0" smtClean="0">
                <a:solidFill>
                  <a:srgbClr val="000066"/>
                </a:solidFill>
              </a:rPr>
              <a:t>Support by phone, live chat, and email</a:t>
            </a:r>
            <a:endParaRPr lang="en-US" sz="2200" b="1" dirty="0">
              <a:solidFill>
                <a:srgbClr val="000066"/>
              </a:solidFill>
            </a:endParaRPr>
          </a:p>
        </p:txBody>
      </p:sp>
    </p:spTree>
    <p:extLst>
      <p:ext uri="{BB962C8B-B14F-4D97-AF65-F5344CB8AC3E}">
        <p14:creationId xmlns="" xmlns:p14="http://schemas.microsoft.com/office/powerpoint/2010/main" val="294939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6"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Business and Administrative Management Diploma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a:t>
            </a:r>
            <a:b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b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Learning Outcomes</a:t>
            </a:r>
            <a:endParaRPr lang="en-IN" sz="3200" dirty="0">
              <a:effectLst>
                <a:outerShdw blurRad="38100" dist="38100" dir="2700000" algn="tl">
                  <a:srgbClr val="000000">
                    <a:alpha val="43137"/>
                  </a:srgbClr>
                </a:outerShdw>
              </a:effectLst>
            </a:endParaRPr>
          </a:p>
        </p:txBody>
      </p:sp>
      <p:sp>
        <p:nvSpPr>
          <p:cNvPr id="39" name="TextBox 38"/>
          <p:cNvSpPr txBox="1"/>
          <p:nvPr/>
        </p:nvSpPr>
        <p:spPr>
          <a:xfrm>
            <a:off x="718456" y="2220685"/>
            <a:ext cx="9823270" cy="3477875"/>
          </a:xfrm>
          <a:prstGeom prst="rect">
            <a:avLst/>
          </a:prstGeom>
          <a:noFill/>
        </p:spPr>
        <p:txBody>
          <a:bodyPr wrap="square" rtlCol="0">
            <a:spAutoFit/>
          </a:bodyPr>
          <a:lstStyle/>
          <a:p>
            <a:pPr>
              <a:buFont typeface="Wingdings" pitchFamily="2" charset="2"/>
              <a:buChar char="ü"/>
            </a:pPr>
            <a:r>
              <a:rPr lang="en-US" sz="2200" dirty="0" smtClean="0">
                <a:solidFill>
                  <a:srgbClr val="000066"/>
                </a:solidFill>
              </a:rPr>
              <a:t>Learn how to conduct administrative procedures.</a:t>
            </a:r>
          </a:p>
          <a:p>
            <a:pPr>
              <a:buFont typeface="Wingdings" pitchFamily="2" charset="2"/>
              <a:buChar char="ü"/>
            </a:pPr>
            <a:r>
              <a:rPr lang="en-US" sz="2200" dirty="0" smtClean="0">
                <a:solidFill>
                  <a:srgbClr val="000066"/>
                </a:solidFill>
              </a:rPr>
              <a:t>Learn how to produce standard documents.</a:t>
            </a:r>
          </a:p>
          <a:p>
            <a:pPr>
              <a:buFont typeface="Wingdings" pitchFamily="2" charset="2"/>
              <a:buChar char="ü"/>
            </a:pPr>
            <a:r>
              <a:rPr lang="en-US" sz="2200" dirty="0" smtClean="0">
                <a:solidFill>
                  <a:srgbClr val="000066"/>
                </a:solidFill>
              </a:rPr>
              <a:t>We will teach you about report and letter writing.</a:t>
            </a:r>
          </a:p>
          <a:p>
            <a:pPr>
              <a:buFont typeface="Wingdings" pitchFamily="2" charset="2"/>
              <a:buChar char="ü"/>
            </a:pPr>
            <a:r>
              <a:rPr lang="en-US" sz="2200" dirty="0" smtClean="0">
                <a:solidFill>
                  <a:srgbClr val="000066"/>
                </a:solidFill>
              </a:rPr>
              <a:t>Learn master key Microsoft Office programs.</a:t>
            </a:r>
          </a:p>
          <a:p>
            <a:pPr>
              <a:buFont typeface="Wingdings" pitchFamily="2" charset="2"/>
              <a:buChar char="ü"/>
            </a:pPr>
            <a:r>
              <a:rPr lang="en-US" sz="2200" dirty="0" smtClean="0">
                <a:solidFill>
                  <a:srgbClr val="000066"/>
                </a:solidFill>
              </a:rPr>
              <a:t>Become a master of data management and record keeping.</a:t>
            </a:r>
          </a:p>
          <a:p>
            <a:pPr>
              <a:buFont typeface="Wingdings" pitchFamily="2" charset="2"/>
              <a:buChar char="ü"/>
            </a:pPr>
            <a:r>
              <a:rPr lang="en-US" sz="2200" dirty="0" smtClean="0">
                <a:solidFill>
                  <a:srgbClr val="000066"/>
                </a:solidFill>
              </a:rPr>
              <a:t>Learn bookkeeping and payroll management.</a:t>
            </a:r>
          </a:p>
          <a:p>
            <a:pPr>
              <a:buFont typeface="Wingdings" pitchFamily="2" charset="2"/>
              <a:buChar char="ü"/>
            </a:pPr>
            <a:r>
              <a:rPr lang="en-US" sz="2200" dirty="0" smtClean="0">
                <a:solidFill>
                  <a:srgbClr val="000066"/>
                </a:solidFill>
              </a:rPr>
              <a:t>Study CV and cover letter writing.</a:t>
            </a:r>
          </a:p>
          <a:p>
            <a:pPr>
              <a:buFont typeface="Wingdings" pitchFamily="2" charset="2"/>
              <a:buChar char="ü"/>
            </a:pPr>
            <a:r>
              <a:rPr lang="en-US" sz="2200" dirty="0" smtClean="0">
                <a:solidFill>
                  <a:srgbClr val="000066"/>
                </a:solidFill>
              </a:rPr>
              <a:t>Gain the best management, receptionist and customer service skills.</a:t>
            </a:r>
          </a:p>
          <a:p>
            <a:pPr>
              <a:buFont typeface="Wingdings" pitchFamily="2" charset="2"/>
              <a:buChar char="ü"/>
            </a:pPr>
            <a:r>
              <a:rPr lang="en-US" sz="2200" dirty="0" smtClean="0">
                <a:solidFill>
                  <a:srgbClr val="000066"/>
                </a:solidFill>
              </a:rPr>
              <a:t>Gain knowledge in Human Resources fundamentals.</a:t>
            </a:r>
          </a:p>
          <a:p>
            <a:pPr>
              <a:buFont typeface="Wingdings" pitchFamily="2" charset="2"/>
              <a:buChar char="ü"/>
            </a:pPr>
            <a:r>
              <a:rPr lang="en-US" sz="2200" dirty="0" smtClean="0">
                <a:solidFill>
                  <a:srgbClr val="000066"/>
                </a:solidFill>
              </a:rPr>
              <a:t>Gain knowledge in leadership and management essentials.</a:t>
            </a:r>
            <a:endParaRPr lang="en-US" sz="2200" dirty="0" smtClean="0">
              <a:solidFill>
                <a:srgbClr val="000066"/>
              </a:solidFill>
            </a:endParaRPr>
          </a:p>
        </p:txBody>
      </p:sp>
    </p:spTree>
    <p:extLst>
      <p:ext uri="{BB962C8B-B14F-4D97-AF65-F5344CB8AC3E}">
        <p14:creationId xmlns="" xmlns:p14="http://schemas.microsoft.com/office/powerpoint/2010/main" val="294939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6"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rm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Business and Administrative Management Diploma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Description</a:t>
            </a:r>
            <a:endParaRPr lang="en-IN" sz="6600" dirty="0">
              <a:effectLst>
                <a:outerShdw blurRad="38100" dist="38100" dir="2700000" algn="tl">
                  <a:srgbClr val="000000">
                    <a:alpha val="43137"/>
                  </a:srgbClr>
                </a:outerShdw>
              </a:effectLst>
            </a:endParaRPr>
          </a:p>
        </p:txBody>
      </p:sp>
      <p:sp>
        <p:nvSpPr>
          <p:cNvPr id="39" name="TextBox 38"/>
          <p:cNvSpPr txBox="1"/>
          <p:nvPr/>
        </p:nvSpPr>
        <p:spPr>
          <a:xfrm>
            <a:off x="535575" y="1648165"/>
            <a:ext cx="10358847" cy="4770537"/>
          </a:xfrm>
          <a:prstGeom prst="rect">
            <a:avLst/>
          </a:prstGeom>
          <a:noFill/>
        </p:spPr>
        <p:txBody>
          <a:bodyPr wrap="square" rtlCol="0">
            <a:spAutoFit/>
          </a:bodyPr>
          <a:lstStyle/>
          <a:p>
            <a:r>
              <a:rPr lang="en-US" sz="1900" b="1" dirty="0" smtClean="0">
                <a:solidFill>
                  <a:srgbClr val="00B050"/>
                </a:solidFill>
              </a:rPr>
              <a:t>Entry Requirement </a:t>
            </a:r>
            <a:r>
              <a:rPr lang="en-US" sz="1900" b="1" dirty="0" smtClean="0">
                <a:solidFill>
                  <a:srgbClr val="000066"/>
                </a:solidFill>
              </a:rPr>
              <a:t>: </a:t>
            </a:r>
          </a:p>
          <a:p>
            <a:pPr>
              <a:buFont typeface="Wingdings" pitchFamily="2" charset="2"/>
              <a:buChar char="ü"/>
            </a:pPr>
            <a:r>
              <a:rPr lang="en-US" sz="1900" b="1" dirty="0" smtClean="0">
                <a:solidFill>
                  <a:srgbClr val="000066"/>
                </a:solidFill>
              </a:rPr>
              <a:t>You must be 16 or over</a:t>
            </a:r>
          </a:p>
          <a:p>
            <a:pPr>
              <a:buFont typeface="Wingdings" pitchFamily="2" charset="2"/>
              <a:buChar char="ü"/>
            </a:pPr>
            <a:r>
              <a:rPr lang="en-US" sz="1900" b="1" dirty="0" smtClean="0">
                <a:solidFill>
                  <a:srgbClr val="000066"/>
                </a:solidFill>
              </a:rPr>
              <a:t>You should have a basic understanding of English, </a:t>
            </a:r>
            <a:r>
              <a:rPr lang="en-US" sz="1900" b="1" dirty="0" err="1" smtClean="0">
                <a:solidFill>
                  <a:srgbClr val="000066"/>
                </a:solidFill>
              </a:rPr>
              <a:t>Maths</a:t>
            </a:r>
            <a:r>
              <a:rPr lang="en-US" sz="1900" b="1" dirty="0" smtClean="0">
                <a:solidFill>
                  <a:srgbClr val="000066"/>
                </a:solidFill>
              </a:rPr>
              <a:t> and ICT</a:t>
            </a:r>
          </a:p>
          <a:p>
            <a:pPr>
              <a:buFont typeface="Wingdings" pitchFamily="2" charset="2"/>
              <a:buChar char="ü"/>
            </a:pPr>
            <a:r>
              <a:rPr lang="en-US" sz="1900" b="1" dirty="0" smtClean="0">
                <a:solidFill>
                  <a:srgbClr val="000066"/>
                </a:solidFill>
              </a:rPr>
              <a:t>You will need a computer or tablet with internet connection and it’s better to have a notepad and a pen with you</a:t>
            </a:r>
            <a:endParaRPr lang="en-US" sz="1900" b="1" dirty="0" smtClean="0">
              <a:solidFill>
                <a:srgbClr val="000066"/>
              </a:solidFill>
            </a:endParaRPr>
          </a:p>
          <a:p>
            <a:endParaRPr lang="en-US" sz="1900" b="1" dirty="0" smtClean="0">
              <a:solidFill>
                <a:srgbClr val="000066"/>
              </a:solidFill>
            </a:endParaRPr>
          </a:p>
          <a:p>
            <a:r>
              <a:rPr lang="en-US" sz="1900" b="1" dirty="0" smtClean="0">
                <a:solidFill>
                  <a:srgbClr val="00B050"/>
                </a:solidFill>
              </a:rPr>
              <a:t>Method Of Assessment</a:t>
            </a:r>
            <a:r>
              <a:rPr lang="en-US" sz="1900" b="1" dirty="0" smtClean="0">
                <a:solidFill>
                  <a:srgbClr val="000066"/>
                </a:solidFill>
              </a:rPr>
              <a:t>: </a:t>
            </a:r>
          </a:p>
          <a:p>
            <a:pPr>
              <a:buFont typeface="Wingdings" pitchFamily="2" charset="2"/>
              <a:buChar char="ü"/>
            </a:pPr>
            <a:r>
              <a:rPr lang="en-US" sz="1900" b="1" dirty="0" smtClean="0">
                <a:solidFill>
                  <a:srgbClr val="000066"/>
                </a:solidFill>
              </a:rPr>
              <a:t>At the end of the course learners will take an online multiple choice question assessment test. This online multiple choice question test is marked automatically so you will receive an instant grade and know whether you have passed the course.</a:t>
            </a:r>
          </a:p>
          <a:p>
            <a:pPr>
              <a:buFont typeface="Wingdings" pitchFamily="2" charset="2"/>
              <a:buChar char="ü"/>
            </a:pPr>
            <a:r>
              <a:rPr lang="en-US" sz="1900" b="1" dirty="0" smtClean="0">
                <a:solidFill>
                  <a:srgbClr val="000066"/>
                </a:solidFill>
              </a:rPr>
              <a:t>Those who successfully pass this course will be awarded a free e-certificate, and only need to pay £19 for your printed certificate.</a:t>
            </a:r>
            <a:endParaRPr lang="en-US" sz="1900" b="1" dirty="0" smtClean="0">
              <a:solidFill>
                <a:srgbClr val="000066"/>
              </a:solidFill>
            </a:endParaRPr>
          </a:p>
          <a:p>
            <a:endParaRPr lang="en-US" sz="1900" b="1" dirty="0" smtClean="0">
              <a:solidFill>
                <a:srgbClr val="000066"/>
              </a:solidFill>
            </a:endParaRPr>
          </a:p>
          <a:p>
            <a:r>
              <a:rPr lang="en-US" sz="1900" b="1" dirty="0" smtClean="0">
                <a:solidFill>
                  <a:srgbClr val="00B050"/>
                </a:solidFill>
              </a:rPr>
              <a:t>Certification</a:t>
            </a:r>
            <a:r>
              <a:rPr lang="en-US" sz="1900" b="1" dirty="0" smtClean="0">
                <a:solidFill>
                  <a:srgbClr val="000066"/>
                </a:solidFill>
              </a:rPr>
              <a:t>: </a:t>
            </a:r>
          </a:p>
          <a:p>
            <a:pPr>
              <a:buFont typeface="Wingdings" pitchFamily="2" charset="2"/>
              <a:buChar char="ü"/>
            </a:pPr>
            <a:r>
              <a:rPr lang="en-US" sz="1900" b="1" dirty="0" smtClean="0">
                <a:solidFill>
                  <a:srgbClr val="000066"/>
                </a:solidFill>
              </a:rPr>
              <a:t>Upon the successful completion of the course, you will be awarded the “Diploma in Business and Administrative Management” free e-certificate, and only need to pay £19 for your printed certificate.</a:t>
            </a:r>
            <a:endParaRPr lang="en-US" sz="1900" dirty="0" smtClean="0">
              <a:solidFill>
                <a:srgbClr val="000066"/>
              </a:solidFill>
            </a:endParaRPr>
          </a:p>
        </p:txBody>
      </p:sp>
    </p:spTree>
    <p:extLst>
      <p:ext uri="{BB962C8B-B14F-4D97-AF65-F5344CB8AC3E}">
        <p14:creationId xmlns="" xmlns:p14="http://schemas.microsoft.com/office/powerpoint/2010/main" val="294939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6"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rm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Business and Administrative Management Diploma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Curriculum</a:t>
            </a:r>
            <a:endParaRPr lang="en-IN" sz="6600" dirty="0">
              <a:effectLst>
                <a:outerShdw blurRad="38100" dist="38100" dir="2700000" algn="tl">
                  <a:srgbClr val="000000">
                    <a:alpha val="43137"/>
                  </a:srgbClr>
                </a:outerShdw>
              </a:effectLst>
            </a:endParaRPr>
          </a:p>
        </p:txBody>
      </p:sp>
      <p:sp>
        <p:nvSpPr>
          <p:cNvPr id="39" name="TextBox 38"/>
          <p:cNvSpPr txBox="1"/>
          <p:nvPr/>
        </p:nvSpPr>
        <p:spPr>
          <a:xfrm>
            <a:off x="613954" y="1687354"/>
            <a:ext cx="3526972" cy="4539704"/>
          </a:xfrm>
          <a:prstGeom prst="rect">
            <a:avLst/>
          </a:prstGeom>
          <a:noFill/>
        </p:spPr>
        <p:txBody>
          <a:bodyPr wrap="square" rtlCol="0">
            <a:spAutoFit/>
          </a:bodyPr>
          <a:lstStyle/>
          <a:p>
            <a:pPr>
              <a:buFont typeface="Wingdings" pitchFamily="2" charset="2"/>
              <a:buChar char="§"/>
            </a:pPr>
            <a:r>
              <a:rPr lang="en-US" sz="1700" dirty="0" smtClean="0">
                <a:solidFill>
                  <a:srgbClr val="000066"/>
                </a:solidFill>
              </a:rPr>
              <a:t>Getting Started</a:t>
            </a:r>
          </a:p>
          <a:p>
            <a:r>
              <a:rPr lang="en-US" sz="1700" dirty="0" smtClean="0">
                <a:solidFill>
                  <a:srgbClr val="000066"/>
                </a:solidFill>
              </a:rPr>
              <a:t>1. Job Functions and Description of A Secretary/ and Pa</a:t>
            </a:r>
          </a:p>
          <a:p>
            <a:r>
              <a:rPr lang="en-US" sz="1700" dirty="0" smtClean="0">
                <a:solidFill>
                  <a:srgbClr val="000066"/>
                </a:solidFill>
              </a:rPr>
              <a:t>2. Diary Management</a:t>
            </a:r>
          </a:p>
          <a:p>
            <a:r>
              <a:rPr lang="en-US" sz="1700" dirty="0" smtClean="0">
                <a:solidFill>
                  <a:srgbClr val="000066"/>
                </a:solidFill>
              </a:rPr>
              <a:t>3. Business Reports and Letter Writing</a:t>
            </a:r>
          </a:p>
          <a:p>
            <a:r>
              <a:rPr lang="en-US" sz="1700" dirty="0" smtClean="0">
                <a:solidFill>
                  <a:srgbClr val="000066"/>
                </a:solidFill>
              </a:rPr>
              <a:t>4. E-Mails Writing Tips</a:t>
            </a:r>
          </a:p>
          <a:p>
            <a:r>
              <a:rPr lang="en-US" sz="1700" dirty="0" smtClean="0">
                <a:solidFill>
                  <a:srgbClr val="000066"/>
                </a:solidFill>
              </a:rPr>
              <a:t>5. Handling Confidential Documents</a:t>
            </a:r>
          </a:p>
          <a:p>
            <a:r>
              <a:rPr lang="en-US" sz="1700" dirty="0" smtClean="0">
                <a:solidFill>
                  <a:srgbClr val="000066"/>
                </a:solidFill>
              </a:rPr>
              <a:t>6. Successful Meeting Minutes</a:t>
            </a:r>
          </a:p>
          <a:p>
            <a:r>
              <a:rPr lang="en-US" sz="1700" dirty="0" smtClean="0">
                <a:solidFill>
                  <a:srgbClr val="000066"/>
                </a:solidFill>
              </a:rPr>
              <a:t>7. Note Taking</a:t>
            </a:r>
          </a:p>
          <a:p>
            <a:r>
              <a:rPr lang="en-US" sz="1700" dirty="0" smtClean="0">
                <a:solidFill>
                  <a:srgbClr val="000066"/>
                </a:solidFill>
              </a:rPr>
              <a:t>8. Data Management, Record Keeping and Filing</a:t>
            </a:r>
          </a:p>
          <a:p>
            <a:r>
              <a:rPr lang="en-US" sz="1700" dirty="0" smtClean="0">
                <a:solidFill>
                  <a:srgbClr val="000066"/>
                </a:solidFill>
              </a:rPr>
              <a:t>9. Appointment Booking and Arranging Interviews</a:t>
            </a:r>
          </a:p>
          <a:p>
            <a:r>
              <a:rPr lang="en-US" sz="1700" dirty="0" smtClean="0">
                <a:solidFill>
                  <a:srgbClr val="000066"/>
                </a:solidFill>
              </a:rPr>
              <a:t>10. Delivering Postal Mail</a:t>
            </a:r>
          </a:p>
          <a:p>
            <a:r>
              <a:rPr lang="en-US" sz="1700" dirty="0" smtClean="0">
                <a:solidFill>
                  <a:srgbClr val="000066"/>
                </a:solidFill>
              </a:rPr>
              <a:t>11. Dictating</a:t>
            </a:r>
          </a:p>
          <a:p>
            <a:r>
              <a:rPr lang="en-US" sz="1700" dirty="0" smtClean="0">
                <a:solidFill>
                  <a:srgbClr val="000066"/>
                </a:solidFill>
              </a:rPr>
              <a:t>12. Customer Service and Telephone Handling Skills</a:t>
            </a:r>
            <a:endParaRPr lang="en-US" sz="1700" dirty="0" smtClean="0">
              <a:solidFill>
                <a:srgbClr val="000066"/>
              </a:solidFill>
            </a:endParaRPr>
          </a:p>
        </p:txBody>
      </p:sp>
      <p:sp>
        <p:nvSpPr>
          <p:cNvPr id="19" name="Rounded Rectangle 18"/>
          <p:cNvSpPr/>
          <p:nvPr/>
        </p:nvSpPr>
        <p:spPr>
          <a:xfrm>
            <a:off x="7419703" y="5225143"/>
            <a:ext cx="3827417" cy="587829"/>
          </a:xfrm>
          <a:prstGeom prst="round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ysClr val="windowText" lastClr="000000"/>
              </a:solidFill>
            </a:endParaRPr>
          </a:p>
        </p:txBody>
      </p:sp>
      <p:pic>
        <p:nvPicPr>
          <p:cNvPr id="22" name="Picture 2" descr="D:\1 - T\footer_logo.png"/>
          <p:cNvPicPr>
            <a:picLocks noChangeAspect="1" noChangeArrowheads="1"/>
          </p:cNvPicPr>
          <p:nvPr/>
        </p:nvPicPr>
        <p:blipFill>
          <a:blip r:embed="rId4"/>
          <a:srcRect/>
          <a:stretch>
            <a:fillRect/>
          </a:stretch>
        </p:blipFill>
        <p:spPr bwMode="auto">
          <a:xfrm>
            <a:off x="7528985" y="5277394"/>
            <a:ext cx="665858" cy="522514"/>
          </a:xfrm>
          <a:prstGeom prst="rect">
            <a:avLst/>
          </a:prstGeom>
          <a:noFill/>
        </p:spPr>
      </p:pic>
      <p:sp>
        <p:nvSpPr>
          <p:cNvPr id="23" name="Rectangle 22"/>
          <p:cNvSpPr/>
          <p:nvPr/>
        </p:nvSpPr>
        <p:spPr>
          <a:xfrm>
            <a:off x="7393577" y="5295202"/>
            <a:ext cx="3866606" cy="446276"/>
          </a:xfrm>
          <a:prstGeom prst="rect">
            <a:avLst/>
          </a:prstGeom>
        </p:spPr>
        <p:txBody>
          <a:bodyPr wrap="square">
            <a:spAutoFit/>
          </a:bodyPr>
          <a:lstStyle/>
          <a:p>
            <a:pPr algn="ctr"/>
            <a:r>
              <a:rPr lang="en-US" sz="2300" b="1" dirty="0" smtClean="0">
                <a:solidFill>
                  <a:srgbClr val="000066"/>
                </a:solidFill>
                <a:hlinkClick r:id="rId5"/>
              </a:rPr>
              <a:t>Buy Now</a:t>
            </a:r>
            <a:endParaRPr lang="en-US" sz="2300" dirty="0"/>
          </a:p>
        </p:txBody>
      </p:sp>
      <p:sp>
        <p:nvSpPr>
          <p:cNvPr id="20" name="TextBox 19"/>
          <p:cNvSpPr txBox="1"/>
          <p:nvPr/>
        </p:nvSpPr>
        <p:spPr>
          <a:xfrm>
            <a:off x="4136569" y="1722189"/>
            <a:ext cx="3701145" cy="4801314"/>
          </a:xfrm>
          <a:prstGeom prst="rect">
            <a:avLst/>
          </a:prstGeom>
          <a:noFill/>
        </p:spPr>
        <p:txBody>
          <a:bodyPr wrap="square" rtlCol="0">
            <a:spAutoFit/>
          </a:bodyPr>
          <a:lstStyle/>
          <a:p>
            <a:r>
              <a:rPr lang="en-US" sz="1700" dirty="0" smtClean="0">
                <a:solidFill>
                  <a:srgbClr val="000066"/>
                </a:solidFill>
              </a:rPr>
              <a:t>13. </a:t>
            </a:r>
            <a:r>
              <a:rPr lang="en-US" sz="1700" dirty="0" err="1" smtClean="0">
                <a:solidFill>
                  <a:srgbClr val="000066"/>
                </a:solidFill>
              </a:rPr>
              <a:t>Organising</a:t>
            </a:r>
            <a:r>
              <a:rPr lang="en-US" sz="1700" dirty="0" smtClean="0">
                <a:solidFill>
                  <a:srgbClr val="000066"/>
                </a:solidFill>
              </a:rPr>
              <a:t> a Meeting</a:t>
            </a:r>
          </a:p>
          <a:p>
            <a:r>
              <a:rPr lang="en-US" sz="1700" dirty="0" smtClean="0">
                <a:solidFill>
                  <a:srgbClr val="000066"/>
                </a:solidFill>
              </a:rPr>
              <a:t>14. Bookkeeping</a:t>
            </a:r>
          </a:p>
          <a:p>
            <a:r>
              <a:rPr lang="en-US" sz="1700" dirty="0" smtClean="0">
                <a:solidFill>
                  <a:srgbClr val="000066"/>
                </a:solidFill>
              </a:rPr>
              <a:t>15. Invoicing/Petty Cash</a:t>
            </a:r>
          </a:p>
          <a:p>
            <a:r>
              <a:rPr lang="en-US" sz="1700" dirty="0" smtClean="0">
                <a:solidFill>
                  <a:srgbClr val="000066"/>
                </a:solidFill>
              </a:rPr>
              <a:t>16. Document Proofreading</a:t>
            </a:r>
          </a:p>
          <a:p>
            <a:r>
              <a:rPr lang="en-US" sz="1700" dirty="0" smtClean="0">
                <a:solidFill>
                  <a:srgbClr val="000066"/>
                </a:solidFill>
              </a:rPr>
              <a:t>17. QuickBooks for Payroll Management</a:t>
            </a:r>
          </a:p>
          <a:p>
            <a:r>
              <a:rPr lang="en-US" sz="1700" dirty="0" smtClean="0">
                <a:solidFill>
                  <a:srgbClr val="000066"/>
                </a:solidFill>
              </a:rPr>
              <a:t>18. Tips for Speed Reading</a:t>
            </a:r>
          </a:p>
          <a:p>
            <a:r>
              <a:rPr lang="en-US" sz="1700" dirty="0" smtClean="0">
                <a:solidFill>
                  <a:srgbClr val="000066"/>
                </a:solidFill>
              </a:rPr>
              <a:t>19. Creating an Effective CV and Cover Letter</a:t>
            </a:r>
          </a:p>
          <a:p>
            <a:r>
              <a:rPr lang="en-US" sz="1700" dirty="0" smtClean="0">
                <a:solidFill>
                  <a:srgbClr val="000066"/>
                </a:solidFill>
              </a:rPr>
              <a:t>20. Time Management</a:t>
            </a:r>
          </a:p>
          <a:p>
            <a:r>
              <a:rPr lang="en-US" sz="1700" dirty="0" smtClean="0">
                <a:solidFill>
                  <a:srgbClr val="000066"/>
                </a:solidFill>
              </a:rPr>
              <a:t>21. Motivating Employees</a:t>
            </a:r>
          </a:p>
          <a:p>
            <a:r>
              <a:rPr lang="en-US" sz="1700" dirty="0" smtClean="0">
                <a:solidFill>
                  <a:srgbClr val="000066"/>
                </a:solidFill>
              </a:rPr>
              <a:t>22. Typing Speed Development</a:t>
            </a:r>
          </a:p>
          <a:p>
            <a:r>
              <a:rPr lang="en-US" sz="1700" dirty="0" smtClean="0">
                <a:solidFill>
                  <a:srgbClr val="000066"/>
                </a:solidFill>
              </a:rPr>
              <a:t>23. Microsoft Word</a:t>
            </a:r>
          </a:p>
          <a:p>
            <a:r>
              <a:rPr lang="en-US" sz="1700" dirty="0" smtClean="0">
                <a:solidFill>
                  <a:srgbClr val="000066"/>
                </a:solidFill>
              </a:rPr>
              <a:t>24. Microsoft Excel</a:t>
            </a:r>
          </a:p>
          <a:p>
            <a:r>
              <a:rPr lang="en-US" sz="1700" dirty="0" smtClean="0">
                <a:solidFill>
                  <a:srgbClr val="000066"/>
                </a:solidFill>
              </a:rPr>
              <a:t>25. Microsoft </a:t>
            </a:r>
            <a:r>
              <a:rPr lang="en-US" sz="1700" dirty="0" smtClean="0">
                <a:solidFill>
                  <a:srgbClr val="000066"/>
                </a:solidFill>
              </a:rPr>
              <a:t>PowerPoint</a:t>
            </a:r>
          </a:p>
          <a:p>
            <a:r>
              <a:rPr lang="en-US" sz="1700" dirty="0" smtClean="0">
                <a:solidFill>
                  <a:srgbClr val="000066"/>
                </a:solidFill>
              </a:rPr>
              <a:t>26. Microsoft Outlook</a:t>
            </a:r>
          </a:p>
          <a:p>
            <a:r>
              <a:rPr lang="en-US" sz="1700" dirty="0" smtClean="0">
                <a:solidFill>
                  <a:srgbClr val="000066"/>
                </a:solidFill>
              </a:rPr>
              <a:t>27. Accounting and </a:t>
            </a:r>
            <a:r>
              <a:rPr lang="en-US" sz="1700" dirty="0" smtClean="0">
                <a:solidFill>
                  <a:srgbClr val="000066"/>
                </a:solidFill>
              </a:rPr>
              <a:t>Bookkeeping</a:t>
            </a:r>
          </a:p>
          <a:p>
            <a:r>
              <a:rPr lang="en-US" sz="1700" dirty="0" smtClean="0">
                <a:solidFill>
                  <a:srgbClr val="000066"/>
                </a:solidFill>
              </a:rPr>
              <a:t>28. Bookkeeping</a:t>
            </a:r>
          </a:p>
          <a:p>
            <a:endParaRPr lang="en-US" sz="1700" dirty="0" smtClean="0">
              <a:solidFill>
                <a:srgbClr val="000066"/>
              </a:solidFill>
            </a:endParaRPr>
          </a:p>
        </p:txBody>
      </p:sp>
      <p:sp>
        <p:nvSpPr>
          <p:cNvPr id="21" name="TextBox 20"/>
          <p:cNvSpPr txBox="1"/>
          <p:nvPr/>
        </p:nvSpPr>
        <p:spPr>
          <a:xfrm>
            <a:off x="7815941" y="1691709"/>
            <a:ext cx="3701145" cy="3493264"/>
          </a:xfrm>
          <a:prstGeom prst="rect">
            <a:avLst/>
          </a:prstGeom>
          <a:noFill/>
        </p:spPr>
        <p:txBody>
          <a:bodyPr wrap="square" rtlCol="0">
            <a:spAutoFit/>
          </a:bodyPr>
          <a:lstStyle/>
          <a:p>
            <a:r>
              <a:rPr lang="en-US" sz="1700" dirty="0" smtClean="0">
                <a:solidFill>
                  <a:srgbClr val="000066"/>
                </a:solidFill>
              </a:rPr>
              <a:t>29</a:t>
            </a:r>
            <a:r>
              <a:rPr lang="en-US" sz="1700" dirty="0" smtClean="0">
                <a:solidFill>
                  <a:srgbClr val="000066"/>
                </a:solidFill>
              </a:rPr>
              <a:t>. Budgets &amp; Financial Reports</a:t>
            </a:r>
          </a:p>
          <a:p>
            <a:r>
              <a:rPr lang="en-US" sz="1700" dirty="0" smtClean="0">
                <a:solidFill>
                  <a:srgbClr val="000066"/>
                </a:solidFill>
              </a:rPr>
              <a:t>30. Communication Fundamentals</a:t>
            </a:r>
          </a:p>
          <a:p>
            <a:r>
              <a:rPr lang="en-US" sz="1700" dirty="0" smtClean="0">
                <a:solidFill>
                  <a:srgbClr val="000066"/>
                </a:solidFill>
              </a:rPr>
              <a:t>31. Communication Strategy</a:t>
            </a:r>
          </a:p>
          <a:p>
            <a:r>
              <a:rPr lang="en-US" sz="1700" dirty="0" smtClean="0">
                <a:solidFill>
                  <a:srgbClr val="000066"/>
                </a:solidFill>
              </a:rPr>
              <a:t>32. Emotional Intelligence</a:t>
            </a:r>
          </a:p>
          <a:p>
            <a:r>
              <a:rPr lang="en-US" sz="1700" dirty="0" smtClean="0">
                <a:solidFill>
                  <a:srgbClr val="000066"/>
                </a:solidFill>
              </a:rPr>
              <a:t>33. Administrative Human Resources Fundamentals</a:t>
            </a:r>
          </a:p>
          <a:p>
            <a:r>
              <a:rPr lang="en-US" sz="1700" dirty="0" smtClean="0">
                <a:solidFill>
                  <a:srgbClr val="000066"/>
                </a:solidFill>
              </a:rPr>
              <a:t>34. Employee Recruitment</a:t>
            </a:r>
          </a:p>
          <a:p>
            <a:r>
              <a:rPr lang="en-US" sz="1700" dirty="0" smtClean="0">
                <a:solidFill>
                  <a:srgbClr val="000066"/>
                </a:solidFill>
              </a:rPr>
              <a:t>35. Leadership Essentials</a:t>
            </a:r>
          </a:p>
          <a:p>
            <a:r>
              <a:rPr lang="en-US" sz="1700" dirty="0" smtClean="0">
                <a:solidFill>
                  <a:srgbClr val="000066"/>
                </a:solidFill>
              </a:rPr>
              <a:t>36. Management Essentials</a:t>
            </a:r>
          </a:p>
          <a:p>
            <a:r>
              <a:rPr lang="en-US" sz="1700" dirty="0" smtClean="0">
                <a:solidFill>
                  <a:srgbClr val="000066"/>
                </a:solidFill>
              </a:rPr>
              <a:t>37. Safety in the Work Place</a:t>
            </a:r>
          </a:p>
          <a:p>
            <a:pPr>
              <a:buFont typeface="Arial" pitchFamily="34" charset="0"/>
              <a:buChar char="•"/>
            </a:pPr>
            <a:r>
              <a:rPr lang="en-US" sz="1700" dirty="0" smtClean="0">
                <a:solidFill>
                  <a:srgbClr val="000066"/>
                </a:solidFill>
              </a:rPr>
              <a:t>Mock Exam</a:t>
            </a:r>
          </a:p>
          <a:p>
            <a:pPr>
              <a:buFont typeface="Arial" pitchFamily="34" charset="0"/>
              <a:buChar char="•"/>
            </a:pPr>
            <a:r>
              <a:rPr lang="en-US" sz="1700" dirty="0" smtClean="0">
                <a:solidFill>
                  <a:srgbClr val="000066"/>
                </a:solidFill>
              </a:rPr>
              <a:t>Final Exam</a:t>
            </a:r>
          </a:p>
          <a:p>
            <a:pPr>
              <a:buFont typeface="Arial" pitchFamily="34" charset="0"/>
              <a:buChar char="•"/>
            </a:pPr>
            <a:r>
              <a:rPr lang="en-US" sz="1700" dirty="0" smtClean="0">
                <a:solidFill>
                  <a:srgbClr val="000066"/>
                </a:solidFill>
              </a:rPr>
              <a:t>Certificate Download Guide</a:t>
            </a:r>
            <a:endParaRPr lang="en-US" sz="1700" dirty="0" smtClean="0">
              <a:solidFill>
                <a:srgbClr val="000066"/>
              </a:solidFill>
            </a:endParaRPr>
          </a:p>
        </p:txBody>
      </p:sp>
    </p:spTree>
    <p:extLst>
      <p:ext uri="{BB962C8B-B14F-4D97-AF65-F5344CB8AC3E}">
        <p14:creationId xmlns="" xmlns:p14="http://schemas.microsoft.com/office/powerpoint/2010/main" val="294939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1" name="Title 1">
            <a:extLst>
              <a:ext uri="{FF2B5EF4-FFF2-40B4-BE49-F238E27FC236}">
                <a16:creationId xmlns="" xmlns:a16="http://schemas.microsoft.com/office/drawing/2014/main" id="{A972347E-55D5-4734-9B3B-B16FF9A7DAA0}"/>
              </a:ext>
            </a:extLst>
          </p:cNvPr>
          <p:cNvSpPr>
            <a:spLocks noGrp="1"/>
          </p:cNvSpPr>
          <p:nvPr>
            <p:ph type="title"/>
          </p:nvPr>
        </p:nvSpPr>
        <p:spPr>
          <a:xfrm>
            <a:off x="248194" y="1149532"/>
            <a:ext cx="2625634" cy="635180"/>
          </a:xfrm>
        </p:spPr>
        <p:txBody>
          <a:bodyPr>
            <a:normAutofit fontScale="90000"/>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WHO ARE WE?</a:t>
            </a:r>
            <a:endParaRPr lang="en-IN" sz="6600" dirty="0">
              <a:effectLst>
                <a:outerShdw blurRad="38100" dist="38100" dir="2700000" algn="tl">
                  <a:srgbClr val="000000">
                    <a:alpha val="43137"/>
                  </a:srgbClr>
                </a:outerShdw>
              </a:effectLst>
            </a:endParaRPr>
          </a:p>
        </p:txBody>
      </p:sp>
      <p:sp>
        <p:nvSpPr>
          <p:cNvPr id="22" name="TextBox 21"/>
          <p:cNvSpPr txBox="1"/>
          <p:nvPr/>
        </p:nvSpPr>
        <p:spPr>
          <a:xfrm>
            <a:off x="235132" y="1724296"/>
            <a:ext cx="3043645" cy="2862322"/>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We encourage you to chase your personal and professional goals, no matter where you are, or what your schedule is. We enable people everywhere to learn, by providing industry relevant higher education to a diverse student population through innovative technology and experience teachers.</a:t>
            </a:r>
            <a:endParaRPr lang="en-US" dirty="0">
              <a:solidFill>
                <a:srgbClr val="002060"/>
              </a:solidFill>
              <a:effectLst>
                <a:outerShdw blurRad="38100" dist="38100" dir="2700000" algn="tl">
                  <a:srgbClr val="000000">
                    <a:alpha val="43137"/>
                  </a:srgbClr>
                </a:outerShdw>
              </a:effectLst>
            </a:endParaRPr>
          </a:p>
        </p:txBody>
      </p:sp>
      <p:sp>
        <p:nvSpPr>
          <p:cNvPr id="23" name="TextBox 22"/>
          <p:cNvSpPr txBox="1"/>
          <p:nvPr/>
        </p:nvSpPr>
        <p:spPr>
          <a:xfrm>
            <a:off x="2246812" y="5252391"/>
            <a:ext cx="7537268" cy="1200329"/>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There are endless benefits to online learning. You can take the classroom with you, and will not be burdened by timetables, or travel costs. In a classroom you may have to fight for the teacher’s attention, but with 1Training you are the star pupil, and will be sent top-notch learning material to sink your teeth into.</a:t>
            </a:r>
            <a:endParaRPr lang="en-US" dirty="0">
              <a:solidFill>
                <a:srgbClr val="002060"/>
              </a:solidFill>
              <a:effectLst>
                <a:outerShdw blurRad="38100" dist="38100" dir="2700000" algn="tl">
                  <a:srgbClr val="000000">
                    <a:alpha val="43137"/>
                  </a:srgbClr>
                </a:outerShdw>
              </a:effectLst>
            </a:endParaRPr>
          </a:p>
        </p:txBody>
      </p:sp>
      <p:sp>
        <p:nvSpPr>
          <p:cNvPr id="27" name="TextBox 26"/>
          <p:cNvSpPr txBox="1"/>
          <p:nvPr/>
        </p:nvSpPr>
        <p:spPr>
          <a:xfrm>
            <a:off x="8569234" y="1815735"/>
            <a:ext cx="3230879" cy="3139321"/>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Successful 1Training students will gain relevant certification, many of which are </a:t>
            </a:r>
            <a:r>
              <a:rPr lang="en-US" dirty="0" err="1" smtClean="0">
                <a:solidFill>
                  <a:srgbClr val="002060"/>
                </a:solidFill>
                <a:effectLst>
                  <a:outerShdw blurRad="38100" dist="38100" dir="2700000" algn="tl">
                    <a:srgbClr val="000000">
                      <a:alpha val="43137"/>
                    </a:srgbClr>
                  </a:outerShdw>
                </a:effectLst>
              </a:rPr>
              <a:t>recognised</a:t>
            </a:r>
            <a:r>
              <a:rPr lang="en-US" dirty="0" smtClean="0">
                <a:solidFill>
                  <a:srgbClr val="002060"/>
                </a:solidFill>
                <a:effectLst>
                  <a:outerShdw blurRad="38100" dist="38100" dir="2700000" algn="tl">
                    <a:srgbClr val="000000">
                      <a:alpha val="43137"/>
                    </a:srgbClr>
                  </a:outerShdw>
                </a:effectLst>
              </a:rPr>
              <a:t> by professional institutions. Assessment and grading are made simple, speedy, and fuss free, so you don’t have to worry about it. Depending on the course, you might also be assessed in a real working environment.</a:t>
            </a:r>
            <a:endParaRPr lang="en-US" dirty="0">
              <a:solidFill>
                <a:srgbClr val="002060"/>
              </a:solidFill>
              <a:effectLst>
                <a:outerShdw blurRad="38100" dist="38100" dir="2700000" algn="tl">
                  <a:srgbClr val="000000">
                    <a:alpha val="43137"/>
                  </a:srgbClr>
                </a:outerShdw>
              </a:effectLst>
            </a:endParaRPr>
          </a:p>
        </p:txBody>
      </p:sp>
      <p:pic>
        <p:nvPicPr>
          <p:cNvPr id="23554" name="Picture 2" descr="D:\1 - T\6img.png"/>
          <p:cNvPicPr>
            <a:picLocks noChangeAspect="1" noChangeArrowheads="1"/>
          </p:cNvPicPr>
          <p:nvPr/>
        </p:nvPicPr>
        <p:blipFill>
          <a:blip r:embed="rId4"/>
          <a:srcRect/>
          <a:stretch>
            <a:fillRect/>
          </a:stretch>
        </p:blipFill>
        <p:spPr bwMode="auto">
          <a:xfrm>
            <a:off x="3461657" y="1214846"/>
            <a:ext cx="4924697" cy="3678455"/>
          </a:xfrm>
          <a:prstGeom prst="rect">
            <a:avLst/>
          </a:prstGeom>
          <a:noFill/>
        </p:spPr>
      </p:pic>
      <p:sp>
        <p:nvSpPr>
          <p:cNvPr id="33" name="Title 1">
            <a:extLst>
              <a:ext uri="{FF2B5EF4-FFF2-40B4-BE49-F238E27FC236}">
                <a16:creationId xmlns="" xmlns:a16="http://schemas.microsoft.com/office/drawing/2014/main" id="{A972347E-55D5-4734-9B3B-B16FF9A7DAA0}"/>
              </a:ext>
            </a:extLst>
          </p:cNvPr>
          <p:cNvSpPr txBox="1">
            <a:spLocks/>
          </p:cNvSpPr>
          <p:nvPr/>
        </p:nvSpPr>
        <p:spPr>
          <a:xfrm>
            <a:off x="8477794" y="1197428"/>
            <a:ext cx="3553097" cy="635180"/>
          </a:xfrm>
          <a:prstGeom prst="rect">
            <a:avLst/>
          </a:prstGeom>
        </p:spPr>
        <p:txBody>
          <a:bodyPr vert="horz" lIns="91440" tIns="45720" rIns="91440" bIns="45720" rtlCol="0" anchor="ctr">
            <a:normAutofit fontScale="90000"/>
          </a:bodyPr>
          <a:lstStyle/>
          <a:p>
            <a:pPr lvl="0" algn="ctr" defTabSz="914400">
              <a:lnSpc>
                <a:spcPct val="90000"/>
              </a:lnSpc>
              <a:spcBef>
                <a:spcPct val="0"/>
              </a:spcBef>
            </a:pP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HOW DOES IT WORK?</a:t>
            </a:r>
            <a:endParaRPr kumimoji="0" lang="en-IN" sz="6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34" name="Title 1">
            <a:extLst>
              <a:ext uri="{FF2B5EF4-FFF2-40B4-BE49-F238E27FC236}">
                <a16:creationId xmlns="" xmlns:a16="http://schemas.microsoft.com/office/drawing/2014/main" id="{A972347E-55D5-4734-9B3B-B16FF9A7DAA0}"/>
              </a:ext>
            </a:extLst>
          </p:cNvPr>
          <p:cNvSpPr txBox="1">
            <a:spLocks/>
          </p:cNvSpPr>
          <p:nvPr/>
        </p:nvSpPr>
        <p:spPr>
          <a:xfrm>
            <a:off x="4654730" y="4824548"/>
            <a:ext cx="2751910" cy="635180"/>
          </a:xfrm>
          <a:prstGeom prst="rect">
            <a:avLst/>
          </a:prstGeom>
        </p:spPr>
        <p:txBody>
          <a:bodyPr vert="horz" lIns="91440" tIns="45720" rIns="91440" bIns="45720" rtlCol="0" anchor="ctr">
            <a:normAutofit fontScale="97500"/>
          </a:bodyPr>
          <a:lstStyle/>
          <a:p>
            <a:pPr lvl="0" algn="ctr" defTabSz="914400">
              <a:lnSpc>
                <a:spcPct val="90000"/>
              </a:lnSpc>
              <a:spcBef>
                <a:spcPct val="0"/>
              </a:spcBef>
            </a:pPr>
            <a:r>
              <a:rPr lang="en-US" sz="30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WHY ONLINE?</a:t>
            </a:r>
            <a:endParaRPr kumimoji="0" lang="en-IN" sz="30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extLst>
      <p:ext uri="{BB962C8B-B14F-4D97-AF65-F5344CB8AC3E}">
        <p14:creationId xmlns="" xmlns:p14="http://schemas.microsoft.com/office/powerpoint/2010/main" val="294939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1" name="Title 1">
            <a:extLst>
              <a:ext uri="{FF2B5EF4-FFF2-40B4-BE49-F238E27FC236}">
                <a16:creationId xmlns="" xmlns:a16="http://schemas.microsoft.com/office/drawing/2014/main" id="{A972347E-55D5-4734-9B3B-B16FF9A7DAA0}"/>
              </a:ext>
            </a:extLst>
          </p:cNvPr>
          <p:cNvSpPr>
            <a:spLocks noGrp="1"/>
          </p:cNvSpPr>
          <p:nvPr>
            <p:ph type="title"/>
          </p:nvPr>
        </p:nvSpPr>
        <p:spPr>
          <a:xfrm>
            <a:off x="65315" y="1240971"/>
            <a:ext cx="3331030" cy="635180"/>
          </a:xfrm>
        </p:spPr>
        <p:txBody>
          <a:bodyPr>
            <a:normAutofit fontScale="90000"/>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VALUE FOR MONEY</a:t>
            </a:r>
            <a:endParaRPr lang="en-IN" sz="6600" dirty="0">
              <a:effectLst>
                <a:outerShdw blurRad="38100" dist="38100" dir="2700000" algn="tl">
                  <a:srgbClr val="000000">
                    <a:alpha val="43137"/>
                  </a:srgbClr>
                </a:outerShdw>
              </a:effectLst>
            </a:endParaRPr>
          </a:p>
        </p:txBody>
      </p:sp>
      <p:sp>
        <p:nvSpPr>
          <p:cNvPr id="22" name="TextBox 21"/>
          <p:cNvSpPr txBox="1"/>
          <p:nvPr/>
        </p:nvSpPr>
        <p:spPr>
          <a:xfrm>
            <a:off x="195944" y="2076994"/>
            <a:ext cx="3043645" cy="3416320"/>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In a world where education can cost the earth, we want to make a good education affordable and easy, so we offer courses at reasonable prices. We often run promotions and deals so you might even be able to make an extra saving with 1Training! Our courses are for people of all abilities and backgrounds, so no one is left out.</a:t>
            </a:r>
            <a:endParaRPr lang="en-US" dirty="0">
              <a:solidFill>
                <a:srgbClr val="002060"/>
              </a:solidFill>
              <a:effectLst>
                <a:outerShdw blurRad="38100" dist="38100" dir="2700000" algn="tl">
                  <a:srgbClr val="000000">
                    <a:alpha val="43137"/>
                  </a:srgbClr>
                </a:outerShdw>
              </a:effectLst>
            </a:endParaRPr>
          </a:p>
        </p:txBody>
      </p:sp>
      <p:sp>
        <p:nvSpPr>
          <p:cNvPr id="23" name="TextBox 22"/>
          <p:cNvSpPr txBox="1"/>
          <p:nvPr/>
        </p:nvSpPr>
        <p:spPr>
          <a:xfrm>
            <a:off x="3905794" y="2104242"/>
            <a:ext cx="3971110" cy="2862322"/>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Because we want your learning experience to be hassle free, we won’t pressure you to stick to a certain timetable, or work to our schedule. You can go through the course material at your own pace, and complete assignments and exams when you like. That’s the beauty of our online platform, you can learn in your own home, at your own speed.</a:t>
            </a:r>
            <a:endParaRPr lang="en-US" dirty="0">
              <a:solidFill>
                <a:srgbClr val="002060"/>
              </a:solidFill>
              <a:effectLst>
                <a:outerShdw blurRad="38100" dist="38100" dir="2700000" algn="tl">
                  <a:srgbClr val="000000">
                    <a:alpha val="43137"/>
                  </a:srgbClr>
                </a:outerShdw>
              </a:effectLst>
            </a:endParaRPr>
          </a:p>
        </p:txBody>
      </p:sp>
      <p:sp>
        <p:nvSpPr>
          <p:cNvPr id="27" name="TextBox 26"/>
          <p:cNvSpPr txBox="1"/>
          <p:nvPr/>
        </p:nvSpPr>
        <p:spPr>
          <a:xfrm>
            <a:off x="8569234" y="2129244"/>
            <a:ext cx="3230879" cy="3139321"/>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Whether you’re in a classroom or not, we all need support when we’re learning new skills. While our students go through the modules independently, they always have the support of one of our lovely tutors. We work in partnership with tutors who are talented, experienced, and very passionate about what they do.</a:t>
            </a:r>
            <a:endParaRPr lang="en-US" dirty="0">
              <a:solidFill>
                <a:srgbClr val="002060"/>
              </a:solidFill>
              <a:effectLst>
                <a:outerShdw blurRad="38100" dist="38100" dir="2700000" algn="tl">
                  <a:srgbClr val="000000">
                    <a:alpha val="43137"/>
                  </a:srgbClr>
                </a:outerShdw>
              </a:effectLst>
            </a:endParaRPr>
          </a:p>
        </p:txBody>
      </p:sp>
      <p:sp>
        <p:nvSpPr>
          <p:cNvPr id="33" name="Title 1">
            <a:extLst>
              <a:ext uri="{FF2B5EF4-FFF2-40B4-BE49-F238E27FC236}">
                <a16:creationId xmlns="" xmlns:a16="http://schemas.microsoft.com/office/drawing/2014/main" id="{A972347E-55D5-4734-9B3B-B16FF9A7DAA0}"/>
              </a:ext>
            </a:extLst>
          </p:cNvPr>
          <p:cNvSpPr txBox="1">
            <a:spLocks/>
          </p:cNvSpPr>
          <p:nvPr/>
        </p:nvSpPr>
        <p:spPr>
          <a:xfrm>
            <a:off x="8477794" y="1262743"/>
            <a:ext cx="3553097" cy="635180"/>
          </a:xfrm>
          <a:prstGeom prst="rect">
            <a:avLst/>
          </a:prstGeom>
        </p:spPr>
        <p:txBody>
          <a:bodyPr vert="horz" lIns="91440" tIns="45720" rIns="91440" bIns="45720" rtlCol="0" anchor="ctr">
            <a:normAutofit fontScale="90000"/>
          </a:bodyPr>
          <a:lstStyle/>
          <a:p>
            <a:pPr lvl="0" algn="ctr" defTabSz="914400">
              <a:lnSpc>
                <a:spcPct val="90000"/>
              </a:lnSpc>
              <a:spcBef>
                <a:spcPct val="0"/>
              </a:spcBef>
            </a:pP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WILL I GET SUPPORT?</a:t>
            </a:r>
            <a:endParaRPr kumimoji="0" lang="en-IN" sz="6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34" name="Title 1">
            <a:extLst>
              <a:ext uri="{FF2B5EF4-FFF2-40B4-BE49-F238E27FC236}">
                <a16:creationId xmlns="" xmlns:a16="http://schemas.microsoft.com/office/drawing/2014/main" id="{A972347E-55D5-4734-9B3B-B16FF9A7DAA0}"/>
              </a:ext>
            </a:extLst>
          </p:cNvPr>
          <p:cNvSpPr txBox="1">
            <a:spLocks/>
          </p:cNvSpPr>
          <p:nvPr/>
        </p:nvSpPr>
        <p:spPr>
          <a:xfrm>
            <a:off x="3644536" y="1245327"/>
            <a:ext cx="3762102" cy="635180"/>
          </a:xfrm>
          <a:prstGeom prst="rect">
            <a:avLst/>
          </a:prstGeom>
        </p:spPr>
        <p:txBody>
          <a:bodyPr vert="horz" lIns="91440" tIns="45720" rIns="91440" bIns="45720" rtlCol="0" anchor="ctr">
            <a:noAutofit/>
          </a:bodyPr>
          <a:lstStyle/>
          <a:p>
            <a:pPr lvl="0" algn="ctr" defTabSz="914400">
              <a:lnSpc>
                <a:spcPct val="90000"/>
              </a:lnSpc>
              <a:spcBef>
                <a:spcPct val="0"/>
              </a:spcBef>
            </a:pPr>
            <a:r>
              <a:rPr lang="en-US" sz="29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WHEN CAN I LEARN?</a:t>
            </a:r>
            <a:endParaRPr kumimoji="0" lang="en-IN" sz="29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40" name="Rounded Rectangle 39"/>
          <p:cNvSpPr/>
          <p:nvPr/>
        </p:nvSpPr>
        <p:spPr>
          <a:xfrm>
            <a:off x="3879668" y="5512526"/>
            <a:ext cx="3905795" cy="587829"/>
          </a:xfrm>
          <a:prstGeom prst="round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ysClr val="windowText" lastClr="000000"/>
              </a:solidFill>
            </a:endParaRPr>
          </a:p>
        </p:txBody>
      </p:sp>
      <p:pic>
        <p:nvPicPr>
          <p:cNvPr id="41" name="Picture 2" descr="D:\1 - T\footer_logo.png"/>
          <p:cNvPicPr>
            <a:picLocks noChangeAspect="1" noChangeArrowheads="1"/>
          </p:cNvPicPr>
          <p:nvPr/>
        </p:nvPicPr>
        <p:blipFill>
          <a:blip r:embed="rId4"/>
          <a:srcRect/>
          <a:stretch>
            <a:fillRect/>
          </a:stretch>
        </p:blipFill>
        <p:spPr bwMode="auto">
          <a:xfrm>
            <a:off x="3988952" y="5538651"/>
            <a:ext cx="665858" cy="522514"/>
          </a:xfrm>
          <a:prstGeom prst="rect">
            <a:avLst/>
          </a:prstGeom>
          <a:noFill/>
        </p:spPr>
      </p:pic>
      <p:sp>
        <p:nvSpPr>
          <p:cNvPr id="42" name="Rectangle 41"/>
          <p:cNvSpPr/>
          <p:nvPr/>
        </p:nvSpPr>
        <p:spPr>
          <a:xfrm>
            <a:off x="3879669" y="5595648"/>
            <a:ext cx="3866606" cy="446276"/>
          </a:xfrm>
          <a:prstGeom prst="rect">
            <a:avLst/>
          </a:prstGeom>
        </p:spPr>
        <p:txBody>
          <a:bodyPr wrap="square">
            <a:spAutoFit/>
          </a:bodyPr>
          <a:lstStyle/>
          <a:p>
            <a:pPr algn="ctr"/>
            <a:r>
              <a:rPr lang="en-US" sz="2300" b="1" dirty="0" smtClean="0">
                <a:solidFill>
                  <a:srgbClr val="000066"/>
                </a:solidFill>
                <a:hlinkClick r:id="rId5"/>
              </a:rPr>
              <a:t>Get DEALS</a:t>
            </a:r>
            <a:endParaRPr lang="en-US" sz="2300" dirty="0"/>
          </a:p>
        </p:txBody>
      </p:sp>
    </p:spTree>
    <p:extLst>
      <p:ext uri="{BB962C8B-B14F-4D97-AF65-F5344CB8AC3E}">
        <p14:creationId xmlns="" xmlns:p14="http://schemas.microsoft.com/office/powerpoint/2010/main" val="294939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6">
            <a:extLst>
              <a:ext uri="{FF2B5EF4-FFF2-40B4-BE49-F238E27FC236}">
                <a16:creationId xmlns="" xmlns:a16="http://schemas.microsoft.com/office/drawing/2014/main" id="{D9736DB4-7DAB-4CF2-8341-ABDA7A63B94C}"/>
              </a:ext>
            </a:extLst>
          </p:cNvPr>
          <p:cNvGrpSpPr/>
          <p:nvPr/>
        </p:nvGrpSpPr>
        <p:grpSpPr>
          <a:xfrm>
            <a:off x="0" y="143377"/>
            <a:ext cx="12192000" cy="1632780"/>
            <a:chOff x="373061" y="136525"/>
            <a:chExt cx="11733214" cy="1632780"/>
          </a:xfrm>
        </p:grpSpPr>
        <p:sp>
          <p:nvSpPr>
            <p:cNvPr id="33" name="Rectangle 32">
              <a:extLst>
                <a:ext uri="{FF2B5EF4-FFF2-40B4-BE49-F238E27FC236}">
                  <a16:creationId xmlns="" xmlns:a16="http://schemas.microsoft.com/office/drawing/2014/main" id="{E1C5D41E-BBFC-4AA2-96C5-7B4C92C3EA4C}"/>
                </a:ext>
              </a:extLst>
            </p:cNvPr>
            <p:cNvSpPr/>
            <p:nvPr/>
          </p:nvSpPr>
          <p:spPr>
            <a:xfrm>
              <a:off x="1220560" y="1122974"/>
              <a:ext cx="10478949" cy="646331"/>
            </a:xfrm>
            <a:prstGeom prst="rect">
              <a:avLst/>
            </a:prstGeom>
          </p:spPr>
          <p:txBody>
            <a:bodyPr wrap="square">
              <a:spAutoFit/>
            </a:bodyPr>
            <a:lstStyle/>
            <a:p>
              <a:pPr algn="ctr"/>
              <a:endParaRPr lang="en-US" sz="3600" b="1" dirty="0">
                <a:solidFill>
                  <a:srgbClr val="000066"/>
                </a:solidFill>
              </a:endParaRPr>
            </a:p>
          </p:txBody>
        </p:sp>
        <p:grpSp>
          <p:nvGrpSpPr>
            <p:cNvPr id="35"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36" name="Rectangle 35">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7" name="Rectangle 36">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39" name="Rectangle 38">
            <a:extLst>
              <a:ext uri="{FF2B5EF4-FFF2-40B4-BE49-F238E27FC236}">
                <a16:creationId xmlns="" xmlns:a16="http://schemas.microsoft.com/office/drawing/2014/main" id="{0F8E9454-C347-409D-8E8C-1A74029E6070}"/>
              </a:ext>
            </a:extLst>
          </p:cNvPr>
          <p:cNvSpPr/>
          <p:nvPr/>
        </p:nvSpPr>
        <p:spPr>
          <a:xfrm>
            <a:off x="586093" y="662423"/>
            <a:ext cx="11160364" cy="2194954"/>
          </a:xfrm>
          <a:prstGeom prst="rect">
            <a:avLst/>
          </a:prstGeom>
        </p:spPr>
        <p:txBody>
          <a:bodyPr wrap="square">
            <a:noAutofit/>
          </a:bodyPr>
          <a:lstStyle/>
          <a:p>
            <a:pPr algn="ctr">
              <a:lnSpc>
                <a:spcPct val="106000"/>
              </a:lnSpc>
              <a:spcAft>
                <a:spcPts val="800"/>
              </a:spcAft>
            </a:pPr>
            <a:r>
              <a:rPr lang="en-US" sz="3200" b="1" dirty="0">
                <a:solidFill>
                  <a:srgbClr val="000066"/>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About Us:</a:t>
            </a:r>
            <a:endParaRPr lang="en-IN" sz="3200" b="1" dirty="0">
              <a:solidFill>
                <a:srgbClr val="000066"/>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endParaRPr>
          </a:p>
          <a:p>
            <a:pPr>
              <a:lnSpc>
                <a:spcPct val="106000"/>
              </a:lnSpc>
              <a:spcAft>
                <a:spcPts val="800"/>
              </a:spcAft>
            </a:pPr>
            <a:r>
              <a:rPr lang="en-US" dirty="0" smtClean="0">
                <a:solidFill>
                  <a:srgbClr val="44546A"/>
                </a:solidFill>
                <a:latin typeface="Calibri" panose="020F0502020204030204" pitchFamily="34" charset="0"/>
                <a:ea typeface="Calibri" panose="020F0502020204030204" pitchFamily="34" charset="0"/>
                <a:cs typeface="Times New Roman" panose="02020603050405020304" pitchFamily="18" charset="0"/>
              </a:rPr>
              <a:t>We believe that online learning should be modern and innovative, which is why we created 1Training. Offering courses on a wide range of topics, we can help you find the career of your dreams, and will help you every step of the way. Cutting edge teaching techniques, a wide range of topics, and the personal touch is our recipe for deliciously simple learning. If you don’t believe us, just ask the 10,000+ people we’ve already helped to realise their full potential.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0" name="TextBox 24">
            <a:extLst>
              <a:ext uri="{FF2B5EF4-FFF2-40B4-BE49-F238E27FC236}">
                <a16:creationId xmlns="" xmlns:a16="http://schemas.microsoft.com/office/drawing/2014/main" id="{8581F07E-3AAB-4F81-84AD-8B6C89CF14E5}"/>
              </a:ext>
            </a:extLst>
          </p:cNvPr>
          <p:cNvSpPr txBox="1"/>
          <p:nvPr/>
        </p:nvSpPr>
        <p:spPr>
          <a:xfrm>
            <a:off x="444137" y="2697630"/>
            <a:ext cx="11247120" cy="489707"/>
          </a:xfrm>
          <a:prstGeom prst="rect">
            <a:avLst/>
          </a:prstGeom>
          <a:solidFill>
            <a:srgbClr val="000066"/>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noAutofit/>
          </a:bodyPr>
          <a:lstStyle/>
          <a:p>
            <a:pPr algn="ctr">
              <a:lnSpc>
                <a:spcPct val="115000"/>
              </a:lnSpc>
              <a:spcBef>
                <a:spcPts val="1200"/>
              </a:spcBef>
              <a:spcAft>
                <a:spcPts val="1000"/>
              </a:spcAft>
            </a:pPr>
            <a:r>
              <a:rPr lang="en-US" sz="2400" b="1" i="1" dirty="0" smtClean="0">
                <a:solidFill>
                  <a:srgbClr val="FFFFFF"/>
                </a:solidFill>
                <a:ea typeface="Times New Roman" panose="02020603050405020304" pitchFamily="18" charset="0"/>
                <a:cs typeface="Times New Roman" panose="02020603050405020304" pitchFamily="18" charset="0"/>
              </a:rPr>
              <a:t>Awarding Organization Partners</a:t>
            </a:r>
            <a:endParaRPr lang="en-IN" sz="1100" dirty="0">
              <a:effectLst/>
              <a:ea typeface="Times New Roman" panose="02020603050405020304" pitchFamily="18" charset="0"/>
              <a:cs typeface="Times New Roman" panose="02020603050405020304" pitchFamily="18" charset="0"/>
            </a:endParaRPr>
          </a:p>
        </p:txBody>
      </p:sp>
      <p:pic>
        <p:nvPicPr>
          <p:cNvPr id="21506" name="Picture 2" descr="D:\1 - T\awarding-1.jpg"/>
          <p:cNvPicPr>
            <a:picLocks noChangeAspect="1" noChangeArrowheads="1"/>
          </p:cNvPicPr>
          <p:nvPr/>
        </p:nvPicPr>
        <p:blipFill>
          <a:blip r:embed="rId2"/>
          <a:srcRect/>
          <a:stretch>
            <a:fillRect/>
          </a:stretch>
        </p:blipFill>
        <p:spPr bwMode="auto">
          <a:xfrm>
            <a:off x="235133" y="3327400"/>
            <a:ext cx="1436913" cy="478971"/>
          </a:xfrm>
          <a:prstGeom prst="rect">
            <a:avLst/>
          </a:prstGeom>
          <a:noFill/>
        </p:spPr>
      </p:pic>
      <p:pic>
        <p:nvPicPr>
          <p:cNvPr id="21507" name="Picture 3" descr="D:\1 - T\awarding-3.jpg"/>
          <p:cNvPicPr>
            <a:picLocks noChangeAspect="1" noChangeArrowheads="1"/>
          </p:cNvPicPr>
          <p:nvPr/>
        </p:nvPicPr>
        <p:blipFill>
          <a:blip r:embed="rId3"/>
          <a:srcRect/>
          <a:stretch>
            <a:fillRect/>
          </a:stretch>
        </p:blipFill>
        <p:spPr bwMode="auto">
          <a:xfrm>
            <a:off x="1363670" y="3383280"/>
            <a:ext cx="1167193" cy="418012"/>
          </a:xfrm>
          <a:prstGeom prst="rect">
            <a:avLst/>
          </a:prstGeom>
          <a:noFill/>
        </p:spPr>
      </p:pic>
      <p:pic>
        <p:nvPicPr>
          <p:cNvPr id="21508" name="Picture 4" descr="D:\1 - T\awarding-7.jpg"/>
          <p:cNvPicPr>
            <a:picLocks noChangeAspect="1" noChangeArrowheads="1"/>
          </p:cNvPicPr>
          <p:nvPr/>
        </p:nvPicPr>
        <p:blipFill>
          <a:blip r:embed="rId4"/>
          <a:srcRect/>
          <a:stretch>
            <a:fillRect/>
          </a:stretch>
        </p:blipFill>
        <p:spPr bwMode="auto">
          <a:xfrm>
            <a:off x="2262051" y="3286759"/>
            <a:ext cx="1700349" cy="566783"/>
          </a:xfrm>
          <a:prstGeom prst="rect">
            <a:avLst/>
          </a:prstGeom>
          <a:noFill/>
        </p:spPr>
      </p:pic>
      <p:pic>
        <p:nvPicPr>
          <p:cNvPr id="21509" name="Picture 5" descr="D:\1 - T\awarding-9.jpg"/>
          <p:cNvPicPr>
            <a:picLocks noChangeAspect="1" noChangeArrowheads="1"/>
          </p:cNvPicPr>
          <p:nvPr/>
        </p:nvPicPr>
        <p:blipFill>
          <a:blip r:embed="rId5"/>
          <a:srcRect/>
          <a:stretch>
            <a:fillRect/>
          </a:stretch>
        </p:blipFill>
        <p:spPr bwMode="auto">
          <a:xfrm>
            <a:off x="3892732" y="3292566"/>
            <a:ext cx="1776549" cy="592183"/>
          </a:xfrm>
          <a:prstGeom prst="rect">
            <a:avLst/>
          </a:prstGeom>
          <a:noFill/>
        </p:spPr>
      </p:pic>
      <p:pic>
        <p:nvPicPr>
          <p:cNvPr id="21510" name="Picture 6" descr="D:\1 - T\awarding-13.jpg"/>
          <p:cNvPicPr>
            <a:picLocks noChangeAspect="1" noChangeArrowheads="1"/>
          </p:cNvPicPr>
          <p:nvPr/>
        </p:nvPicPr>
        <p:blipFill>
          <a:blip r:embed="rId6"/>
          <a:srcRect/>
          <a:stretch>
            <a:fillRect/>
          </a:stretch>
        </p:blipFill>
        <p:spPr bwMode="auto">
          <a:xfrm>
            <a:off x="5564777" y="3423196"/>
            <a:ext cx="1097280" cy="365760"/>
          </a:xfrm>
          <a:prstGeom prst="rect">
            <a:avLst/>
          </a:prstGeom>
          <a:noFill/>
        </p:spPr>
      </p:pic>
      <p:pic>
        <p:nvPicPr>
          <p:cNvPr id="21511" name="Picture 7" descr="D:\1 - T\awarding-14.jpg"/>
          <p:cNvPicPr>
            <a:picLocks noChangeAspect="1" noChangeArrowheads="1"/>
          </p:cNvPicPr>
          <p:nvPr/>
        </p:nvPicPr>
        <p:blipFill>
          <a:blip r:embed="rId7"/>
          <a:srcRect/>
          <a:stretch>
            <a:fillRect/>
          </a:stretch>
        </p:blipFill>
        <p:spPr bwMode="auto">
          <a:xfrm>
            <a:off x="6520543" y="3410133"/>
            <a:ext cx="1212667" cy="404222"/>
          </a:xfrm>
          <a:prstGeom prst="rect">
            <a:avLst/>
          </a:prstGeom>
          <a:noFill/>
        </p:spPr>
      </p:pic>
      <p:pic>
        <p:nvPicPr>
          <p:cNvPr id="21512" name="Picture 8" descr="D:\1 - T\awarding-16.jpg"/>
          <p:cNvPicPr>
            <a:picLocks noChangeAspect="1" noChangeArrowheads="1"/>
          </p:cNvPicPr>
          <p:nvPr/>
        </p:nvPicPr>
        <p:blipFill>
          <a:blip r:embed="rId8"/>
          <a:srcRect/>
          <a:stretch>
            <a:fillRect/>
          </a:stretch>
        </p:blipFill>
        <p:spPr bwMode="auto">
          <a:xfrm>
            <a:off x="7461069" y="3375298"/>
            <a:ext cx="1238794" cy="412931"/>
          </a:xfrm>
          <a:prstGeom prst="rect">
            <a:avLst/>
          </a:prstGeom>
          <a:noFill/>
        </p:spPr>
      </p:pic>
      <p:pic>
        <p:nvPicPr>
          <p:cNvPr id="21513" name="Picture 9" descr="D:\1 - T\awarding-18.jpg"/>
          <p:cNvPicPr>
            <a:picLocks noChangeAspect="1" noChangeArrowheads="1"/>
          </p:cNvPicPr>
          <p:nvPr/>
        </p:nvPicPr>
        <p:blipFill>
          <a:blip r:embed="rId9"/>
          <a:srcRect/>
          <a:stretch>
            <a:fillRect/>
          </a:stretch>
        </p:blipFill>
        <p:spPr bwMode="auto">
          <a:xfrm>
            <a:off x="8438604" y="3304902"/>
            <a:ext cx="1528353" cy="457200"/>
          </a:xfrm>
          <a:prstGeom prst="rect">
            <a:avLst/>
          </a:prstGeom>
          <a:noFill/>
        </p:spPr>
      </p:pic>
      <p:pic>
        <p:nvPicPr>
          <p:cNvPr id="21514" name="Picture 10" descr="D:\1 - T\awarding-20.jpg"/>
          <p:cNvPicPr>
            <a:picLocks noChangeAspect="1" noChangeArrowheads="1"/>
          </p:cNvPicPr>
          <p:nvPr/>
        </p:nvPicPr>
        <p:blipFill>
          <a:blip r:embed="rId10"/>
          <a:srcRect/>
          <a:stretch>
            <a:fillRect/>
          </a:stretch>
        </p:blipFill>
        <p:spPr bwMode="auto">
          <a:xfrm>
            <a:off x="9535883" y="3366588"/>
            <a:ext cx="1201783" cy="400594"/>
          </a:xfrm>
          <a:prstGeom prst="rect">
            <a:avLst/>
          </a:prstGeom>
          <a:noFill/>
        </p:spPr>
      </p:pic>
      <p:pic>
        <p:nvPicPr>
          <p:cNvPr id="21515" name="Picture 11" descr="D:\1 - T\awarding-22.jpg"/>
          <p:cNvPicPr>
            <a:picLocks noChangeAspect="1" noChangeArrowheads="1"/>
          </p:cNvPicPr>
          <p:nvPr/>
        </p:nvPicPr>
        <p:blipFill>
          <a:blip r:embed="rId11"/>
          <a:srcRect/>
          <a:stretch>
            <a:fillRect/>
          </a:stretch>
        </p:blipFill>
        <p:spPr bwMode="auto">
          <a:xfrm>
            <a:off x="10596152" y="3331029"/>
            <a:ext cx="1386840" cy="462280"/>
          </a:xfrm>
          <a:prstGeom prst="rect">
            <a:avLst/>
          </a:prstGeom>
          <a:noFill/>
        </p:spPr>
      </p:pic>
      <p:sp>
        <p:nvSpPr>
          <p:cNvPr id="59" name="Rectangle 58">
            <a:extLst>
              <a:ext uri="{FF2B5EF4-FFF2-40B4-BE49-F238E27FC236}">
                <a16:creationId xmlns="" xmlns:a16="http://schemas.microsoft.com/office/drawing/2014/main" id="{1F8D518C-8327-45DF-92E5-A4AADDC875E4}"/>
              </a:ext>
            </a:extLst>
          </p:cNvPr>
          <p:cNvSpPr/>
          <p:nvPr/>
        </p:nvSpPr>
        <p:spPr>
          <a:xfrm>
            <a:off x="5018778" y="4296464"/>
            <a:ext cx="6476535" cy="2349749"/>
          </a:xfrm>
          <a:prstGeom prst="rect">
            <a:avLst/>
          </a:prstGeom>
          <a:solidFill>
            <a:srgbClr val="000066"/>
          </a:solidFill>
          <a:ln w="38100">
            <a:solidFill>
              <a:srgbClr val="002060"/>
            </a:solidFill>
          </a:ln>
        </p:spPr>
        <p:txBody>
          <a:bodyPr wrap="square">
            <a:noAutofit/>
          </a:bodyPr>
          <a:lstStyle/>
          <a:p>
            <a:r>
              <a:rPr lang="en-US" sz="2000" b="1"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Contact Us:</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b="1"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hlinkClick r:id="rId12"/>
              </a:rPr>
              <a:t>1Training</a:t>
            </a:r>
            <a:endParaRPr lang="en-IN" sz="2000" b="1" dirty="0" smtClea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The Clubhouse </a:t>
            </a:r>
            <a:r>
              <a:rPr lang="en-US" dirty="0" err="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Holborn</a:t>
            </a:r>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p>
          <a:p>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20 St. Andrew street, London.</a:t>
            </a:r>
          </a:p>
          <a:p>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EC4A 3AG,, United Kingdom</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Tel: </a:t>
            </a:r>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+4420 8610 9650</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b="1"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Email: </a:t>
            </a:r>
            <a:r>
              <a:rPr lang="en-US" b="1" u="sng"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info@1training.org</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60" name="Group 59">
            <a:extLst>
              <a:ext uri="{FF2B5EF4-FFF2-40B4-BE49-F238E27FC236}">
                <a16:creationId xmlns="" xmlns:a16="http://schemas.microsoft.com/office/drawing/2014/main" id="{3C4D0F83-FB98-44F3-A996-265D45BB1507}"/>
              </a:ext>
            </a:extLst>
          </p:cNvPr>
          <p:cNvGrpSpPr/>
          <p:nvPr/>
        </p:nvGrpSpPr>
        <p:grpSpPr>
          <a:xfrm>
            <a:off x="522515" y="4296465"/>
            <a:ext cx="4342782" cy="2350990"/>
            <a:chOff x="1950720" y="4193309"/>
            <a:chExt cx="3168015" cy="2031803"/>
          </a:xfrm>
          <a:solidFill>
            <a:srgbClr val="000066"/>
          </a:solidFill>
        </p:grpSpPr>
        <p:sp>
          <p:nvSpPr>
            <p:cNvPr id="61" name="Rectangle 60">
              <a:extLst>
                <a:ext uri="{FF2B5EF4-FFF2-40B4-BE49-F238E27FC236}">
                  <a16:creationId xmlns="" xmlns:a16="http://schemas.microsoft.com/office/drawing/2014/main" id="{77B45F7D-1C57-4A2C-8B0C-5BF526CC7FF4}"/>
                </a:ext>
              </a:extLst>
            </p:cNvPr>
            <p:cNvSpPr/>
            <p:nvPr/>
          </p:nvSpPr>
          <p:spPr>
            <a:xfrm>
              <a:off x="1950720" y="4194382"/>
              <a:ext cx="3168015" cy="2030730"/>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8" name="TextBox 12">
              <a:extLst>
                <a:ext uri="{FF2B5EF4-FFF2-40B4-BE49-F238E27FC236}">
                  <a16:creationId xmlns="" xmlns:a16="http://schemas.microsoft.com/office/drawing/2014/main" id="{5980E434-158F-4809-BAFE-69D8F374134A}"/>
                </a:ext>
              </a:extLst>
            </p:cNvPr>
            <p:cNvSpPr txBox="1"/>
            <p:nvPr/>
          </p:nvSpPr>
          <p:spPr>
            <a:xfrm>
              <a:off x="2028222" y="4193309"/>
              <a:ext cx="3013010" cy="387634"/>
            </a:xfrm>
            <a:prstGeom prst="rect">
              <a:avLst/>
            </a:prstGeom>
            <a:grpFill/>
          </p:spPr>
          <p:txBody>
            <a:bodyPr wrap="square" rtlCol="0">
              <a:noAutofit/>
            </a:bodyPr>
            <a:lstStyle/>
            <a:p>
              <a:pPr algn="ctr">
                <a:lnSpc>
                  <a:spcPct val="115000"/>
                </a:lnSpc>
                <a:spcAft>
                  <a:spcPts val="1000"/>
                </a:spcAft>
              </a:pPr>
              <a:endParaRPr lang="en-IN" sz="1100" dirty="0">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1517" name="Picture 13" descr="D:\1 - T\image-removebg-preview1.png"/>
          <p:cNvPicPr>
            <a:picLocks noChangeAspect="1" noChangeArrowheads="1"/>
          </p:cNvPicPr>
          <p:nvPr/>
        </p:nvPicPr>
        <p:blipFill>
          <a:blip r:embed="rId13"/>
          <a:srcRect/>
          <a:stretch>
            <a:fillRect/>
          </a:stretch>
        </p:blipFill>
        <p:spPr bwMode="auto">
          <a:xfrm>
            <a:off x="517344" y="4305981"/>
            <a:ext cx="1543050" cy="1381125"/>
          </a:xfrm>
          <a:prstGeom prst="rect">
            <a:avLst/>
          </a:prstGeom>
          <a:noFill/>
        </p:spPr>
      </p:pic>
      <p:pic>
        <p:nvPicPr>
          <p:cNvPr id="21518" name="Picture 14" descr="D:\1 - T\NSec_SYM_MKTG.png"/>
          <p:cNvPicPr>
            <a:picLocks noChangeAspect="1" noChangeArrowheads="1"/>
          </p:cNvPicPr>
          <p:nvPr/>
        </p:nvPicPr>
        <p:blipFill>
          <a:blip r:embed="rId14"/>
          <a:srcRect/>
          <a:stretch>
            <a:fillRect/>
          </a:stretch>
        </p:blipFill>
        <p:spPr bwMode="auto">
          <a:xfrm>
            <a:off x="545375" y="5773782"/>
            <a:ext cx="1593546" cy="860515"/>
          </a:xfrm>
          <a:prstGeom prst="rect">
            <a:avLst/>
          </a:prstGeom>
          <a:noFill/>
        </p:spPr>
      </p:pic>
      <p:pic>
        <p:nvPicPr>
          <p:cNvPr id="21520" name="Picture 16" descr="D:\1 - T\pay_icon.png"/>
          <p:cNvPicPr>
            <a:picLocks noChangeAspect="1" noChangeArrowheads="1"/>
          </p:cNvPicPr>
          <p:nvPr/>
        </p:nvPicPr>
        <p:blipFill>
          <a:blip r:embed="rId15"/>
          <a:srcRect/>
          <a:stretch>
            <a:fillRect/>
          </a:stretch>
        </p:blipFill>
        <p:spPr bwMode="auto">
          <a:xfrm>
            <a:off x="2602689" y="5512526"/>
            <a:ext cx="2052418" cy="567690"/>
          </a:xfrm>
          <a:prstGeom prst="rect">
            <a:avLst/>
          </a:prstGeom>
          <a:noFill/>
        </p:spPr>
      </p:pic>
      <p:pic>
        <p:nvPicPr>
          <p:cNvPr id="76" name="Picture 4" descr="D:\1 - T\new-logo-light-1.png"/>
          <p:cNvPicPr>
            <a:picLocks noChangeAspect="1" noChangeArrowheads="1"/>
          </p:cNvPicPr>
          <p:nvPr/>
        </p:nvPicPr>
        <p:blipFill>
          <a:blip r:embed="rId16"/>
          <a:srcRect/>
          <a:stretch>
            <a:fillRect/>
          </a:stretch>
        </p:blipFill>
        <p:spPr bwMode="auto">
          <a:xfrm>
            <a:off x="405629" y="264659"/>
            <a:ext cx="2524125" cy="581025"/>
          </a:xfrm>
          <a:prstGeom prst="rect">
            <a:avLst/>
          </a:prstGeom>
          <a:noFill/>
        </p:spPr>
      </p:pic>
      <p:pic>
        <p:nvPicPr>
          <p:cNvPr id="28" name="Picture 12" descr="D:\1 - T\footer_logo.png"/>
          <p:cNvPicPr>
            <a:picLocks noChangeAspect="1" noChangeArrowheads="1"/>
          </p:cNvPicPr>
          <p:nvPr/>
        </p:nvPicPr>
        <p:blipFill>
          <a:blip r:embed="rId17"/>
          <a:srcRect/>
          <a:stretch>
            <a:fillRect/>
          </a:stretch>
        </p:blipFill>
        <p:spPr bwMode="auto">
          <a:xfrm>
            <a:off x="8718168" y="4626911"/>
            <a:ext cx="2293821" cy="1800013"/>
          </a:xfrm>
          <a:prstGeom prst="rect">
            <a:avLst/>
          </a:prstGeom>
          <a:noFill/>
        </p:spPr>
      </p:pic>
      <p:pic>
        <p:nvPicPr>
          <p:cNvPr id="2050" name="Picture 2" descr="D:\1 - T\pay_icons (1).png"/>
          <p:cNvPicPr>
            <a:picLocks noChangeAspect="1" noChangeArrowheads="1"/>
          </p:cNvPicPr>
          <p:nvPr/>
        </p:nvPicPr>
        <p:blipFill>
          <a:blip r:embed="rId18"/>
          <a:srcRect/>
          <a:stretch>
            <a:fillRect/>
          </a:stretch>
        </p:blipFill>
        <p:spPr bwMode="auto">
          <a:xfrm>
            <a:off x="2565083" y="6079127"/>
            <a:ext cx="2124075" cy="342900"/>
          </a:xfrm>
          <a:prstGeom prst="rect">
            <a:avLst/>
          </a:prstGeom>
          <a:noFill/>
        </p:spPr>
      </p:pic>
      <p:sp>
        <p:nvSpPr>
          <p:cNvPr id="30" name="TextBox 29"/>
          <p:cNvSpPr txBox="1"/>
          <p:nvPr/>
        </p:nvSpPr>
        <p:spPr>
          <a:xfrm>
            <a:off x="2586445" y="5120640"/>
            <a:ext cx="2168434" cy="353943"/>
          </a:xfrm>
          <a:prstGeom prst="rect">
            <a:avLst/>
          </a:prstGeom>
          <a:noFill/>
        </p:spPr>
        <p:txBody>
          <a:bodyPr wrap="square" rtlCol="0">
            <a:spAutoFit/>
          </a:bodyPr>
          <a:lstStyle/>
          <a:p>
            <a:r>
              <a:rPr lang="en-US" sz="1700" dirty="0" smtClean="0">
                <a:solidFill>
                  <a:schemeClr val="bg1"/>
                </a:solidFill>
              </a:rPr>
              <a:t>SECURE PAYMENTS BY</a:t>
            </a:r>
            <a:endParaRPr lang="en-US" sz="1700" dirty="0">
              <a:solidFill>
                <a:schemeClr val="bg1"/>
              </a:solidFill>
            </a:endParaRPr>
          </a:p>
        </p:txBody>
      </p:sp>
      <p:sp>
        <p:nvSpPr>
          <p:cNvPr id="32" name="TextBox 31"/>
          <p:cNvSpPr txBox="1"/>
          <p:nvPr/>
        </p:nvSpPr>
        <p:spPr>
          <a:xfrm>
            <a:off x="2521132" y="6374673"/>
            <a:ext cx="2795451" cy="292388"/>
          </a:xfrm>
          <a:prstGeom prst="rect">
            <a:avLst/>
          </a:prstGeom>
          <a:noFill/>
        </p:spPr>
        <p:txBody>
          <a:bodyPr wrap="square" rtlCol="0">
            <a:spAutoFit/>
          </a:bodyPr>
          <a:lstStyle/>
          <a:p>
            <a:r>
              <a:rPr lang="en-US" sz="1300" dirty="0" smtClean="0">
                <a:solidFill>
                  <a:schemeClr val="bg1"/>
                </a:solidFill>
              </a:rPr>
              <a:t>NO PAYPAL ACCOUNT NEEDED!</a:t>
            </a:r>
            <a:endParaRPr lang="en-US" sz="1300" dirty="0">
              <a:solidFill>
                <a:schemeClr val="bg1"/>
              </a:solidFill>
            </a:endParaRPr>
          </a:p>
        </p:txBody>
      </p:sp>
      <p:pic>
        <p:nvPicPr>
          <p:cNvPr id="34" name="Picture 7" descr="C:\Users\user\Downloads\Untitled design.png">
            <a:hlinkClick r:id="rId19"/>
          </p:cNvPr>
          <p:cNvPicPr>
            <a:picLocks noChangeAspect="1" noChangeArrowheads="1"/>
          </p:cNvPicPr>
          <p:nvPr/>
        </p:nvPicPr>
        <p:blipFill>
          <a:blip r:embed="rId20" cstate="print"/>
          <a:srcRect/>
          <a:stretch>
            <a:fillRect/>
          </a:stretch>
        </p:blipFill>
        <p:spPr bwMode="auto">
          <a:xfrm>
            <a:off x="2403565" y="4310744"/>
            <a:ext cx="574767" cy="574767"/>
          </a:xfrm>
          <a:prstGeom prst="rect">
            <a:avLst/>
          </a:prstGeom>
          <a:noFill/>
        </p:spPr>
      </p:pic>
      <p:pic>
        <p:nvPicPr>
          <p:cNvPr id="38" name="Picture 8" descr="C:\Users\user\Downloads\Untitled design (1).png">
            <a:hlinkClick r:id="rId21"/>
          </p:cNvPr>
          <p:cNvPicPr>
            <a:picLocks noChangeAspect="1" noChangeArrowheads="1"/>
          </p:cNvPicPr>
          <p:nvPr/>
        </p:nvPicPr>
        <p:blipFill>
          <a:blip r:embed="rId22" cstate="print"/>
          <a:srcRect/>
          <a:stretch>
            <a:fillRect/>
          </a:stretch>
        </p:blipFill>
        <p:spPr bwMode="auto">
          <a:xfrm>
            <a:off x="3095897" y="4310197"/>
            <a:ext cx="509451" cy="557921"/>
          </a:xfrm>
          <a:prstGeom prst="rect">
            <a:avLst/>
          </a:prstGeom>
          <a:noFill/>
        </p:spPr>
      </p:pic>
      <p:pic>
        <p:nvPicPr>
          <p:cNvPr id="41" name="Picture 9" descr="C:\Users\user\Downloads\Untitled design (2).png">
            <a:hlinkClick r:id="rId23"/>
          </p:cNvPr>
          <p:cNvPicPr>
            <a:picLocks noChangeAspect="1" noChangeArrowheads="1"/>
          </p:cNvPicPr>
          <p:nvPr/>
        </p:nvPicPr>
        <p:blipFill>
          <a:blip r:embed="rId24" cstate="print"/>
          <a:srcRect/>
          <a:stretch>
            <a:fillRect/>
          </a:stretch>
        </p:blipFill>
        <p:spPr bwMode="auto">
          <a:xfrm>
            <a:off x="3709851" y="4310742"/>
            <a:ext cx="522515" cy="563038"/>
          </a:xfrm>
          <a:prstGeom prst="rect">
            <a:avLst/>
          </a:prstGeom>
          <a:noFill/>
        </p:spPr>
      </p:pic>
      <p:pic>
        <p:nvPicPr>
          <p:cNvPr id="42" name="Picture 10" descr="C:\Users\user\Downloads\Untitled design (3).png">
            <a:hlinkClick r:id="rId25"/>
          </p:cNvPr>
          <p:cNvPicPr>
            <a:picLocks noChangeAspect="1" noChangeArrowheads="1"/>
          </p:cNvPicPr>
          <p:nvPr/>
        </p:nvPicPr>
        <p:blipFill>
          <a:blip r:embed="rId26" cstate="print"/>
          <a:srcRect/>
          <a:stretch>
            <a:fillRect/>
          </a:stretch>
        </p:blipFill>
        <p:spPr bwMode="auto">
          <a:xfrm>
            <a:off x="4310741" y="4310744"/>
            <a:ext cx="548641" cy="574765"/>
          </a:xfrm>
          <a:prstGeom prst="rect">
            <a:avLst/>
          </a:prstGeom>
          <a:noFill/>
        </p:spPr>
      </p:pic>
    </p:spTree>
    <p:extLst>
      <p:ext uri="{BB962C8B-B14F-4D97-AF65-F5344CB8AC3E}">
        <p14:creationId xmlns="" xmlns:p14="http://schemas.microsoft.com/office/powerpoint/2010/main" val="2147007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MR" id="{0AD32C77-207A-4BDF-9B4A-DD18D301D3A9}" vid="{81DD3CC3-19C1-4030-A4DE-8CA5144328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VMR</Template>
  <TotalTime>4206</TotalTime>
  <Words>1245</Words>
  <Application>Microsoft Office PowerPoint</Application>
  <PresentationFormat>Custom</PresentationFormat>
  <Paragraphs>137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Business and Administrative Management Diploma Course Overview</vt:lpstr>
      <vt:lpstr>Business and Administrative Management Diploma Course  KEY FEATURES</vt:lpstr>
      <vt:lpstr>Business and Administrative Management Diploma Course  Learning Outcomes</vt:lpstr>
      <vt:lpstr>Business and Administrative Management Diploma Course Description</vt:lpstr>
      <vt:lpstr>Business and Administrative Management Diploma Course Curriculum</vt:lpstr>
      <vt:lpstr>WHO ARE WE?</vt:lpstr>
      <vt:lpstr>VALUE FOR MONEY</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Sarita</dc:creator>
  <cp:lastModifiedBy>user</cp:lastModifiedBy>
  <cp:revision>83</cp:revision>
  <dcterms:created xsi:type="dcterms:W3CDTF">2021-05-17T05:00:32Z</dcterms:created>
  <dcterms:modified xsi:type="dcterms:W3CDTF">2022-03-21T14:49:15Z</dcterms:modified>
</cp:coreProperties>
</file>