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0" r:id="rId4"/>
    <p:sldId id="258" r:id="rId5"/>
    <p:sldId id="340" r:id="rId6"/>
    <p:sldId id="342" r:id="rId7"/>
    <p:sldId id="285" r:id="rId8"/>
    <p:sldId id="272" r:id="rId9"/>
    <p:sldId id="286" r:id="rId10"/>
    <p:sldId id="317" r:id="rId11"/>
    <p:sldId id="288" r:id="rId12"/>
    <p:sldId id="290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555555"/>
    <a:srgbClr val="CF3B4C"/>
    <a:srgbClr val="344F66"/>
    <a:srgbClr val="444444"/>
    <a:srgbClr val="5E5E5E"/>
    <a:srgbClr val="355067"/>
    <a:srgbClr val="D03C4D"/>
    <a:srgbClr val="375269"/>
    <a:srgbClr val="38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C92E-F6BC-41C6-ADE4-045FC7806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A62F-52E9-49A1-AF7F-BFF2F138A5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 rotWithShape="1">
          <a:blip r:embed="rId2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51" name="组合 50"/>
          <p:cNvGrpSpPr/>
          <p:nvPr userDrawn="1"/>
        </p:nvGrpSpPr>
        <p:grpSpPr>
          <a:xfrm>
            <a:off x="-4151" y="6748272"/>
            <a:ext cx="3001030" cy="109728"/>
            <a:chOff x="0" y="0"/>
            <a:chExt cx="3001030" cy="109728"/>
          </a:xfrm>
        </p:grpSpPr>
        <p:sp>
          <p:nvSpPr>
            <p:cNvPr id="52" name="矩形 51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5993758" y="6748272"/>
            <a:ext cx="3001030" cy="109728"/>
            <a:chOff x="0" y="0"/>
            <a:chExt cx="3001030" cy="109728"/>
          </a:xfrm>
        </p:grpSpPr>
        <p:sp>
          <p:nvSpPr>
            <p:cNvPr id="55" name="矩形 54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2992728" y="6748272"/>
            <a:ext cx="3001030" cy="109728"/>
            <a:chOff x="0" y="0"/>
            <a:chExt cx="3001030" cy="109728"/>
          </a:xfrm>
        </p:grpSpPr>
        <p:sp>
          <p:nvSpPr>
            <p:cNvPr id="58" name="矩形 57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8994788" y="6748272"/>
            <a:ext cx="3197212" cy="109728"/>
            <a:chOff x="0" y="0"/>
            <a:chExt cx="3001030" cy="109728"/>
          </a:xfrm>
        </p:grpSpPr>
        <p:sp>
          <p:nvSpPr>
            <p:cNvPr id="61" name="矩形 60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284" y="-210898"/>
            <a:ext cx="2690446" cy="1513197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 bwMode="auto">
          <a:xfrm>
            <a:off x="1145215" y="883628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>
            <a:fillRect/>
          </a:stretch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495425" y="2386330"/>
            <a:ext cx="92017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6600" b="1" dirty="0">
                <a:solidFill>
                  <a:srgbClr val="484848"/>
                </a:solidFill>
                <a:cs typeface="+mn-ea"/>
                <a:sym typeface="+mn-lt"/>
              </a:rPr>
              <a:t>JAVA</a:t>
            </a:r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课程作业</a:t>
            </a:r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开题报告</a:t>
            </a:r>
            <a:endParaRPr lang="zh-CN" altLang="en-US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5860" y="4369435"/>
            <a:ext cx="4779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4000" dirty="0" smtClean="0">
                <a:solidFill>
                  <a:srgbClr val="484848"/>
                </a:solidFill>
                <a:cs typeface="+mn-ea"/>
                <a:sym typeface="+mn-lt"/>
              </a:rPr>
              <a:t>飞机大战游戏制作</a:t>
            </a:r>
            <a:endParaRPr lang="zh-CN" sz="4000" dirty="0" smtClean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61959" y="5985708"/>
            <a:ext cx="1717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solidFill>
                  <a:srgbClr val="484848"/>
                </a:solidFill>
                <a:cs typeface="+mn-ea"/>
                <a:sym typeface="+mn-lt"/>
              </a:rPr>
              <a:t>第九小组</a:t>
            </a:r>
            <a:endParaRPr lang="zh-CN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04" y="5951634"/>
            <a:ext cx="769257" cy="4326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6"/>
              </p:custDataLst>
            </p:nvPr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7"/>
              </p:custDataLst>
            </p:nvPr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8"/>
              </p:custDataLst>
            </p:nvPr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9"/>
              </p:custDataLst>
            </p:nvPr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49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49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49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>
            <a:fillRect/>
          </a:stretch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第四部分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/>
          <p:cNvSpPr txBox="1"/>
          <p:nvPr/>
        </p:nvSpPr>
        <p:spPr>
          <a:xfrm>
            <a:off x="2232214" y="3346064"/>
            <a:ext cx="8067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实现难点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 flipH="1">
            <a:off x="2061788" y="1537730"/>
            <a:ext cx="4257675" cy="4256088"/>
          </a:xfrm>
          <a:prstGeom prst="ellipse">
            <a:avLst/>
          </a:prstGeom>
          <a:noFill/>
          <a:ln w="11">
            <a:solidFill>
              <a:srgbClr val="344F66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8" rIns="91432" bIns="45718"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Line 16"/>
          <p:cNvSpPr>
            <a:spLocks noChangeShapeType="1"/>
          </p:cNvSpPr>
          <p:nvPr/>
        </p:nvSpPr>
        <p:spPr bwMode="auto">
          <a:xfrm flipH="1">
            <a:off x="3722318" y="2152098"/>
            <a:ext cx="790575" cy="80486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 flipH="1" flipV="1">
            <a:off x="3830263" y="3871357"/>
            <a:ext cx="1711325" cy="40481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 flipH="1">
            <a:off x="3871544" y="2983948"/>
            <a:ext cx="1665287" cy="409575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7"/>
          <p:cNvGrpSpPr/>
          <p:nvPr/>
        </p:nvGrpSpPr>
        <p:grpSpPr bwMode="auto">
          <a:xfrm flipH="1">
            <a:off x="4349380" y="1212298"/>
            <a:ext cx="1038225" cy="1038225"/>
            <a:chOff x="0" y="0"/>
            <a:chExt cx="1038225" cy="1038225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112953" y="165169"/>
              <a:ext cx="81231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包的使用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10"/>
          <p:cNvGrpSpPr/>
          <p:nvPr/>
        </p:nvGrpSpPr>
        <p:grpSpPr bwMode="auto">
          <a:xfrm flipH="1">
            <a:off x="5609856" y="2312435"/>
            <a:ext cx="1038225" cy="1038225"/>
            <a:chOff x="0" y="0"/>
            <a:chExt cx="1038225" cy="1038225"/>
          </a:xfrm>
        </p:grpSpPr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solidFill>
              <a:srgbClr val="CF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80801" y="158963"/>
              <a:ext cx="81231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交互逻辑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3"/>
          <p:cNvGrpSpPr/>
          <p:nvPr/>
        </p:nvGrpSpPr>
        <p:grpSpPr bwMode="auto">
          <a:xfrm flipH="1">
            <a:off x="5528893" y="4001533"/>
            <a:ext cx="1038225" cy="1039813"/>
            <a:chOff x="0" y="0"/>
            <a:chExt cx="1038225" cy="1039812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0" y="0"/>
              <a:ext cx="1038225" cy="1039812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126601" y="172444"/>
              <a:ext cx="812317" cy="706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多线程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Oval 8"/>
          <p:cNvSpPr>
            <a:spLocks noChangeArrowheads="1"/>
          </p:cNvSpPr>
          <p:nvPr/>
        </p:nvSpPr>
        <p:spPr bwMode="auto">
          <a:xfrm flipH="1">
            <a:off x="1301375" y="2383868"/>
            <a:ext cx="2411413" cy="24114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lIns="91432" tIns="45718" rIns="91432" bIns="45718"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 flipH="1">
            <a:off x="1491875" y="2574368"/>
            <a:ext cx="2030413" cy="203200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txBody>
          <a:bodyPr lIns="91432" tIns="45718" rIns="91432" bIns="45718"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 flipH="1">
            <a:off x="1824458" y="3112522"/>
            <a:ext cx="1193800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ctr"/>
            <a:r>
              <a:rPr lang="zh-CN" sz="2800" b="1" dirty="0">
                <a:solidFill>
                  <a:schemeClr val="bg1"/>
                </a:solidFill>
                <a:cs typeface="+mn-ea"/>
                <a:sym typeface="+mn-lt"/>
              </a:rPr>
              <a:t>实现难点</a:t>
            </a:r>
            <a:endParaRPr 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9"/>
          <p:cNvGrpSpPr/>
          <p:nvPr/>
        </p:nvGrpSpPr>
        <p:grpSpPr bwMode="auto">
          <a:xfrm flipH="1">
            <a:off x="4362080" y="5095320"/>
            <a:ext cx="1038225" cy="1039812"/>
            <a:chOff x="0" y="0"/>
            <a:chExt cx="1038225" cy="1039812"/>
          </a:xfrm>
        </p:grpSpPr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0" y="0"/>
              <a:ext cx="1038225" cy="1039812"/>
            </a:xfrm>
            <a:prstGeom prst="ellipse">
              <a:avLst/>
            </a:prstGeom>
            <a:solidFill>
              <a:srgbClr val="CF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21"/>
            <p:cNvSpPr txBox="1">
              <a:spLocks noChangeArrowheads="1"/>
            </p:cNvSpPr>
            <p:nvPr/>
          </p:nvSpPr>
          <p:spPr bwMode="auto">
            <a:xfrm>
              <a:off x="126601" y="172444"/>
              <a:ext cx="81231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合理设计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3708028" y="4417460"/>
            <a:ext cx="792163" cy="80486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5624142" y="1121808"/>
            <a:ext cx="5741206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关于java.awt包中关于图像的几个类的灵活运用（主要是Image/Component/Frame/Graphics）</a:t>
            </a:r>
            <a:endParaRPr lang="zh-CN" altLang="en-US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6705228" y="2250523"/>
            <a:ext cx="466012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包括对于用户输入的处理、合法性判断、己方飞机和敌方飞机之间的逻辑关系、不同种类武器之间的抵消关系、奖励物品的刷新以及双方飞机的升级等</a:t>
            </a:r>
            <a:endParaRPr lang="zh-CN" altLang="en-US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6705228" y="3996772"/>
            <a:ext cx="4796489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多线程程序虽然强大，但也让原来的程序执行流程变得复杂和具有一定的不确定性，比如带来资源的竞态问题</a:t>
            </a:r>
            <a:endParaRPr lang="zh-CN" altLang="en-US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5624142" y="5377894"/>
            <a:ext cx="5741206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zh-CN" altLang="en-US" sz="1600">
                <a:solidFill>
                  <a:srgbClr val="555555"/>
                </a:solidFill>
                <a:cs typeface="+mn-ea"/>
                <a:sym typeface="+mn-lt"/>
              </a:rPr>
              <a:t>课堂中学到了很多合理的封装、传参、以及数据处理的方法，要学以致用，使得代码逻辑更加清晰、运行更加稳定</a:t>
            </a:r>
            <a:endParaRPr lang="zh-CN" altLang="en-US" sz="160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311470" y="315858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实现难点</a:t>
            </a:r>
            <a:endParaRPr lang="zh-CN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5" grpId="0" animBg="1"/>
      <p:bldP spid="16" grpId="0" animBg="1"/>
      <p:bldP spid="17" grpId="0"/>
      <p:bldP spid="21" grpId="0" animBg="1"/>
      <p:bldP spid="22" grpId="0"/>
      <p:bldP spid="23" grpId="0"/>
      <p:bldP spid="24" grpId="0"/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>
            <a:fillRect/>
          </a:stretch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328445" y="2492976"/>
            <a:ext cx="7535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谢谢您的观看</a:t>
            </a:r>
            <a:endParaRPr lang="zh-CN" altLang="en-US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77070" y="4026902"/>
            <a:ext cx="72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84848"/>
                </a:solidFill>
                <a:cs typeface="+mn-ea"/>
                <a:sym typeface="+mn-lt"/>
              </a:rPr>
              <a:t>Thank you for watching</a:t>
            </a:r>
            <a:endParaRPr lang="zh-CN" altLang="en-US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5733" y="4896280"/>
            <a:ext cx="3880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484848"/>
                </a:solidFill>
                <a:cs typeface="+mn-ea"/>
                <a:sym typeface="+mn-lt"/>
              </a:rPr>
              <a:t>飞机大战游戏制作</a:t>
            </a:r>
            <a:endParaRPr lang="zh-CN" altLang="en-US" sz="28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27034" y="5914804"/>
            <a:ext cx="2365556" cy="432656"/>
            <a:chOff x="5976" y="9274"/>
            <a:chExt cx="3725" cy="681"/>
          </a:xfrm>
        </p:grpSpPr>
        <p:sp>
          <p:nvSpPr>
            <p:cNvPr id="20" name="文本框 19"/>
            <p:cNvSpPr txBox="1"/>
            <p:nvPr/>
          </p:nvSpPr>
          <p:spPr>
            <a:xfrm>
              <a:off x="6996" y="9472"/>
              <a:ext cx="27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00" dirty="0">
                  <a:solidFill>
                    <a:srgbClr val="484848"/>
                  </a:solidFill>
                  <a:cs typeface="+mn-ea"/>
                  <a:sym typeface="+mn-lt"/>
                </a:rPr>
                <a:t>第九小组</a:t>
              </a:r>
              <a:endParaRPr lang="zh-CN" sz="1400" dirty="0">
                <a:solidFill>
                  <a:srgbClr val="484848"/>
                </a:solidFill>
                <a:cs typeface="+mn-ea"/>
                <a:sym typeface="+mn-lt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" y="9274"/>
              <a:ext cx="1211" cy="681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/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>
            <a:fillRect/>
          </a:stretch>
        </p:blipFill>
        <p:spPr>
          <a:xfrm>
            <a:off x="1745762" y="1220061"/>
            <a:ext cx="1473200" cy="16793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2292" y="3330211"/>
            <a:ext cx="2055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目录</a:t>
            </a:r>
            <a:endParaRPr lang="zh-CN" altLang="en-US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1949458"/>
            <a:ext cx="625231" cy="62523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894137"/>
            <a:ext cx="625231" cy="62523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3004779"/>
            <a:ext cx="625231" cy="62523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4060100"/>
            <a:ext cx="625231" cy="625231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65" name="矩形 6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63" name="矩形 6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61" name="矩形 6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59" name="矩形 5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57" name="矩形 5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55" name="矩形 5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1480027"/>
            <a:ext cx="5301002" cy="145020"/>
          </a:xfrm>
          <a:prstGeom prst="rect">
            <a:avLst/>
          </a:prstGeom>
        </p:spPr>
      </p:pic>
      <p:sp>
        <p:nvSpPr>
          <p:cNvPr id="69" name="TextBox 47"/>
          <p:cNvSpPr txBox="1"/>
          <p:nvPr/>
        </p:nvSpPr>
        <p:spPr>
          <a:xfrm>
            <a:off x="6606855" y="943410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选题依据</a:t>
            </a:r>
            <a:endParaRPr lang="zh-CN" altLang="en-US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6606855" y="2004844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主要功能</a:t>
            </a:r>
            <a:endParaRPr lang="zh-CN" altLang="en-US" sz="28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Box 55"/>
          <p:cNvSpPr txBox="1"/>
          <p:nvPr/>
        </p:nvSpPr>
        <p:spPr>
          <a:xfrm>
            <a:off x="6606855" y="3066278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初步类图设计</a:t>
            </a:r>
            <a:endParaRPr lang="zh-CN" altLang="en-US" sz="28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TextBox 56"/>
          <p:cNvSpPr txBox="1"/>
          <p:nvPr/>
        </p:nvSpPr>
        <p:spPr>
          <a:xfrm>
            <a:off x="6606855" y="4127712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实现难点</a:t>
            </a:r>
            <a:endParaRPr lang="zh-CN" altLang="en-US" sz="28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2553206"/>
            <a:ext cx="5301002" cy="14502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3626386"/>
            <a:ext cx="5301002" cy="14502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4699566"/>
            <a:ext cx="5301002" cy="145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49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9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849"/>
                            </p:stCondLst>
                            <p:childTnLst>
                              <p:par>
                                <p:cTn id="6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100"/>
                            </p:stCondLst>
                            <p:childTnLst>
                              <p:par>
                                <p:cTn id="7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70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>
            <a:fillRect/>
          </a:stretch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第一部分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/>
          <p:cNvSpPr txBox="1"/>
          <p:nvPr/>
        </p:nvSpPr>
        <p:spPr>
          <a:xfrm>
            <a:off x="2232214" y="3346064"/>
            <a:ext cx="8067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选题依据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6"/>
          <p:cNvSpPr/>
          <p:nvPr/>
        </p:nvSpPr>
        <p:spPr>
          <a:xfrm>
            <a:off x="956945" y="1673225"/>
            <a:ext cx="9843770" cy="325247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TextBox 42"/>
          <p:cNvSpPr txBox="1"/>
          <p:nvPr/>
        </p:nvSpPr>
        <p:spPr>
          <a:xfrm>
            <a:off x="1311470" y="315858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知识水平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五边形 33"/>
          <p:cNvSpPr/>
          <p:nvPr/>
        </p:nvSpPr>
        <p:spPr>
          <a:xfrm>
            <a:off x="9869805" y="2078355"/>
            <a:ext cx="1422400" cy="746125"/>
          </a:xfrm>
          <a:prstGeom prst="homePlate">
            <a:avLst>
              <a:gd name="adj" fmla="val 31490"/>
            </a:avLst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216000" bIns="108000" rtlCol="0" anchor="ctr"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33"/>
          <p:cNvSpPr txBox="1"/>
          <p:nvPr/>
        </p:nvSpPr>
        <p:spPr>
          <a:xfrm>
            <a:off x="1311275" y="1948180"/>
            <a:ext cx="8453755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    在本学期的</a:t>
            </a:r>
            <a:r>
              <a:rPr lang="en-US" altLang="zh-CN" sz="2000" b="1" dirty="0">
                <a:solidFill>
                  <a:srgbClr val="555555"/>
                </a:solidFill>
                <a:cs typeface="+mn-ea"/>
                <a:sym typeface="+mn-lt"/>
              </a:rPr>
              <a:t>Java</a:t>
            </a: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课程中，我们已经学习了相关语法、部分</a:t>
            </a:r>
            <a:r>
              <a:rPr lang="en-US" altLang="zh-CN" sz="2000" b="1" dirty="0">
                <a:solidFill>
                  <a:srgbClr val="555555"/>
                </a:solidFill>
                <a:cs typeface="+mn-ea"/>
                <a:sym typeface="+mn-lt"/>
              </a:rPr>
              <a:t>API</a:t>
            </a: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的调用以及基础类、高级类的设计、科学合理的设计方法和设计模式等知识，同时在课下的小组作业中，小组成员均已熟悉</a:t>
            </a:r>
            <a:r>
              <a:rPr lang="en-US" altLang="zh-CN" sz="2000" b="1" dirty="0">
                <a:solidFill>
                  <a:srgbClr val="555555"/>
                </a:solidFill>
                <a:cs typeface="+mn-ea"/>
                <a:sym typeface="+mn-lt"/>
              </a:rPr>
              <a:t>git</a:t>
            </a: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的使用，能够比较协调地进行小组合作。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6"/>
          <p:cNvSpPr/>
          <p:nvPr/>
        </p:nvSpPr>
        <p:spPr>
          <a:xfrm>
            <a:off x="956945" y="1673225"/>
            <a:ext cx="9843770" cy="47244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Box 33"/>
          <p:cNvSpPr txBox="1"/>
          <p:nvPr/>
        </p:nvSpPr>
        <p:spPr>
          <a:xfrm>
            <a:off x="1311275" y="1948180"/>
            <a:ext cx="8467725" cy="3693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（1）飞机大战项目中包含JAVASE中的大部分使用频率较高的基础语法。鉴于我们是初学面向对象编程，该项目可以稳固同学们的基础知识。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（2）</a:t>
            </a: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飞机大战项目中</a:t>
            </a: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包含了很多JAVA的特性，可以进一步提升大家对面向对象特性的了解。可以更好地了解到面向对象编程的思路。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（3）代码量适中，在小组大部分成员的能力范围之内。大家也可以在这个项目中</a:t>
            </a: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提高</a:t>
            </a: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自己的编程能力，学到更多JAVA知识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52" name="TextBox 42"/>
          <p:cNvSpPr txBox="1"/>
          <p:nvPr/>
        </p:nvSpPr>
        <p:spPr>
          <a:xfrm>
            <a:off x="1311470" y="315858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项目复杂程度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五边形 33"/>
          <p:cNvSpPr/>
          <p:nvPr/>
        </p:nvSpPr>
        <p:spPr>
          <a:xfrm>
            <a:off x="9869805" y="2078355"/>
            <a:ext cx="1422400" cy="746125"/>
          </a:xfrm>
          <a:prstGeom prst="homePlate">
            <a:avLst>
              <a:gd name="adj" fmla="val 31490"/>
            </a:avLst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216000" bIns="108000" rtlCol="0" anchor="ctr"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>
            <a:fillRect/>
          </a:stretch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第二部分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/>
          <p:cNvSpPr txBox="1"/>
          <p:nvPr/>
        </p:nvSpPr>
        <p:spPr>
          <a:xfrm>
            <a:off x="2232214" y="3346064"/>
            <a:ext cx="8067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主要功能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715553" y="1285106"/>
            <a:ext cx="5386895" cy="4662939"/>
            <a:chOff x="9601" y="2107"/>
            <a:chExt cx="8483" cy="7343"/>
          </a:xfrm>
        </p:grpSpPr>
        <p:sp>
          <p:nvSpPr>
            <p:cNvPr id="3" name="TextBox 33"/>
            <p:cNvSpPr txBox="1"/>
            <p:nvPr/>
          </p:nvSpPr>
          <p:spPr>
            <a:xfrm>
              <a:off x="10951" y="2107"/>
              <a:ext cx="5933" cy="1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55555"/>
                  </a:solidFill>
                  <a:cs typeface="+mn-ea"/>
                  <a:sym typeface="+mn-lt"/>
                </a:rPr>
                <a:t>本方飞机的开火，移动，升级，或得特殊能力，同时检测与边框的关系，记录血量</a:t>
              </a:r>
              <a:endParaRPr lang="zh-CN" altLang="en-US" sz="1400" dirty="0">
                <a:solidFill>
                  <a:srgbClr val="555555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9601" y="2220"/>
              <a:ext cx="1008" cy="1008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5" name="TextBox 33"/>
            <p:cNvSpPr txBox="1"/>
            <p:nvPr/>
          </p:nvSpPr>
          <p:spPr>
            <a:xfrm>
              <a:off x="11875" y="3662"/>
              <a:ext cx="5933" cy="1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55555"/>
                  </a:solidFill>
                  <a:cs typeface="+mn-ea"/>
                  <a:sym typeface="+mn-lt"/>
                </a:rPr>
                <a:t>敌方不同飞机的出现，不同方向的移动，不同开火方式，显示血量，以及被击毁后随机落下物品</a:t>
              </a:r>
              <a:endParaRPr lang="zh-CN" altLang="en-US" sz="1400" dirty="0">
                <a:solidFill>
                  <a:srgbClr val="555555"/>
                </a:solidFill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499" y="3775"/>
              <a:ext cx="1008" cy="1008"/>
            </a:xfrm>
            <a:prstGeom prst="ellipse">
              <a:avLst/>
            </a:prstGeom>
            <a:solidFill>
              <a:srgbClr val="CF3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7" name="TextBox 33"/>
            <p:cNvSpPr txBox="1"/>
            <p:nvPr/>
          </p:nvSpPr>
          <p:spPr>
            <a:xfrm>
              <a:off x="12152" y="5218"/>
              <a:ext cx="5933" cy="1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55555"/>
                  </a:solidFill>
                  <a:cs typeface="+mn-ea"/>
                  <a:sym typeface="+mn-lt"/>
                </a:rPr>
                <a:t>背景的移动，游戏结束后的提示，背景音乐的播放</a:t>
              </a:r>
              <a:endParaRPr lang="zh-CN" altLang="en-US" sz="1400" dirty="0">
                <a:solidFill>
                  <a:srgbClr val="555555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76" y="5331"/>
              <a:ext cx="1008" cy="1008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3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499" y="6886"/>
              <a:ext cx="1008" cy="1008"/>
            </a:xfrm>
            <a:prstGeom prst="ellipse">
              <a:avLst/>
            </a:prstGeom>
            <a:solidFill>
              <a:srgbClr val="CF3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4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709" y="8442"/>
              <a:ext cx="1008" cy="1008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5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11" name="TextBox 33"/>
            <p:cNvSpPr txBox="1"/>
            <p:nvPr/>
          </p:nvSpPr>
          <p:spPr>
            <a:xfrm>
              <a:off x="11875" y="6773"/>
              <a:ext cx="5933" cy="1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55555"/>
                  </a:solidFill>
                  <a:cs typeface="+mn-ea"/>
                  <a:sym typeface="+mn-lt"/>
                </a:rPr>
                <a:t>使用json文件代替数据库进行数据的存储作用，储存历史最高分数，最短用时的功能</a:t>
              </a:r>
              <a:endParaRPr lang="zh-CN" altLang="en-US" sz="1400" dirty="0">
                <a:solidFill>
                  <a:srgbClr val="555555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33"/>
            <p:cNvSpPr txBox="1"/>
            <p:nvPr/>
          </p:nvSpPr>
          <p:spPr>
            <a:xfrm>
              <a:off x="10951" y="8692"/>
              <a:ext cx="5933" cy="5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55555"/>
                  </a:solidFill>
                  <a:cs typeface="+mn-ea"/>
                  <a:sym typeface="+mn-lt"/>
                </a:rPr>
                <a:t>关卡设置，每个不同关卡之中难度的调整</a:t>
              </a:r>
              <a:endParaRPr lang="zh-CN" altLang="en-US" sz="1400" dirty="0">
                <a:solidFill>
                  <a:srgbClr val="55555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42"/>
          <p:cNvSpPr txBox="1"/>
          <p:nvPr/>
        </p:nvSpPr>
        <p:spPr>
          <a:xfrm>
            <a:off x="1311470" y="315858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主要功能</a:t>
            </a:r>
            <a:endParaRPr lang="zh-CN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Oval 8"/>
          <p:cNvSpPr>
            <a:spLocks noChangeArrowheads="1"/>
          </p:cNvSpPr>
          <p:nvPr/>
        </p:nvSpPr>
        <p:spPr bwMode="auto">
          <a:xfrm flipH="1">
            <a:off x="1624590" y="2456893"/>
            <a:ext cx="2411413" cy="24114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lIns="91432" tIns="45718" rIns="91432" bIns="45718"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 flipH="1">
            <a:off x="1815090" y="2646758"/>
            <a:ext cx="2030413" cy="203200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txBody>
          <a:bodyPr lIns="91432" tIns="45718" rIns="91432" bIns="45718"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 flipH="1">
            <a:off x="2233398" y="3184912"/>
            <a:ext cx="1193800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p>
            <a:pPr algn="ctr"/>
            <a:r>
              <a:rPr lang="zh-CN" sz="2800" b="1" dirty="0">
                <a:solidFill>
                  <a:schemeClr val="bg1"/>
                </a:solidFill>
                <a:cs typeface="+mn-ea"/>
                <a:sym typeface="+mn-lt"/>
              </a:rPr>
              <a:t>飞机大战</a:t>
            </a:r>
            <a:endParaRPr 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bldLvl="0" animBg="1"/>
      <p:bldP spid="14" grpId="0" bldLvl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>
            <a:fillRect/>
          </a:stretch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第三部分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/>
          <p:cNvSpPr txBox="1"/>
          <p:nvPr/>
        </p:nvSpPr>
        <p:spPr>
          <a:xfrm>
            <a:off x="2232214" y="3346064"/>
            <a:ext cx="8067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初步类图设计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 descr="2R]YF_Y1ZB2_PUJ8I4~7KY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0" y="130810"/>
            <a:ext cx="8981440" cy="6617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245542476"/>
</p:tagLst>
</file>

<file path=ppt/tags/tag2.xml><?xml version="1.0" encoding="utf-8"?>
<p:tagLst xmlns:p="http://schemas.openxmlformats.org/presentationml/2006/main">
  <p:tag name="REFSHAPE" val="245540980"/>
</p:tagLst>
</file>

<file path=ppt/tags/tag3.xml><?xml version="1.0" encoding="utf-8"?>
<p:tagLst xmlns:p="http://schemas.openxmlformats.org/presentationml/2006/main">
  <p:tag name="REFSHAPE" val="245542204"/>
</p:tagLst>
</file>

<file path=ppt/tags/tag4.xml><?xml version="1.0" encoding="utf-8"?>
<p:tagLst xmlns:p="http://schemas.openxmlformats.org/presentationml/2006/main">
  <p:tag name="REFSHAPE" val="245541116"/>
</p:tagLst>
</file>

<file path=ppt/tags/tag5.xml><?xml version="1.0" encoding="utf-8"?>
<p:tagLst xmlns:p="http://schemas.openxmlformats.org/presentationml/2006/main">
  <p:tag name="REFSHAPE" val="245542340"/>
</p:tagLst>
</file>

<file path=ppt/tags/tag6.xml><?xml version="1.0" encoding="utf-8"?>
<p:tagLst xmlns:p="http://schemas.openxmlformats.org/presentationml/2006/main">
  <p:tag name="REFSHAPE" val="24554125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qj3hy4w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102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仿宋_GB2312</vt:lpstr>
      <vt:lpstr>仿宋</vt:lpstr>
      <vt:lpstr>Open Sans</vt:lpstr>
      <vt:lpstr>Segoe Print</vt:lpstr>
      <vt:lpstr>造字工房悦圆演示版常规体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清幽君YoO</cp:lastModifiedBy>
  <cp:revision>135</cp:revision>
  <dcterms:created xsi:type="dcterms:W3CDTF">2019-03-07T05:23:00Z</dcterms:created>
  <dcterms:modified xsi:type="dcterms:W3CDTF">2020-05-11T08:52:03Z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