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256" r:id="rId2"/>
    <p:sldId id="271" r:id="rId3"/>
    <p:sldId id="280" r:id="rId4"/>
    <p:sldId id="257" r:id="rId5"/>
    <p:sldId id="267" r:id="rId6"/>
    <p:sldId id="272" r:id="rId7"/>
    <p:sldId id="258" r:id="rId8"/>
    <p:sldId id="273" r:id="rId9"/>
    <p:sldId id="264" r:id="rId10"/>
    <p:sldId id="260" r:id="rId11"/>
    <p:sldId id="274" r:id="rId12"/>
    <p:sldId id="277" r:id="rId13"/>
    <p:sldId id="278" r:id="rId14"/>
    <p:sldId id="266" r:id="rId15"/>
    <p:sldId id="270" r:id="rId16"/>
    <p:sldId id="279" r:id="rId17"/>
    <p:sldId id="281" r:id="rId18"/>
    <p:sldId id="275" r:id="rId19"/>
    <p:sldId id="282" r:id="rId20"/>
    <p:sldId id="276" r:id="rId21"/>
    <p:sldId id="28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863" autoAdjust="0"/>
  </p:normalViewPr>
  <p:slideViewPr>
    <p:cSldViewPr snapToGrid="0" snapToObjects="1" showGuides="1">
      <p:cViewPr varScale="1">
        <p:scale>
          <a:sx n="96" d="100"/>
          <a:sy n="96" d="100"/>
        </p:scale>
        <p:origin x="-1592" y="-112"/>
      </p:cViewPr>
      <p:guideLst>
        <p:guide orient="horz" pos="1937"/>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D7A750-2736-9243-82B3-99938F3CB5F6}" type="datetimeFigureOut">
              <a:rPr lang="en-US" smtClean="0"/>
              <a:t>11/17/14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C667E7-AAC0-9442-9F58-F8673C8AD0DC}" type="slidenum">
              <a:rPr lang="en-US" smtClean="0"/>
              <a:t>‹#›</a:t>
            </a:fld>
            <a:endParaRPr lang="en-US"/>
          </a:p>
        </p:txBody>
      </p:sp>
    </p:spTree>
    <p:extLst>
      <p:ext uri="{BB962C8B-B14F-4D97-AF65-F5344CB8AC3E}">
        <p14:creationId xmlns:p14="http://schemas.microsoft.com/office/powerpoint/2010/main" val="18581050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a:t>
            </a:r>
            <a:r>
              <a:rPr lang="en-US" baseline="30000" dirty="0" smtClean="0"/>
              <a:t>th</a:t>
            </a:r>
            <a:r>
              <a:rPr lang="en-US" dirty="0" smtClean="0"/>
              <a:t> algorithms night,</a:t>
            </a:r>
            <a:r>
              <a:rPr lang="en-US" baseline="0" dirty="0" smtClean="0"/>
              <a:t> my 3</a:t>
            </a:r>
            <a:r>
              <a:rPr lang="en-US" baseline="30000" dirty="0" smtClean="0"/>
              <a:t>rd</a:t>
            </a:r>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95C667E7-AAC0-9442-9F58-F8673C8AD0DC}" type="slidenum">
              <a:rPr lang="en-US" smtClean="0"/>
              <a:t>1</a:t>
            </a:fld>
            <a:endParaRPr lang="en-US"/>
          </a:p>
        </p:txBody>
      </p:sp>
    </p:spTree>
    <p:extLst>
      <p:ext uri="{BB962C8B-B14F-4D97-AF65-F5344CB8AC3E}">
        <p14:creationId xmlns:p14="http://schemas.microsoft.com/office/powerpoint/2010/main" val="3203027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I wanted to print out every item in this tree I could do breadth first search. If I did I would print out: “ plus, times, minus, 4, 3, times, 5, 2, 7” that </a:t>
            </a:r>
            <a:r>
              <a:rPr lang="en-US" baseline="0" dirty="0" err="1" smtClean="0"/>
              <a:t>doesn</a:t>
            </a:r>
            <a:r>
              <a:rPr lang="fr-FR" baseline="0" dirty="0" smtClean="0"/>
              <a:t>’</a:t>
            </a:r>
            <a:r>
              <a:rPr lang="en-US" baseline="0" dirty="0" smtClean="0"/>
              <a:t>t make sense. </a:t>
            </a:r>
          </a:p>
          <a:p>
            <a:r>
              <a:rPr lang="en-US" baseline="0" dirty="0" smtClean="0"/>
              <a:t>Some trees are made to be used with depth first search.</a:t>
            </a:r>
          </a:p>
          <a:p>
            <a:endParaRPr lang="en-US" baseline="0" dirty="0" smtClean="0"/>
          </a:p>
          <a:p>
            <a:r>
              <a:rPr lang="en-US" baseline="0" dirty="0" smtClean="0"/>
              <a:t>Starting at the root, </a:t>
            </a:r>
          </a:p>
          <a:p>
            <a:r>
              <a:rPr lang="en-US" baseline="0" dirty="0" smtClean="0"/>
              <a:t>	- print the node to the left</a:t>
            </a:r>
          </a:p>
          <a:p>
            <a:r>
              <a:rPr lang="en-US" baseline="0" dirty="0" smtClean="0"/>
              <a:t>	- the parent</a:t>
            </a:r>
          </a:p>
          <a:p>
            <a:r>
              <a:rPr lang="en-US" baseline="0" dirty="0" smtClean="0"/>
              <a:t>	- the node to the right</a:t>
            </a:r>
          </a:p>
          <a:p>
            <a:endParaRPr lang="en-US" baseline="0" dirty="0" smtClean="0"/>
          </a:p>
          <a:p>
            <a:r>
              <a:rPr lang="en-US" baseline="0" dirty="0" smtClean="0"/>
              <a:t>One way to search through a tree is called depth first search. To do an in order depth first search you look at all items to the left of the parent, then the parent, then all things right of the parent. </a:t>
            </a:r>
            <a:endParaRPr lang="en-US" baseline="0" dirty="0" smtClean="0"/>
          </a:p>
          <a:p>
            <a:endParaRPr lang="en-US" baseline="0" dirty="0" smtClean="0"/>
          </a:p>
          <a:p>
            <a:r>
              <a:rPr lang="en-US" baseline="0" dirty="0" smtClean="0"/>
              <a:t>DFS better for visiting every node, or visit every node until we have what we are looking for</a:t>
            </a:r>
          </a:p>
          <a:p>
            <a:r>
              <a:rPr lang="en-US" baseline="0" dirty="0" smtClean="0"/>
              <a:t>If tree is very large, or want to quit when so far from beginning, use </a:t>
            </a:r>
            <a:r>
              <a:rPr lang="en-US" baseline="0" dirty="0" err="1" smtClean="0"/>
              <a:t>bfs</a:t>
            </a:r>
            <a:endParaRPr lang="en-US" baseline="0" dirty="0" smtClean="0"/>
          </a:p>
        </p:txBody>
      </p:sp>
      <p:sp>
        <p:nvSpPr>
          <p:cNvPr id="4" name="Slide Number Placeholder 3"/>
          <p:cNvSpPr>
            <a:spLocks noGrp="1"/>
          </p:cNvSpPr>
          <p:nvPr>
            <p:ph type="sldNum" sz="quarter" idx="10"/>
          </p:nvPr>
        </p:nvSpPr>
        <p:spPr/>
        <p:txBody>
          <a:bodyPr/>
          <a:lstStyle/>
          <a:p>
            <a:fld id="{95C667E7-AAC0-9442-9F58-F8673C8AD0DC}" type="slidenum">
              <a:rPr lang="en-US" smtClean="0"/>
              <a:t>10</a:t>
            </a:fld>
            <a:endParaRPr lang="en-US"/>
          </a:p>
        </p:txBody>
      </p:sp>
    </p:spTree>
    <p:extLst>
      <p:ext uri="{BB962C8B-B14F-4D97-AF65-F5344CB8AC3E}">
        <p14:creationId xmlns:p14="http://schemas.microsoft.com/office/powerpoint/2010/main" val="2134418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I wanted to print out every item in this tree I could do breadth first search. If I did I would print out: “ plus, times, minus, 4, 3, times, 5, 2, 7” that </a:t>
            </a:r>
            <a:r>
              <a:rPr lang="en-US" baseline="0" dirty="0" err="1" smtClean="0"/>
              <a:t>doesn</a:t>
            </a:r>
            <a:r>
              <a:rPr lang="fr-FR" baseline="0" dirty="0" smtClean="0"/>
              <a:t>’</a:t>
            </a:r>
            <a:r>
              <a:rPr lang="en-US" baseline="0" dirty="0" smtClean="0"/>
              <a:t>t make sense. </a:t>
            </a:r>
          </a:p>
          <a:p>
            <a:r>
              <a:rPr lang="en-US" baseline="0" dirty="0" smtClean="0"/>
              <a:t>Some trees are made to be used with depth first search.</a:t>
            </a:r>
          </a:p>
          <a:p>
            <a:endParaRPr lang="en-US" baseline="0" dirty="0" smtClean="0"/>
          </a:p>
          <a:p>
            <a:r>
              <a:rPr lang="en-US" baseline="0" dirty="0" smtClean="0"/>
              <a:t>Starting at the root, </a:t>
            </a:r>
          </a:p>
          <a:p>
            <a:r>
              <a:rPr lang="en-US" baseline="0" dirty="0" smtClean="0"/>
              <a:t>	- print the node to the left</a:t>
            </a:r>
          </a:p>
          <a:p>
            <a:r>
              <a:rPr lang="en-US" baseline="0" dirty="0" smtClean="0"/>
              <a:t>	- the parent</a:t>
            </a:r>
          </a:p>
          <a:p>
            <a:r>
              <a:rPr lang="en-US" baseline="0" dirty="0" smtClean="0"/>
              <a:t>	- the node to the right</a:t>
            </a:r>
          </a:p>
          <a:p>
            <a:endParaRPr lang="en-US" baseline="0" dirty="0" smtClean="0"/>
          </a:p>
          <a:p>
            <a:r>
              <a:rPr lang="en-US" baseline="0" dirty="0" smtClean="0"/>
              <a:t>One way to search through a tree is called depth first search. To do an in order depth first search you look at all items to the left of the parent, then the parent, then all things right of the parent. </a:t>
            </a:r>
            <a:endParaRPr lang="en-US" dirty="0"/>
          </a:p>
        </p:txBody>
      </p:sp>
      <p:sp>
        <p:nvSpPr>
          <p:cNvPr id="4" name="Slide Number Placeholder 3"/>
          <p:cNvSpPr>
            <a:spLocks noGrp="1"/>
          </p:cNvSpPr>
          <p:nvPr>
            <p:ph type="sldNum" sz="quarter" idx="10"/>
          </p:nvPr>
        </p:nvSpPr>
        <p:spPr/>
        <p:txBody>
          <a:bodyPr/>
          <a:lstStyle/>
          <a:p>
            <a:fld id="{95C667E7-AAC0-9442-9F58-F8673C8AD0DC}" type="slidenum">
              <a:rPr lang="en-US" smtClean="0"/>
              <a:t>11</a:t>
            </a:fld>
            <a:endParaRPr lang="en-US"/>
          </a:p>
        </p:txBody>
      </p:sp>
    </p:spTree>
    <p:extLst>
      <p:ext uri="{BB962C8B-B14F-4D97-AF65-F5344CB8AC3E}">
        <p14:creationId xmlns:p14="http://schemas.microsoft.com/office/powerpoint/2010/main" val="213441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you tell me what</a:t>
            </a:r>
            <a:r>
              <a:rPr lang="en-US" baseline="0" dirty="0" smtClean="0"/>
              <a:t> is special about this tree that makes it a binary search tree.</a:t>
            </a:r>
            <a:endParaRPr lang="en-US" dirty="0"/>
          </a:p>
        </p:txBody>
      </p:sp>
      <p:sp>
        <p:nvSpPr>
          <p:cNvPr id="4" name="Slide Number Placeholder 3"/>
          <p:cNvSpPr>
            <a:spLocks noGrp="1"/>
          </p:cNvSpPr>
          <p:nvPr>
            <p:ph type="sldNum" sz="quarter" idx="10"/>
          </p:nvPr>
        </p:nvSpPr>
        <p:spPr/>
        <p:txBody>
          <a:bodyPr/>
          <a:lstStyle/>
          <a:p>
            <a:fld id="{95C667E7-AAC0-9442-9F58-F8673C8AD0DC}" type="slidenum">
              <a:rPr lang="en-US" smtClean="0"/>
              <a:t>13</a:t>
            </a:fld>
            <a:endParaRPr lang="en-US"/>
          </a:p>
        </p:txBody>
      </p:sp>
    </p:spTree>
    <p:extLst>
      <p:ext uri="{BB962C8B-B14F-4D97-AF65-F5344CB8AC3E}">
        <p14:creationId xmlns:p14="http://schemas.microsoft.com/office/powerpoint/2010/main" val="125721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Trees are</a:t>
            </a:r>
            <a:r>
              <a:rPr lang="en-US" baseline="0" dirty="0" smtClean="0"/>
              <a:t> a type of data structure like arrays or linked lists, but unlike those, trees are not organized linearly. Each item in the tree is a node. </a:t>
            </a:r>
          </a:p>
          <a:p>
            <a:endParaRPr lang="en-US" baseline="0" dirty="0" smtClean="0"/>
          </a:p>
          <a:p>
            <a:r>
              <a:rPr lang="en-US" dirty="0" smtClean="0"/>
              <a:t>Nodes</a:t>
            </a:r>
            <a:r>
              <a:rPr lang="en-US" baseline="0" dirty="0" smtClean="0"/>
              <a:t> ONLY have one piece of data and a list of children. Note that there are no circles. </a:t>
            </a:r>
          </a:p>
          <a:p>
            <a:endParaRPr lang="en-US" baseline="0" dirty="0" smtClean="0"/>
          </a:p>
          <a:p>
            <a:r>
              <a:rPr lang="en-US" dirty="0" smtClean="0"/>
              <a:t>One common application is for representing the possible moves in a game or search problem.</a:t>
            </a:r>
          </a:p>
        </p:txBody>
      </p:sp>
      <p:sp>
        <p:nvSpPr>
          <p:cNvPr id="4" name="Slide Number Placeholder 3"/>
          <p:cNvSpPr>
            <a:spLocks noGrp="1"/>
          </p:cNvSpPr>
          <p:nvPr>
            <p:ph type="sldNum" sz="quarter" idx="10"/>
          </p:nvPr>
        </p:nvSpPr>
        <p:spPr/>
        <p:txBody>
          <a:bodyPr/>
          <a:lstStyle/>
          <a:p>
            <a:fld id="{95C667E7-AAC0-9442-9F58-F8673C8AD0DC}" type="slidenum">
              <a:rPr lang="en-US" smtClean="0"/>
              <a:t>2</a:t>
            </a:fld>
            <a:endParaRPr lang="en-US"/>
          </a:p>
        </p:txBody>
      </p:sp>
    </p:spTree>
    <p:extLst>
      <p:ext uri="{BB962C8B-B14F-4D97-AF65-F5344CB8AC3E}">
        <p14:creationId xmlns:p14="http://schemas.microsoft.com/office/powerpoint/2010/main" val="1905290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C667E7-AAC0-9442-9F58-F8673C8AD0DC}" type="slidenum">
              <a:rPr lang="en-US" smtClean="0"/>
              <a:t>3</a:t>
            </a:fld>
            <a:endParaRPr lang="en-US"/>
          </a:p>
        </p:txBody>
      </p:sp>
    </p:spTree>
    <p:extLst>
      <p:ext uri="{BB962C8B-B14F-4D97-AF65-F5344CB8AC3E}">
        <p14:creationId xmlns:p14="http://schemas.microsoft.com/office/powerpoint/2010/main" val="1958058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vocab dump. </a:t>
            </a:r>
          </a:p>
          <a:p>
            <a:endParaRPr lang="en-US" dirty="0" smtClean="0"/>
          </a:p>
          <a:p>
            <a:r>
              <a:rPr lang="en-US" dirty="0" smtClean="0"/>
              <a:t>A</a:t>
            </a:r>
            <a:r>
              <a:rPr lang="en-US" baseline="0" dirty="0" smtClean="0"/>
              <a:t> tree is a data structure that contains nodes. Each node contains 1 piece of data, here they are numbers. </a:t>
            </a:r>
          </a:p>
          <a:p>
            <a:endParaRPr lang="en-US" baseline="0" dirty="0" smtClean="0"/>
          </a:p>
          <a:p>
            <a:r>
              <a:rPr lang="en-US" baseline="0" dirty="0" smtClean="0"/>
              <a:t>The node at the very top of the tree is called the root node. The nodes at the bottom of the tree are called the leaf nodes. Leaf nodes have no children. </a:t>
            </a:r>
          </a:p>
          <a:p>
            <a:endParaRPr lang="en-US" baseline="0" dirty="0" smtClean="0"/>
          </a:p>
          <a:p>
            <a:r>
              <a:rPr lang="en-US" baseline="0" dirty="0" smtClean="0"/>
              <a:t>Parent nodes can have an unlimited number of children, here they all have two because it’s a special kind of tree. </a:t>
            </a:r>
          </a:p>
          <a:p>
            <a:endParaRPr lang="en-US" baseline="0" dirty="0" smtClean="0"/>
          </a:p>
          <a:p>
            <a:r>
              <a:rPr lang="en-US" baseline="0" dirty="0" smtClean="0"/>
              <a:t>If two nodes share the same parent, they are called siblings nodes.</a:t>
            </a:r>
          </a:p>
          <a:p>
            <a:endParaRPr lang="en-US" baseline="0" dirty="0" smtClean="0"/>
          </a:p>
          <a:p>
            <a:endParaRPr lang="en-US" dirty="0" smtClean="0"/>
          </a:p>
          <a:p>
            <a:endParaRPr lang="en-US" dirty="0" smtClean="0"/>
          </a:p>
          <a:p>
            <a:r>
              <a:rPr lang="en-US" dirty="0" smtClean="0"/>
              <a:t>Tree </a:t>
            </a:r>
          </a:p>
          <a:p>
            <a:r>
              <a:rPr lang="en-US" dirty="0" smtClean="0"/>
              <a:t>Node, each has data</a:t>
            </a:r>
          </a:p>
          <a:p>
            <a:r>
              <a:rPr lang="en-US" dirty="0" smtClean="0"/>
              <a:t>Root </a:t>
            </a:r>
          </a:p>
          <a:p>
            <a:r>
              <a:rPr lang="en-US" dirty="0" smtClean="0"/>
              <a:t>Leaves</a:t>
            </a:r>
          </a:p>
          <a:p>
            <a:r>
              <a:rPr lang="en-US" dirty="0" smtClean="0"/>
              <a:t>Html example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5C667E7-AAC0-9442-9F58-F8673C8AD0DC}" type="slidenum">
              <a:rPr lang="en-US" smtClean="0"/>
              <a:t>4</a:t>
            </a:fld>
            <a:endParaRPr lang="en-US"/>
          </a:p>
        </p:txBody>
      </p:sp>
    </p:spTree>
    <p:extLst>
      <p:ext uri="{BB962C8B-B14F-4D97-AF65-F5344CB8AC3E}">
        <p14:creationId xmlns:p14="http://schemas.microsoft.com/office/powerpoint/2010/main" val="385749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root node</a:t>
            </a:r>
            <a:r>
              <a:rPr lang="en-US" baseline="0" dirty="0" smtClean="0"/>
              <a:t> of this tree?</a:t>
            </a:r>
          </a:p>
          <a:p>
            <a:endParaRPr lang="en-US" baseline="0" dirty="0" smtClean="0"/>
          </a:p>
          <a:p>
            <a:r>
              <a:rPr lang="en-US" baseline="0" dirty="0" smtClean="0"/>
              <a:t>What type of node is the title?</a:t>
            </a:r>
          </a:p>
          <a:p>
            <a:endParaRPr lang="en-US" baseline="0" dirty="0" smtClean="0"/>
          </a:p>
          <a:p>
            <a:r>
              <a:rPr lang="en-US" baseline="0" dirty="0" smtClean="0"/>
              <a:t>How many children does the body node have?</a:t>
            </a:r>
          </a:p>
          <a:p>
            <a:endParaRPr lang="en-US" baseline="0" dirty="0" smtClean="0"/>
          </a:p>
          <a:p>
            <a:r>
              <a:rPr lang="en-US" baseline="0" dirty="0" smtClean="0"/>
              <a:t>What is the parent of the a node?</a:t>
            </a:r>
          </a:p>
          <a:p>
            <a:endParaRPr lang="en-US" baseline="0" dirty="0" smtClean="0"/>
          </a:p>
          <a:p>
            <a:r>
              <a:rPr lang="en-US" baseline="0" dirty="0" smtClean="0"/>
              <a:t>Note that in this tree, some parents have 3 children and some have 1</a:t>
            </a:r>
            <a:r>
              <a:rPr lang="en-US" baseline="0" dirty="0" smtClean="0"/>
              <a:t>. This is a valid tree. </a:t>
            </a:r>
            <a:endParaRPr lang="en-US" baseline="0" dirty="0" smtClean="0"/>
          </a:p>
          <a:p>
            <a:endParaRPr lang="en-US" baseline="0" dirty="0" smtClean="0"/>
          </a:p>
          <a:p>
            <a:r>
              <a:rPr lang="en-US" baseline="0" dirty="0" smtClean="0"/>
              <a:t>Because each node has an unlimited number of children, it is just called a tree. Or a non-binary tree. </a:t>
            </a:r>
            <a:endParaRPr lang="en-US" dirty="0"/>
          </a:p>
        </p:txBody>
      </p:sp>
      <p:sp>
        <p:nvSpPr>
          <p:cNvPr id="4" name="Slide Number Placeholder 3"/>
          <p:cNvSpPr>
            <a:spLocks noGrp="1"/>
          </p:cNvSpPr>
          <p:nvPr>
            <p:ph type="sldNum" sz="quarter" idx="10"/>
          </p:nvPr>
        </p:nvSpPr>
        <p:spPr/>
        <p:txBody>
          <a:bodyPr/>
          <a:lstStyle/>
          <a:p>
            <a:fld id="{95C667E7-AAC0-9442-9F58-F8673C8AD0DC}" type="slidenum">
              <a:rPr lang="en-US" smtClean="0"/>
              <a:t>5</a:t>
            </a:fld>
            <a:endParaRPr lang="en-US"/>
          </a:p>
        </p:txBody>
      </p:sp>
    </p:spTree>
    <p:extLst>
      <p:ext uri="{BB962C8B-B14F-4D97-AF65-F5344CB8AC3E}">
        <p14:creationId xmlns:p14="http://schemas.microsoft.com/office/powerpoint/2010/main" val="1272698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Trees are</a:t>
            </a:r>
            <a:r>
              <a:rPr lang="en-US" baseline="0" dirty="0" smtClean="0"/>
              <a:t> a type of data structure like arrays or linked lists. Each item in the tree is a node. </a:t>
            </a:r>
          </a:p>
          <a:p>
            <a:endParaRPr lang="en-US" baseline="0" dirty="0" smtClean="0"/>
          </a:p>
          <a:p>
            <a:r>
              <a:rPr lang="en-US" dirty="0" smtClean="0"/>
              <a:t>Nodes</a:t>
            </a:r>
            <a:r>
              <a:rPr lang="en-US" baseline="0" dirty="0" smtClean="0"/>
              <a:t> ONLY have one piece of data and a list </a:t>
            </a:r>
            <a:r>
              <a:rPr lang="en-US" baseline="0" smtClean="0"/>
              <a:t>of children. </a:t>
            </a:r>
            <a:endParaRPr lang="en-US" smtClean="0"/>
          </a:p>
        </p:txBody>
      </p:sp>
      <p:sp>
        <p:nvSpPr>
          <p:cNvPr id="4" name="Slide Number Placeholder 3"/>
          <p:cNvSpPr>
            <a:spLocks noGrp="1"/>
          </p:cNvSpPr>
          <p:nvPr>
            <p:ph type="sldNum" sz="quarter" idx="10"/>
          </p:nvPr>
        </p:nvSpPr>
        <p:spPr/>
        <p:txBody>
          <a:bodyPr/>
          <a:lstStyle/>
          <a:p>
            <a:fld id="{95C667E7-AAC0-9442-9F58-F8673C8AD0DC}" type="slidenum">
              <a:rPr lang="en-US" smtClean="0"/>
              <a:t>6</a:t>
            </a:fld>
            <a:endParaRPr lang="en-US"/>
          </a:p>
        </p:txBody>
      </p:sp>
    </p:spTree>
    <p:extLst>
      <p:ext uri="{BB962C8B-B14F-4D97-AF65-F5344CB8AC3E}">
        <p14:creationId xmlns:p14="http://schemas.microsoft.com/office/powerpoint/2010/main" val="1905290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binary tree, each parent has</a:t>
            </a:r>
            <a:r>
              <a:rPr lang="en-US" baseline="0" dirty="0" smtClean="0"/>
              <a:t> AT MOST 2 children. You’ll note that 5 only has 1 child here. That is okay, it’s still a binary tree. It’s just a MAX of 2 </a:t>
            </a:r>
            <a:r>
              <a:rPr lang="en-US" baseline="0" dirty="0" smtClean="0"/>
              <a:t>children\</a:t>
            </a:r>
            <a:endParaRPr lang="en-US" dirty="0"/>
          </a:p>
        </p:txBody>
      </p:sp>
      <p:sp>
        <p:nvSpPr>
          <p:cNvPr id="4" name="Slide Number Placeholder 3"/>
          <p:cNvSpPr>
            <a:spLocks noGrp="1"/>
          </p:cNvSpPr>
          <p:nvPr>
            <p:ph type="sldNum" sz="quarter" idx="10"/>
          </p:nvPr>
        </p:nvSpPr>
        <p:spPr/>
        <p:txBody>
          <a:bodyPr/>
          <a:lstStyle/>
          <a:p>
            <a:fld id="{95C667E7-AAC0-9442-9F58-F8673C8AD0DC}" type="slidenum">
              <a:rPr lang="en-US" smtClean="0"/>
              <a:t>7</a:t>
            </a:fld>
            <a:endParaRPr lang="en-US"/>
          </a:p>
        </p:txBody>
      </p:sp>
    </p:spTree>
    <p:extLst>
      <p:ext uri="{BB962C8B-B14F-4D97-AF65-F5344CB8AC3E}">
        <p14:creationId xmlns:p14="http://schemas.microsoft.com/office/powerpoint/2010/main" val="2235604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binary tree, each parent has</a:t>
            </a:r>
            <a:r>
              <a:rPr lang="en-US" baseline="0" dirty="0" smtClean="0"/>
              <a:t> AT MOST 2 children. You’ll note that 5 only has 1 child here. That is okay, it’s still a binary tree. It’s just a MAX of 2 children. Now there is one very special type of binary tree. </a:t>
            </a:r>
            <a:endParaRPr lang="en-US" dirty="0"/>
          </a:p>
        </p:txBody>
      </p:sp>
      <p:sp>
        <p:nvSpPr>
          <p:cNvPr id="4" name="Slide Number Placeholder 3"/>
          <p:cNvSpPr>
            <a:spLocks noGrp="1"/>
          </p:cNvSpPr>
          <p:nvPr>
            <p:ph type="sldNum" sz="quarter" idx="10"/>
          </p:nvPr>
        </p:nvSpPr>
        <p:spPr/>
        <p:txBody>
          <a:bodyPr/>
          <a:lstStyle/>
          <a:p>
            <a:fld id="{95C667E7-AAC0-9442-9F58-F8673C8AD0DC}" type="slidenum">
              <a:rPr lang="en-US" smtClean="0"/>
              <a:t>8</a:t>
            </a:fld>
            <a:endParaRPr lang="en-US"/>
          </a:p>
        </p:txBody>
      </p:sp>
    </p:spTree>
    <p:extLst>
      <p:ext uri="{BB962C8B-B14F-4D97-AF65-F5344CB8AC3E}">
        <p14:creationId xmlns:p14="http://schemas.microsoft.com/office/powerpoint/2010/main" val="2235604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I wanted</a:t>
            </a:r>
            <a:r>
              <a:rPr lang="en-US" baseline="0" dirty="0" smtClean="0"/>
              <a:t> to know if 6 was in this tree how would I find it? </a:t>
            </a:r>
            <a:endParaRPr lang="en-US" dirty="0" smtClean="0"/>
          </a:p>
          <a:p>
            <a:endParaRPr lang="en-US" dirty="0" smtClean="0"/>
          </a:p>
          <a:p>
            <a:r>
              <a:rPr lang="en-US" dirty="0" smtClean="0"/>
              <a:t>There </a:t>
            </a:r>
            <a:r>
              <a:rPr lang="en-US" dirty="0" smtClean="0"/>
              <a:t>is also breath first search. Instead</a:t>
            </a:r>
            <a:r>
              <a:rPr lang="en-US" baseline="0" dirty="0" smtClean="0"/>
              <a:t> of going all the way down to the left, then the root, then the right, you go across each row. </a:t>
            </a:r>
          </a:p>
          <a:p>
            <a:endParaRPr lang="en-US" baseline="0" dirty="0" smtClean="0"/>
          </a:p>
          <a:p>
            <a:r>
              <a:rPr lang="en-US" baseline="0" dirty="0" smtClean="0"/>
              <a:t>So you start with the root, then it’s children </a:t>
            </a:r>
          </a:p>
          <a:p>
            <a:endParaRPr lang="en-US" baseline="0" dirty="0" smtClean="0"/>
          </a:p>
          <a:p>
            <a:r>
              <a:rPr lang="en-US" baseline="0" dirty="0" smtClean="0"/>
              <a:t>QUEUE</a:t>
            </a:r>
            <a:endParaRPr lang="en-US" baseline="0" dirty="0" smtClean="0"/>
          </a:p>
          <a:p>
            <a:endParaRPr lang="en-US" dirty="0" smtClean="0"/>
          </a:p>
          <a:p>
            <a:r>
              <a:rPr lang="en-US" dirty="0" smtClean="0"/>
              <a:t>Note that this tree is NOT</a:t>
            </a:r>
            <a:r>
              <a:rPr lang="en-US" baseline="0" dirty="0" smtClean="0"/>
              <a:t> A BINARY SEARCH TREE</a:t>
            </a:r>
            <a:endParaRPr lang="en-US" dirty="0"/>
          </a:p>
        </p:txBody>
      </p:sp>
      <p:sp>
        <p:nvSpPr>
          <p:cNvPr id="4" name="Slide Number Placeholder 3"/>
          <p:cNvSpPr>
            <a:spLocks noGrp="1"/>
          </p:cNvSpPr>
          <p:nvPr>
            <p:ph type="sldNum" sz="quarter" idx="10"/>
          </p:nvPr>
        </p:nvSpPr>
        <p:spPr/>
        <p:txBody>
          <a:bodyPr/>
          <a:lstStyle/>
          <a:p>
            <a:fld id="{95C667E7-AAC0-9442-9F58-F8673C8AD0DC}" type="slidenum">
              <a:rPr lang="en-US" smtClean="0"/>
              <a:t>9</a:t>
            </a:fld>
            <a:endParaRPr lang="en-US"/>
          </a:p>
        </p:txBody>
      </p:sp>
    </p:spTree>
    <p:extLst>
      <p:ext uri="{BB962C8B-B14F-4D97-AF65-F5344CB8AC3E}">
        <p14:creationId xmlns:p14="http://schemas.microsoft.com/office/powerpoint/2010/main" val="3337423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DCC2E7-380B-F04E-91DB-BD2EB85ADFBF}" type="datetimeFigureOut">
              <a:rPr lang="en-US" smtClean="0"/>
              <a:t>11/17/14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1C35-2F2F-E044-9A56-62CF2ED76088}" type="slidenum">
              <a:rPr lang="en-US" smtClean="0"/>
              <a:t>‹#›</a:t>
            </a:fld>
            <a:endParaRPr lang="en-US"/>
          </a:p>
        </p:txBody>
      </p:sp>
    </p:spTree>
    <p:extLst>
      <p:ext uri="{BB962C8B-B14F-4D97-AF65-F5344CB8AC3E}">
        <p14:creationId xmlns:p14="http://schemas.microsoft.com/office/powerpoint/2010/main" val="130249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DCC2E7-380B-F04E-91DB-BD2EB85ADFBF}" type="datetimeFigureOut">
              <a:rPr lang="en-US" smtClean="0"/>
              <a:t>11/17/14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1C35-2F2F-E044-9A56-62CF2ED76088}" type="slidenum">
              <a:rPr lang="en-US" smtClean="0"/>
              <a:t>‹#›</a:t>
            </a:fld>
            <a:endParaRPr lang="en-US"/>
          </a:p>
        </p:txBody>
      </p:sp>
    </p:spTree>
    <p:extLst>
      <p:ext uri="{BB962C8B-B14F-4D97-AF65-F5344CB8AC3E}">
        <p14:creationId xmlns:p14="http://schemas.microsoft.com/office/powerpoint/2010/main" val="28038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DCC2E7-380B-F04E-91DB-BD2EB85ADFBF}" type="datetimeFigureOut">
              <a:rPr lang="en-US" smtClean="0"/>
              <a:t>11/17/14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1C35-2F2F-E044-9A56-62CF2ED76088}" type="slidenum">
              <a:rPr lang="en-US" smtClean="0"/>
              <a:t>‹#›</a:t>
            </a:fld>
            <a:endParaRPr lang="en-US"/>
          </a:p>
        </p:txBody>
      </p:sp>
    </p:spTree>
    <p:extLst>
      <p:ext uri="{BB962C8B-B14F-4D97-AF65-F5344CB8AC3E}">
        <p14:creationId xmlns:p14="http://schemas.microsoft.com/office/powerpoint/2010/main" val="1544108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DCC2E7-380B-F04E-91DB-BD2EB85ADFBF}" type="datetimeFigureOut">
              <a:rPr lang="en-US" smtClean="0"/>
              <a:t>11/17/14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1C35-2F2F-E044-9A56-62CF2ED76088}" type="slidenum">
              <a:rPr lang="en-US" smtClean="0"/>
              <a:t>‹#›</a:t>
            </a:fld>
            <a:endParaRPr lang="en-US"/>
          </a:p>
        </p:txBody>
      </p:sp>
    </p:spTree>
    <p:extLst>
      <p:ext uri="{BB962C8B-B14F-4D97-AF65-F5344CB8AC3E}">
        <p14:creationId xmlns:p14="http://schemas.microsoft.com/office/powerpoint/2010/main" val="564195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DCC2E7-380B-F04E-91DB-BD2EB85ADFBF}" type="datetimeFigureOut">
              <a:rPr lang="en-US" smtClean="0"/>
              <a:t>11/17/14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1C35-2F2F-E044-9A56-62CF2ED76088}" type="slidenum">
              <a:rPr lang="en-US" smtClean="0"/>
              <a:t>‹#›</a:t>
            </a:fld>
            <a:endParaRPr lang="en-US"/>
          </a:p>
        </p:txBody>
      </p:sp>
    </p:spTree>
    <p:extLst>
      <p:ext uri="{BB962C8B-B14F-4D97-AF65-F5344CB8AC3E}">
        <p14:creationId xmlns:p14="http://schemas.microsoft.com/office/powerpoint/2010/main" val="909565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DCC2E7-380B-F04E-91DB-BD2EB85ADFBF}" type="datetimeFigureOut">
              <a:rPr lang="en-US" smtClean="0"/>
              <a:t>11/17/14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1C35-2F2F-E044-9A56-62CF2ED76088}" type="slidenum">
              <a:rPr lang="en-US" smtClean="0"/>
              <a:t>‹#›</a:t>
            </a:fld>
            <a:endParaRPr lang="en-US"/>
          </a:p>
        </p:txBody>
      </p:sp>
    </p:spTree>
    <p:extLst>
      <p:ext uri="{BB962C8B-B14F-4D97-AF65-F5344CB8AC3E}">
        <p14:creationId xmlns:p14="http://schemas.microsoft.com/office/powerpoint/2010/main" val="291652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CC2E7-380B-F04E-91DB-BD2EB85ADFBF}" type="datetimeFigureOut">
              <a:rPr lang="en-US" smtClean="0"/>
              <a:t>11/17/14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21C35-2F2F-E044-9A56-62CF2ED76088}" type="slidenum">
              <a:rPr lang="en-US" smtClean="0"/>
              <a:t>‹#›</a:t>
            </a:fld>
            <a:endParaRPr lang="en-US"/>
          </a:p>
        </p:txBody>
      </p:sp>
    </p:spTree>
    <p:extLst>
      <p:ext uri="{BB962C8B-B14F-4D97-AF65-F5344CB8AC3E}">
        <p14:creationId xmlns:p14="http://schemas.microsoft.com/office/powerpoint/2010/main" val="360888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DCC2E7-380B-F04E-91DB-BD2EB85ADFBF}" type="datetimeFigureOut">
              <a:rPr lang="en-US" smtClean="0"/>
              <a:t>11/17/14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21C35-2F2F-E044-9A56-62CF2ED76088}" type="slidenum">
              <a:rPr lang="en-US" smtClean="0"/>
              <a:t>‹#›</a:t>
            </a:fld>
            <a:endParaRPr lang="en-US"/>
          </a:p>
        </p:txBody>
      </p:sp>
    </p:spTree>
    <p:extLst>
      <p:ext uri="{BB962C8B-B14F-4D97-AF65-F5344CB8AC3E}">
        <p14:creationId xmlns:p14="http://schemas.microsoft.com/office/powerpoint/2010/main" val="396967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CC2E7-380B-F04E-91DB-BD2EB85ADFBF}" type="datetimeFigureOut">
              <a:rPr lang="en-US" smtClean="0"/>
              <a:t>11/17/14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21C35-2F2F-E044-9A56-62CF2ED76088}" type="slidenum">
              <a:rPr lang="en-US" smtClean="0"/>
              <a:t>‹#›</a:t>
            </a:fld>
            <a:endParaRPr lang="en-US"/>
          </a:p>
        </p:txBody>
      </p:sp>
    </p:spTree>
    <p:extLst>
      <p:ext uri="{BB962C8B-B14F-4D97-AF65-F5344CB8AC3E}">
        <p14:creationId xmlns:p14="http://schemas.microsoft.com/office/powerpoint/2010/main" val="366121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CC2E7-380B-F04E-91DB-BD2EB85ADFBF}" type="datetimeFigureOut">
              <a:rPr lang="en-US" smtClean="0"/>
              <a:t>11/17/14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1C35-2F2F-E044-9A56-62CF2ED76088}" type="slidenum">
              <a:rPr lang="en-US" smtClean="0"/>
              <a:t>‹#›</a:t>
            </a:fld>
            <a:endParaRPr lang="en-US"/>
          </a:p>
        </p:txBody>
      </p:sp>
    </p:spTree>
    <p:extLst>
      <p:ext uri="{BB962C8B-B14F-4D97-AF65-F5344CB8AC3E}">
        <p14:creationId xmlns:p14="http://schemas.microsoft.com/office/powerpoint/2010/main" val="330714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CC2E7-380B-F04E-91DB-BD2EB85ADFBF}" type="datetimeFigureOut">
              <a:rPr lang="en-US" smtClean="0"/>
              <a:t>11/17/14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1C35-2F2F-E044-9A56-62CF2ED76088}" type="slidenum">
              <a:rPr lang="en-US" smtClean="0"/>
              <a:t>‹#›</a:t>
            </a:fld>
            <a:endParaRPr lang="en-US"/>
          </a:p>
        </p:txBody>
      </p:sp>
    </p:spTree>
    <p:extLst>
      <p:ext uri="{BB962C8B-B14F-4D97-AF65-F5344CB8AC3E}">
        <p14:creationId xmlns:p14="http://schemas.microsoft.com/office/powerpoint/2010/main" val="20850987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CC2E7-380B-F04E-91DB-BD2EB85ADFBF}" type="datetimeFigureOut">
              <a:rPr lang="en-US" smtClean="0"/>
              <a:t>11/17/14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121C35-2F2F-E044-9A56-62CF2ED76088}" type="slidenum">
              <a:rPr lang="en-US" smtClean="0"/>
              <a:t>‹#›</a:t>
            </a:fld>
            <a:endParaRPr lang="en-US"/>
          </a:p>
        </p:txBody>
      </p:sp>
    </p:spTree>
    <p:extLst>
      <p:ext uri="{BB962C8B-B14F-4D97-AF65-F5344CB8AC3E}">
        <p14:creationId xmlns:p14="http://schemas.microsoft.com/office/powerpoint/2010/main" val="41574359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7096"/>
            <a:ext cx="7772400" cy="1470025"/>
          </a:xfrm>
        </p:spPr>
        <p:txBody>
          <a:bodyPr>
            <a:normAutofit fontScale="90000"/>
          </a:bodyPr>
          <a:lstStyle/>
          <a:p>
            <a:r>
              <a:rPr lang="en-US" dirty="0" smtClean="0"/>
              <a:t>DBC </a:t>
            </a:r>
            <a:r>
              <a:rPr lang="en-US" dirty="0" err="1" smtClean="0"/>
              <a:t>Whiteboarding</a:t>
            </a:r>
            <a:r>
              <a:rPr lang="en-US" dirty="0" smtClean="0"/>
              <a:t> Workshop: </a:t>
            </a:r>
            <a:br>
              <a:rPr lang="en-US" dirty="0" smtClean="0"/>
            </a:br>
            <a:r>
              <a:rPr lang="en-US" dirty="0" smtClean="0"/>
              <a:t>Intro to Trees</a:t>
            </a:r>
            <a:br>
              <a:rPr lang="en-US" dirty="0" smtClean="0"/>
            </a:br>
            <a:endParaRPr lang="en-US" dirty="0"/>
          </a:p>
        </p:txBody>
      </p:sp>
      <p:sp>
        <p:nvSpPr>
          <p:cNvPr id="3" name="Subtitle 2"/>
          <p:cNvSpPr>
            <a:spLocks noGrp="1"/>
          </p:cNvSpPr>
          <p:nvPr>
            <p:ph type="subTitle" idx="1"/>
          </p:nvPr>
        </p:nvSpPr>
        <p:spPr>
          <a:xfrm>
            <a:off x="1371600" y="5928915"/>
            <a:ext cx="6400800" cy="668735"/>
          </a:xfrm>
        </p:spPr>
        <p:txBody>
          <a:bodyPr>
            <a:normAutofit fontScale="85000" lnSpcReduction="20000"/>
          </a:bodyPr>
          <a:lstStyle/>
          <a:p>
            <a:r>
              <a:rPr lang="en-US" sz="2400" dirty="0" smtClean="0"/>
              <a:t>Nov 19</a:t>
            </a:r>
            <a:r>
              <a:rPr lang="en-US" sz="2400" baseline="30000" dirty="0" smtClean="0"/>
              <a:t>,</a:t>
            </a:r>
            <a:r>
              <a:rPr lang="en-US" sz="2400" dirty="0" smtClean="0"/>
              <a:t> 2014</a:t>
            </a:r>
          </a:p>
          <a:p>
            <a:r>
              <a:rPr lang="en-US" sz="2400" dirty="0" smtClean="0"/>
              <a:t>Amelia Downs</a:t>
            </a:r>
          </a:p>
          <a:p>
            <a:endParaRPr lang="en-US" sz="2400" dirty="0"/>
          </a:p>
        </p:txBody>
      </p:sp>
      <p:pic>
        <p:nvPicPr>
          <p:cNvPr id="4" name="Picture 3"/>
          <p:cNvPicPr>
            <a:picLocks noChangeAspect="1"/>
          </p:cNvPicPr>
          <p:nvPr/>
        </p:nvPicPr>
        <p:blipFill>
          <a:blip r:embed="rId3"/>
          <a:stretch>
            <a:fillRect/>
          </a:stretch>
        </p:blipFill>
        <p:spPr>
          <a:xfrm>
            <a:off x="2961589" y="1847121"/>
            <a:ext cx="3238174" cy="3980255"/>
          </a:xfrm>
          <a:prstGeom prst="rect">
            <a:avLst/>
          </a:prstGeom>
        </p:spPr>
      </p:pic>
    </p:spTree>
    <p:extLst>
      <p:ext uri="{BB962C8B-B14F-4D97-AF65-F5344CB8AC3E}">
        <p14:creationId xmlns:p14="http://schemas.microsoft.com/office/powerpoint/2010/main" val="17300126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Search</a:t>
            </a:r>
            <a:endParaRPr lang="en-US" dirty="0"/>
          </a:p>
        </p:txBody>
      </p:sp>
      <p:pic>
        <p:nvPicPr>
          <p:cNvPr id="5" name="Picture 4" descr="firsttr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8700" y="1417638"/>
            <a:ext cx="4546600" cy="4508500"/>
          </a:xfrm>
          <a:prstGeom prst="rect">
            <a:avLst/>
          </a:prstGeom>
        </p:spPr>
      </p:pic>
    </p:spTree>
    <p:extLst>
      <p:ext uri="{BB962C8B-B14F-4D97-AF65-F5344CB8AC3E}">
        <p14:creationId xmlns:p14="http://schemas.microsoft.com/office/powerpoint/2010/main" val="250454392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Search</a:t>
            </a:r>
            <a:endParaRPr lang="en-US" dirty="0"/>
          </a:p>
        </p:txBody>
      </p:sp>
      <p:pic>
        <p:nvPicPr>
          <p:cNvPr id="5" name="Picture 4" descr="firsttre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200" y="1417638"/>
            <a:ext cx="4546600" cy="4508500"/>
          </a:xfrm>
          <a:prstGeom prst="rect">
            <a:avLst/>
          </a:prstGeom>
        </p:spPr>
      </p:pic>
      <p:sp>
        <p:nvSpPr>
          <p:cNvPr id="6" name="TextBox 5"/>
          <p:cNvSpPr txBox="1"/>
          <p:nvPr/>
        </p:nvSpPr>
        <p:spPr>
          <a:xfrm>
            <a:off x="248488" y="1877580"/>
            <a:ext cx="3637771" cy="2677656"/>
          </a:xfrm>
          <a:prstGeom prst="rect">
            <a:avLst/>
          </a:prstGeom>
          <a:noFill/>
        </p:spPr>
        <p:txBody>
          <a:bodyPr wrap="square" rtlCol="0">
            <a:spAutoFit/>
          </a:bodyPr>
          <a:lstStyle/>
          <a:p>
            <a:r>
              <a:rPr lang="en-US" sz="2800" dirty="0" smtClean="0"/>
              <a:t>Starting with the root, at each node:</a:t>
            </a:r>
            <a:endParaRPr lang="en-US" sz="2800" dirty="0"/>
          </a:p>
          <a:p>
            <a:endParaRPr lang="en-US" sz="2800" dirty="0" smtClean="0"/>
          </a:p>
          <a:p>
            <a:pPr marL="342900" indent="-342900">
              <a:buAutoNum type="arabicPeriod"/>
            </a:pPr>
            <a:r>
              <a:rPr lang="en-US" sz="2800" dirty="0" smtClean="0"/>
              <a:t>Check node to left</a:t>
            </a:r>
          </a:p>
          <a:p>
            <a:pPr marL="342900" indent="-342900">
              <a:buAutoNum type="arabicPeriod"/>
            </a:pPr>
            <a:r>
              <a:rPr lang="en-US" sz="2800" dirty="0" smtClean="0"/>
              <a:t>Check node</a:t>
            </a:r>
          </a:p>
          <a:p>
            <a:pPr marL="342900" indent="-342900">
              <a:buAutoNum type="arabicPeriod"/>
            </a:pPr>
            <a:r>
              <a:rPr lang="en-US" sz="2800" dirty="0" smtClean="0"/>
              <a:t>Check node to right</a:t>
            </a:r>
            <a:endParaRPr lang="en-US" sz="2800" dirty="0"/>
          </a:p>
        </p:txBody>
      </p:sp>
    </p:spTree>
    <p:extLst>
      <p:ext uri="{BB962C8B-B14F-4D97-AF65-F5344CB8AC3E}">
        <p14:creationId xmlns:p14="http://schemas.microsoft.com/office/powerpoint/2010/main" val="12643421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7021" y="552229"/>
            <a:ext cx="4089779" cy="5517413"/>
          </a:xfrm>
        </p:spPr>
        <p:txBody>
          <a:bodyPr/>
          <a:lstStyle/>
          <a:p>
            <a:pPr marL="0" indent="0">
              <a:buNone/>
            </a:pPr>
            <a:r>
              <a:rPr lang="en-US" dirty="0" smtClean="0"/>
              <a:t>Breath First Search (BFS)</a:t>
            </a:r>
          </a:p>
          <a:p>
            <a:pPr marL="0" indent="0">
              <a:buNone/>
            </a:pPr>
            <a:endParaRPr lang="en-US" dirty="0"/>
          </a:p>
          <a:p>
            <a:pPr>
              <a:buFontTx/>
              <a:buChar char="-"/>
            </a:pPr>
            <a:r>
              <a:rPr lang="en-US" dirty="0" smtClean="0"/>
              <a:t>Queue (first in first out)</a:t>
            </a:r>
          </a:p>
          <a:p>
            <a:pPr>
              <a:buFontTx/>
              <a:buChar char="-"/>
            </a:pPr>
            <a:r>
              <a:rPr lang="en-US" dirty="0" smtClean="0"/>
              <a:t>Infinite trees</a:t>
            </a:r>
          </a:p>
          <a:p>
            <a:pPr>
              <a:buFontTx/>
              <a:buChar char="-"/>
            </a:pPr>
            <a:r>
              <a:rPr lang="en-US" dirty="0" smtClean="0"/>
              <a:t>Want to stop after a certain distance from the root</a:t>
            </a:r>
          </a:p>
          <a:p>
            <a:pPr>
              <a:buFontTx/>
              <a:buChar char="-"/>
            </a:pPr>
            <a:endParaRPr lang="en-US" dirty="0"/>
          </a:p>
        </p:txBody>
      </p:sp>
      <p:sp>
        <p:nvSpPr>
          <p:cNvPr id="4" name="Content Placeholder 2"/>
          <p:cNvSpPr txBox="1">
            <a:spLocks/>
          </p:cNvSpPr>
          <p:nvPr/>
        </p:nvSpPr>
        <p:spPr>
          <a:xfrm>
            <a:off x="457200" y="552229"/>
            <a:ext cx="4139821" cy="571122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Depth First Search (DFS)</a:t>
            </a:r>
          </a:p>
          <a:p>
            <a:pPr marL="0" indent="0">
              <a:buNone/>
            </a:pPr>
            <a:endParaRPr lang="en-US" dirty="0"/>
          </a:p>
          <a:p>
            <a:pPr>
              <a:buFontTx/>
              <a:buChar char="-"/>
            </a:pPr>
            <a:r>
              <a:rPr lang="en-US" dirty="0" smtClean="0"/>
              <a:t>Recursion </a:t>
            </a:r>
          </a:p>
          <a:p>
            <a:pPr>
              <a:buFontTx/>
              <a:buChar char="-"/>
            </a:pPr>
            <a:r>
              <a:rPr lang="en-US" dirty="0" smtClean="0"/>
              <a:t>Easiest for visiting every node</a:t>
            </a:r>
          </a:p>
          <a:p>
            <a:pPr>
              <a:buFontTx/>
              <a:buChar char="-"/>
            </a:pPr>
            <a:endParaRPr lang="en-US" dirty="0"/>
          </a:p>
        </p:txBody>
      </p:sp>
    </p:spTree>
    <p:extLst>
      <p:ext uri="{BB962C8B-B14F-4D97-AF65-F5344CB8AC3E}">
        <p14:creationId xmlns:p14="http://schemas.microsoft.com/office/powerpoint/2010/main" val="26980597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pic>
        <p:nvPicPr>
          <p:cNvPr id="4" name="Picture 3" descr="tree_exampl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73" y="1297740"/>
            <a:ext cx="8608853" cy="4557628"/>
          </a:xfrm>
          <a:prstGeom prst="rect">
            <a:avLst/>
          </a:prstGeom>
        </p:spPr>
      </p:pic>
    </p:spTree>
    <p:extLst>
      <p:ext uri="{BB962C8B-B14F-4D97-AF65-F5344CB8AC3E}">
        <p14:creationId xmlns:p14="http://schemas.microsoft.com/office/powerpoint/2010/main" val="209353798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 for doing tree questions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kind of tree? Is it a binary tree or a binary search tree? </a:t>
            </a:r>
          </a:p>
          <a:p>
            <a:endParaRPr lang="en-US" dirty="0"/>
          </a:p>
          <a:p>
            <a:r>
              <a:rPr lang="en-US" dirty="0" smtClean="0"/>
              <a:t>Draw a simple example to solve by hand.</a:t>
            </a:r>
          </a:p>
          <a:p>
            <a:pPr marL="0" indent="0">
              <a:buNone/>
            </a:pPr>
            <a:endParaRPr lang="en-US" dirty="0"/>
          </a:p>
          <a:p>
            <a:r>
              <a:rPr lang="en-US" dirty="0" smtClean="0"/>
              <a:t>Does </a:t>
            </a:r>
            <a:r>
              <a:rPr lang="en-US" dirty="0" smtClean="0"/>
              <a:t>it sound like </a:t>
            </a:r>
            <a:r>
              <a:rPr lang="en-US" dirty="0" smtClean="0"/>
              <a:t>breadth </a:t>
            </a:r>
            <a:r>
              <a:rPr lang="en-US" dirty="0" smtClean="0"/>
              <a:t>first (queue) or depth first (recursion)?</a:t>
            </a:r>
          </a:p>
          <a:p>
            <a:pPr marL="0" indent="0">
              <a:buNone/>
            </a:pPr>
            <a:endParaRPr lang="en-US" dirty="0"/>
          </a:p>
          <a:p>
            <a:r>
              <a:rPr lang="en-US" dirty="0" smtClean="0"/>
              <a:t>Solve the answer for </a:t>
            </a:r>
            <a:r>
              <a:rPr lang="en-US" dirty="0" smtClean="0"/>
              <a:t>a leaf node. </a:t>
            </a:r>
          </a:p>
          <a:p>
            <a:endParaRPr lang="en-US" dirty="0"/>
          </a:p>
          <a:p>
            <a:r>
              <a:rPr lang="en-US" dirty="0" smtClean="0"/>
              <a:t>Solve for a tree </a:t>
            </a:r>
            <a:r>
              <a:rPr lang="en-US" dirty="0" smtClean="0"/>
              <a:t>with </a:t>
            </a:r>
            <a:r>
              <a:rPr lang="en-US" dirty="0" smtClean="0"/>
              <a:t>only 1 parent </a:t>
            </a:r>
            <a:r>
              <a:rPr lang="en-US" dirty="0" smtClean="0"/>
              <a:t>and two children. </a:t>
            </a:r>
            <a:endParaRPr lang="en-US" dirty="0" smtClean="0"/>
          </a:p>
          <a:p>
            <a:endParaRPr lang="en-US" dirty="0"/>
          </a:p>
          <a:p>
            <a:r>
              <a:rPr lang="en-US" dirty="0"/>
              <a:t>E</a:t>
            </a:r>
            <a:r>
              <a:rPr lang="en-US" dirty="0" smtClean="0"/>
              <a:t>xtrapolate </a:t>
            </a:r>
            <a:r>
              <a:rPr lang="en-US" dirty="0" smtClean="0"/>
              <a:t>from there. </a:t>
            </a:r>
          </a:p>
        </p:txBody>
      </p:sp>
    </p:spTree>
    <p:extLst>
      <p:ext uri="{BB962C8B-B14F-4D97-AF65-F5344CB8AC3E}">
        <p14:creationId xmlns:p14="http://schemas.microsoft.com/office/powerpoint/2010/main" val="334232582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Learning</a:t>
            </a:r>
            <a:endParaRPr lang="en-US" dirty="0"/>
          </a:p>
        </p:txBody>
      </p:sp>
      <p:sp>
        <p:nvSpPr>
          <p:cNvPr id="3" name="Content Placeholder 2"/>
          <p:cNvSpPr>
            <a:spLocks noGrp="1"/>
          </p:cNvSpPr>
          <p:nvPr>
            <p:ph idx="1"/>
          </p:nvPr>
        </p:nvSpPr>
        <p:spPr/>
        <p:txBody>
          <a:bodyPr/>
          <a:lstStyle/>
          <a:p>
            <a:r>
              <a:rPr lang="en-US" dirty="0" smtClean="0"/>
              <a:t>What are: in </a:t>
            </a:r>
            <a:r>
              <a:rPr lang="en-US" dirty="0" smtClean="0"/>
              <a:t>order, pre order, post </a:t>
            </a:r>
            <a:r>
              <a:rPr lang="en-US" dirty="0" smtClean="0"/>
              <a:t>order traversal?</a:t>
            </a:r>
            <a:endParaRPr lang="en-US" dirty="0" smtClean="0"/>
          </a:p>
          <a:p>
            <a:r>
              <a:rPr lang="en-US" dirty="0" smtClean="0"/>
              <a:t>What is the runtime of searching a tree?</a:t>
            </a:r>
          </a:p>
          <a:p>
            <a:r>
              <a:rPr lang="en-US" dirty="0" smtClean="0"/>
              <a:t>What are examples of when trees are useful</a:t>
            </a:r>
            <a:r>
              <a:rPr lang="en-US" dirty="0" smtClean="0"/>
              <a:t>?</a:t>
            </a:r>
          </a:p>
          <a:p>
            <a:r>
              <a:rPr lang="en-US" dirty="0" smtClean="0"/>
              <a:t>When is a tree balanced? </a:t>
            </a:r>
            <a:endParaRPr lang="en-US" dirty="0" smtClean="0"/>
          </a:p>
          <a:p>
            <a:endParaRPr lang="en-US" dirty="0"/>
          </a:p>
        </p:txBody>
      </p:sp>
    </p:spTree>
    <p:extLst>
      <p:ext uri="{BB962C8B-B14F-4D97-AF65-F5344CB8AC3E}">
        <p14:creationId xmlns:p14="http://schemas.microsoft.com/office/powerpoint/2010/main" val="13360529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6116"/>
            <a:ext cx="8229600" cy="5850048"/>
          </a:xfrm>
        </p:spPr>
        <p:txBody>
          <a:bodyPr/>
          <a:lstStyle/>
          <a:p>
            <a:pPr marL="0" indent="0">
              <a:buNone/>
            </a:pPr>
            <a:r>
              <a:rPr lang="en-US" dirty="0" smtClean="0"/>
              <a:t>Write the function </a:t>
            </a:r>
            <a:r>
              <a:rPr lang="en-US" i="1" dirty="0" err="1" smtClean="0"/>
              <a:t>is_datum_present</a:t>
            </a:r>
            <a:r>
              <a:rPr lang="en-US" i="1" dirty="0" smtClean="0"/>
              <a:t>?</a:t>
            </a:r>
            <a:r>
              <a:rPr lang="en-US" dirty="0" smtClean="0"/>
              <a:t> that takes the root node of a binary search tree and an integer as arguments and returns true or false if the integer is in the tree. </a:t>
            </a:r>
          </a:p>
          <a:p>
            <a:pPr marL="0" indent="0">
              <a:buNone/>
            </a:pPr>
            <a:endParaRPr lang="en-US" dirty="0" smtClean="0"/>
          </a:p>
          <a:p>
            <a:endParaRPr lang="en-US" dirty="0"/>
          </a:p>
        </p:txBody>
      </p:sp>
      <p:sp>
        <p:nvSpPr>
          <p:cNvPr id="5" name="Rectangle 4"/>
          <p:cNvSpPr/>
          <p:nvPr/>
        </p:nvSpPr>
        <p:spPr>
          <a:xfrm>
            <a:off x="315068" y="3429000"/>
            <a:ext cx="3688344" cy="3108544"/>
          </a:xfrm>
          <a:prstGeom prst="rect">
            <a:avLst/>
          </a:prstGeom>
        </p:spPr>
        <p:txBody>
          <a:bodyPr wrap="square">
            <a:spAutoFit/>
          </a:bodyPr>
          <a:lstStyle/>
          <a:p>
            <a:r>
              <a:rPr lang="en-US" sz="2800" dirty="0"/>
              <a:t>For example, if you were passed this </a:t>
            </a:r>
            <a:r>
              <a:rPr lang="en-US" sz="2800" dirty="0" smtClean="0"/>
              <a:t>tree and the number 3 -&gt; the function would return true.</a:t>
            </a:r>
          </a:p>
          <a:p>
            <a:endParaRPr lang="en-US" sz="2800" dirty="0"/>
          </a:p>
          <a:p>
            <a:r>
              <a:rPr lang="en-US" sz="2800" dirty="0" smtClean="0"/>
              <a:t> </a:t>
            </a:r>
            <a:endParaRPr lang="en-US" sz="2800" dirty="0"/>
          </a:p>
        </p:txBody>
      </p:sp>
      <p:grpSp>
        <p:nvGrpSpPr>
          <p:cNvPr id="8" name="Group 7"/>
          <p:cNvGrpSpPr/>
          <p:nvPr/>
        </p:nvGrpSpPr>
        <p:grpSpPr>
          <a:xfrm>
            <a:off x="4106339" y="2512644"/>
            <a:ext cx="4580461" cy="3817814"/>
            <a:chOff x="4106339" y="2512644"/>
            <a:chExt cx="4580461" cy="3817814"/>
          </a:xfrm>
        </p:grpSpPr>
        <p:pic>
          <p:nvPicPr>
            <p:cNvPr id="6" name="Picture 5"/>
            <p:cNvPicPr>
              <a:picLocks noChangeAspect="1"/>
            </p:cNvPicPr>
            <p:nvPr/>
          </p:nvPicPr>
          <p:blipFill>
            <a:blip r:embed="rId2"/>
            <a:stretch>
              <a:fillRect/>
            </a:stretch>
          </p:blipFill>
          <p:spPr>
            <a:xfrm>
              <a:off x="4106339" y="2512644"/>
              <a:ext cx="4580461" cy="3817814"/>
            </a:xfrm>
            <a:prstGeom prst="rect">
              <a:avLst/>
            </a:prstGeom>
          </p:spPr>
        </p:pic>
        <p:sp>
          <p:nvSpPr>
            <p:cNvPr id="7" name="Oval 6"/>
            <p:cNvSpPr/>
            <p:nvPr/>
          </p:nvSpPr>
          <p:spPr>
            <a:xfrm>
              <a:off x="4823880" y="3246418"/>
              <a:ext cx="931340" cy="1003465"/>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378903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is_datum_present</a:t>
            </a:r>
            <a:r>
              <a:rPr lang="en-US" i="1" dirty="0" smtClean="0"/>
              <a:t>?</a:t>
            </a:r>
            <a:endParaRPr lang="en-US" dirty="0"/>
          </a:p>
        </p:txBody>
      </p:sp>
      <p:pic>
        <p:nvPicPr>
          <p:cNvPr id="4" name="Picture 3" descr="Screen Shot 2014-11-19 at 6.04.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4" y="2133949"/>
            <a:ext cx="3520242" cy="3351342"/>
          </a:xfrm>
          <a:prstGeom prst="rect">
            <a:avLst/>
          </a:prstGeom>
        </p:spPr>
      </p:pic>
      <p:pic>
        <p:nvPicPr>
          <p:cNvPr id="6" name="Picture 5" descr="Screen Shot 2014-11-19 at 6.04.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574" y="2744811"/>
            <a:ext cx="5254377" cy="1699371"/>
          </a:xfrm>
          <a:prstGeom prst="rect">
            <a:avLst/>
          </a:prstGeom>
        </p:spPr>
      </p:pic>
    </p:spTree>
    <p:extLst>
      <p:ext uri="{BB962C8B-B14F-4D97-AF65-F5344CB8AC3E}">
        <p14:creationId xmlns:p14="http://schemas.microsoft.com/office/powerpoint/2010/main" val="406380519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0812"/>
            <a:ext cx="8229600" cy="1836163"/>
          </a:xfrm>
        </p:spPr>
        <p:txBody>
          <a:bodyPr>
            <a:normAutofit fontScale="92500" lnSpcReduction="10000"/>
          </a:bodyPr>
          <a:lstStyle/>
          <a:p>
            <a:pPr marL="0" indent="0">
              <a:buNone/>
            </a:pPr>
            <a:r>
              <a:rPr lang="en-US" dirty="0" smtClean="0"/>
              <a:t>Write the function </a:t>
            </a:r>
            <a:r>
              <a:rPr lang="en-US" i="1" dirty="0" err="1" smtClean="0"/>
              <a:t>find_max_branch_sum</a:t>
            </a:r>
            <a:r>
              <a:rPr lang="en-US" dirty="0" smtClean="0"/>
              <a:t> that takes a root node of a binary tree as an argument and returns the sum of the branch with the largest sum. </a:t>
            </a:r>
            <a:endParaRPr lang="en-US" dirty="0"/>
          </a:p>
          <a:p>
            <a:pPr marL="0" indent="0">
              <a:buNone/>
            </a:pPr>
            <a:endParaRPr lang="en-US" dirty="0"/>
          </a:p>
        </p:txBody>
      </p:sp>
      <p:sp>
        <p:nvSpPr>
          <p:cNvPr id="5" name="Rectangle 4"/>
          <p:cNvSpPr/>
          <p:nvPr/>
        </p:nvSpPr>
        <p:spPr>
          <a:xfrm>
            <a:off x="315068" y="3429000"/>
            <a:ext cx="3688344" cy="2677656"/>
          </a:xfrm>
          <a:prstGeom prst="rect">
            <a:avLst/>
          </a:prstGeom>
        </p:spPr>
        <p:txBody>
          <a:bodyPr wrap="square">
            <a:spAutoFit/>
          </a:bodyPr>
          <a:lstStyle/>
          <a:p>
            <a:r>
              <a:rPr lang="en-US" sz="2800" dirty="0"/>
              <a:t>For example, if you were passed this </a:t>
            </a:r>
            <a:r>
              <a:rPr lang="en-US" sz="2800" dirty="0" smtClean="0"/>
              <a:t>tree</a:t>
            </a:r>
            <a:r>
              <a:rPr lang="en-US" sz="2800" dirty="0"/>
              <a:t> </a:t>
            </a:r>
            <a:r>
              <a:rPr lang="en-US" sz="2800" dirty="0" smtClean="0"/>
              <a:t>-&gt; the function would return 18. </a:t>
            </a:r>
          </a:p>
          <a:p>
            <a:endParaRPr lang="en-US" sz="2800" dirty="0"/>
          </a:p>
          <a:p>
            <a:r>
              <a:rPr lang="en-US" sz="2800" dirty="0" smtClean="0"/>
              <a:t> </a:t>
            </a:r>
            <a:endParaRPr lang="en-US" sz="2800" dirty="0"/>
          </a:p>
        </p:txBody>
      </p:sp>
      <p:grpSp>
        <p:nvGrpSpPr>
          <p:cNvPr id="16" name="Group 15"/>
          <p:cNvGrpSpPr/>
          <p:nvPr/>
        </p:nvGrpSpPr>
        <p:grpSpPr>
          <a:xfrm>
            <a:off x="4275538" y="2856226"/>
            <a:ext cx="4609541" cy="2638457"/>
            <a:chOff x="4482611" y="2856226"/>
            <a:chExt cx="4609541" cy="2638457"/>
          </a:xfrm>
        </p:grpSpPr>
        <p:pic>
          <p:nvPicPr>
            <p:cNvPr id="4" name="Picture 3" descr="imag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611" y="2856226"/>
              <a:ext cx="4609541" cy="2638457"/>
            </a:xfrm>
            <a:prstGeom prst="rect">
              <a:avLst/>
            </a:prstGeom>
          </p:spPr>
        </p:pic>
        <p:cxnSp>
          <p:nvCxnSpPr>
            <p:cNvPr id="7" name="Straight Connector 6"/>
            <p:cNvCxnSpPr/>
            <p:nvPr/>
          </p:nvCxnSpPr>
          <p:spPr>
            <a:xfrm>
              <a:off x="7012873" y="3120097"/>
              <a:ext cx="1214829" cy="41417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7634092" y="3837995"/>
              <a:ext cx="593610" cy="3175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7344190" y="4473596"/>
              <a:ext cx="207073" cy="31753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9614322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8444"/>
            <a:ext cx="8229600" cy="1143000"/>
          </a:xfrm>
        </p:spPr>
        <p:txBody>
          <a:bodyPr/>
          <a:lstStyle/>
          <a:p>
            <a:endParaRPr lang="en-US"/>
          </a:p>
        </p:txBody>
      </p:sp>
      <p:pic>
        <p:nvPicPr>
          <p:cNvPr id="7" name="Picture 6" descr="Screen Shot 2014-11-19 at 6.11.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850" y="2266950"/>
            <a:ext cx="5956300" cy="3060700"/>
          </a:xfrm>
          <a:prstGeom prst="rect">
            <a:avLst/>
          </a:prstGeom>
        </p:spPr>
      </p:pic>
    </p:spTree>
    <p:extLst>
      <p:ext uri="{BB962C8B-B14F-4D97-AF65-F5344CB8AC3E}">
        <p14:creationId xmlns:p14="http://schemas.microsoft.com/office/powerpoint/2010/main" val="7956026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Trees</a:t>
            </a:r>
            <a:endParaRPr lang="en-US" dirty="0"/>
          </a:p>
        </p:txBody>
      </p:sp>
      <p:pic>
        <p:nvPicPr>
          <p:cNvPr id="10" name="Picture 9"/>
          <p:cNvPicPr>
            <a:picLocks noChangeAspect="1"/>
          </p:cNvPicPr>
          <p:nvPr/>
        </p:nvPicPr>
        <p:blipFill>
          <a:blip r:embed="rId3"/>
          <a:stretch>
            <a:fillRect/>
          </a:stretch>
        </p:blipFill>
        <p:spPr>
          <a:xfrm>
            <a:off x="370117" y="1417638"/>
            <a:ext cx="8403765" cy="5222583"/>
          </a:xfrm>
          <a:prstGeom prst="rect">
            <a:avLst/>
          </a:prstGeom>
        </p:spPr>
      </p:pic>
    </p:spTree>
    <p:extLst>
      <p:ext uri="{BB962C8B-B14F-4D97-AF65-F5344CB8AC3E}">
        <p14:creationId xmlns:p14="http://schemas.microsoft.com/office/powerpoint/2010/main" val="428209632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6114"/>
            <a:ext cx="8229600" cy="5850049"/>
          </a:xfrm>
        </p:spPr>
        <p:txBody>
          <a:bodyPr/>
          <a:lstStyle/>
          <a:p>
            <a:pPr marL="0" indent="0">
              <a:buNone/>
            </a:pPr>
            <a:r>
              <a:rPr lang="en-US" dirty="0" smtClean="0"/>
              <a:t>Write the function </a:t>
            </a:r>
            <a:r>
              <a:rPr lang="en-US" i="1" dirty="0" err="1" smtClean="0"/>
              <a:t>tree_depth</a:t>
            </a:r>
            <a:r>
              <a:rPr lang="en-US" dirty="0" smtClean="0"/>
              <a:t> that takes the root node of a binary tree as an argument and returns the depth of the tree (the size of the longest branch). </a:t>
            </a:r>
          </a:p>
          <a:p>
            <a:pPr marL="0" indent="0">
              <a:buNone/>
            </a:pPr>
            <a:endParaRPr lang="en-US" dirty="0"/>
          </a:p>
        </p:txBody>
      </p:sp>
      <p:sp>
        <p:nvSpPr>
          <p:cNvPr id="5" name="Rectangle 4"/>
          <p:cNvSpPr/>
          <p:nvPr/>
        </p:nvSpPr>
        <p:spPr>
          <a:xfrm>
            <a:off x="315068" y="3429000"/>
            <a:ext cx="3688344" cy="2677656"/>
          </a:xfrm>
          <a:prstGeom prst="rect">
            <a:avLst/>
          </a:prstGeom>
        </p:spPr>
        <p:txBody>
          <a:bodyPr wrap="square">
            <a:spAutoFit/>
          </a:bodyPr>
          <a:lstStyle/>
          <a:p>
            <a:r>
              <a:rPr lang="en-US" sz="2800" dirty="0"/>
              <a:t>For example, if you were passed this </a:t>
            </a:r>
            <a:r>
              <a:rPr lang="en-US" sz="2800" dirty="0" smtClean="0"/>
              <a:t>tree</a:t>
            </a:r>
            <a:r>
              <a:rPr lang="en-US" sz="2800" dirty="0"/>
              <a:t> </a:t>
            </a:r>
            <a:r>
              <a:rPr lang="en-US" sz="2800" dirty="0" smtClean="0"/>
              <a:t>-&gt; the function would return 4. </a:t>
            </a:r>
          </a:p>
          <a:p>
            <a:endParaRPr lang="en-US" sz="2800" dirty="0"/>
          </a:p>
          <a:p>
            <a:r>
              <a:rPr lang="en-US" sz="2800" dirty="0" smtClean="0"/>
              <a:t> </a:t>
            </a:r>
            <a:endParaRPr lang="en-US" sz="2800" dirty="0"/>
          </a:p>
        </p:txBody>
      </p:sp>
      <p:grpSp>
        <p:nvGrpSpPr>
          <p:cNvPr id="14" name="Group 13"/>
          <p:cNvGrpSpPr/>
          <p:nvPr/>
        </p:nvGrpSpPr>
        <p:grpSpPr>
          <a:xfrm>
            <a:off x="4638436" y="2827475"/>
            <a:ext cx="3603859" cy="3573660"/>
            <a:chOff x="4638436" y="2827475"/>
            <a:chExt cx="3603859" cy="3573660"/>
          </a:xfrm>
        </p:grpSpPr>
        <p:pic>
          <p:nvPicPr>
            <p:cNvPr id="4" name="Picture 3" descr="firsttre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436" y="2827475"/>
              <a:ext cx="3603859" cy="3573660"/>
            </a:xfrm>
            <a:prstGeom prst="rect">
              <a:avLst/>
            </a:prstGeom>
          </p:spPr>
        </p:pic>
        <p:cxnSp>
          <p:nvCxnSpPr>
            <p:cNvPr id="6" name="Straight Connector 5"/>
            <p:cNvCxnSpPr/>
            <p:nvPr/>
          </p:nvCxnSpPr>
          <p:spPr>
            <a:xfrm>
              <a:off x="6515898" y="3392488"/>
              <a:ext cx="496975" cy="56975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6861021" y="4290397"/>
              <a:ext cx="276096" cy="56975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6515898" y="5215918"/>
              <a:ext cx="276096" cy="56975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0107534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descr="Screen Shot 2014-11-19 at 8.10.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0380"/>
            <a:ext cx="9144000" cy="5277745"/>
          </a:xfrm>
          <a:prstGeom prst="rect">
            <a:avLst/>
          </a:prstGeom>
        </p:spPr>
      </p:pic>
    </p:spTree>
    <p:extLst>
      <p:ext uri="{BB962C8B-B14F-4D97-AF65-F5344CB8AC3E}">
        <p14:creationId xmlns:p14="http://schemas.microsoft.com/office/powerpoint/2010/main" val="108392229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88754" y="460508"/>
            <a:ext cx="7566491" cy="5951509"/>
          </a:xfrm>
          <a:prstGeom prst="rect">
            <a:avLst/>
          </a:prstGeom>
        </p:spPr>
      </p:pic>
    </p:spTree>
    <p:extLst>
      <p:ext uri="{BB962C8B-B14F-4D97-AF65-F5344CB8AC3E}">
        <p14:creationId xmlns:p14="http://schemas.microsoft.com/office/powerpoint/2010/main" val="14318752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ee_exampl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73" y="1297740"/>
            <a:ext cx="8608853" cy="4557628"/>
          </a:xfrm>
          <a:prstGeom prst="rect">
            <a:avLst/>
          </a:prstGeom>
        </p:spPr>
      </p:pic>
    </p:spTree>
    <p:extLst>
      <p:ext uri="{BB962C8B-B14F-4D97-AF65-F5344CB8AC3E}">
        <p14:creationId xmlns:p14="http://schemas.microsoft.com/office/powerpoint/2010/main" val="7692435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a:t>
            </a:r>
            <a:endParaRPr lang="en-US" dirty="0"/>
          </a:p>
        </p:txBody>
      </p:sp>
      <p:pic>
        <p:nvPicPr>
          <p:cNvPr id="4" name="Picture 3" descr="dom_tre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 y="1513973"/>
            <a:ext cx="8890000" cy="4635500"/>
          </a:xfrm>
          <a:prstGeom prst="rect">
            <a:avLst/>
          </a:prstGeom>
        </p:spPr>
      </p:pic>
    </p:spTree>
    <p:extLst>
      <p:ext uri="{BB962C8B-B14F-4D97-AF65-F5344CB8AC3E}">
        <p14:creationId xmlns:p14="http://schemas.microsoft.com/office/powerpoint/2010/main" val="10497741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Trees</a:t>
            </a:r>
            <a:endParaRPr lang="en-US" dirty="0"/>
          </a:p>
        </p:txBody>
      </p:sp>
      <p:pic>
        <p:nvPicPr>
          <p:cNvPr id="2" name="Picture 1"/>
          <p:cNvPicPr>
            <a:picLocks noChangeAspect="1"/>
          </p:cNvPicPr>
          <p:nvPr/>
        </p:nvPicPr>
        <p:blipFill>
          <a:blip r:embed="rId3"/>
          <a:stretch>
            <a:fillRect/>
          </a:stretch>
        </p:blipFill>
        <p:spPr>
          <a:xfrm>
            <a:off x="-97243" y="2959100"/>
            <a:ext cx="6273800" cy="3898900"/>
          </a:xfrm>
          <a:prstGeom prst="rect">
            <a:avLst/>
          </a:prstGeom>
        </p:spPr>
      </p:pic>
      <p:pic>
        <p:nvPicPr>
          <p:cNvPr id="8" name="Picture 7" descr="Screen Shot 2014-11-17 at 8.37.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613" y="1265774"/>
            <a:ext cx="4190387" cy="3138255"/>
          </a:xfrm>
          <a:prstGeom prst="rect">
            <a:avLst/>
          </a:prstGeom>
        </p:spPr>
      </p:pic>
    </p:spTree>
    <p:extLst>
      <p:ext uri="{BB962C8B-B14F-4D97-AF65-F5344CB8AC3E}">
        <p14:creationId xmlns:p14="http://schemas.microsoft.com/office/powerpoint/2010/main" val="7993262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t>
            </a:r>
            <a:r>
              <a:rPr lang="en-US" dirty="0" smtClean="0"/>
              <a:t>Tree - 2 children max</a:t>
            </a:r>
            <a:endParaRPr lang="en-US" dirty="0"/>
          </a:p>
        </p:txBody>
      </p:sp>
      <p:pic>
        <p:nvPicPr>
          <p:cNvPr id="4" name="Picture 3" descr="imag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231" y="1995864"/>
            <a:ext cx="5730034" cy="3279817"/>
          </a:xfrm>
          <a:prstGeom prst="rect">
            <a:avLst/>
          </a:prstGeom>
        </p:spPr>
      </p:pic>
    </p:spTree>
    <p:extLst>
      <p:ext uri="{BB962C8B-B14F-4D97-AF65-F5344CB8AC3E}">
        <p14:creationId xmlns:p14="http://schemas.microsoft.com/office/powerpoint/2010/main" val="3242486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 - 2 children max</a:t>
            </a:r>
            <a:endParaRPr lang="en-US" dirty="0"/>
          </a:p>
        </p:txBody>
      </p:sp>
      <p:pic>
        <p:nvPicPr>
          <p:cNvPr id="4" name="Picture 3" descr="imag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64" y="3233039"/>
            <a:ext cx="5730034" cy="3279817"/>
          </a:xfrm>
          <a:prstGeom prst="rect">
            <a:avLst/>
          </a:prstGeom>
        </p:spPr>
      </p:pic>
      <p:pic>
        <p:nvPicPr>
          <p:cNvPr id="3" name="Picture 2" descr="Screen Shot 2014-11-17 at 8.41.4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998" y="1417638"/>
            <a:ext cx="4614802" cy="4456881"/>
          </a:xfrm>
          <a:prstGeom prst="rect">
            <a:avLst/>
          </a:prstGeom>
        </p:spPr>
      </p:pic>
    </p:spTree>
    <p:extLst>
      <p:ext uri="{BB962C8B-B14F-4D97-AF65-F5344CB8AC3E}">
        <p14:creationId xmlns:p14="http://schemas.microsoft.com/office/powerpoint/2010/main" val="290002356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Breath first search </a:t>
            </a:r>
            <a:endParaRPr lang="en-US" dirty="0"/>
          </a:p>
        </p:txBody>
      </p:sp>
      <p:pic>
        <p:nvPicPr>
          <p:cNvPr id="4" name="Picture 3" descr="imag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150" y="1417638"/>
            <a:ext cx="7329699" cy="4195450"/>
          </a:xfrm>
          <a:prstGeom prst="rect">
            <a:avLst/>
          </a:prstGeom>
        </p:spPr>
      </p:pic>
    </p:spTree>
    <p:extLst>
      <p:ext uri="{BB962C8B-B14F-4D97-AF65-F5344CB8AC3E}">
        <p14:creationId xmlns:p14="http://schemas.microsoft.com/office/powerpoint/2010/main" val="403253808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2941</TotalTime>
  <Words>985</Words>
  <Application>Microsoft Macintosh PowerPoint</Application>
  <PresentationFormat>On-screen Show (4:3)</PresentationFormat>
  <Paragraphs>139</Paragraphs>
  <Slides>21</Slides>
  <Notes>12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DBC Whiteboarding Workshop:  Intro to Trees </vt:lpstr>
      <vt:lpstr>Trees</vt:lpstr>
      <vt:lpstr>PowerPoint Presentation</vt:lpstr>
      <vt:lpstr>PowerPoint Presentation</vt:lpstr>
      <vt:lpstr>Quiz time!</vt:lpstr>
      <vt:lpstr>Trees</vt:lpstr>
      <vt:lpstr>Binary Tree - 2 children max</vt:lpstr>
      <vt:lpstr>Binary Tree - 2 children max</vt:lpstr>
      <vt:lpstr>Breath first search </vt:lpstr>
      <vt:lpstr>Depth First Search</vt:lpstr>
      <vt:lpstr>Depth First Search</vt:lpstr>
      <vt:lpstr>PowerPoint Presentation</vt:lpstr>
      <vt:lpstr>Binary Search Tree</vt:lpstr>
      <vt:lpstr>Hints for doing tree questions</vt:lpstr>
      <vt:lpstr>Future Learning</vt:lpstr>
      <vt:lpstr>PowerPoint Presentation</vt:lpstr>
      <vt:lpstr>is_datum_present?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Amelia</dc:creator>
  <cp:lastModifiedBy>Amelia</cp:lastModifiedBy>
  <cp:revision>19</cp:revision>
  <dcterms:created xsi:type="dcterms:W3CDTF">2014-11-18T01:54:45Z</dcterms:created>
  <dcterms:modified xsi:type="dcterms:W3CDTF">2014-11-20T04:20:26Z</dcterms:modified>
</cp:coreProperties>
</file>