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7" r:id="rId2"/>
    <p:sldId id="258" r:id="rId3"/>
  </p:sldIdLst>
  <p:sldSz cx="18000663" cy="1079976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2" userDrawn="1">
          <p15:clr>
            <a:srgbClr val="A4A3A4"/>
          </p15:clr>
        </p15:guide>
        <p15:guide id="2" pos="567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A466"/>
    <a:srgbClr val="C6EDDB"/>
    <a:srgbClr val="01A149"/>
    <a:srgbClr val="059041"/>
    <a:srgbClr val="5EC84E"/>
    <a:srgbClr val="28BFB0"/>
    <a:srgbClr val="AED7FF"/>
    <a:srgbClr val="73FEFF"/>
    <a:srgbClr val="FF2600"/>
    <a:srgbClr val="E655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淡色スタイル 2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淡色スタイル 2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淡色スタイル 2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淡色スタイル 2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淡色スタイル 2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中間スタイル 1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中間スタイル 1 - アクセント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CAF9ED-07DC-4A11-8D7F-57B35C25682E}" styleName="中間スタイル 1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12" autoAdjust="0"/>
    <p:restoredTop sz="87607"/>
  </p:normalViewPr>
  <p:slideViewPr>
    <p:cSldViewPr snapToObjects="1">
      <p:cViewPr varScale="1">
        <p:scale>
          <a:sx n="66" d="100"/>
          <a:sy n="66" d="100"/>
        </p:scale>
        <p:origin x="824" y="208"/>
      </p:cViewPr>
      <p:guideLst>
        <p:guide orient="horz" pos="3402"/>
        <p:guide pos="567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9AEC3A-1A5F-5147-B285-7D563977441E}" type="datetimeFigureOut">
              <a:rPr kumimoji="1" lang="ja-JP" altLang="en-US" smtClean="0"/>
              <a:t>2020/4/7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D69508-9447-394C-B027-075146BD1F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29719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293644-D2AD-0446-AFEB-4E70EA49CBA1}" type="datetimeFigureOut">
              <a:rPr kumimoji="1" lang="ja-JP" altLang="en-US" smtClean="0"/>
              <a:t>2020/4/7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685800"/>
            <a:ext cx="5715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A3FE04-6D33-7E4C-96D0-E1F9E143A3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24034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350050" y="4501046"/>
            <a:ext cx="15300564" cy="1517349"/>
          </a:xfrm>
        </p:spPr>
        <p:txBody>
          <a:bodyPr>
            <a:normAutofit/>
          </a:bodyPr>
          <a:lstStyle>
            <a:lvl1pPr algn="l">
              <a:defRPr sz="4000" b="0" i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Hiragino Kaku Gothic Pro W3" panose="020B0300000000000000" pitchFamily="34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7894556" y="6842547"/>
            <a:ext cx="8784308" cy="2651197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ja-JP"/>
              <a:t>Click to edit Master subtitle style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1pPr>
          </a:lstStyle>
          <a:p>
            <a:fld id="{DD8AFCB5-6F17-C442-8104-C9118BF8A44E}" type="datetime3">
              <a:rPr lang="en-US" altLang="ja-JP" smtClean="0"/>
              <a:t>7 April 2020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6150228" y="10009783"/>
            <a:ext cx="5826923" cy="574987"/>
          </a:xfrm>
        </p:spPr>
        <p:txBody>
          <a:bodyPr/>
          <a:lstStyle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ja-JP" altLang="en-US"/>
              <a:t>内田研究室 定例ゼミ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1pPr>
          </a:lstStyle>
          <a:p>
            <a:fld id="{714125C6-B38B-A140-BA2E-955F2914BBDE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465088" y="6326505"/>
            <a:ext cx="9780974" cy="183319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>
              <a:solidFill>
                <a:srgbClr val="00B050"/>
              </a:solidFill>
            </a:endParaRPr>
          </a:p>
        </p:txBody>
      </p:sp>
      <p:sp>
        <p:nvSpPr>
          <p:cNvPr id="10" name="正方形/長方形 9"/>
          <p:cNvSpPr/>
          <p:nvPr userDrawn="1"/>
        </p:nvSpPr>
        <p:spPr>
          <a:xfrm>
            <a:off x="10246063" y="6326505"/>
            <a:ext cx="6824519" cy="1833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</p:spTree>
    <p:extLst>
      <p:ext uri="{BB962C8B-B14F-4D97-AF65-F5344CB8AC3E}">
        <p14:creationId xmlns:p14="http://schemas.microsoft.com/office/powerpoint/2010/main" val="2338989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900034" y="297067"/>
            <a:ext cx="16200597" cy="1225052"/>
          </a:xfrm>
        </p:spPr>
        <p:txBody>
          <a:bodyPr anchor="ctr"/>
          <a:lstStyle>
            <a:lvl1pPr algn="l">
              <a:defRPr sz="36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kumimoji="1" lang="ja-JP" altLang="en-US" dirty="0"/>
              <a:t>タイトルの書式設定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2656AB5-E98A-B64B-807D-A7D8B0287E9E}"/>
              </a:ext>
            </a:extLst>
          </p:cNvPr>
          <p:cNvSpPr/>
          <p:nvPr userDrawn="1"/>
        </p:nvSpPr>
        <p:spPr>
          <a:xfrm>
            <a:off x="636890" y="1554156"/>
            <a:ext cx="9780974" cy="183319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>
              <a:solidFill>
                <a:srgbClr val="00B050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94DF46C-9F88-B643-A5DF-B56A68E70206}"/>
              </a:ext>
            </a:extLst>
          </p:cNvPr>
          <p:cNvSpPr/>
          <p:nvPr userDrawn="1"/>
        </p:nvSpPr>
        <p:spPr>
          <a:xfrm>
            <a:off x="10417865" y="1554156"/>
            <a:ext cx="6824519" cy="1833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sp>
        <p:nvSpPr>
          <p:cNvPr id="10" name="日付プレースホルダー 3">
            <a:extLst>
              <a:ext uri="{FF2B5EF4-FFF2-40B4-BE49-F238E27FC236}">
                <a16:creationId xmlns:a16="http://schemas.microsoft.com/office/drawing/2014/main" id="{E7F9EC63-5556-FE40-8688-346B023BFC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0034" y="10009783"/>
            <a:ext cx="4200155" cy="574987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1pPr>
          </a:lstStyle>
          <a:p>
            <a:fld id="{4B4E3539-9F33-FD4C-9269-7B7535EBE1A4}" type="datetime3">
              <a:rPr lang="en-US" altLang="ja-JP" smtClean="0"/>
              <a:t>7 April 2020</a:t>
            </a:fld>
            <a:endParaRPr lang="ja-JP" altLang="en-US" dirty="0"/>
          </a:p>
        </p:txBody>
      </p:sp>
      <p:sp>
        <p:nvSpPr>
          <p:cNvPr id="11" name="フッター プレースホルダー 4">
            <a:extLst>
              <a:ext uri="{FF2B5EF4-FFF2-40B4-BE49-F238E27FC236}">
                <a16:creationId xmlns:a16="http://schemas.microsoft.com/office/drawing/2014/main" id="{54229537-283E-F94E-B316-14154EFEB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0228" y="10009783"/>
            <a:ext cx="5826923" cy="574987"/>
          </a:xfrm>
        </p:spPr>
        <p:txBody>
          <a:bodyPr/>
          <a:lstStyle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ja-JP" altLang="en-US"/>
              <a:t>内田研究室 定例ゼミ</a:t>
            </a:r>
          </a:p>
        </p:txBody>
      </p:sp>
      <p:sp>
        <p:nvSpPr>
          <p:cNvPr id="12" name="スライド番号プレースホルダー 5">
            <a:extLst>
              <a:ext uri="{FF2B5EF4-FFF2-40B4-BE49-F238E27FC236}">
                <a16:creationId xmlns:a16="http://schemas.microsoft.com/office/drawing/2014/main" id="{22C8A739-3661-B942-8EFF-B5D735E445E9}"/>
              </a:ext>
            </a:extLst>
          </p:cNvPr>
          <p:cNvSpPr txBox="1">
            <a:spLocks/>
          </p:cNvSpPr>
          <p:nvPr userDrawn="1"/>
        </p:nvSpPr>
        <p:spPr>
          <a:xfrm>
            <a:off x="12900476" y="759203"/>
            <a:ext cx="4200155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457200" rtl="0" eaLnBrk="1" latinLnBrk="0" hangingPunct="1">
              <a:defRPr kumimoji="1"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14125C6-B38B-A140-BA2E-955F2914BBDE}" type="slidenum">
              <a:rPr lang="ja-JP" altLang="en-US" sz="4000" smtClean="0">
                <a:latin typeface="+mj-ea"/>
                <a:ea typeface="+mj-ea"/>
              </a:rPr>
              <a:pPr/>
              <a:t>‹#›</a:t>
            </a:fld>
            <a:endParaRPr lang="ja-JP" altLang="en-US" sz="1200" dirty="0">
              <a:latin typeface="+mj-ea"/>
              <a:ea typeface="+mj-ea"/>
            </a:endParaRPr>
          </a:p>
        </p:txBody>
      </p:sp>
      <p:sp>
        <p:nvSpPr>
          <p:cNvPr id="13" name="テキスト プレースホルダー 2">
            <a:extLst>
              <a:ext uri="{FF2B5EF4-FFF2-40B4-BE49-F238E27FC236}">
                <a16:creationId xmlns:a16="http://schemas.microsoft.com/office/drawing/2014/main" id="{E9CE6A3C-18EB-5943-A8AE-9AD354DD50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00034" y="1884610"/>
            <a:ext cx="16200597" cy="7762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lnSpc>
                <a:spcPct val="150000"/>
              </a:lnSpc>
              <a:buClr>
                <a:srgbClr val="7030A0"/>
              </a:buClr>
              <a:buFont typeface="Wingdings" pitchFamily="2" charset="2"/>
              <a:buChar char="l"/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742950" indent="-285750">
              <a:lnSpc>
                <a:spcPct val="150000"/>
              </a:lnSpc>
              <a:buClr>
                <a:srgbClr val="7030A0"/>
              </a:buClr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150000"/>
              </a:lnSpc>
              <a:buClr>
                <a:srgbClr val="7030A0"/>
              </a:buCl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150000"/>
              </a:lnSpc>
              <a:buClr>
                <a:srgbClr val="1BA466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150000"/>
              </a:lnSpc>
              <a:buClr>
                <a:srgbClr val="1BA466"/>
              </a:buClr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171553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7394FB-59CD-724C-AAB9-7C376B1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A28232A-C640-3844-9FBB-EC92AAB18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673A3-5724-A244-A031-47389364231B}" type="datetime3">
              <a:rPr kumimoji="1" lang="en-US" altLang="ja-JP" smtClean="0"/>
              <a:t>7 April 2020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8BBDB6F-6289-CE49-B920-8EDB3BB2F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内田研究室 定例ゼミ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FC7E23C-07AE-7C4D-8087-B6262DFC6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125C6-B38B-A140-BA2E-955F2914BBD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03D36067-310D-E345-9DAF-79764D973FED}"/>
              </a:ext>
            </a:extLst>
          </p:cNvPr>
          <p:cNvCxnSpPr/>
          <p:nvPr userDrawn="1"/>
        </p:nvCxnSpPr>
        <p:spPr>
          <a:xfrm>
            <a:off x="2479682" y="5740070"/>
            <a:ext cx="1800066" cy="1439968"/>
          </a:xfrm>
          <a:prstGeom prst="straightConnector1">
            <a:avLst/>
          </a:prstGeom>
          <a:ln>
            <a:solidFill>
              <a:srgbClr val="1BA466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8EDACAA1-0116-3B4D-A3D6-664168AEFB8A}"/>
              </a:ext>
            </a:extLst>
          </p:cNvPr>
          <p:cNvSpPr/>
          <p:nvPr userDrawn="1"/>
        </p:nvSpPr>
        <p:spPr>
          <a:xfrm>
            <a:off x="5598254" y="5740070"/>
            <a:ext cx="1800066" cy="1439968"/>
          </a:xfrm>
          <a:prstGeom prst="rect">
            <a:avLst/>
          </a:prstGeom>
          <a:solidFill>
            <a:srgbClr val="C6EDDB"/>
          </a:solidFill>
          <a:ln w="25400">
            <a:solidFill>
              <a:srgbClr val="1BA4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graphicFrame>
        <p:nvGraphicFramePr>
          <p:cNvPr id="12" name="表 11">
            <a:extLst>
              <a:ext uri="{FF2B5EF4-FFF2-40B4-BE49-F238E27FC236}">
                <a16:creationId xmlns:a16="http://schemas.microsoft.com/office/drawing/2014/main" id="{AA5E49DE-36DE-BA40-96DC-205D29029E24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201829914"/>
              </p:ext>
            </p:extLst>
          </p:nvPr>
        </p:nvGraphicFramePr>
        <p:xfrm>
          <a:off x="4464227" y="2935871"/>
          <a:ext cx="12000442" cy="1751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147">
                  <a:extLst>
                    <a:ext uri="{9D8B030D-6E8A-4147-A177-3AD203B41FA5}">
                      <a16:colId xmlns:a16="http://schemas.microsoft.com/office/drawing/2014/main" val="2396228237"/>
                    </a:ext>
                  </a:extLst>
                </a:gridCol>
                <a:gridCol w="4000147">
                  <a:extLst>
                    <a:ext uri="{9D8B030D-6E8A-4147-A177-3AD203B41FA5}">
                      <a16:colId xmlns:a16="http://schemas.microsoft.com/office/drawing/2014/main" val="2778008692"/>
                    </a:ext>
                  </a:extLst>
                </a:gridCol>
                <a:gridCol w="4000147">
                  <a:extLst>
                    <a:ext uri="{9D8B030D-6E8A-4147-A177-3AD203B41FA5}">
                      <a16:colId xmlns:a16="http://schemas.microsoft.com/office/drawing/2014/main" val="1513437219"/>
                    </a:ext>
                  </a:extLst>
                </a:gridCol>
              </a:tblGrid>
              <a:tr h="583987">
                <a:tc>
                  <a:txBody>
                    <a:bodyPr/>
                    <a:lstStyle/>
                    <a:p>
                      <a:endParaRPr kumimoji="1" lang="ja-JP" altLang="en-US" sz="2800"/>
                    </a:p>
                  </a:txBody>
                  <a:tcPr marL="180007" marR="180007" marT="71998" marB="71998">
                    <a:solidFill>
                      <a:srgbClr val="1BA466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800"/>
                    </a:p>
                  </a:txBody>
                  <a:tcPr marL="180007" marR="180007" marT="71998" marB="71998">
                    <a:solidFill>
                      <a:srgbClr val="1BA466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800"/>
                    </a:p>
                  </a:txBody>
                  <a:tcPr marL="180007" marR="180007" marT="71998" marB="71998">
                    <a:solidFill>
                      <a:srgbClr val="1BA4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3332925"/>
                  </a:ext>
                </a:extLst>
              </a:tr>
              <a:tr h="583987">
                <a:tc>
                  <a:txBody>
                    <a:bodyPr/>
                    <a:lstStyle/>
                    <a:p>
                      <a:endParaRPr kumimoji="1" lang="ja-JP" altLang="en-US" sz="2800"/>
                    </a:p>
                  </a:txBody>
                  <a:tcPr marL="180007" marR="180007" marT="71998" marB="71998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800"/>
                    </a:p>
                  </a:txBody>
                  <a:tcPr marL="180007" marR="180007" marT="71998" marB="71998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800"/>
                    </a:p>
                  </a:txBody>
                  <a:tcPr marL="180007" marR="180007" marT="71998" marB="71998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3186428"/>
                  </a:ext>
                </a:extLst>
              </a:tr>
              <a:tr h="583987">
                <a:tc>
                  <a:txBody>
                    <a:bodyPr/>
                    <a:lstStyle/>
                    <a:p>
                      <a:endParaRPr kumimoji="1" lang="ja-JP" altLang="en-US" sz="2800"/>
                    </a:p>
                  </a:txBody>
                  <a:tcPr marL="180007" marR="180007" marT="71998" marB="71998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800"/>
                    </a:p>
                  </a:txBody>
                  <a:tcPr marL="180007" marR="180007" marT="71998" marB="71998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800"/>
                    </a:p>
                  </a:txBody>
                  <a:tcPr marL="180007" marR="180007" marT="71998" marB="71998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64616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6321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900034" y="432491"/>
            <a:ext cx="16200597" cy="1799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00034" y="2519947"/>
            <a:ext cx="16200597" cy="7127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900034" y="10009783"/>
            <a:ext cx="4200155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15C82-003E-B14C-9C87-F6A42C3E8F51}" type="datetime3">
              <a:rPr lang="en-US" altLang="ja-JP" smtClean="0"/>
              <a:t>7 April 2020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6150227" y="10009783"/>
            <a:ext cx="570021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ja-JP" altLang="en-US" dirty="0"/>
              <a:t>内田研究室 定例ゼミ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2900476" y="10009783"/>
            <a:ext cx="4200155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125C6-B38B-A140-BA2E-955F2914BBDE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08460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rgbClr val="777777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rgbClr val="777777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rgbClr val="777777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rgbClr val="777777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rgbClr val="777777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rgbClr val="777777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Arc 9">
            <a:extLst>
              <a:ext uri="{FF2B5EF4-FFF2-40B4-BE49-F238E27FC236}">
                <a16:creationId xmlns:a16="http://schemas.microsoft.com/office/drawing/2014/main" id="{728EF87E-4036-1042-96D6-E93FA0865BDD}"/>
              </a:ext>
            </a:extLst>
          </p:cNvPr>
          <p:cNvSpPr/>
          <p:nvPr/>
        </p:nvSpPr>
        <p:spPr>
          <a:xfrm flipH="1">
            <a:off x="12470311" y="4765111"/>
            <a:ext cx="1368151" cy="3797334"/>
          </a:xfrm>
          <a:custGeom>
            <a:avLst/>
            <a:gdLst>
              <a:gd name="connsiteX0" fmla="*/ 828092 w 1656184"/>
              <a:gd name="connsiteY0" fmla="*/ 0 h 2088232"/>
              <a:gd name="connsiteX1" fmla="*/ 1656184 w 1656184"/>
              <a:gd name="connsiteY1" fmla="*/ 1044116 h 2088232"/>
              <a:gd name="connsiteX2" fmla="*/ 828092 w 1656184"/>
              <a:gd name="connsiteY2" fmla="*/ 1044116 h 2088232"/>
              <a:gd name="connsiteX3" fmla="*/ 828092 w 1656184"/>
              <a:gd name="connsiteY3" fmla="*/ 0 h 2088232"/>
              <a:gd name="connsiteX0" fmla="*/ 828092 w 1656184"/>
              <a:gd name="connsiteY0" fmla="*/ 0 h 2088232"/>
              <a:gd name="connsiteX1" fmla="*/ 1656184 w 1656184"/>
              <a:gd name="connsiteY1" fmla="*/ 1044116 h 2088232"/>
              <a:gd name="connsiteX0" fmla="*/ 256032 w 1084124"/>
              <a:gd name="connsiteY0" fmla="*/ 121920 h 1166036"/>
              <a:gd name="connsiteX1" fmla="*/ 1084124 w 1084124"/>
              <a:gd name="connsiteY1" fmla="*/ 1166036 h 1166036"/>
              <a:gd name="connsiteX2" fmla="*/ 256032 w 1084124"/>
              <a:gd name="connsiteY2" fmla="*/ 1166036 h 1166036"/>
              <a:gd name="connsiteX3" fmla="*/ 256032 w 1084124"/>
              <a:gd name="connsiteY3" fmla="*/ 121920 h 1166036"/>
              <a:gd name="connsiteX0" fmla="*/ 0 w 1084124"/>
              <a:gd name="connsiteY0" fmla="*/ 0 h 1166036"/>
              <a:gd name="connsiteX1" fmla="*/ 1084124 w 1084124"/>
              <a:gd name="connsiteY1" fmla="*/ 1166036 h 1166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84124" h="1166036" stroke="0" extrusionOk="0">
                <a:moveTo>
                  <a:pt x="256032" y="121920"/>
                </a:moveTo>
                <a:cubicBezTo>
                  <a:pt x="713375" y="121920"/>
                  <a:pt x="1084124" y="589387"/>
                  <a:pt x="1084124" y="1166036"/>
                </a:cubicBezTo>
                <a:lnTo>
                  <a:pt x="256032" y="1166036"/>
                </a:lnTo>
                <a:lnTo>
                  <a:pt x="256032" y="121920"/>
                </a:lnTo>
                <a:close/>
              </a:path>
              <a:path w="1084124" h="1166036" fill="none">
                <a:moveTo>
                  <a:pt x="0" y="0"/>
                </a:moveTo>
                <a:cubicBezTo>
                  <a:pt x="457343" y="0"/>
                  <a:pt x="1084124" y="589387"/>
                  <a:pt x="1084124" y="1166036"/>
                </a:cubicBezTo>
              </a:path>
            </a:pathLst>
          </a:custGeom>
          <a:noFill/>
          <a:ln w="76200">
            <a:solidFill>
              <a:schemeClr val="tx1">
                <a:lumMod val="65000"/>
                <a:lumOff val="35000"/>
              </a:schemeClr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Arc 9">
            <a:extLst>
              <a:ext uri="{FF2B5EF4-FFF2-40B4-BE49-F238E27FC236}">
                <a16:creationId xmlns:a16="http://schemas.microsoft.com/office/drawing/2014/main" id="{D617D46B-A8A8-BC4E-A88C-69F3A3728CC7}"/>
              </a:ext>
            </a:extLst>
          </p:cNvPr>
          <p:cNvSpPr/>
          <p:nvPr/>
        </p:nvSpPr>
        <p:spPr>
          <a:xfrm>
            <a:off x="4797751" y="4779638"/>
            <a:ext cx="1368152" cy="3846801"/>
          </a:xfrm>
          <a:custGeom>
            <a:avLst/>
            <a:gdLst>
              <a:gd name="connsiteX0" fmla="*/ 828092 w 1656184"/>
              <a:gd name="connsiteY0" fmla="*/ 0 h 2088232"/>
              <a:gd name="connsiteX1" fmla="*/ 1656184 w 1656184"/>
              <a:gd name="connsiteY1" fmla="*/ 1044116 h 2088232"/>
              <a:gd name="connsiteX2" fmla="*/ 828092 w 1656184"/>
              <a:gd name="connsiteY2" fmla="*/ 1044116 h 2088232"/>
              <a:gd name="connsiteX3" fmla="*/ 828092 w 1656184"/>
              <a:gd name="connsiteY3" fmla="*/ 0 h 2088232"/>
              <a:gd name="connsiteX0" fmla="*/ 828092 w 1656184"/>
              <a:gd name="connsiteY0" fmla="*/ 0 h 2088232"/>
              <a:gd name="connsiteX1" fmla="*/ 1656184 w 1656184"/>
              <a:gd name="connsiteY1" fmla="*/ 1044116 h 2088232"/>
              <a:gd name="connsiteX0" fmla="*/ 256032 w 1084124"/>
              <a:gd name="connsiteY0" fmla="*/ 121920 h 1166036"/>
              <a:gd name="connsiteX1" fmla="*/ 1084124 w 1084124"/>
              <a:gd name="connsiteY1" fmla="*/ 1166036 h 1166036"/>
              <a:gd name="connsiteX2" fmla="*/ 256032 w 1084124"/>
              <a:gd name="connsiteY2" fmla="*/ 1166036 h 1166036"/>
              <a:gd name="connsiteX3" fmla="*/ 256032 w 1084124"/>
              <a:gd name="connsiteY3" fmla="*/ 121920 h 1166036"/>
              <a:gd name="connsiteX0" fmla="*/ 0 w 1084124"/>
              <a:gd name="connsiteY0" fmla="*/ 0 h 1166036"/>
              <a:gd name="connsiteX1" fmla="*/ 1084124 w 1084124"/>
              <a:gd name="connsiteY1" fmla="*/ 1166036 h 1166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84124" h="1166036" stroke="0" extrusionOk="0">
                <a:moveTo>
                  <a:pt x="256032" y="121920"/>
                </a:moveTo>
                <a:cubicBezTo>
                  <a:pt x="713375" y="121920"/>
                  <a:pt x="1084124" y="589387"/>
                  <a:pt x="1084124" y="1166036"/>
                </a:cubicBezTo>
                <a:lnTo>
                  <a:pt x="256032" y="1166036"/>
                </a:lnTo>
                <a:lnTo>
                  <a:pt x="256032" y="121920"/>
                </a:lnTo>
                <a:close/>
              </a:path>
              <a:path w="1084124" h="1166036" fill="none">
                <a:moveTo>
                  <a:pt x="0" y="0"/>
                </a:moveTo>
                <a:cubicBezTo>
                  <a:pt x="457343" y="0"/>
                  <a:pt x="1084124" y="589387"/>
                  <a:pt x="1084124" y="1166036"/>
                </a:cubicBezTo>
              </a:path>
            </a:pathLst>
          </a:custGeom>
          <a:ln w="76200">
            <a:solidFill>
              <a:schemeClr val="tx1">
                <a:lumMod val="65000"/>
                <a:lumOff val="3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B0F0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70BA150-75F3-AB42-BAB8-AA4E8BC32CFD}"/>
              </a:ext>
            </a:extLst>
          </p:cNvPr>
          <p:cNvSpPr/>
          <p:nvPr/>
        </p:nvSpPr>
        <p:spPr>
          <a:xfrm>
            <a:off x="7397078" y="8462999"/>
            <a:ext cx="3402347" cy="860878"/>
          </a:xfrm>
          <a:prstGeom prst="roundRect">
            <a:avLst/>
          </a:prstGeom>
          <a:noFill/>
          <a:ln w="25400">
            <a:solidFill>
              <a:srgbClr val="1BA4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Ordinary</a:t>
            </a:r>
            <a:r>
              <a:rPr lang="en-GB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labelling</a:t>
            </a:r>
          </a:p>
        </p:txBody>
      </p:sp>
      <p:sp>
        <p:nvSpPr>
          <p:cNvPr id="7" name="Arc 9">
            <a:extLst>
              <a:ext uri="{FF2B5EF4-FFF2-40B4-BE49-F238E27FC236}">
                <a16:creationId xmlns:a16="http://schemas.microsoft.com/office/drawing/2014/main" id="{4B5B3295-7DEE-224B-948E-49E4E1F3D0F4}"/>
              </a:ext>
            </a:extLst>
          </p:cNvPr>
          <p:cNvSpPr/>
          <p:nvPr/>
        </p:nvSpPr>
        <p:spPr>
          <a:xfrm>
            <a:off x="7146156" y="4391769"/>
            <a:ext cx="1368152" cy="4092187"/>
          </a:xfrm>
          <a:custGeom>
            <a:avLst/>
            <a:gdLst>
              <a:gd name="connsiteX0" fmla="*/ 828092 w 1656184"/>
              <a:gd name="connsiteY0" fmla="*/ 0 h 2088232"/>
              <a:gd name="connsiteX1" fmla="*/ 1656184 w 1656184"/>
              <a:gd name="connsiteY1" fmla="*/ 1044116 h 2088232"/>
              <a:gd name="connsiteX2" fmla="*/ 828092 w 1656184"/>
              <a:gd name="connsiteY2" fmla="*/ 1044116 h 2088232"/>
              <a:gd name="connsiteX3" fmla="*/ 828092 w 1656184"/>
              <a:gd name="connsiteY3" fmla="*/ 0 h 2088232"/>
              <a:gd name="connsiteX0" fmla="*/ 828092 w 1656184"/>
              <a:gd name="connsiteY0" fmla="*/ 0 h 2088232"/>
              <a:gd name="connsiteX1" fmla="*/ 1656184 w 1656184"/>
              <a:gd name="connsiteY1" fmla="*/ 1044116 h 2088232"/>
              <a:gd name="connsiteX0" fmla="*/ 256032 w 1084124"/>
              <a:gd name="connsiteY0" fmla="*/ 121920 h 1166036"/>
              <a:gd name="connsiteX1" fmla="*/ 1084124 w 1084124"/>
              <a:gd name="connsiteY1" fmla="*/ 1166036 h 1166036"/>
              <a:gd name="connsiteX2" fmla="*/ 256032 w 1084124"/>
              <a:gd name="connsiteY2" fmla="*/ 1166036 h 1166036"/>
              <a:gd name="connsiteX3" fmla="*/ 256032 w 1084124"/>
              <a:gd name="connsiteY3" fmla="*/ 121920 h 1166036"/>
              <a:gd name="connsiteX0" fmla="*/ 0 w 1084124"/>
              <a:gd name="connsiteY0" fmla="*/ 0 h 1166036"/>
              <a:gd name="connsiteX1" fmla="*/ 1084124 w 1084124"/>
              <a:gd name="connsiteY1" fmla="*/ 1166036 h 1166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84124" h="1166036" stroke="0" extrusionOk="0">
                <a:moveTo>
                  <a:pt x="256032" y="121920"/>
                </a:moveTo>
                <a:cubicBezTo>
                  <a:pt x="713375" y="121920"/>
                  <a:pt x="1084124" y="589387"/>
                  <a:pt x="1084124" y="1166036"/>
                </a:cubicBezTo>
                <a:lnTo>
                  <a:pt x="256032" y="1166036"/>
                </a:lnTo>
                <a:lnTo>
                  <a:pt x="256032" y="121920"/>
                </a:lnTo>
                <a:close/>
              </a:path>
              <a:path w="1084124" h="1166036" fill="none">
                <a:moveTo>
                  <a:pt x="0" y="0"/>
                </a:moveTo>
                <a:cubicBezTo>
                  <a:pt x="457343" y="0"/>
                  <a:pt x="1084124" y="589387"/>
                  <a:pt x="1084124" y="1166036"/>
                </a:cubicBezTo>
              </a:path>
            </a:pathLst>
          </a:custGeom>
          <a:ln w="66675">
            <a:solidFill>
              <a:srgbClr val="00B0F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B0F0"/>
              </a:solidFill>
            </a:endParaRPr>
          </a:p>
        </p:txBody>
      </p:sp>
      <p:sp>
        <p:nvSpPr>
          <p:cNvPr id="8" name="Arc 9">
            <a:extLst>
              <a:ext uri="{FF2B5EF4-FFF2-40B4-BE49-F238E27FC236}">
                <a16:creationId xmlns:a16="http://schemas.microsoft.com/office/drawing/2014/main" id="{3D1338AC-D48A-CF4C-A1C8-C290FC67BD1A}"/>
              </a:ext>
            </a:extLst>
          </p:cNvPr>
          <p:cNvSpPr/>
          <p:nvPr/>
        </p:nvSpPr>
        <p:spPr>
          <a:xfrm flipH="1">
            <a:off x="9673304" y="4391768"/>
            <a:ext cx="1368151" cy="4092187"/>
          </a:xfrm>
          <a:custGeom>
            <a:avLst/>
            <a:gdLst>
              <a:gd name="connsiteX0" fmla="*/ 828092 w 1656184"/>
              <a:gd name="connsiteY0" fmla="*/ 0 h 2088232"/>
              <a:gd name="connsiteX1" fmla="*/ 1656184 w 1656184"/>
              <a:gd name="connsiteY1" fmla="*/ 1044116 h 2088232"/>
              <a:gd name="connsiteX2" fmla="*/ 828092 w 1656184"/>
              <a:gd name="connsiteY2" fmla="*/ 1044116 h 2088232"/>
              <a:gd name="connsiteX3" fmla="*/ 828092 w 1656184"/>
              <a:gd name="connsiteY3" fmla="*/ 0 h 2088232"/>
              <a:gd name="connsiteX0" fmla="*/ 828092 w 1656184"/>
              <a:gd name="connsiteY0" fmla="*/ 0 h 2088232"/>
              <a:gd name="connsiteX1" fmla="*/ 1656184 w 1656184"/>
              <a:gd name="connsiteY1" fmla="*/ 1044116 h 2088232"/>
              <a:gd name="connsiteX0" fmla="*/ 256032 w 1084124"/>
              <a:gd name="connsiteY0" fmla="*/ 121920 h 1166036"/>
              <a:gd name="connsiteX1" fmla="*/ 1084124 w 1084124"/>
              <a:gd name="connsiteY1" fmla="*/ 1166036 h 1166036"/>
              <a:gd name="connsiteX2" fmla="*/ 256032 w 1084124"/>
              <a:gd name="connsiteY2" fmla="*/ 1166036 h 1166036"/>
              <a:gd name="connsiteX3" fmla="*/ 256032 w 1084124"/>
              <a:gd name="connsiteY3" fmla="*/ 121920 h 1166036"/>
              <a:gd name="connsiteX0" fmla="*/ 0 w 1084124"/>
              <a:gd name="connsiteY0" fmla="*/ 0 h 1166036"/>
              <a:gd name="connsiteX1" fmla="*/ 1084124 w 1084124"/>
              <a:gd name="connsiteY1" fmla="*/ 1166036 h 1166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84124" h="1166036" stroke="0" extrusionOk="0">
                <a:moveTo>
                  <a:pt x="256032" y="121920"/>
                </a:moveTo>
                <a:cubicBezTo>
                  <a:pt x="713375" y="121920"/>
                  <a:pt x="1084124" y="589387"/>
                  <a:pt x="1084124" y="1166036"/>
                </a:cubicBezTo>
                <a:lnTo>
                  <a:pt x="256032" y="1166036"/>
                </a:lnTo>
                <a:lnTo>
                  <a:pt x="256032" y="121920"/>
                </a:lnTo>
                <a:close/>
              </a:path>
              <a:path w="1084124" h="1166036" fill="none">
                <a:moveTo>
                  <a:pt x="0" y="0"/>
                </a:moveTo>
                <a:cubicBezTo>
                  <a:pt x="457343" y="0"/>
                  <a:pt x="1084124" y="589387"/>
                  <a:pt x="1084124" y="1166036"/>
                </a:cubicBezTo>
              </a:path>
            </a:pathLst>
          </a:custGeom>
          <a:noFill/>
          <a:ln w="66675">
            <a:solidFill>
              <a:srgbClr val="C00000"/>
            </a:solidFill>
            <a:headEnd type="non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0FA0C0B-F5E5-534C-853C-AE3CCC0CC720}"/>
                  </a:ext>
                </a:extLst>
              </p:cNvPr>
              <p:cNvSpPr txBox="1"/>
              <p:nvPr/>
            </p:nvSpPr>
            <p:spPr>
              <a:xfrm>
                <a:off x="5950384" y="8631828"/>
                <a:ext cx="136815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→∞</m:t>
                      </m:r>
                    </m:oMath>
                  </m:oMathPara>
                </a14:m>
                <a:endParaRPr lang="en-GB" sz="2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0FA0C0B-F5E5-534C-853C-AE3CCC0CC7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0384" y="8631828"/>
                <a:ext cx="1368151" cy="523220"/>
              </a:xfrm>
              <a:prstGeom prst="rect">
                <a:avLst/>
              </a:prstGeom>
              <a:blipFill>
                <a:blip r:embed="rId2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C14FF4C-6C98-9949-989C-DDD6EBBA1BDF}"/>
                  </a:ext>
                </a:extLst>
              </p:cNvPr>
              <p:cNvSpPr txBox="1"/>
              <p:nvPr/>
            </p:nvSpPr>
            <p:spPr>
              <a:xfrm>
                <a:off x="10799425" y="8626439"/>
                <a:ext cx="136815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sz="2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GB" sz="2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C14FF4C-6C98-9949-989C-DDD6EBBA1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9425" y="8626439"/>
                <a:ext cx="1368151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AE6F332-3D06-3B43-860C-869FA03759B3}"/>
                  </a:ext>
                </a:extLst>
              </p:cNvPr>
              <p:cNvSpPr txBox="1"/>
              <p:nvPr/>
            </p:nvSpPr>
            <p:spPr>
              <a:xfrm>
                <a:off x="5868016" y="4572931"/>
                <a:ext cx="11881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→0</m:t>
                      </m:r>
                    </m:oMath>
                  </m:oMathPara>
                </a14:m>
                <a:endParaRPr lang="en-GB" sz="2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AE6F332-3D06-3B43-860C-869FA0375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016" y="4572931"/>
                <a:ext cx="1188132" cy="523220"/>
              </a:xfrm>
              <a:prstGeom prst="rect">
                <a:avLst/>
              </a:prstGeom>
              <a:blipFill>
                <a:blip r:embed="rId4"/>
                <a:stretch>
                  <a:fillRect b="-97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EDB6CE3-2D43-CC4B-AE14-8C5AA6FC500A}"/>
                  </a:ext>
                </a:extLst>
              </p:cNvPr>
              <p:cNvSpPr txBox="1"/>
              <p:nvPr/>
            </p:nvSpPr>
            <p:spPr>
              <a:xfrm>
                <a:off x="6414119" y="7170436"/>
                <a:ext cx="136815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→1</m:t>
                      </m:r>
                    </m:oMath>
                  </m:oMathPara>
                </a14:m>
                <a:endParaRPr lang="en-GB" sz="2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EDB6CE3-2D43-CC4B-AE14-8C5AA6FC50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4119" y="7170436"/>
                <a:ext cx="1368151" cy="523220"/>
              </a:xfrm>
              <a:prstGeom prst="rect">
                <a:avLst/>
              </a:prstGeom>
              <a:blipFill>
                <a:blip r:embed="rId5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21580B6E-095F-7842-A58F-7950A3431D6E}"/>
                  </a:ext>
                </a:extLst>
              </p:cNvPr>
              <p:cNvSpPr/>
              <p:nvPr/>
            </p:nvSpPr>
            <p:spPr>
              <a:xfrm>
                <a:off x="5541820" y="3754899"/>
                <a:ext cx="2770243" cy="804167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rgbClr val="00B0F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sz="3200" b="1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sz="3200" b="1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𝑴</m:t>
                    </m:r>
                  </m:oMath>
                </a14:m>
                <a:r>
                  <a:rPr lang="en-GB" sz="32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en-GB" sz="3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labelling</a:t>
                </a:r>
              </a:p>
            </p:txBody>
          </p:sp>
        </mc:Choice>
        <mc:Fallback xmlns=""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21580B6E-095F-7842-A58F-7950A3431D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1820" y="3754899"/>
                <a:ext cx="2770243" cy="804167"/>
              </a:xfrm>
              <a:prstGeom prst="roundRect">
                <a:avLst/>
              </a:prstGeom>
              <a:blipFill>
                <a:blip r:embed="rId6"/>
                <a:stretch>
                  <a:fillRect b="-7576"/>
                </a:stretch>
              </a:blipFill>
              <a:ln w="25400">
                <a:solidFill>
                  <a:srgbClr val="00B0F0"/>
                </a:solidFill>
              </a:ln>
              <a:effectLst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66614BE4-BE6B-8F4A-A5FF-F3B4C12A609F}"/>
              </a:ext>
            </a:extLst>
          </p:cNvPr>
          <p:cNvSpPr/>
          <p:nvPr/>
        </p:nvSpPr>
        <p:spPr>
          <a:xfrm>
            <a:off x="6105197" y="5840495"/>
            <a:ext cx="3280581" cy="1316076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Shannon entropy</a:t>
            </a:r>
            <a:br>
              <a:rPr lang="en-GB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GB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based labelling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7C69333C-E7BC-EF42-97F5-A8DAC4FBEE8A}"/>
              </a:ext>
            </a:extLst>
          </p:cNvPr>
          <p:cNvSpPr/>
          <p:nvPr/>
        </p:nvSpPr>
        <p:spPr>
          <a:xfrm>
            <a:off x="9098252" y="3551846"/>
            <a:ext cx="3592489" cy="1213265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Complementary</a:t>
            </a:r>
            <a:br>
              <a:rPr lang="en-GB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GB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labelling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>
                <a:extLst>
                  <a:ext uri="{FF2B5EF4-FFF2-40B4-BE49-F238E27FC236}">
                    <a16:creationId xmlns:a16="http://schemas.microsoft.com/office/drawing/2014/main" id="{3B2C8CDB-0827-644A-9BA7-21ED482EE7C3}"/>
                  </a:ext>
                </a:extLst>
              </p:cNvPr>
              <p:cNvSpPr/>
              <p:nvPr/>
            </p:nvSpPr>
            <p:spPr>
              <a:xfrm>
                <a:off x="9666392" y="6049304"/>
                <a:ext cx="2736304" cy="875008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rgbClr val="C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Top-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GB" sz="32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en-GB" sz="3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labelling</a:t>
                </a:r>
              </a:p>
            </p:txBody>
          </p:sp>
        </mc:Choice>
        <mc:Fallback xmlns="">
          <p:sp>
            <p:nvSpPr>
              <p:cNvPr id="25" name="Rounded Rectangle 24">
                <a:extLst>
                  <a:ext uri="{FF2B5EF4-FFF2-40B4-BE49-F238E27FC236}">
                    <a16:creationId xmlns:a16="http://schemas.microsoft.com/office/drawing/2014/main" id="{3B2C8CDB-0827-644A-9BA7-21ED482EE7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6392" y="6049304"/>
                <a:ext cx="2736304" cy="875008"/>
              </a:xfrm>
              <a:prstGeom prst="roundRect">
                <a:avLst/>
              </a:prstGeom>
              <a:blipFill>
                <a:blip r:embed="rId7"/>
                <a:stretch>
                  <a:fillRect l="-3196" r="-2740" b="-2778"/>
                </a:stretch>
              </a:blipFill>
              <a:ln w="25400">
                <a:solidFill>
                  <a:srgbClr val="C00000"/>
                </a:solidFill>
              </a:ln>
              <a:effectLst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EA4FC76-D7D8-894B-ACEA-8779E2573160}"/>
                  </a:ext>
                </a:extLst>
              </p:cNvPr>
              <p:cNvSpPr txBox="1"/>
              <p:nvPr/>
            </p:nvSpPr>
            <p:spPr>
              <a:xfrm>
                <a:off x="10552535" y="4779638"/>
                <a:ext cx="19989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sz="2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US" sz="2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GB" sz="2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EA4FC76-D7D8-894B-ACEA-8779E25731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2535" y="4779638"/>
                <a:ext cx="1998987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6960A8F1-1501-0340-B17E-1E31C64F2E09}"/>
                  </a:ext>
                </a:extLst>
              </p:cNvPr>
              <p:cNvSpPr/>
              <p:nvPr/>
            </p:nvSpPr>
            <p:spPr>
              <a:xfrm>
                <a:off x="9700229" y="6924312"/>
                <a:ext cx="285129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1&lt;</m:t>
                      </m:r>
                      <m:r>
                        <a:rPr lang="en-US" sz="2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sz="2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sz="2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US" sz="2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6960A8F1-1501-0340-B17E-1E31C64F2E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0229" y="6924312"/>
                <a:ext cx="2851293" cy="523220"/>
              </a:xfrm>
              <a:prstGeom prst="rect">
                <a:avLst/>
              </a:prstGeom>
              <a:blipFill>
                <a:blip r:embed="rId9"/>
                <a:stretch>
                  <a:fillRect l="-889" r="-889" b="-1904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3AB7E85-7181-ED40-B1CB-61C6E2A31331}"/>
                  </a:ext>
                </a:extLst>
              </p:cNvPr>
              <p:cNvSpPr txBox="1"/>
              <p:nvPr/>
            </p:nvSpPr>
            <p:spPr>
              <a:xfrm>
                <a:off x="3795389" y="4333362"/>
                <a:ext cx="118813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GB" sz="4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3AB7E85-7181-ED40-B1CB-61C6E2A313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5389" y="4333362"/>
                <a:ext cx="1188132" cy="707886"/>
              </a:xfrm>
              <a:prstGeom prst="rect">
                <a:avLst/>
              </a:prstGeom>
              <a:blipFill>
                <a:blip r:embed="rId10"/>
                <a:stretch>
                  <a:fillRect b="-122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A110DBD-3D02-B649-BFBC-D4105BEBFC36}"/>
                  </a:ext>
                </a:extLst>
              </p:cNvPr>
              <p:cNvSpPr txBox="1"/>
              <p:nvPr/>
            </p:nvSpPr>
            <p:spPr>
              <a:xfrm>
                <a:off x="13615203" y="4425695"/>
                <a:ext cx="118813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GB" sz="4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A110DBD-3D02-B649-BFBC-D4105BEBFC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15203" y="4425695"/>
                <a:ext cx="1188132" cy="70788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7336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oughnut 1">
            <a:extLst>
              <a:ext uri="{FF2B5EF4-FFF2-40B4-BE49-F238E27FC236}">
                <a16:creationId xmlns:a16="http://schemas.microsoft.com/office/drawing/2014/main" id="{7E0AA3D3-C9AD-9141-9716-9CA27B7C0552}"/>
              </a:ext>
            </a:extLst>
          </p:cNvPr>
          <p:cNvSpPr/>
          <p:nvPr/>
        </p:nvSpPr>
        <p:spPr>
          <a:xfrm>
            <a:off x="5714297" y="2975896"/>
            <a:ext cx="6408712" cy="6048672"/>
          </a:xfrm>
          <a:prstGeom prst="donut">
            <a:avLst>
              <a:gd name="adj" fmla="val 5048"/>
            </a:avLst>
          </a:prstGeom>
          <a:solidFill>
            <a:srgbClr val="C6EDDB"/>
          </a:solidFill>
          <a:ln w="25400">
            <a:solidFill>
              <a:srgbClr val="1BA4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GB">
              <a:solidFill>
                <a:schemeClr val="tx1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70BA150-75F3-AB42-BAB8-AA4E8BC32CFD}"/>
              </a:ext>
            </a:extLst>
          </p:cNvPr>
          <p:cNvSpPr/>
          <p:nvPr/>
        </p:nvSpPr>
        <p:spPr>
          <a:xfrm>
            <a:off x="7217481" y="2523702"/>
            <a:ext cx="3402347" cy="860878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1BA4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Ordinary</a:t>
            </a:r>
            <a:r>
              <a:rPr lang="en-GB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labelling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0FA0C0B-F5E5-534C-853C-AE3CCC0CC720}"/>
                  </a:ext>
                </a:extLst>
              </p:cNvPr>
              <p:cNvSpPr txBox="1"/>
              <p:nvPr/>
            </p:nvSpPr>
            <p:spPr>
              <a:xfrm>
                <a:off x="5770787" y="2692531"/>
                <a:ext cx="136815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→∞</m:t>
                      </m:r>
                    </m:oMath>
                  </m:oMathPara>
                </a14:m>
                <a:endParaRPr lang="en-GB" sz="2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0FA0C0B-F5E5-534C-853C-AE3CCC0CC7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0787" y="2692531"/>
                <a:ext cx="1368151" cy="523220"/>
              </a:xfrm>
              <a:prstGeom prst="rect">
                <a:avLst/>
              </a:prstGeom>
              <a:blipFill>
                <a:blip r:embed="rId2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C14FF4C-6C98-9949-989C-DDD6EBBA1BDF}"/>
                  </a:ext>
                </a:extLst>
              </p:cNvPr>
              <p:cNvSpPr txBox="1"/>
              <p:nvPr/>
            </p:nvSpPr>
            <p:spPr>
              <a:xfrm>
                <a:off x="10619828" y="2687142"/>
                <a:ext cx="136815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sz="2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GB" sz="2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C14FF4C-6C98-9949-989C-DDD6EBBA1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9828" y="2687142"/>
                <a:ext cx="1368151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AE6F332-3D06-3B43-860C-869FA03759B3}"/>
                  </a:ext>
                </a:extLst>
              </p:cNvPr>
              <p:cNvSpPr txBox="1"/>
              <p:nvPr/>
            </p:nvSpPr>
            <p:spPr>
              <a:xfrm>
                <a:off x="3619081" y="6439485"/>
                <a:ext cx="11881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sz="2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AE6F332-3D06-3B43-860C-869FA0375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9081" y="6439485"/>
                <a:ext cx="1188132" cy="523220"/>
              </a:xfrm>
              <a:prstGeom prst="rect">
                <a:avLst/>
              </a:prstGeom>
              <a:blipFill>
                <a:blip r:embed="rId4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EDB6CE3-2D43-CC4B-AE14-8C5AA6FC500A}"/>
                  </a:ext>
                </a:extLst>
              </p:cNvPr>
              <p:cNvSpPr txBox="1"/>
              <p:nvPr/>
            </p:nvSpPr>
            <p:spPr>
              <a:xfrm>
                <a:off x="3313769" y="4685535"/>
                <a:ext cx="136815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→1</m:t>
                      </m:r>
                    </m:oMath>
                  </m:oMathPara>
                </a14:m>
                <a:endParaRPr lang="en-GB" sz="2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EDB6CE3-2D43-CC4B-AE14-8C5AA6FC50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3769" y="4685535"/>
                <a:ext cx="1368151" cy="523220"/>
              </a:xfrm>
              <a:prstGeom prst="rect">
                <a:avLst/>
              </a:prstGeom>
              <a:blipFill>
                <a:blip r:embed="rId5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21580B6E-095F-7842-A58F-7950A3431D6E}"/>
                  </a:ext>
                </a:extLst>
              </p:cNvPr>
              <p:cNvSpPr/>
              <p:nvPr/>
            </p:nvSpPr>
            <p:spPr>
              <a:xfrm>
                <a:off x="4913145" y="6276455"/>
                <a:ext cx="2770243" cy="804167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rgbClr val="00B0F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sz="3200" b="1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sz="3200" b="1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𝑴</m:t>
                    </m:r>
                  </m:oMath>
                </a14:m>
                <a:r>
                  <a:rPr lang="en-GB" sz="32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en-GB" sz="3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labelling</a:t>
                </a:r>
              </a:p>
            </p:txBody>
          </p:sp>
        </mc:Choice>
        <mc:Fallback xmlns=""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21580B6E-095F-7842-A58F-7950A3431D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3145" y="6276455"/>
                <a:ext cx="2770243" cy="804167"/>
              </a:xfrm>
              <a:prstGeom prst="roundRect">
                <a:avLst/>
              </a:prstGeom>
              <a:blipFill>
                <a:blip r:embed="rId6"/>
                <a:stretch>
                  <a:fillRect b="-7463"/>
                </a:stretch>
              </a:blipFill>
              <a:ln w="25400">
                <a:solidFill>
                  <a:srgbClr val="00B0F0"/>
                </a:solidFill>
              </a:ln>
              <a:effectLst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66614BE4-BE6B-8F4A-A5FF-F3B4C12A609F}"/>
              </a:ext>
            </a:extLst>
          </p:cNvPr>
          <p:cNvSpPr/>
          <p:nvPr/>
        </p:nvSpPr>
        <p:spPr>
          <a:xfrm>
            <a:off x="4681920" y="4289107"/>
            <a:ext cx="3280581" cy="1316076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Shannon entropy</a:t>
            </a:r>
            <a:br>
              <a:rPr lang="en-GB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GB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based labelling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7C69333C-E7BC-EF42-97F5-A8DAC4FBEE8A}"/>
              </a:ext>
            </a:extLst>
          </p:cNvPr>
          <p:cNvSpPr/>
          <p:nvPr/>
        </p:nvSpPr>
        <p:spPr>
          <a:xfrm>
            <a:off x="7122409" y="8231747"/>
            <a:ext cx="3592489" cy="1213265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Complementary</a:t>
            </a:r>
            <a:br>
              <a:rPr lang="en-GB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GB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labelling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>
                <a:extLst>
                  <a:ext uri="{FF2B5EF4-FFF2-40B4-BE49-F238E27FC236}">
                    <a16:creationId xmlns:a16="http://schemas.microsoft.com/office/drawing/2014/main" id="{3B2C8CDB-0827-644A-9BA7-21ED482EE7C3}"/>
                  </a:ext>
                </a:extLst>
              </p:cNvPr>
              <p:cNvSpPr/>
              <p:nvPr/>
            </p:nvSpPr>
            <p:spPr>
              <a:xfrm>
                <a:off x="10436496" y="5367880"/>
                <a:ext cx="2736304" cy="875008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rgbClr val="C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Top-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GB" sz="32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en-GB" sz="3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labelling</a:t>
                </a:r>
              </a:p>
            </p:txBody>
          </p:sp>
        </mc:Choice>
        <mc:Fallback xmlns="">
          <p:sp>
            <p:nvSpPr>
              <p:cNvPr id="25" name="Rounded Rectangle 24">
                <a:extLst>
                  <a:ext uri="{FF2B5EF4-FFF2-40B4-BE49-F238E27FC236}">
                    <a16:creationId xmlns:a16="http://schemas.microsoft.com/office/drawing/2014/main" id="{3B2C8CDB-0827-644A-9BA7-21ED482EE7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496" y="5367880"/>
                <a:ext cx="2736304" cy="875008"/>
              </a:xfrm>
              <a:prstGeom prst="roundRect">
                <a:avLst/>
              </a:prstGeom>
              <a:blipFill>
                <a:blip r:embed="rId7"/>
                <a:stretch>
                  <a:fillRect l="-3211" r="-3211" b="-4225"/>
                </a:stretch>
              </a:blipFill>
              <a:ln w="25400">
                <a:solidFill>
                  <a:srgbClr val="C00000"/>
                </a:solidFill>
              </a:ln>
              <a:effectLst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EA4FC76-D7D8-894B-ACEA-8779E2573160}"/>
                  </a:ext>
                </a:extLst>
              </p:cNvPr>
              <p:cNvSpPr txBox="1"/>
              <p:nvPr/>
            </p:nvSpPr>
            <p:spPr>
              <a:xfrm>
                <a:off x="10843747" y="8627505"/>
                <a:ext cx="19989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sz="2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US" sz="2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GB" sz="2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EA4FC76-D7D8-894B-ACEA-8779E25731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3747" y="8627505"/>
                <a:ext cx="1998987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3AB7E85-7181-ED40-B1CB-61C6E2A31331}"/>
                  </a:ext>
                </a:extLst>
              </p:cNvPr>
              <p:cNvSpPr txBox="1"/>
              <p:nvPr/>
            </p:nvSpPr>
            <p:spPr>
              <a:xfrm>
                <a:off x="2989998" y="2856419"/>
                <a:ext cx="118813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GB" sz="4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3AB7E85-7181-ED40-B1CB-61C6E2A313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9998" y="2856419"/>
                <a:ext cx="1188132" cy="707886"/>
              </a:xfrm>
              <a:prstGeom prst="rect">
                <a:avLst/>
              </a:prstGeom>
              <a:blipFill>
                <a:blip r:embed="rId9"/>
                <a:stretch>
                  <a:fillRect b="-122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A110DBD-3D02-B649-BFBC-D4105BEBFC36}"/>
                  </a:ext>
                </a:extLst>
              </p:cNvPr>
              <p:cNvSpPr txBox="1"/>
              <p:nvPr/>
            </p:nvSpPr>
            <p:spPr>
              <a:xfrm>
                <a:off x="13524146" y="2856419"/>
                <a:ext cx="118813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GB" sz="4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A110DBD-3D02-B649-BFBC-D4105BEBFC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24146" y="2856419"/>
                <a:ext cx="1188132" cy="70788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F6B6E31-059D-F14D-8A24-08D2AF6BE464}"/>
                  </a:ext>
                </a:extLst>
              </p:cNvPr>
              <p:cNvSpPr txBox="1"/>
              <p:nvPr/>
            </p:nvSpPr>
            <p:spPr>
              <a:xfrm>
                <a:off x="5291414" y="8553016"/>
                <a:ext cx="160350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2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−∞</m:t>
                      </m:r>
                    </m:oMath>
                  </m:oMathPara>
                </a14:m>
                <a:endParaRPr lang="en-GB" sz="2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F6B6E31-059D-F14D-8A24-08D2AF6BE4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1414" y="8553016"/>
                <a:ext cx="1603508" cy="523220"/>
              </a:xfrm>
              <a:prstGeom prst="rect">
                <a:avLst/>
              </a:prstGeom>
              <a:blipFill>
                <a:blip r:embed="rId11"/>
                <a:stretch>
                  <a:fillRect b="-930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Arc 2">
            <a:extLst>
              <a:ext uri="{FF2B5EF4-FFF2-40B4-BE49-F238E27FC236}">
                <a16:creationId xmlns:a16="http://schemas.microsoft.com/office/drawing/2014/main" id="{E30EBF5D-BF6D-CE49-BF83-DE3F8FC3A509}"/>
              </a:ext>
            </a:extLst>
          </p:cNvPr>
          <p:cNvSpPr/>
          <p:nvPr/>
        </p:nvSpPr>
        <p:spPr>
          <a:xfrm>
            <a:off x="9837004" y="2894090"/>
            <a:ext cx="4828122" cy="6124627"/>
          </a:xfrm>
          <a:prstGeom prst="arc">
            <a:avLst>
              <a:gd name="adj1" fmla="val 16738437"/>
              <a:gd name="adj2" fmla="val 4702539"/>
            </a:avLst>
          </a:prstGeom>
          <a:ln w="152400">
            <a:solidFill>
              <a:srgbClr val="C00000"/>
            </a:solidFill>
            <a:headEnd type="stealt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6960A8F1-1501-0340-B17E-1E31C64F2E09}"/>
                  </a:ext>
                </a:extLst>
              </p:cNvPr>
              <p:cNvSpPr/>
              <p:nvPr/>
            </p:nvSpPr>
            <p:spPr>
              <a:xfrm>
                <a:off x="13286631" y="5537429"/>
                <a:ext cx="2851293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1&lt;</m:t>
                      </m:r>
                      <m:r>
                        <a:rPr lang="en-US" sz="2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sz="2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sz="2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US" sz="2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6960A8F1-1501-0340-B17E-1E31C64F2E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86631" y="5537429"/>
                <a:ext cx="2851293" cy="523220"/>
              </a:xfrm>
              <a:prstGeom prst="rect">
                <a:avLst/>
              </a:prstGeom>
              <a:blipFill>
                <a:blip r:embed="rId12"/>
                <a:stretch>
                  <a:fillRect l="-442" r="-442" b="-1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Arc 26">
            <a:extLst>
              <a:ext uri="{FF2B5EF4-FFF2-40B4-BE49-F238E27FC236}">
                <a16:creationId xmlns:a16="http://schemas.microsoft.com/office/drawing/2014/main" id="{62B0B7DA-2C0B-F541-AFC2-18BAFE83248F}"/>
              </a:ext>
            </a:extLst>
          </p:cNvPr>
          <p:cNvSpPr/>
          <p:nvPr/>
        </p:nvSpPr>
        <p:spPr>
          <a:xfrm flipH="1">
            <a:off x="3195110" y="2894090"/>
            <a:ext cx="4828122" cy="6124627"/>
          </a:xfrm>
          <a:prstGeom prst="arc">
            <a:avLst>
              <a:gd name="adj1" fmla="val 16738437"/>
              <a:gd name="adj2" fmla="val 4702539"/>
            </a:avLst>
          </a:prstGeom>
          <a:ln w="152400">
            <a:solidFill>
              <a:srgbClr val="00B0F0"/>
            </a:solidFill>
            <a:headEnd type="stealt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392758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黄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6EDDB"/>
        </a:solidFill>
        <a:ln w="25400">
          <a:solidFill>
            <a:srgbClr val="1BA466"/>
          </a:solidFill>
        </a:ln>
        <a:effectLst/>
      </a:spPr>
      <a:bodyPr rtlCol="0" anchor="ctr"/>
      <a:lstStyle>
        <a:defPPr algn="ctr">
          <a:defRPr kumimoji="1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1BA466"/>
          </a:solidFill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kumimoji="1" sz="2000" smtClean="0">
            <a:solidFill>
              <a:schemeClr val="tx1">
                <a:lumMod val="65000"/>
                <a:lumOff val="3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プレゼンテーション1" id="{10AA16FD-A986-9747-88E1-824F7475230B}" vid="{1BF034BA-FFC2-2340-9D6F-979E16CB7E75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9168D5F9-4159-8F46-89DA-1985A3E27E43}">
  <we:reference id="fa000000002" version="1.0.0.0" store="en-us" storeType="FirstParty"/>
  <we:alternateReferences/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テンプレ</Template>
  <TotalTime>3425</TotalTime>
  <Words>90</Words>
  <Application>Microsoft Macintosh PowerPoint</Application>
  <PresentationFormat>Custom</PresentationFormat>
  <Paragraphs>27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メイリオ</vt:lpstr>
      <vt:lpstr>Arial</vt:lpstr>
      <vt:lpstr>Calibri</vt:lpstr>
      <vt:lpstr>Cambria Math</vt:lpstr>
      <vt:lpstr>Wingdings</vt:lpstr>
      <vt:lpstr>ホワイト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五島　健太朗</dc:creator>
  <cp:lastModifiedBy>6s1201301</cp:lastModifiedBy>
  <cp:revision>76</cp:revision>
  <cp:lastPrinted>2018-06-14T13:37:56Z</cp:lastPrinted>
  <dcterms:created xsi:type="dcterms:W3CDTF">2019-06-24T04:30:33Z</dcterms:created>
  <dcterms:modified xsi:type="dcterms:W3CDTF">2020-04-06T15:24:52Z</dcterms:modified>
</cp:coreProperties>
</file>