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5"/>
  </p:notesMasterIdLst>
  <p:handoutMasterIdLst>
    <p:handoutMasterId r:id="rId16"/>
  </p:handoutMasterIdLst>
  <p:sldIdLst>
    <p:sldId id="256" r:id="rId2"/>
    <p:sldId id="268" r:id="rId3"/>
    <p:sldId id="257" r:id="rId4"/>
    <p:sldId id="258" r:id="rId5"/>
    <p:sldId id="259" r:id="rId6"/>
    <p:sldId id="260" r:id="rId7"/>
    <p:sldId id="261" r:id="rId8"/>
    <p:sldId id="263" r:id="rId9"/>
    <p:sldId id="262" r:id="rId10"/>
    <p:sldId id="264" r:id="rId11"/>
    <p:sldId id="265" r:id="rId12"/>
    <p:sldId id="266" r:id="rId13"/>
    <p:sldId id="267" r:id="rId1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466"/>
    <a:srgbClr val="C6EDDB"/>
    <a:srgbClr val="01A149"/>
    <a:srgbClr val="059041"/>
    <a:srgbClr val="5EC84E"/>
    <a:srgbClr val="28BFB0"/>
    <a:srgbClr val="AED7FF"/>
    <a:srgbClr val="73FEFF"/>
    <a:srgbClr val="FF2600"/>
    <a:srgbClr val="E655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5" autoAdjust="0"/>
    <p:restoredTop sz="87654"/>
  </p:normalViewPr>
  <p:slideViewPr>
    <p:cSldViewPr snapToObjects="1">
      <p:cViewPr varScale="1">
        <p:scale>
          <a:sx n="84" d="100"/>
          <a:sy n="84" d="100"/>
        </p:scale>
        <p:origin x="200" y="9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9AEC3A-1A5F-5147-B285-7D563977441E}" type="datetimeFigureOut">
              <a:rPr kumimoji="1" lang="ja-JP" altLang="en-US" smtClean="0"/>
              <a:t>2020/2/2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D69508-9447-394C-B027-075146BD1F88}" type="slidenum">
              <a:rPr kumimoji="1" lang="ja-JP" altLang="en-US" smtClean="0"/>
              <a:t>‹#›</a:t>
            </a:fld>
            <a:endParaRPr kumimoji="1" lang="ja-JP" altLang="en-US"/>
          </a:p>
        </p:txBody>
      </p:sp>
    </p:spTree>
    <p:extLst>
      <p:ext uri="{BB962C8B-B14F-4D97-AF65-F5344CB8AC3E}">
        <p14:creationId xmlns:p14="http://schemas.microsoft.com/office/powerpoint/2010/main" val="1002971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293644-D2AD-0446-AFEB-4E70EA49CBA1}" type="datetimeFigureOut">
              <a:rPr kumimoji="1" lang="ja-JP" altLang="en-US" smtClean="0"/>
              <a:t>2020/2/2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3FE04-6D33-7E4C-96D0-E1F9E143A33A}" type="slidenum">
              <a:rPr kumimoji="1" lang="ja-JP" altLang="en-US" smtClean="0"/>
              <a:t>‹#›</a:t>
            </a:fld>
            <a:endParaRPr kumimoji="1" lang="ja-JP" altLang="en-US"/>
          </a:p>
        </p:txBody>
      </p:sp>
    </p:spTree>
    <p:extLst>
      <p:ext uri="{BB962C8B-B14F-4D97-AF65-F5344CB8AC3E}">
        <p14:creationId xmlns:p14="http://schemas.microsoft.com/office/powerpoint/2010/main" val="21724034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1W1521375/entropy_labelling/blob/master/subclasses/LR-misclassification-habits.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https://github.com/1W1521375/entropy_labelling/blob/master/subclasses/LR-misclassification-habits.pdf</a:t>
            </a:r>
            <a:endParaRPr lang="en-GB" dirty="0"/>
          </a:p>
        </p:txBody>
      </p:sp>
      <p:sp>
        <p:nvSpPr>
          <p:cNvPr id="4" name="Slide Number Placeholder 3"/>
          <p:cNvSpPr>
            <a:spLocks noGrp="1"/>
          </p:cNvSpPr>
          <p:nvPr>
            <p:ph type="sldNum" sz="quarter" idx="5"/>
          </p:nvPr>
        </p:nvSpPr>
        <p:spPr/>
        <p:txBody>
          <a:bodyPr/>
          <a:lstStyle/>
          <a:p>
            <a:fld id="{9CA3FE04-6D33-7E4C-96D0-E1F9E143A33A}" type="slidenum">
              <a:rPr kumimoji="1" lang="ja-JP" altLang="en-US" smtClean="0"/>
              <a:t>10</a:t>
            </a:fld>
            <a:endParaRPr kumimoji="1" lang="ja-JP" altLang="en-US"/>
          </a:p>
        </p:txBody>
      </p:sp>
    </p:spTree>
    <p:extLst>
      <p:ext uri="{BB962C8B-B14F-4D97-AF65-F5344CB8AC3E}">
        <p14:creationId xmlns:p14="http://schemas.microsoft.com/office/powerpoint/2010/main" val="82300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7327" y="2589788"/>
            <a:ext cx="7772400" cy="963538"/>
          </a:xfrm>
        </p:spPr>
        <p:txBody>
          <a:bodyPr>
            <a:normAutofit/>
          </a:bodyPr>
          <a:lstStyle>
            <a:lvl1pPr algn="l">
              <a:defRPr sz="4000" b="0" i="0">
                <a:solidFill>
                  <a:schemeClr val="tx1">
                    <a:lumMod val="65000"/>
                    <a:lumOff val="35000"/>
                  </a:schemeClr>
                </a:solidFill>
                <a:latin typeface="+mj-ea"/>
                <a:ea typeface="+mj-ea"/>
                <a:cs typeface="Hiragino Kaku Gothic Pro W3" panose="020B0300000000000000" pitchFamily="34" charset="-128"/>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4010287" y="4345111"/>
            <a:ext cx="4462264" cy="1683547"/>
          </a:xfrm>
        </p:spPr>
        <p:txBody>
          <a:bodyPr>
            <a:normAutofit/>
          </a:bodyPr>
          <a:lstStyle>
            <a:lvl1pPr marL="0" indent="0" algn="r">
              <a:buNone/>
              <a:defRPr sz="2400">
                <a:solidFill>
                  <a:schemeClr val="tx1">
                    <a:lumMod val="65000"/>
                    <a:lumOff val="3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p:txBody>
          <a:bodyPr/>
          <a:lstStyle>
            <a:lvl1pPr>
              <a:defRPr>
                <a:solidFill>
                  <a:schemeClr val="tx1">
                    <a:lumMod val="65000"/>
                    <a:lumOff val="35000"/>
                  </a:schemeClr>
                </a:solidFill>
                <a:latin typeface="+mj-ea"/>
                <a:ea typeface="+mj-ea"/>
              </a:defRPr>
            </a:lvl1pPr>
          </a:lstStyle>
          <a:p>
            <a:fld id="{5920FCA2-44C0-1A41-AD83-BFD79F4D7458}" type="datetime1">
              <a:rPr lang="en-US" altLang="ja-JP" smtClean="0"/>
              <a:t>2/2/20</a:t>
            </a:fld>
            <a:endParaRPr lang="ja-JP" altLang="en-US" dirty="0"/>
          </a:p>
        </p:txBody>
      </p:sp>
      <p:sp>
        <p:nvSpPr>
          <p:cNvPr id="5" name="フッター プレースホルダー 4"/>
          <p:cNvSpPr>
            <a:spLocks noGrp="1"/>
          </p:cNvSpPr>
          <p:nvPr>
            <p:ph type="ftr" sz="quarter" idx="11"/>
          </p:nvPr>
        </p:nvSpPr>
        <p:spPr>
          <a:xfrm>
            <a:off x="3124200" y="6356350"/>
            <a:ext cx="2959968" cy="365125"/>
          </a:xfrm>
        </p:spPr>
        <p:txBody>
          <a:bodyPr/>
          <a:lstStyle>
            <a:lvl1pPr>
              <a:defRPr sz="1200">
                <a:solidFill>
                  <a:schemeClr val="tx1">
                    <a:lumMod val="65000"/>
                    <a:lumOff val="35000"/>
                  </a:schemeClr>
                </a:solidFill>
                <a:latin typeface="+mj-ea"/>
                <a:ea typeface="+mj-ea"/>
              </a:defRPr>
            </a:lvl1pPr>
          </a:lstStyle>
          <a:p>
            <a:r>
              <a:rPr lang="ja-JP" altLang="en-US"/>
              <a:t>論文準備</a:t>
            </a:r>
          </a:p>
        </p:txBody>
      </p:sp>
      <p:sp>
        <p:nvSpPr>
          <p:cNvPr id="6" name="スライド番号プレースホルダー 5"/>
          <p:cNvSpPr>
            <a:spLocks noGrp="1"/>
          </p:cNvSpPr>
          <p:nvPr>
            <p:ph type="sldNum" sz="quarter" idx="12"/>
          </p:nvPr>
        </p:nvSpPr>
        <p:spPr/>
        <p:txBody>
          <a:bodyPr/>
          <a:lstStyle>
            <a:lvl1pPr>
              <a:defRPr sz="1200">
                <a:solidFill>
                  <a:schemeClr val="tx1">
                    <a:lumMod val="65000"/>
                    <a:lumOff val="35000"/>
                  </a:schemeClr>
                </a:solidFill>
                <a:latin typeface="+mj-ea"/>
                <a:ea typeface="+mj-ea"/>
              </a:defRPr>
            </a:lvl1pPr>
          </a:lstStyle>
          <a:p>
            <a:fld id="{714125C6-B38B-A140-BA2E-955F2914BBDE}" type="slidenum">
              <a:rPr lang="ja-JP" altLang="en-US" smtClean="0"/>
              <a:pPr/>
              <a:t>‹#›</a:t>
            </a:fld>
            <a:endParaRPr lang="ja-JP" altLang="en-US"/>
          </a:p>
        </p:txBody>
      </p:sp>
      <p:sp>
        <p:nvSpPr>
          <p:cNvPr id="9" name="正方形/長方形 8"/>
          <p:cNvSpPr/>
          <p:nvPr userDrawn="1"/>
        </p:nvSpPr>
        <p:spPr>
          <a:xfrm>
            <a:off x="251520" y="3600450"/>
            <a:ext cx="4968552" cy="116410"/>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050"/>
              </a:solidFill>
            </a:endParaRPr>
          </a:p>
        </p:txBody>
      </p:sp>
      <p:sp>
        <p:nvSpPr>
          <p:cNvPr id="10" name="正方形/長方形 9"/>
          <p:cNvSpPr/>
          <p:nvPr userDrawn="1"/>
        </p:nvSpPr>
        <p:spPr>
          <a:xfrm>
            <a:off x="5220072" y="3600450"/>
            <a:ext cx="3466728" cy="11641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898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188640"/>
            <a:ext cx="8229600" cy="777925"/>
          </a:xfrm>
        </p:spPr>
        <p:txBody>
          <a:bodyPr anchor="ctr"/>
          <a:lstStyle>
            <a:lvl1pPr algn="l">
              <a:defRPr sz="3600">
                <a:solidFill>
                  <a:schemeClr val="tx1">
                    <a:lumMod val="65000"/>
                    <a:lumOff val="35000"/>
                  </a:schemeClr>
                </a:solidFill>
                <a:latin typeface="+mj-ea"/>
                <a:ea typeface="+mj-ea"/>
              </a:defRPr>
            </a:lvl1pPr>
          </a:lstStyle>
          <a:p>
            <a:r>
              <a:rPr kumimoji="1" lang="ja-JP" altLang="en-US" dirty="0"/>
              <a:t>タイトルの書式設定</a:t>
            </a:r>
          </a:p>
        </p:txBody>
      </p:sp>
      <p:sp>
        <p:nvSpPr>
          <p:cNvPr id="8" name="正方形/長方形 7">
            <a:extLst>
              <a:ext uri="{FF2B5EF4-FFF2-40B4-BE49-F238E27FC236}">
                <a16:creationId xmlns:a16="http://schemas.microsoft.com/office/drawing/2014/main" id="{02656AB5-E98A-B64B-807D-A7D8B0287E9E}"/>
              </a:ext>
            </a:extLst>
          </p:cNvPr>
          <p:cNvSpPr/>
          <p:nvPr userDrawn="1"/>
        </p:nvSpPr>
        <p:spPr>
          <a:xfrm>
            <a:off x="323528" y="986911"/>
            <a:ext cx="4968552" cy="116410"/>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050"/>
              </a:solidFill>
            </a:endParaRPr>
          </a:p>
        </p:txBody>
      </p:sp>
      <p:sp>
        <p:nvSpPr>
          <p:cNvPr id="9" name="正方形/長方形 8">
            <a:extLst>
              <a:ext uri="{FF2B5EF4-FFF2-40B4-BE49-F238E27FC236}">
                <a16:creationId xmlns:a16="http://schemas.microsoft.com/office/drawing/2014/main" id="{694DF46C-9F88-B643-A5DF-B56A68E70206}"/>
              </a:ext>
            </a:extLst>
          </p:cNvPr>
          <p:cNvSpPr/>
          <p:nvPr userDrawn="1"/>
        </p:nvSpPr>
        <p:spPr>
          <a:xfrm>
            <a:off x="5292080" y="986911"/>
            <a:ext cx="3466728" cy="11641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日付プレースホルダー 3">
            <a:extLst>
              <a:ext uri="{FF2B5EF4-FFF2-40B4-BE49-F238E27FC236}">
                <a16:creationId xmlns:a16="http://schemas.microsoft.com/office/drawing/2014/main" id="{E7F9EC63-5556-FE40-8688-346B023BFCBC}"/>
              </a:ext>
            </a:extLst>
          </p:cNvPr>
          <p:cNvSpPr>
            <a:spLocks noGrp="1"/>
          </p:cNvSpPr>
          <p:nvPr>
            <p:ph type="dt" sz="half" idx="10"/>
          </p:nvPr>
        </p:nvSpPr>
        <p:spPr>
          <a:xfrm>
            <a:off x="457200" y="6356350"/>
            <a:ext cx="2133600" cy="365125"/>
          </a:xfrm>
        </p:spPr>
        <p:txBody>
          <a:bodyPr/>
          <a:lstStyle>
            <a:lvl1pPr>
              <a:defRPr>
                <a:solidFill>
                  <a:schemeClr val="tx1">
                    <a:lumMod val="65000"/>
                    <a:lumOff val="35000"/>
                  </a:schemeClr>
                </a:solidFill>
                <a:latin typeface="+mj-ea"/>
                <a:ea typeface="+mj-ea"/>
              </a:defRPr>
            </a:lvl1pPr>
          </a:lstStyle>
          <a:p>
            <a:fld id="{F1DA47A4-DD05-4749-8F0E-8D645F71397D}" type="datetime1">
              <a:rPr lang="en-US" altLang="ja-JP" smtClean="0"/>
              <a:t>2/2/20</a:t>
            </a:fld>
            <a:endParaRPr lang="ja-JP" altLang="en-US" dirty="0"/>
          </a:p>
        </p:txBody>
      </p:sp>
      <p:sp>
        <p:nvSpPr>
          <p:cNvPr id="11" name="フッター プレースホルダー 4">
            <a:extLst>
              <a:ext uri="{FF2B5EF4-FFF2-40B4-BE49-F238E27FC236}">
                <a16:creationId xmlns:a16="http://schemas.microsoft.com/office/drawing/2014/main" id="{54229537-283E-F94E-B316-14154EFEB427}"/>
              </a:ext>
            </a:extLst>
          </p:cNvPr>
          <p:cNvSpPr>
            <a:spLocks noGrp="1"/>
          </p:cNvSpPr>
          <p:nvPr>
            <p:ph type="ftr" sz="quarter" idx="11"/>
          </p:nvPr>
        </p:nvSpPr>
        <p:spPr>
          <a:xfrm>
            <a:off x="3124200" y="6356350"/>
            <a:ext cx="2959968" cy="365125"/>
          </a:xfrm>
        </p:spPr>
        <p:txBody>
          <a:bodyPr/>
          <a:lstStyle>
            <a:lvl1pPr>
              <a:defRPr sz="1200">
                <a:solidFill>
                  <a:schemeClr val="tx1">
                    <a:lumMod val="65000"/>
                    <a:lumOff val="35000"/>
                  </a:schemeClr>
                </a:solidFill>
                <a:latin typeface="+mj-ea"/>
                <a:ea typeface="+mj-ea"/>
              </a:defRPr>
            </a:lvl1pPr>
          </a:lstStyle>
          <a:p>
            <a:r>
              <a:rPr lang="ja-JP" altLang="en-US"/>
              <a:t>論文準備</a:t>
            </a:r>
          </a:p>
        </p:txBody>
      </p:sp>
      <p:sp>
        <p:nvSpPr>
          <p:cNvPr id="12" name="スライド番号プレースホルダー 5">
            <a:extLst>
              <a:ext uri="{FF2B5EF4-FFF2-40B4-BE49-F238E27FC236}">
                <a16:creationId xmlns:a16="http://schemas.microsoft.com/office/drawing/2014/main" id="{22C8A739-3661-B942-8EFF-B5D735E445E9}"/>
              </a:ext>
            </a:extLst>
          </p:cNvPr>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ja-JP"/>
            </a:defPPr>
            <a:lvl1pPr marL="0" algn="r" defTabSz="457200" rtl="0" eaLnBrk="1" latinLnBrk="0" hangingPunct="1">
              <a:defRPr kumimoji="1" sz="1200" kern="1200">
                <a:solidFill>
                  <a:schemeClr val="tx1">
                    <a:lumMod val="65000"/>
                    <a:lumOff val="35000"/>
                  </a:schemeClr>
                </a:solidFill>
                <a:latin typeface="Hiragino Kaku Gothic Pro W3" panose="020B0300000000000000" pitchFamily="34" charset="-128"/>
                <a:ea typeface="Hiragino Kaku Gothic Pro W3" panose="020B0300000000000000" pitchFamily="34" charset="-128"/>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714125C6-B38B-A140-BA2E-955F2914BBDE}" type="slidenum">
              <a:rPr lang="ja-JP" altLang="en-US" sz="4000" smtClean="0">
                <a:latin typeface="+mj-ea"/>
                <a:ea typeface="+mj-ea"/>
              </a:rPr>
              <a:pPr/>
              <a:t>‹#›</a:t>
            </a:fld>
            <a:endParaRPr lang="ja-JP" altLang="en-US" dirty="0">
              <a:latin typeface="+mj-ea"/>
              <a:ea typeface="+mj-ea"/>
            </a:endParaRPr>
          </a:p>
        </p:txBody>
      </p:sp>
      <p:sp>
        <p:nvSpPr>
          <p:cNvPr id="13" name="テキスト プレースホルダー 2">
            <a:extLst>
              <a:ext uri="{FF2B5EF4-FFF2-40B4-BE49-F238E27FC236}">
                <a16:creationId xmlns:a16="http://schemas.microsoft.com/office/drawing/2014/main" id="{E9CE6A3C-18EB-5943-A8AE-9AD354DD5067}"/>
              </a:ext>
            </a:extLst>
          </p:cNvPr>
          <p:cNvSpPr>
            <a:spLocks noGrp="1"/>
          </p:cNvSpPr>
          <p:nvPr>
            <p:ph idx="1" hasCustomPrompt="1"/>
          </p:nvPr>
        </p:nvSpPr>
        <p:spPr>
          <a:xfrm>
            <a:off x="457200" y="1196752"/>
            <a:ext cx="8229600" cy="4929411"/>
          </a:xfrm>
          <a:prstGeom prst="rect">
            <a:avLst/>
          </a:prstGeom>
        </p:spPr>
        <p:txBody>
          <a:bodyPr vert="horz" lIns="91440" tIns="45720" rIns="91440" bIns="45720" rtlCol="0">
            <a:normAutofit/>
          </a:bodyPr>
          <a:lstStyle>
            <a:lvl1pPr marL="342900" indent="-342900">
              <a:lnSpc>
                <a:spcPct val="150000"/>
              </a:lnSpc>
              <a:buClr>
                <a:srgbClr val="7030A0"/>
              </a:buClr>
              <a:buFont typeface="Wingdings" pitchFamily="2" charset="2"/>
              <a:buChar char="l"/>
              <a:defRPr sz="2800">
                <a:solidFill>
                  <a:schemeClr val="tx1">
                    <a:lumMod val="65000"/>
                    <a:lumOff val="35000"/>
                  </a:schemeClr>
                </a:solidFill>
              </a:defRPr>
            </a:lvl1pPr>
            <a:lvl2pPr marL="742950" indent="-285750">
              <a:lnSpc>
                <a:spcPct val="150000"/>
              </a:lnSpc>
              <a:buClr>
                <a:srgbClr val="7030A0"/>
              </a:buClr>
              <a:buFont typeface="Arial" panose="020B0604020202020204" pitchFamily="34" charset="0"/>
              <a:buChar char="•"/>
              <a:defRPr sz="2000">
                <a:solidFill>
                  <a:schemeClr val="tx1">
                    <a:lumMod val="65000"/>
                    <a:lumOff val="35000"/>
                  </a:schemeClr>
                </a:solidFill>
              </a:defRPr>
            </a:lvl2pPr>
            <a:lvl3pPr>
              <a:lnSpc>
                <a:spcPct val="150000"/>
              </a:lnSpc>
              <a:buClr>
                <a:srgbClr val="7030A0"/>
              </a:buClr>
              <a:defRPr sz="1600">
                <a:solidFill>
                  <a:schemeClr val="tx1">
                    <a:lumMod val="65000"/>
                    <a:lumOff val="35000"/>
                  </a:schemeClr>
                </a:solidFill>
              </a:defRPr>
            </a:lvl3pPr>
            <a:lvl4pPr>
              <a:lnSpc>
                <a:spcPct val="150000"/>
              </a:lnSpc>
              <a:buClr>
                <a:srgbClr val="1BA466"/>
              </a:buClr>
              <a:defRPr sz="1400">
                <a:solidFill>
                  <a:schemeClr val="tx1">
                    <a:lumMod val="65000"/>
                    <a:lumOff val="35000"/>
                  </a:schemeClr>
                </a:solidFill>
              </a:defRPr>
            </a:lvl4pPr>
            <a:lvl5pPr>
              <a:lnSpc>
                <a:spcPct val="150000"/>
              </a:lnSpc>
              <a:buClr>
                <a:srgbClr val="1BA466"/>
              </a:buClr>
              <a:defRPr sz="1200">
                <a:solidFill>
                  <a:schemeClr val="tx1">
                    <a:lumMod val="65000"/>
                    <a:lumOff val="3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7155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394FB-59CD-724C-AAB9-7C376B1EC413}"/>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a:extLst>
              <a:ext uri="{FF2B5EF4-FFF2-40B4-BE49-F238E27FC236}">
                <a16:creationId xmlns:a16="http://schemas.microsoft.com/office/drawing/2014/main" id="{0A28232A-C640-3844-9FBB-EC92AAB1842B}"/>
              </a:ext>
            </a:extLst>
          </p:cNvPr>
          <p:cNvSpPr>
            <a:spLocks noGrp="1"/>
          </p:cNvSpPr>
          <p:nvPr>
            <p:ph type="dt" sz="half" idx="10"/>
          </p:nvPr>
        </p:nvSpPr>
        <p:spPr/>
        <p:txBody>
          <a:bodyPr/>
          <a:lstStyle/>
          <a:p>
            <a:fld id="{ADB5F10A-ECE0-C04E-93A2-90179CB2EE5F}" type="datetime1">
              <a:rPr kumimoji="1" lang="en-US" altLang="ja-JP" smtClean="0"/>
              <a:t>2/2/20</a:t>
            </a:fld>
            <a:endParaRPr kumimoji="1" lang="ja-JP" altLang="en-US"/>
          </a:p>
        </p:txBody>
      </p:sp>
      <p:sp>
        <p:nvSpPr>
          <p:cNvPr id="4" name="フッター プレースホルダー 3">
            <a:extLst>
              <a:ext uri="{FF2B5EF4-FFF2-40B4-BE49-F238E27FC236}">
                <a16:creationId xmlns:a16="http://schemas.microsoft.com/office/drawing/2014/main" id="{68BBDB6F-6289-CE49-B920-8EDB3BB2F9DB}"/>
              </a:ext>
            </a:extLst>
          </p:cNvPr>
          <p:cNvSpPr>
            <a:spLocks noGrp="1"/>
          </p:cNvSpPr>
          <p:nvPr>
            <p:ph type="ftr" sz="quarter" idx="11"/>
          </p:nvPr>
        </p:nvSpPr>
        <p:spPr/>
        <p:txBody>
          <a:bodyPr/>
          <a:lstStyle/>
          <a:p>
            <a:r>
              <a:rPr kumimoji="1" lang="ja-JP" altLang="en-US"/>
              <a:t>論文準備</a:t>
            </a:r>
          </a:p>
        </p:txBody>
      </p:sp>
      <p:sp>
        <p:nvSpPr>
          <p:cNvPr id="5" name="スライド番号プレースホルダー 4">
            <a:extLst>
              <a:ext uri="{FF2B5EF4-FFF2-40B4-BE49-F238E27FC236}">
                <a16:creationId xmlns:a16="http://schemas.microsoft.com/office/drawing/2014/main" id="{0FC7E23C-07AE-7C4D-8087-B6262DFC6FE9}"/>
              </a:ext>
            </a:extLst>
          </p:cNvPr>
          <p:cNvSpPr>
            <a:spLocks noGrp="1"/>
          </p:cNvSpPr>
          <p:nvPr>
            <p:ph type="sldNum" sz="quarter" idx="12"/>
          </p:nvPr>
        </p:nvSpPr>
        <p:spPr/>
        <p:txBody>
          <a:bodyPr/>
          <a:lstStyle/>
          <a:p>
            <a:fld id="{714125C6-B38B-A140-BA2E-955F2914BBDE}" type="slidenum">
              <a:rPr kumimoji="1" lang="ja-JP" altLang="en-US" smtClean="0"/>
              <a:t>‹#›</a:t>
            </a:fld>
            <a:endParaRPr kumimoji="1" lang="ja-JP" altLang="en-US"/>
          </a:p>
        </p:txBody>
      </p:sp>
      <p:cxnSp>
        <p:nvCxnSpPr>
          <p:cNvPr id="9" name="直線矢印コネクタ 8">
            <a:extLst>
              <a:ext uri="{FF2B5EF4-FFF2-40B4-BE49-F238E27FC236}">
                <a16:creationId xmlns:a16="http://schemas.microsoft.com/office/drawing/2014/main" id="{03D36067-310D-E345-9DAF-79764D973FED}"/>
              </a:ext>
            </a:extLst>
          </p:cNvPr>
          <p:cNvCxnSpPr/>
          <p:nvPr userDrawn="1"/>
        </p:nvCxnSpPr>
        <p:spPr>
          <a:xfrm>
            <a:off x="1259632" y="3645024"/>
            <a:ext cx="914400" cy="914400"/>
          </a:xfrm>
          <a:prstGeom prst="straightConnector1">
            <a:avLst/>
          </a:prstGeom>
          <a:ln>
            <a:solidFill>
              <a:srgbClr val="1BA466"/>
            </a:solidFill>
            <a:tailEnd type="none"/>
          </a:ln>
          <a:effectLst/>
        </p:spPr>
        <p:style>
          <a:lnRef idx="2">
            <a:schemeClr val="accent1"/>
          </a:lnRef>
          <a:fillRef idx="0">
            <a:schemeClr val="accent1"/>
          </a:fillRef>
          <a:effectRef idx="1">
            <a:schemeClr val="accent1"/>
          </a:effectRef>
          <a:fontRef idx="minor">
            <a:schemeClr val="tx1"/>
          </a:fontRef>
        </p:style>
      </p:cxnSp>
      <p:sp>
        <p:nvSpPr>
          <p:cNvPr id="10" name="正方形/長方形 9">
            <a:extLst>
              <a:ext uri="{FF2B5EF4-FFF2-40B4-BE49-F238E27FC236}">
                <a16:creationId xmlns:a16="http://schemas.microsoft.com/office/drawing/2014/main" id="{8EDACAA1-0116-3B4D-A3D6-664168AEFB8A}"/>
              </a:ext>
            </a:extLst>
          </p:cNvPr>
          <p:cNvSpPr/>
          <p:nvPr userDrawn="1"/>
        </p:nvSpPr>
        <p:spPr>
          <a:xfrm>
            <a:off x="2843808" y="3645024"/>
            <a:ext cx="914400" cy="914400"/>
          </a:xfrm>
          <a:prstGeom prst="rect">
            <a:avLst/>
          </a:prstGeom>
          <a:solidFill>
            <a:srgbClr val="C6EDDB"/>
          </a:solidFill>
          <a:ln w="25400">
            <a:solidFill>
              <a:srgbClr val="1BA4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AA5E49DE-36DE-BA40-96DC-205D29029E24}"/>
              </a:ext>
            </a:extLst>
          </p:cNvPr>
          <p:cNvGraphicFramePr>
            <a:graphicFrameLocks noGrp="1"/>
          </p:cNvGraphicFramePr>
          <p:nvPr userDrawn="1">
            <p:extLst>
              <p:ext uri="{D42A27DB-BD31-4B8C-83A1-F6EECF244321}">
                <p14:modId xmlns:p14="http://schemas.microsoft.com/office/powerpoint/2010/main" val="1201829914"/>
              </p:ext>
            </p:extLst>
          </p:nvPr>
        </p:nvGraphicFramePr>
        <p:xfrm>
          <a:off x="2267744" y="1864319"/>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96228237"/>
                    </a:ext>
                  </a:extLst>
                </a:gridCol>
                <a:gridCol w="2032000">
                  <a:extLst>
                    <a:ext uri="{9D8B030D-6E8A-4147-A177-3AD203B41FA5}">
                      <a16:colId xmlns:a16="http://schemas.microsoft.com/office/drawing/2014/main" val="2778008692"/>
                    </a:ext>
                  </a:extLst>
                </a:gridCol>
                <a:gridCol w="2032000">
                  <a:extLst>
                    <a:ext uri="{9D8B030D-6E8A-4147-A177-3AD203B41FA5}">
                      <a16:colId xmlns:a16="http://schemas.microsoft.com/office/drawing/2014/main" val="1513437219"/>
                    </a:ext>
                  </a:extLst>
                </a:gridCol>
              </a:tblGrid>
              <a:tr h="370840">
                <a:tc>
                  <a:txBody>
                    <a:bodyPr/>
                    <a:lstStyle/>
                    <a:p>
                      <a:endParaRPr kumimoji="1" lang="ja-JP" altLang="en-US"/>
                    </a:p>
                  </a:txBody>
                  <a:tcPr>
                    <a:solidFill>
                      <a:srgbClr val="1BA466"/>
                    </a:solidFill>
                  </a:tcPr>
                </a:tc>
                <a:tc>
                  <a:txBody>
                    <a:bodyPr/>
                    <a:lstStyle/>
                    <a:p>
                      <a:endParaRPr kumimoji="1" lang="ja-JP" altLang="en-US"/>
                    </a:p>
                  </a:txBody>
                  <a:tcPr>
                    <a:solidFill>
                      <a:srgbClr val="1BA466"/>
                    </a:solidFill>
                  </a:tcPr>
                </a:tc>
                <a:tc>
                  <a:txBody>
                    <a:bodyPr/>
                    <a:lstStyle/>
                    <a:p>
                      <a:endParaRPr kumimoji="1" lang="ja-JP" altLang="en-US"/>
                    </a:p>
                  </a:txBody>
                  <a:tcPr>
                    <a:solidFill>
                      <a:srgbClr val="1BA466"/>
                    </a:solidFill>
                  </a:tcPr>
                </a:tc>
                <a:extLst>
                  <a:ext uri="{0D108BD9-81ED-4DB2-BD59-A6C34878D82A}">
                    <a16:rowId xmlns:a16="http://schemas.microsoft.com/office/drawing/2014/main" val="1133332925"/>
                  </a:ext>
                </a:extLst>
              </a:tr>
              <a:tr h="370840">
                <a:tc>
                  <a:txBody>
                    <a:bodyPr/>
                    <a:lstStyle/>
                    <a:p>
                      <a:endParaRPr kumimoji="1" lang="ja-JP" altLang="en-US"/>
                    </a:p>
                  </a:txBody>
                  <a:tcPr>
                    <a:solidFill>
                      <a:schemeClr val="bg1">
                        <a:lumMod val="95000"/>
                      </a:schemeClr>
                    </a:solidFill>
                  </a:tcPr>
                </a:tc>
                <a:tc>
                  <a:txBody>
                    <a:bodyPr/>
                    <a:lstStyle/>
                    <a:p>
                      <a:endParaRPr kumimoji="1" lang="ja-JP" altLang="en-US"/>
                    </a:p>
                  </a:txBody>
                  <a:tcPr>
                    <a:solidFill>
                      <a:schemeClr val="bg1">
                        <a:lumMod val="95000"/>
                      </a:schemeClr>
                    </a:solidFill>
                  </a:tcPr>
                </a:tc>
                <a:tc>
                  <a:txBody>
                    <a:bodyPr/>
                    <a:lstStyle/>
                    <a:p>
                      <a:endParaRPr kumimoji="1" lang="ja-JP" altLang="en-US"/>
                    </a:p>
                  </a:txBody>
                  <a:tcPr>
                    <a:solidFill>
                      <a:schemeClr val="bg1">
                        <a:lumMod val="95000"/>
                      </a:schemeClr>
                    </a:solidFill>
                  </a:tcPr>
                </a:tc>
                <a:extLst>
                  <a:ext uri="{0D108BD9-81ED-4DB2-BD59-A6C34878D82A}">
                    <a16:rowId xmlns:a16="http://schemas.microsoft.com/office/drawing/2014/main" val="1613186428"/>
                  </a:ext>
                </a:extLst>
              </a:tr>
              <a:tr h="370840">
                <a:tc>
                  <a:txBody>
                    <a:bodyPr/>
                    <a:lstStyle/>
                    <a:p>
                      <a:endParaRPr kumimoji="1" lang="ja-JP" altLang="en-US"/>
                    </a:p>
                  </a:txBody>
                  <a:tcPr>
                    <a:solidFill>
                      <a:schemeClr val="bg1">
                        <a:lumMod val="95000"/>
                      </a:schemeClr>
                    </a:solidFill>
                  </a:tcPr>
                </a:tc>
                <a:tc>
                  <a:txBody>
                    <a:bodyPr/>
                    <a:lstStyle/>
                    <a:p>
                      <a:endParaRPr kumimoji="1" lang="ja-JP" altLang="en-US"/>
                    </a:p>
                  </a:txBody>
                  <a:tcPr>
                    <a:solidFill>
                      <a:schemeClr val="bg1">
                        <a:lumMod val="95000"/>
                      </a:schemeClr>
                    </a:solidFill>
                  </a:tcPr>
                </a:tc>
                <a:tc>
                  <a:txBody>
                    <a:bodyPr/>
                    <a:lstStyle/>
                    <a:p>
                      <a:endParaRPr kumimoji="1" lang="ja-JP" altLang="en-US"/>
                    </a:p>
                  </a:txBody>
                  <a:tcPr>
                    <a:solidFill>
                      <a:schemeClr val="bg1">
                        <a:lumMod val="95000"/>
                      </a:schemeClr>
                    </a:solidFill>
                  </a:tcPr>
                </a:tc>
                <a:extLst>
                  <a:ext uri="{0D108BD9-81ED-4DB2-BD59-A6C34878D82A}">
                    <a16:rowId xmlns:a16="http://schemas.microsoft.com/office/drawing/2014/main" val="3976461672"/>
                  </a:ext>
                </a:extLst>
              </a:tr>
            </a:tbl>
          </a:graphicData>
        </a:graphic>
      </p:graphicFrame>
    </p:spTree>
    <p:extLst>
      <p:ext uri="{BB962C8B-B14F-4D97-AF65-F5344CB8AC3E}">
        <p14:creationId xmlns:p14="http://schemas.microsoft.com/office/powerpoint/2010/main" val="14063218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01DD756-5D27-5043-BE05-9A7167BB1BC8}" type="datetime1">
              <a:rPr lang="en-US" altLang="ja-JP" smtClean="0"/>
              <a:t>2/2/20</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論文準備</a:t>
            </a:r>
            <a:endParaRPr kumimoji="1"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4000">
                <a:solidFill>
                  <a:schemeClr val="tx1">
                    <a:tint val="75000"/>
                  </a:schemeClr>
                </a:solidFill>
              </a:defRPr>
            </a:lvl1pPr>
          </a:lstStyle>
          <a:p>
            <a:fld id="{714125C6-B38B-A140-BA2E-955F2914BBDE}" type="slidenum">
              <a:rPr lang="ja-JP" altLang="en-US" smtClean="0"/>
              <a:pPr/>
              <a:t>‹#›</a:t>
            </a:fld>
            <a:endParaRPr lang="ja-JP" altLang="en-US" dirty="0"/>
          </a:p>
        </p:txBody>
      </p:sp>
    </p:spTree>
    <p:extLst>
      <p:ext uri="{BB962C8B-B14F-4D97-AF65-F5344CB8AC3E}">
        <p14:creationId xmlns:p14="http://schemas.microsoft.com/office/powerpoint/2010/main" val="50846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ctr" defTabSz="457200" rtl="0" eaLnBrk="1" latinLnBrk="0" hangingPunct="1">
        <a:spcBef>
          <a:spcPct val="0"/>
        </a:spcBef>
        <a:buNone/>
        <a:defRPr kumimoji="1" sz="4400" kern="1200">
          <a:solidFill>
            <a:srgbClr val="777777"/>
          </a:solidFill>
          <a:latin typeface="メイリオ" panose="020B0604030504040204" pitchFamily="50" charset="-128"/>
          <a:ea typeface="メイリオ" panose="020B0604030504040204" pitchFamily="50" charset="-128"/>
          <a:cs typeface="+mj-cs"/>
        </a:defRPr>
      </a:lvl1pPr>
    </p:titleStyle>
    <p:bodyStyle>
      <a:lvl1pPr marL="342900" indent="-342900" algn="l" defTabSz="457200" rtl="0" eaLnBrk="1" latinLnBrk="0" hangingPunct="1">
        <a:spcBef>
          <a:spcPct val="20000"/>
        </a:spcBef>
        <a:buFont typeface="Arial"/>
        <a:buChar char="•"/>
        <a:defRPr kumimoji="1" sz="3200" kern="1200">
          <a:solidFill>
            <a:srgbClr val="777777"/>
          </a:solidFill>
          <a:latin typeface="メイリオ" panose="020B0604030504040204" pitchFamily="50" charset="-128"/>
          <a:ea typeface="メイリオ" panose="020B0604030504040204" pitchFamily="50" charset="-128"/>
          <a:cs typeface="+mn-cs"/>
        </a:defRPr>
      </a:lvl1pPr>
      <a:lvl2pPr marL="742950" indent="-285750" algn="l" defTabSz="457200" rtl="0" eaLnBrk="1" latinLnBrk="0" hangingPunct="1">
        <a:spcBef>
          <a:spcPct val="20000"/>
        </a:spcBef>
        <a:buFont typeface="Arial"/>
        <a:buChar char="–"/>
        <a:defRPr kumimoji="1" sz="2800" kern="1200">
          <a:solidFill>
            <a:srgbClr val="777777"/>
          </a:solidFill>
          <a:latin typeface="メイリオ" panose="020B0604030504040204" pitchFamily="50" charset="-128"/>
          <a:ea typeface="メイリオ" panose="020B0604030504040204" pitchFamily="50" charset="-128"/>
          <a:cs typeface="+mn-cs"/>
        </a:defRPr>
      </a:lvl2pPr>
      <a:lvl3pPr marL="1143000" indent="-228600" algn="l" defTabSz="457200" rtl="0" eaLnBrk="1" latinLnBrk="0" hangingPunct="1">
        <a:spcBef>
          <a:spcPct val="20000"/>
        </a:spcBef>
        <a:buFont typeface="Arial"/>
        <a:buChar char="•"/>
        <a:defRPr kumimoji="1" sz="2400" kern="1200">
          <a:solidFill>
            <a:srgbClr val="777777"/>
          </a:solidFill>
          <a:latin typeface="メイリオ" panose="020B0604030504040204" pitchFamily="50" charset="-128"/>
          <a:ea typeface="メイリオ" panose="020B0604030504040204" pitchFamily="50" charset="-128"/>
          <a:cs typeface="+mn-cs"/>
        </a:defRPr>
      </a:lvl3pPr>
      <a:lvl4pPr marL="1600200" indent="-228600" algn="l" defTabSz="457200" rtl="0" eaLnBrk="1" latinLnBrk="0" hangingPunct="1">
        <a:spcBef>
          <a:spcPct val="20000"/>
        </a:spcBef>
        <a:buFont typeface="Arial"/>
        <a:buChar char="–"/>
        <a:defRPr kumimoji="1" sz="2000" kern="1200">
          <a:solidFill>
            <a:srgbClr val="777777"/>
          </a:solidFill>
          <a:latin typeface="メイリオ" panose="020B0604030504040204" pitchFamily="50" charset="-128"/>
          <a:ea typeface="メイリオ" panose="020B0604030504040204" pitchFamily="50" charset="-128"/>
          <a:cs typeface="+mn-cs"/>
        </a:defRPr>
      </a:lvl4pPr>
      <a:lvl5pPr marL="2057400" indent="-228600" algn="l" defTabSz="457200" rtl="0" eaLnBrk="1" latinLnBrk="0" hangingPunct="1">
        <a:spcBef>
          <a:spcPct val="20000"/>
        </a:spcBef>
        <a:buFont typeface="Arial"/>
        <a:buChar char="»"/>
        <a:defRPr kumimoji="1" sz="2000" kern="1200">
          <a:solidFill>
            <a:srgbClr val="777777"/>
          </a:solidFill>
          <a:latin typeface="メイリオ" panose="020B0604030504040204" pitchFamily="50" charset="-128"/>
          <a:ea typeface="メイリオ" panose="020B0604030504040204" pitchFamily="50" charset="-128"/>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09126-E9D7-8D4A-B128-DFBDD3CF4A59}"/>
              </a:ext>
            </a:extLst>
          </p:cNvPr>
          <p:cNvSpPr>
            <a:spLocks noGrp="1"/>
          </p:cNvSpPr>
          <p:nvPr>
            <p:ph type="ctrTitle"/>
          </p:nvPr>
        </p:nvSpPr>
        <p:spPr/>
        <p:txBody>
          <a:bodyPr>
            <a:normAutofit/>
          </a:bodyPr>
          <a:lstStyle/>
          <a:p>
            <a:r>
              <a:rPr kumimoji="1" lang="en-US" altLang="ja-JP" dirty="0"/>
              <a:t>Entropy labelling </a:t>
            </a:r>
            <a:r>
              <a:rPr kumimoji="1" lang="ja-JP" altLang="en-US"/>
              <a:t>論理構成</a:t>
            </a:r>
          </a:p>
        </p:txBody>
      </p:sp>
      <p:sp>
        <p:nvSpPr>
          <p:cNvPr id="3" name="字幕 2">
            <a:extLst>
              <a:ext uri="{FF2B5EF4-FFF2-40B4-BE49-F238E27FC236}">
                <a16:creationId xmlns:a16="http://schemas.microsoft.com/office/drawing/2014/main" id="{F60FB8B6-926B-BD44-AE1D-F02C2DA2FE54}"/>
              </a:ext>
            </a:extLst>
          </p:cNvPr>
          <p:cNvSpPr>
            <a:spLocks noGrp="1"/>
          </p:cNvSpPr>
          <p:nvPr>
            <p:ph type="subTitle" idx="1"/>
          </p:nvPr>
        </p:nvSpPr>
        <p:spPr/>
        <p:txBody>
          <a:bodyPr/>
          <a:lstStyle/>
          <a:p>
            <a:r>
              <a:rPr lang="en-US" altLang="ja-JP" dirty="0"/>
              <a:t>M1 </a:t>
            </a:r>
            <a:r>
              <a:rPr lang="ja-JP" altLang="en-US"/>
              <a:t>五島</a:t>
            </a:r>
            <a:endParaRPr kumimoji="1" lang="en-US" altLang="ja-JP" dirty="0"/>
          </a:p>
        </p:txBody>
      </p:sp>
    </p:spTree>
    <p:extLst>
      <p:ext uri="{BB962C8B-B14F-4D97-AF65-F5344CB8AC3E}">
        <p14:creationId xmlns:p14="http://schemas.microsoft.com/office/powerpoint/2010/main" val="416354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FE0E-BD1A-3145-AD3B-CEDD14EF4369}"/>
              </a:ext>
            </a:extLst>
          </p:cNvPr>
          <p:cNvSpPr>
            <a:spLocks noGrp="1"/>
          </p:cNvSpPr>
          <p:nvPr>
            <p:ph type="title"/>
          </p:nvPr>
        </p:nvSpPr>
        <p:spPr/>
        <p:txBody>
          <a:bodyPr/>
          <a:lstStyle/>
          <a:p>
            <a:r>
              <a:rPr lang="en-GB" dirty="0"/>
              <a:t>IV. </a:t>
            </a:r>
            <a:r>
              <a:rPr lang="ja-JP" altLang="en-US"/>
              <a:t>実験設定</a:t>
            </a:r>
            <a:endParaRPr lang="en-GB" dirty="0"/>
          </a:p>
        </p:txBody>
      </p:sp>
      <p:sp>
        <p:nvSpPr>
          <p:cNvPr id="3" name="Date Placeholder 2">
            <a:extLst>
              <a:ext uri="{FF2B5EF4-FFF2-40B4-BE49-F238E27FC236}">
                <a16:creationId xmlns:a16="http://schemas.microsoft.com/office/drawing/2014/main" id="{7875B9A9-FD20-AD45-B255-1126EBA7D190}"/>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030B5E75-44E1-B145-B75E-50DBF48E1616}"/>
              </a:ext>
            </a:extLst>
          </p:cNvPr>
          <p:cNvSpPr>
            <a:spLocks noGrp="1"/>
          </p:cNvSpPr>
          <p:nvPr>
            <p:ph type="ftr" sz="quarter" idx="11"/>
          </p:nvPr>
        </p:nvSpPr>
        <p:spPr/>
        <p:txBody>
          <a:bodyPr/>
          <a:lstStyle/>
          <a:p>
            <a:r>
              <a:rPr lang="ja-JP" altLang="en-US"/>
              <a:t>論文準備</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732270F-E9B9-C348-9F33-4B373277A247}"/>
                  </a:ext>
                </a:extLst>
              </p:cNvPr>
              <p:cNvSpPr>
                <a:spLocks noGrp="1"/>
              </p:cNvSpPr>
              <p:nvPr>
                <p:ph idx="1"/>
              </p:nvPr>
            </p:nvSpPr>
            <p:spPr/>
            <p:txBody>
              <a:bodyPr>
                <a:normAutofit fontScale="85000" lnSpcReduction="20000"/>
              </a:bodyPr>
              <a:lstStyle/>
              <a:p>
                <a:r>
                  <a:rPr lang="ja-JP" altLang="en-US"/>
                  <a:t>アノテータを模した学習器を作成</a:t>
                </a:r>
                <a:endParaRPr lang="en-US" altLang="ja-JP" dirty="0"/>
              </a:p>
              <a:p>
                <a:pPr lvl="1"/>
                <a:r>
                  <a:rPr lang="ja-JP" altLang="en-US"/>
                  <a:t>サブクラスの全組み合わせを作り，それら全てに対して実験</a:t>
                </a:r>
                <a:endParaRPr lang="en-US" altLang="ja-JP" dirty="0"/>
              </a:p>
              <a:p>
                <a:pPr lvl="1"/>
                <a:r>
                  <a:rPr lang="en-GB" dirty="0"/>
                  <a:t>「</a:t>
                </a:r>
                <a:r>
                  <a:rPr lang="ja-JP" altLang="en-US"/>
                  <a:t>迷う」アノテータを作るために「データを不均衡にする」「データにノイズを加える」など</a:t>
                </a:r>
                <a:r>
                  <a:rPr lang="en-US" altLang="ja-JP" dirty="0"/>
                  <a:t>…</a:t>
                </a:r>
              </a:p>
              <a:p>
                <a:pPr lvl="1"/>
                <a:r>
                  <a:rPr lang="ja-JP" altLang="en-US"/>
                  <a:t>比較のため，作り方はアノテータモデル間で統一</a:t>
                </a:r>
                <a:endParaRPr lang="en-US" altLang="ja-JP" dirty="0"/>
              </a:p>
              <a:p>
                <a:r>
                  <a:rPr lang="ja-JP" altLang="en-US"/>
                  <a:t>作成された学習器によってアノテーション</a:t>
                </a:r>
                <a:endParaRPr lang="en-US" altLang="ja-JP" dirty="0"/>
              </a:p>
              <a:p>
                <a:pPr lvl="1"/>
                <a:r>
                  <a:rPr lang="ja-JP" altLang="en-US"/>
                  <a:t>ここで</a:t>
                </a:r>
                <a:r>
                  <a:rPr lang="en-US" altLang="ja-JP" dirty="0"/>
                  <a:t>top-k</a:t>
                </a:r>
                <a:r>
                  <a:rPr lang="ja-JP" altLang="en-US"/>
                  <a:t>や</a:t>
                </a:r>
                <a:r>
                  <a:rPr lang="en-US" altLang="ja-JP" dirty="0" err="1"/>
                  <a:t>shannon</a:t>
                </a:r>
                <a:r>
                  <a:rPr lang="ja-JP" altLang="en-US"/>
                  <a:t>などのモデルを適用</a:t>
                </a:r>
                <a:endParaRPr lang="en-US" altLang="ja-JP" dirty="0"/>
              </a:p>
              <a:p>
                <a:r>
                  <a:rPr lang="ja-JP" altLang="en-US"/>
                  <a:t>得られたラベルセットのラベルの精度や平均ラベル数をグラフ化して比較</a:t>
                </a:r>
                <a:endParaRPr lang="en-US" altLang="ja-JP" dirty="0"/>
              </a:p>
              <a:p>
                <a:pPr lvl="1"/>
                <a:r>
                  <a:rPr lang="ja-JP" altLang="en-US"/>
                  <a:t>ラベルの精度は個々にバラして，いわゆる</a:t>
                </a:r>
                <a:r>
                  <a:rPr lang="en-US" altLang="ja-JP" dirty="0"/>
                  <a:t>precision</a:t>
                </a:r>
                <a:r>
                  <a:rPr lang="ja-JP" altLang="en-US"/>
                  <a:t>式に計算</a:t>
                </a:r>
                <a:endParaRPr lang="en-US" altLang="ja-JP" dirty="0"/>
              </a:p>
              <a:p>
                <a:pPr lvl="1"/>
                <a:r>
                  <a:rPr lang="ja-JP" altLang="en-US"/>
                  <a:t>平均ラベル数はそのままの意味</a:t>
                </a:r>
                <a:r>
                  <a:rPr lang="en-US" altLang="ja-JP" dirty="0"/>
                  <a:t>; </a:t>
                </a:r>
                <a14:m>
                  <m:oMath xmlns:m="http://schemas.openxmlformats.org/officeDocument/2006/math">
                    <m:r>
                      <a:rPr lang="ja-JP" altLang="en-US" i="1" dirty="0">
                        <a:latin typeface="Cambria Math" panose="02040503050406030204" pitchFamily="18" charset="0"/>
                      </a:rPr>
                      <m:t>ラベルセット</m:t>
                    </m:r>
                    <m:r>
                      <a:rPr lang="ja-JP" altLang="en-US" i="1" dirty="0" smtClean="0">
                        <a:latin typeface="Cambria Math" panose="02040503050406030204" pitchFamily="18" charset="0"/>
                      </a:rPr>
                      <m:t>サイズ</m:t>
                    </m:r>
                    <m:r>
                      <a:rPr lang="en-US" altLang="ja-JP" b="0" i="1" dirty="0" smtClean="0">
                        <a:latin typeface="Cambria Math" panose="02040503050406030204" pitchFamily="18" charset="0"/>
                      </a:rPr>
                      <m:t>/</m:t>
                    </m:r>
                    <m:r>
                      <a:rPr lang="ja-JP" altLang="en-US" i="1" dirty="0">
                        <a:latin typeface="Cambria Math" panose="02040503050406030204" pitchFamily="18" charset="0"/>
                      </a:rPr>
                      <m:t>サンプル</m:t>
                    </m:r>
                    <m:r>
                      <a:rPr lang="ja-JP" altLang="en-US" i="1" dirty="0" smtClean="0">
                        <a:latin typeface="Cambria Math" panose="02040503050406030204" pitchFamily="18" charset="0"/>
                      </a:rPr>
                      <m:t>数</m:t>
                    </m:r>
                  </m:oMath>
                </a14:m>
                <a:endParaRPr lang="en-US" altLang="ja-JP" dirty="0"/>
              </a:p>
            </p:txBody>
          </p:sp>
        </mc:Choice>
        <mc:Fallback>
          <p:sp>
            <p:nvSpPr>
              <p:cNvPr id="5" name="Content Placeholder 4">
                <a:extLst>
                  <a:ext uri="{FF2B5EF4-FFF2-40B4-BE49-F238E27FC236}">
                    <a16:creationId xmlns:a16="http://schemas.microsoft.com/office/drawing/2014/main" id="{0732270F-E9B9-C348-9F33-4B373277A247}"/>
                  </a:ext>
                </a:extLst>
              </p:cNvPr>
              <p:cNvSpPr>
                <a:spLocks noGrp="1" noRot="1" noChangeAspect="1" noMove="1" noResize="1" noEditPoints="1" noAdjustHandles="1" noChangeArrowheads="1" noChangeShapeType="1" noTextEdit="1"/>
              </p:cNvSpPr>
              <p:nvPr>
                <p:ph idx="1"/>
              </p:nvPr>
            </p:nvSpPr>
            <p:spPr>
              <a:blipFill>
                <a:blip r:embed="rId2"/>
                <a:stretch>
                  <a:fillRect l="-1080"/>
                </a:stretch>
              </a:blipFill>
            </p:spPr>
            <p:txBody>
              <a:bodyPr/>
              <a:lstStyle/>
              <a:p>
                <a:r>
                  <a:rPr lang="en-GB">
                    <a:noFill/>
                  </a:rPr>
                  <a:t> </a:t>
                </a:r>
              </a:p>
            </p:txBody>
          </p:sp>
        </mc:Fallback>
      </mc:AlternateContent>
    </p:spTree>
    <p:extLst>
      <p:ext uri="{BB962C8B-B14F-4D97-AF65-F5344CB8AC3E}">
        <p14:creationId xmlns:p14="http://schemas.microsoft.com/office/powerpoint/2010/main" val="95392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3CC2-7F77-3243-9F2A-B40E6B26B8D8}"/>
              </a:ext>
            </a:extLst>
          </p:cNvPr>
          <p:cNvSpPr>
            <a:spLocks noGrp="1"/>
          </p:cNvSpPr>
          <p:nvPr>
            <p:ph type="title"/>
          </p:nvPr>
        </p:nvSpPr>
        <p:spPr/>
        <p:txBody>
          <a:bodyPr/>
          <a:lstStyle/>
          <a:p>
            <a:r>
              <a:rPr lang="en-GB" dirty="0"/>
              <a:t>V. </a:t>
            </a:r>
            <a:r>
              <a:rPr lang="ja-JP" altLang="en-US"/>
              <a:t>実験結果と考察</a:t>
            </a:r>
            <a:endParaRPr lang="en-GB" dirty="0"/>
          </a:p>
        </p:txBody>
      </p:sp>
      <p:sp>
        <p:nvSpPr>
          <p:cNvPr id="3" name="Date Placeholder 2">
            <a:extLst>
              <a:ext uri="{FF2B5EF4-FFF2-40B4-BE49-F238E27FC236}">
                <a16:creationId xmlns:a16="http://schemas.microsoft.com/office/drawing/2014/main" id="{48FDC7D8-9617-474D-8871-FD39C735177E}"/>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9FC8EC8D-4EEA-DB48-96A0-6915FD98BD97}"/>
              </a:ext>
            </a:extLst>
          </p:cNvPr>
          <p:cNvSpPr>
            <a:spLocks noGrp="1"/>
          </p:cNvSpPr>
          <p:nvPr>
            <p:ph type="ftr" sz="quarter" idx="11"/>
          </p:nvPr>
        </p:nvSpPr>
        <p:spPr/>
        <p:txBody>
          <a:bodyPr/>
          <a:lstStyle/>
          <a:p>
            <a:r>
              <a:rPr lang="ja-JP" altLang="en-US"/>
              <a:t>論文準備</a:t>
            </a:r>
          </a:p>
        </p:txBody>
      </p:sp>
      <p:sp>
        <p:nvSpPr>
          <p:cNvPr id="5" name="Content Placeholder 4">
            <a:extLst>
              <a:ext uri="{FF2B5EF4-FFF2-40B4-BE49-F238E27FC236}">
                <a16:creationId xmlns:a16="http://schemas.microsoft.com/office/drawing/2014/main" id="{01BD0D88-D1D8-DA45-852D-65CAAC89F14F}"/>
              </a:ext>
            </a:extLst>
          </p:cNvPr>
          <p:cNvSpPr>
            <a:spLocks noGrp="1"/>
          </p:cNvSpPr>
          <p:nvPr>
            <p:ph idx="1"/>
          </p:nvPr>
        </p:nvSpPr>
        <p:spPr/>
        <p:txBody>
          <a:bodyPr>
            <a:normAutofit lnSpcReduction="10000"/>
          </a:bodyPr>
          <a:lstStyle/>
          <a:p>
            <a:r>
              <a:rPr lang="ja-JP" altLang="en-US"/>
              <a:t>動的ラベル数のほうが大抵の場合精度が高い</a:t>
            </a:r>
            <a:endParaRPr lang="en-GB" altLang="ja-JP" dirty="0"/>
          </a:p>
          <a:p>
            <a:r>
              <a:rPr lang="ja-JP" altLang="en-US"/>
              <a:t>迷うアノテータの場合は</a:t>
            </a:r>
            <a:r>
              <a:rPr lang="en-US" altLang="ja-JP" dirty="0"/>
              <a:t>entropy</a:t>
            </a:r>
            <a:r>
              <a:rPr lang="ja-JP" altLang="en-US"/>
              <a:t>が</a:t>
            </a:r>
            <a:r>
              <a:rPr lang="en-US" altLang="ja-JP" dirty="0"/>
              <a:t>top-k</a:t>
            </a:r>
            <a:r>
              <a:rPr lang="ja-JP" altLang="en-US"/>
              <a:t>を上回っていると理想的だが</a:t>
            </a:r>
            <a:r>
              <a:rPr lang="en-US" altLang="ja-JP" dirty="0"/>
              <a:t>… (</a:t>
            </a:r>
            <a:r>
              <a:rPr lang="ja-JP" altLang="en-US"/>
              <a:t>まだ結果がない</a:t>
            </a:r>
            <a:r>
              <a:rPr lang="en-US" altLang="ja-JP" dirty="0"/>
              <a:t>)</a:t>
            </a:r>
          </a:p>
          <a:p>
            <a:pPr lvl="1"/>
            <a:r>
              <a:rPr lang="ja-JP" altLang="en-US"/>
              <a:t>これについて作成方法を先生に相談</a:t>
            </a:r>
            <a:endParaRPr lang="en-US" altLang="ja-JP" dirty="0"/>
          </a:p>
          <a:p>
            <a:pPr lvl="1"/>
            <a:r>
              <a:rPr lang="ja-JP" altLang="en-US"/>
              <a:t>学習器が迷いがちなものを</a:t>
            </a:r>
            <a:r>
              <a:rPr lang="en-US" altLang="ja-JP" dirty="0"/>
              <a:t>label swap</a:t>
            </a:r>
            <a:r>
              <a:rPr lang="ja-JP" altLang="en-US"/>
              <a:t>するのがいいか，など</a:t>
            </a:r>
            <a:endParaRPr lang="en-US" altLang="ja-JP" dirty="0"/>
          </a:p>
          <a:p>
            <a:r>
              <a:rPr lang="ja-JP" altLang="en-US"/>
              <a:t>アノテータへの指示は「より詳細で具体的な指示を与え，その中で自由に振る舞わせるのが最善」と書く</a:t>
            </a:r>
            <a:endParaRPr lang="en-US" altLang="ja-JP" dirty="0"/>
          </a:p>
        </p:txBody>
      </p:sp>
    </p:spTree>
    <p:extLst>
      <p:ext uri="{BB962C8B-B14F-4D97-AF65-F5344CB8AC3E}">
        <p14:creationId xmlns:p14="http://schemas.microsoft.com/office/powerpoint/2010/main" val="233929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8E1F-E641-5248-A1A7-7EFAED2313EE}"/>
              </a:ext>
            </a:extLst>
          </p:cNvPr>
          <p:cNvSpPr>
            <a:spLocks noGrp="1"/>
          </p:cNvSpPr>
          <p:nvPr>
            <p:ph type="title"/>
          </p:nvPr>
        </p:nvSpPr>
        <p:spPr/>
        <p:txBody>
          <a:bodyPr/>
          <a:lstStyle/>
          <a:p>
            <a:r>
              <a:rPr lang="en-GB" dirty="0"/>
              <a:t>VI. </a:t>
            </a:r>
            <a:r>
              <a:rPr lang="ja-JP" altLang="en-US"/>
              <a:t>結論</a:t>
            </a:r>
            <a:r>
              <a:rPr lang="en-GB" dirty="0"/>
              <a:t> </a:t>
            </a:r>
          </a:p>
        </p:txBody>
      </p:sp>
      <p:sp>
        <p:nvSpPr>
          <p:cNvPr id="3" name="Date Placeholder 2">
            <a:extLst>
              <a:ext uri="{FF2B5EF4-FFF2-40B4-BE49-F238E27FC236}">
                <a16:creationId xmlns:a16="http://schemas.microsoft.com/office/drawing/2014/main" id="{2E7FEE31-8446-D544-AC6F-045CB83722CD}"/>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D7267814-ECFC-594A-8B55-29A0072AA2AD}"/>
              </a:ext>
            </a:extLst>
          </p:cNvPr>
          <p:cNvSpPr>
            <a:spLocks noGrp="1"/>
          </p:cNvSpPr>
          <p:nvPr>
            <p:ph type="ftr" sz="quarter" idx="11"/>
          </p:nvPr>
        </p:nvSpPr>
        <p:spPr/>
        <p:txBody>
          <a:bodyPr/>
          <a:lstStyle/>
          <a:p>
            <a:r>
              <a:rPr lang="ja-JP" altLang="en-US"/>
              <a:t>論文準備</a:t>
            </a:r>
          </a:p>
        </p:txBody>
      </p:sp>
      <p:sp>
        <p:nvSpPr>
          <p:cNvPr id="5" name="Content Placeholder 4">
            <a:extLst>
              <a:ext uri="{FF2B5EF4-FFF2-40B4-BE49-F238E27FC236}">
                <a16:creationId xmlns:a16="http://schemas.microsoft.com/office/drawing/2014/main" id="{E99526B2-2D64-DE4B-9628-ADEC839D3ECE}"/>
              </a:ext>
            </a:extLst>
          </p:cNvPr>
          <p:cNvSpPr>
            <a:spLocks noGrp="1"/>
          </p:cNvSpPr>
          <p:nvPr>
            <p:ph idx="1"/>
          </p:nvPr>
        </p:nvSpPr>
        <p:spPr/>
        <p:txBody>
          <a:bodyPr/>
          <a:lstStyle/>
          <a:p>
            <a:r>
              <a:rPr lang="en-GB" dirty="0"/>
              <a:t>Intro</a:t>
            </a:r>
            <a:r>
              <a:rPr lang="ja-JP" altLang="en-US"/>
              <a:t>の内容をなぞって数行で説明</a:t>
            </a:r>
            <a:endParaRPr lang="en-US" altLang="ja-JP" dirty="0"/>
          </a:p>
          <a:p>
            <a:r>
              <a:rPr lang="ja-JP" altLang="en-US"/>
              <a:t>実際の人間のアノテータによる実験は</a:t>
            </a:r>
            <a:r>
              <a:rPr lang="en-US" altLang="ja-JP" dirty="0"/>
              <a:t>future work</a:t>
            </a:r>
            <a:r>
              <a:rPr lang="ja-JP" altLang="en-US"/>
              <a:t>とする</a:t>
            </a:r>
            <a:endParaRPr lang="en-GB" dirty="0"/>
          </a:p>
        </p:txBody>
      </p:sp>
    </p:spTree>
    <p:extLst>
      <p:ext uri="{BB962C8B-B14F-4D97-AF65-F5344CB8AC3E}">
        <p14:creationId xmlns:p14="http://schemas.microsoft.com/office/powerpoint/2010/main" val="405803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0370-082D-8142-AEF5-6A3658846A8A}"/>
              </a:ext>
            </a:extLst>
          </p:cNvPr>
          <p:cNvSpPr>
            <a:spLocks noGrp="1"/>
          </p:cNvSpPr>
          <p:nvPr>
            <p:ph type="title"/>
          </p:nvPr>
        </p:nvSpPr>
        <p:spPr/>
        <p:txBody>
          <a:bodyPr/>
          <a:lstStyle/>
          <a:p>
            <a:r>
              <a:rPr lang="en-GB" dirty="0"/>
              <a:t>appendix</a:t>
            </a:r>
          </a:p>
        </p:txBody>
      </p:sp>
      <p:sp>
        <p:nvSpPr>
          <p:cNvPr id="3" name="Date Placeholder 2">
            <a:extLst>
              <a:ext uri="{FF2B5EF4-FFF2-40B4-BE49-F238E27FC236}">
                <a16:creationId xmlns:a16="http://schemas.microsoft.com/office/drawing/2014/main" id="{261D1E78-0C5E-D04F-B627-D3C6355BE326}"/>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AB663607-1952-7C4F-8A1F-1A3434133A76}"/>
              </a:ext>
            </a:extLst>
          </p:cNvPr>
          <p:cNvSpPr>
            <a:spLocks noGrp="1"/>
          </p:cNvSpPr>
          <p:nvPr>
            <p:ph type="ftr" sz="quarter" idx="11"/>
          </p:nvPr>
        </p:nvSpPr>
        <p:spPr/>
        <p:txBody>
          <a:bodyPr/>
          <a:lstStyle/>
          <a:p>
            <a:r>
              <a:rPr lang="ja-JP" altLang="en-US"/>
              <a:t>論文準備</a:t>
            </a:r>
          </a:p>
        </p:txBody>
      </p:sp>
      <p:sp>
        <p:nvSpPr>
          <p:cNvPr id="5" name="Content Placeholder 4">
            <a:extLst>
              <a:ext uri="{FF2B5EF4-FFF2-40B4-BE49-F238E27FC236}">
                <a16:creationId xmlns:a16="http://schemas.microsoft.com/office/drawing/2014/main" id="{E2803F20-906B-DC46-92D4-6A0334474CD9}"/>
              </a:ext>
            </a:extLst>
          </p:cNvPr>
          <p:cNvSpPr>
            <a:spLocks noGrp="1"/>
          </p:cNvSpPr>
          <p:nvPr>
            <p:ph idx="1"/>
          </p:nvPr>
        </p:nvSpPr>
        <p:spPr/>
        <p:txBody>
          <a:bodyPr/>
          <a:lstStyle/>
          <a:p>
            <a:r>
              <a:rPr lang="ja-JP" altLang="en-US"/>
              <a:t>本論部分で出てくる式変形など</a:t>
            </a:r>
            <a:endParaRPr lang="en-GB" dirty="0"/>
          </a:p>
        </p:txBody>
      </p:sp>
    </p:spTree>
    <p:extLst>
      <p:ext uri="{BB962C8B-B14F-4D97-AF65-F5344CB8AC3E}">
        <p14:creationId xmlns:p14="http://schemas.microsoft.com/office/powerpoint/2010/main" val="153014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C44F-9D9C-D94B-8814-AEFD0D257F97}"/>
              </a:ext>
            </a:extLst>
          </p:cNvPr>
          <p:cNvSpPr>
            <a:spLocks noGrp="1"/>
          </p:cNvSpPr>
          <p:nvPr>
            <p:ph type="title"/>
          </p:nvPr>
        </p:nvSpPr>
        <p:spPr/>
        <p:txBody>
          <a:bodyPr/>
          <a:lstStyle/>
          <a:p>
            <a:r>
              <a:rPr lang="en-GB" dirty="0" err="1"/>
              <a:t>Abst</a:t>
            </a:r>
            <a:endParaRPr lang="en-GB" dirty="0"/>
          </a:p>
        </p:txBody>
      </p:sp>
      <p:sp>
        <p:nvSpPr>
          <p:cNvPr id="3" name="Date Placeholder 2">
            <a:extLst>
              <a:ext uri="{FF2B5EF4-FFF2-40B4-BE49-F238E27FC236}">
                <a16:creationId xmlns:a16="http://schemas.microsoft.com/office/drawing/2014/main" id="{240A3679-C385-ED43-8122-23AD6C29F4D8}"/>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FA11EFE2-6570-F241-B8B6-1A4540F109F0}"/>
              </a:ext>
            </a:extLst>
          </p:cNvPr>
          <p:cNvSpPr>
            <a:spLocks noGrp="1"/>
          </p:cNvSpPr>
          <p:nvPr>
            <p:ph type="ftr" sz="quarter" idx="11"/>
          </p:nvPr>
        </p:nvSpPr>
        <p:spPr/>
        <p:txBody>
          <a:bodyPr/>
          <a:lstStyle/>
          <a:p>
            <a:r>
              <a:rPr lang="ja-JP" altLang="en-US"/>
              <a:t>論文準備</a:t>
            </a:r>
          </a:p>
        </p:txBody>
      </p:sp>
      <p:sp>
        <p:nvSpPr>
          <p:cNvPr id="5" name="Content Placeholder 4">
            <a:extLst>
              <a:ext uri="{FF2B5EF4-FFF2-40B4-BE49-F238E27FC236}">
                <a16:creationId xmlns:a16="http://schemas.microsoft.com/office/drawing/2014/main" id="{C08EEFBC-AD91-9A49-95B5-C3333E08A525}"/>
              </a:ext>
            </a:extLst>
          </p:cNvPr>
          <p:cNvSpPr>
            <a:spLocks noGrp="1"/>
          </p:cNvSpPr>
          <p:nvPr>
            <p:ph idx="1"/>
          </p:nvPr>
        </p:nvSpPr>
        <p:spPr/>
        <p:txBody>
          <a:bodyPr>
            <a:normAutofit fontScale="85000" lnSpcReduction="10000"/>
          </a:bodyPr>
          <a:lstStyle/>
          <a:p>
            <a:r>
              <a:rPr lang="ja-JP" altLang="en-US"/>
              <a:t>本研究では「自信」と「積極度」という自由意志に基づく要素を導入し，アノテータ次第で動的にラベル数を変えられるモデルを提案</a:t>
            </a:r>
            <a:endParaRPr lang="en-US" altLang="ja-JP" dirty="0"/>
          </a:p>
          <a:p>
            <a:r>
              <a:rPr lang="ja-JP" altLang="en-US"/>
              <a:t>アノテーションの既存研究について述べる</a:t>
            </a:r>
            <a:endParaRPr lang="en-GB" altLang="ja-JP" dirty="0"/>
          </a:p>
          <a:p>
            <a:pPr lvl="1"/>
            <a:r>
              <a:rPr lang="ja-JP" altLang="en-US"/>
              <a:t>低コストを目標としたモデルが登場している</a:t>
            </a:r>
            <a:endParaRPr lang="en-US" altLang="ja-JP" dirty="0"/>
          </a:p>
          <a:p>
            <a:r>
              <a:rPr lang="ja-JP" altLang="en-US"/>
              <a:t>既存研究のものでは目的とモデルの実態に乖離がある</a:t>
            </a:r>
            <a:endParaRPr lang="en-US" altLang="ja-JP" dirty="0"/>
          </a:p>
          <a:p>
            <a:pPr lvl="1"/>
            <a:r>
              <a:rPr lang="ja-JP" altLang="en-US"/>
              <a:t>必ずしも低コストでもない</a:t>
            </a:r>
            <a:endParaRPr lang="en-US" altLang="ja-JP" dirty="0"/>
          </a:p>
          <a:p>
            <a:r>
              <a:rPr lang="ja-JP" altLang="en-US"/>
              <a:t>提案モデルと既存モデルを比較すると，提案モデルの方が優れている</a:t>
            </a:r>
            <a:r>
              <a:rPr lang="en-US" altLang="ja-JP" dirty="0"/>
              <a:t>…</a:t>
            </a:r>
          </a:p>
          <a:p>
            <a:pPr marL="457200" lvl="1" indent="0">
              <a:buNone/>
            </a:pPr>
            <a:endParaRPr lang="en-US" altLang="ja-JP" dirty="0"/>
          </a:p>
          <a:p>
            <a:pPr lvl="1"/>
            <a:endParaRPr lang="en-US" altLang="ja-JP" dirty="0"/>
          </a:p>
        </p:txBody>
      </p:sp>
    </p:spTree>
    <p:extLst>
      <p:ext uri="{BB962C8B-B14F-4D97-AF65-F5344CB8AC3E}">
        <p14:creationId xmlns:p14="http://schemas.microsoft.com/office/powerpoint/2010/main" val="48956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594E1-B8F4-C34B-BAF2-E1BB19BCC03C}"/>
              </a:ext>
            </a:extLst>
          </p:cNvPr>
          <p:cNvSpPr>
            <a:spLocks noGrp="1"/>
          </p:cNvSpPr>
          <p:nvPr>
            <p:ph type="title"/>
          </p:nvPr>
        </p:nvSpPr>
        <p:spPr/>
        <p:txBody>
          <a:bodyPr>
            <a:normAutofit fontScale="90000"/>
          </a:bodyPr>
          <a:lstStyle/>
          <a:p>
            <a:r>
              <a:rPr lang="en-GB" dirty="0"/>
              <a:t>I. Intro | </a:t>
            </a:r>
            <a:r>
              <a:rPr lang="ja-JP" altLang="en-US"/>
              <a:t>従来のアノテーションについて</a:t>
            </a:r>
            <a:endParaRPr kumimoji="1" lang="ja-JP" altLang="en-US"/>
          </a:p>
        </p:txBody>
      </p:sp>
      <p:sp>
        <p:nvSpPr>
          <p:cNvPr id="3" name="日付プレースホルダー 2">
            <a:extLst>
              <a:ext uri="{FF2B5EF4-FFF2-40B4-BE49-F238E27FC236}">
                <a16:creationId xmlns:a16="http://schemas.microsoft.com/office/drawing/2014/main" id="{671530C2-AC46-CD46-A8B2-FD83D1008312}"/>
              </a:ext>
            </a:extLst>
          </p:cNvPr>
          <p:cNvSpPr>
            <a:spLocks noGrp="1"/>
          </p:cNvSpPr>
          <p:nvPr>
            <p:ph type="dt" sz="half" idx="10"/>
          </p:nvPr>
        </p:nvSpPr>
        <p:spPr/>
        <p:txBody>
          <a:bodyPr/>
          <a:lstStyle/>
          <a:p>
            <a:fld id="{8E0C9158-D6EE-DD41-81DE-26B76480A5B1}" type="datetime1">
              <a:rPr lang="en-US" altLang="ja-JP" smtClean="0"/>
              <a:t>2/2/20</a:t>
            </a:fld>
            <a:endParaRPr lang="ja-JP" altLang="en-US" dirty="0"/>
          </a:p>
        </p:txBody>
      </p:sp>
      <p:sp>
        <p:nvSpPr>
          <p:cNvPr id="4" name="フッター プレースホルダー 3">
            <a:extLst>
              <a:ext uri="{FF2B5EF4-FFF2-40B4-BE49-F238E27FC236}">
                <a16:creationId xmlns:a16="http://schemas.microsoft.com/office/drawing/2014/main" id="{BEF5FC9F-B0B5-1D46-A328-6349C897130D}"/>
              </a:ext>
            </a:extLst>
          </p:cNvPr>
          <p:cNvSpPr>
            <a:spLocks noGrp="1"/>
          </p:cNvSpPr>
          <p:nvPr>
            <p:ph type="ftr" sz="quarter" idx="11"/>
          </p:nvPr>
        </p:nvSpPr>
        <p:spPr/>
        <p:txBody>
          <a:bodyPr/>
          <a:lstStyle/>
          <a:p>
            <a:r>
              <a:rPr lang="ja-JP" altLang="en-US"/>
              <a:t>論文準備</a:t>
            </a:r>
          </a:p>
        </p:txBody>
      </p:sp>
      <p:sp>
        <p:nvSpPr>
          <p:cNvPr id="5" name="コンテンツ プレースホルダー 4">
            <a:extLst>
              <a:ext uri="{FF2B5EF4-FFF2-40B4-BE49-F238E27FC236}">
                <a16:creationId xmlns:a16="http://schemas.microsoft.com/office/drawing/2014/main" id="{4AC83485-F541-0443-A2C6-EBA296F2834A}"/>
              </a:ext>
            </a:extLst>
          </p:cNvPr>
          <p:cNvSpPr>
            <a:spLocks noGrp="1"/>
          </p:cNvSpPr>
          <p:nvPr>
            <p:ph idx="1"/>
          </p:nvPr>
        </p:nvSpPr>
        <p:spPr/>
        <p:txBody>
          <a:bodyPr/>
          <a:lstStyle/>
          <a:p>
            <a:r>
              <a:rPr kumimoji="1" lang="ja-JP" altLang="en-US"/>
              <a:t>アノテーションにもいくつか種類がある</a:t>
            </a:r>
            <a:r>
              <a:rPr kumimoji="1" lang="en-US" altLang="ja-JP" dirty="0"/>
              <a:t>;</a:t>
            </a:r>
          </a:p>
          <a:p>
            <a:pPr lvl="1"/>
            <a:r>
              <a:rPr lang="en-US" altLang="ja-JP" dirty="0"/>
              <a:t>Ordinary</a:t>
            </a:r>
          </a:p>
          <a:p>
            <a:pPr lvl="1"/>
            <a:r>
              <a:rPr lang="en-US" altLang="ja-JP" dirty="0"/>
              <a:t>Complementary</a:t>
            </a:r>
          </a:p>
          <a:p>
            <a:pPr lvl="1"/>
            <a:r>
              <a:rPr kumimoji="1" lang="en-US" altLang="ja-JP" dirty="0"/>
              <a:t>Multiple</a:t>
            </a:r>
            <a:endParaRPr lang="en-US" altLang="ja-JP" dirty="0"/>
          </a:p>
          <a:p>
            <a:r>
              <a:rPr lang="ja-JP" altLang="en-US"/>
              <a:t>「アノテータは人間である」という条件がある</a:t>
            </a:r>
            <a:endParaRPr lang="en-US" altLang="ja-JP" dirty="0"/>
          </a:p>
          <a:p>
            <a:pPr marL="0" indent="0">
              <a:buNone/>
            </a:pPr>
            <a:endParaRPr lang="en-US" altLang="ja-JP" dirty="0"/>
          </a:p>
        </p:txBody>
      </p:sp>
      <p:sp>
        <p:nvSpPr>
          <p:cNvPr id="6" name="Down Arrow 5">
            <a:extLst>
              <a:ext uri="{FF2B5EF4-FFF2-40B4-BE49-F238E27FC236}">
                <a16:creationId xmlns:a16="http://schemas.microsoft.com/office/drawing/2014/main" id="{12B5C1D6-591D-F845-9BCF-4F9A81ED772B}"/>
              </a:ext>
            </a:extLst>
          </p:cNvPr>
          <p:cNvSpPr/>
          <p:nvPr/>
        </p:nvSpPr>
        <p:spPr>
          <a:xfrm>
            <a:off x="4283968" y="4293096"/>
            <a:ext cx="576064" cy="648072"/>
          </a:xfrm>
          <a:prstGeom prst="downArrow">
            <a:avLst/>
          </a:prstGeom>
          <a:solidFill>
            <a:srgbClr val="C6EDDB"/>
          </a:solidFill>
          <a:ln w="25400">
            <a:solidFill>
              <a:srgbClr val="1BA4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GB"/>
          </a:p>
        </p:txBody>
      </p:sp>
      <p:sp>
        <p:nvSpPr>
          <p:cNvPr id="7" name="TextBox 6">
            <a:extLst>
              <a:ext uri="{FF2B5EF4-FFF2-40B4-BE49-F238E27FC236}">
                <a16:creationId xmlns:a16="http://schemas.microsoft.com/office/drawing/2014/main" id="{DBE3D997-6E5F-624B-AA0B-C7B676CF7BDB}"/>
              </a:ext>
            </a:extLst>
          </p:cNvPr>
          <p:cNvSpPr txBox="1"/>
          <p:nvPr/>
        </p:nvSpPr>
        <p:spPr>
          <a:xfrm>
            <a:off x="457200" y="5171355"/>
            <a:ext cx="8229600" cy="707886"/>
          </a:xfrm>
          <a:prstGeom prst="rect">
            <a:avLst/>
          </a:prstGeom>
          <a:noFill/>
        </p:spPr>
        <p:txBody>
          <a:bodyPr wrap="square" rtlCol="0">
            <a:spAutoFit/>
          </a:bodyPr>
          <a:lstStyle/>
          <a:p>
            <a:pPr algn="ctr"/>
            <a:r>
              <a:rPr kumimoji="1" lang="ja-JP" altLang="en-US" sz="2000">
                <a:solidFill>
                  <a:schemeClr val="tx1">
                    <a:lumMod val="65000"/>
                    <a:lumOff val="35000"/>
                  </a:schemeClr>
                </a:solidFill>
              </a:rPr>
              <a:t>どのようなアノテーション が最も自然</a:t>
            </a:r>
            <a:r>
              <a:rPr kumimoji="1" lang="en-US" altLang="ja-JP" sz="2000" dirty="0">
                <a:solidFill>
                  <a:schemeClr val="tx1">
                    <a:lumMod val="65000"/>
                    <a:lumOff val="35000"/>
                  </a:schemeClr>
                </a:solidFill>
              </a:rPr>
              <a:t>(</a:t>
            </a:r>
            <a:r>
              <a:rPr kumimoji="1" lang="ja-JP" altLang="en-US" sz="2000">
                <a:solidFill>
                  <a:schemeClr val="tx1">
                    <a:lumMod val="65000"/>
                    <a:lumOff val="35000"/>
                  </a:schemeClr>
                </a:solidFill>
              </a:rPr>
              <a:t>かつ暗黙的に低コスト</a:t>
            </a:r>
            <a:r>
              <a:rPr kumimoji="1" lang="en-US" altLang="ja-JP" sz="2000" dirty="0">
                <a:solidFill>
                  <a:schemeClr val="tx1">
                    <a:lumMod val="65000"/>
                    <a:lumOff val="35000"/>
                  </a:schemeClr>
                </a:solidFill>
              </a:rPr>
              <a:t>)</a:t>
            </a:r>
            <a:r>
              <a:rPr kumimoji="1" lang="ja-JP" altLang="en-US" sz="2000">
                <a:solidFill>
                  <a:schemeClr val="tx1">
                    <a:lumMod val="65000"/>
                    <a:lumOff val="35000"/>
                  </a:schemeClr>
                </a:solidFill>
              </a:rPr>
              <a:t>か</a:t>
            </a:r>
            <a:r>
              <a:rPr kumimoji="1" lang="en-US" altLang="ja-JP" sz="2000" dirty="0">
                <a:solidFill>
                  <a:schemeClr val="tx1">
                    <a:lumMod val="65000"/>
                    <a:lumOff val="35000"/>
                  </a:schemeClr>
                </a:solidFill>
              </a:rPr>
              <a:t>?</a:t>
            </a:r>
          </a:p>
          <a:p>
            <a:pPr algn="ctr"/>
            <a:r>
              <a:rPr kumimoji="1" lang="ja-JP" altLang="en-US" sz="2000">
                <a:solidFill>
                  <a:schemeClr val="tx1">
                    <a:lumMod val="65000"/>
                    <a:lumOff val="35000"/>
                  </a:schemeClr>
                </a:solidFill>
              </a:rPr>
              <a:t>この時点で「あまり制約を課すやり方はよくない」と書く</a:t>
            </a:r>
            <a:endParaRPr kumimoji="1" lang="en-US" altLang="ja-JP" sz="2000" dirty="0">
              <a:solidFill>
                <a:schemeClr val="tx1">
                  <a:lumMod val="65000"/>
                  <a:lumOff val="35000"/>
                </a:schemeClr>
              </a:solidFill>
            </a:endParaRPr>
          </a:p>
        </p:txBody>
      </p:sp>
    </p:spTree>
    <p:extLst>
      <p:ext uri="{BB962C8B-B14F-4D97-AF65-F5344CB8AC3E}">
        <p14:creationId xmlns:p14="http://schemas.microsoft.com/office/powerpoint/2010/main" val="151733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72AD-EC16-3341-AD14-1B38301726B2}"/>
              </a:ext>
            </a:extLst>
          </p:cNvPr>
          <p:cNvSpPr>
            <a:spLocks noGrp="1"/>
          </p:cNvSpPr>
          <p:nvPr>
            <p:ph type="title"/>
          </p:nvPr>
        </p:nvSpPr>
        <p:spPr/>
        <p:txBody>
          <a:bodyPr/>
          <a:lstStyle/>
          <a:p>
            <a:r>
              <a:rPr lang="en-GB" dirty="0"/>
              <a:t>I. Intro | </a:t>
            </a:r>
            <a:r>
              <a:rPr lang="ja-JP" altLang="en-US"/>
              <a:t>アノテータモデル拡張</a:t>
            </a:r>
            <a:endParaRPr lang="en-GB" dirty="0"/>
          </a:p>
        </p:txBody>
      </p:sp>
      <p:sp>
        <p:nvSpPr>
          <p:cNvPr id="3" name="Date Placeholder 2">
            <a:extLst>
              <a:ext uri="{FF2B5EF4-FFF2-40B4-BE49-F238E27FC236}">
                <a16:creationId xmlns:a16="http://schemas.microsoft.com/office/drawing/2014/main" id="{1C3D26B1-7620-AB45-B29F-804FB6139CD6}"/>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CAD94F00-DFF6-7D4C-A0E6-0F89562A3373}"/>
              </a:ext>
            </a:extLst>
          </p:cNvPr>
          <p:cNvSpPr>
            <a:spLocks noGrp="1"/>
          </p:cNvSpPr>
          <p:nvPr>
            <p:ph type="ftr" sz="quarter" idx="11"/>
          </p:nvPr>
        </p:nvSpPr>
        <p:spPr/>
        <p:txBody>
          <a:bodyPr/>
          <a:lstStyle/>
          <a:p>
            <a:r>
              <a:rPr lang="ja-JP" altLang="en-US"/>
              <a:t>論文準備</a:t>
            </a:r>
          </a:p>
        </p:txBody>
      </p:sp>
      <p:sp>
        <p:nvSpPr>
          <p:cNvPr id="5" name="Content Placeholder 4">
            <a:extLst>
              <a:ext uri="{FF2B5EF4-FFF2-40B4-BE49-F238E27FC236}">
                <a16:creationId xmlns:a16="http://schemas.microsoft.com/office/drawing/2014/main" id="{6EFCA4CE-38A7-5F42-9699-3B5CA4783762}"/>
              </a:ext>
            </a:extLst>
          </p:cNvPr>
          <p:cNvSpPr>
            <a:spLocks noGrp="1"/>
          </p:cNvSpPr>
          <p:nvPr>
            <p:ph idx="1"/>
          </p:nvPr>
        </p:nvSpPr>
        <p:spPr/>
        <p:txBody>
          <a:bodyPr/>
          <a:lstStyle/>
          <a:p>
            <a:r>
              <a:rPr lang="ja-JP" altLang="en-US"/>
              <a:t>後づけで思いついた拡張の根拠を整理</a:t>
            </a:r>
            <a:endParaRPr lang="en-US" altLang="ja-JP" dirty="0"/>
          </a:p>
          <a:p>
            <a:endParaRPr lang="en-GB" dirty="0"/>
          </a:p>
        </p:txBody>
      </p:sp>
      <p:sp>
        <p:nvSpPr>
          <p:cNvPr id="6" name="Rounded Rectangle 5">
            <a:extLst>
              <a:ext uri="{FF2B5EF4-FFF2-40B4-BE49-F238E27FC236}">
                <a16:creationId xmlns:a16="http://schemas.microsoft.com/office/drawing/2014/main" id="{27C909F7-7B5E-A249-87E6-01558CC55F2E}"/>
              </a:ext>
            </a:extLst>
          </p:cNvPr>
          <p:cNvSpPr/>
          <p:nvPr/>
        </p:nvSpPr>
        <p:spPr>
          <a:xfrm>
            <a:off x="3308427" y="3848467"/>
            <a:ext cx="2520280" cy="648072"/>
          </a:xfrm>
          <a:prstGeom prst="roundRect">
            <a:avLst/>
          </a:prstGeom>
          <a:solidFill>
            <a:srgbClr val="C6EDDB"/>
          </a:solidFill>
          <a:ln w="25400">
            <a:solidFill>
              <a:srgbClr val="1BA4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a:solidFill>
                  <a:schemeClr val="tx1">
                    <a:lumMod val="65000"/>
                    <a:lumOff val="35000"/>
                  </a:schemeClr>
                </a:solidFill>
              </a:rPr>
              <a:t>Ordinary labelling</a:t>
            </a:r>
            <a:endParaRPr kumimoji="1" lang="en-GB" sz="2400" dirty="0">
              <a:solidFill>
                <a:schemeClr val="tx1">
                  <a:lumMod val="65000"/>
                  <a:lumOff val="35000"/>
                </a:schemeClr>
              </a:solidFill>
            </a:endParaRPr>
          </a:p>
        </p:txBody>
      </p:sp>
      <p:sp>
        <p:nvSpPr>
          <p:cNvPr id="10" name="Arc 9">
            <a:extLst>
              <a:ext uri="{FF2B5EF4-FFF2-40B4-BE49-F238E27FC236}">
                <a16:creationId xmlns:a16="http://schemas.microsoft.com/office/drawing/2014/main" id="{85961620-F29F-674C-AB65-794A07102575}"/>
              </a:ext>
            </a:extLst>
          </p:cNvPr>
          <p:cNvSpPr/>
          <p:nvPr/>
        </p:nvSpPr>
        <p:spPr>
          <a:xfrm>
            <a:off x="2624351" y="2492896"/>
            <a:ext cx="1368152" cy="1355571"/>
          </a:xfrm>
          <a:custGeom>
            <a:avLst/>
            <a:gdLst>
              <a:gd name="connsiteX0" fmla="*/ 828092 w 1656184"/>
              <a:gd name="connsiteY0" fmla="*/ 0 h 2088232"/>
              <a:gd name="connsiteX1" fmla="*/ 1656184 w 1656184"/>
              <a:gd name="connsiteY1" fmla="*/ 1044116 h 2088232"/>
              <a:gd name="connsiteX2" fmla="*/ 828092 w 1656184"/>
              <a:gd name="connsiteY2" fmla="*/ 1044116 h 2088232"/>
              <a:gd name="connsiteX3" fmla="*/ 828092 w 1656184"/>
              <a:gd name="connsiteY3" fmla="*/ 0 h 2088232"/>
              <a:gd name="connsiteX0" fmla="*/ 828092 w 1656184"/>
              <a:gd name="connsiteY0" fmla="*/ 0 h 2088232"/>
              <a:gd name="connsiteX1" fmla="*/ 1656184 w 1656184"/>
              <a:gd name="connsiteY1" fmla="*/ 1044116 h 2088232"/>
              <a:gd name="connsiteX0" fmla="*/ 256032 w 1084124"/>
              <a:gd name="connsiteY0" fmla="*/ 121920 h 1166036"/>
              <a:gd name="connsiteX1" fmla="*/ 1084124 w 1084124"/>
              <a:gd name="connsiteY1" fmla="*/ 1166036 h 1166036"/>
              <a:gd name="connsiteX2" fmla="*/ 256032 w 1084124"/>
              <a:gd name="connsiteY2" fmla="*/ 1166036 h 1166036"/>
              <a:gd name="connsiteX3" fmla="*/ 256032 w 1084124"/>
              <a:gd name="connsiteY3" fmla="*/ 121920 h 1166036"/>
              <a:gd name="connsiteX0" fmla="*/ 0 w 1084124"/>
              <a:gd name="connsiteY0" fmla="*/ 0 h 1166036"/>
              <a:gd name="connsiteX1" fmla="*/ 1084124 w 1084124"/>
              <a:gd name="connsiteY1" fmla="*/ 1166036 h 1166036"/>
            </a:gdLst>
            <a:ahLst/>
            <a:cxnLst>
              <a:cxn ang="0">
                <a:pos x="connsiteX0" y="connsiteY0"/>
              </a:cxn>
              <a:cxn ang="0">
                <a:pos x="connsiteX1" y="connsiteY1"/>
              </a:cxn>
            </a:cxnLst>
            <a:rect l="l" t="t" r="r" b="b"/>
            <a:pathLst>
              <a:path w="1084124" h="1166036" stroke="0" extrusionOk="0">
                <a:moveTo>
                  <a:pt x="256032" y="121920"/>
                </a:moveTo>
                <a:cubicBezTo>
                  <a:pt x="713375" y="121920"/>
                  <a:pt x="1084124" y="589387"/>
                  <a:pt x="1084124" y="1166036"/>
                </a:cubicBezTo>
                <a:lnTo>
                  <a:pt x="256032" y="1166036"/>
                </a:lnTo>
                <a:lnTo>
                  <a:pt x="256032" y="121920"/>
                </a:lnTo>
                <a:close/>
              </a:path>
              <a:path w="1084124" h="1166036" fill="none">
                <a:moveTo>
                  <a:pt x="0" y="0"/>
                </a:moveTo>
                <a:cubicBezTo>
                  <a:pt x="457343" y="0"/>
                  <a:pt x="1084124" y="589387"/>
                  <a:pt x="1084124" y="1166036"/>
                </a:cubicBezTo>
              </a:path>
            </a:pathLst>
          </a:custGeom>
          <a:ln w="66675">
            <a:solidFill>
              <a:srgbClr val="00B0F0"/>
            </a:solidFill>
            <a:headEnd type="triangl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B0F0"/>
              </a:solidFill>
            </a:endParaRPr>
          </a:p>
        </p:txBody>
      </p:sp>
      <p:sp>
        <p:nvSpPr>
          <p:cNvPr id="11" name="Arc 9">
            <a:extLst>
              <a:ext uri="{FF2B5EF4-FFF2-40B4-BE49-F238E27FC236}">
                <a16:creationId xmlns:a16="http://schemas.microsoft.com/office/drawing/2014/main" id="{F61335D4-E2EB-F544-B1DA-D2B65A5CF7E7}"/>
              </a:ext>
            </a:extLst>
          </p:cNvPr>
          <p:cNvSpPr/>
          <p:nvPr/>
        </p:nvSpPr>
        <p:spPr>
          <a:xfrm flipH="1">
            <a:off x="5151499" y="2492895"/>
            <a:ext cx="1368151" cy="1355571"/>
          </a:xfrm>
          <a:custGeom>
            <a:avLst/>
            <a:gdLst>
              <a:gd name="connsiteX0" fmla="*/ 828092 w 1656184"/>
              <a:gd name="connsiteY0" fmla="*/ 0 h 2088232"/>
              <a:gd name="connsiteX1" fmla="*/ 1656184 w 1656184"/>
              <a:gd name="connsiteY1" fmla="*/ 1044116 h 2088232"/>
              <a:gd name="connsiteX2" fmla="*/ 828092 w 1656184"/>
              <a:gd name="connsiteY2" fmla="*/ 1044116 h 2088232"/>
              <a:gd name="connsiteX3" fmla="*/ 828092 w 1656184"/>
              <a:gd name="connsiteY3" fmla="*/ 0 h 2088232"/>
              <a:gd name="connsiteX0" fmla="*/ 828092 w 1656184"/>
              <a:gd name="connsiteY0" fmla="*/ 0 h 2088232"/>
              <a:gd name="connsiteX1" fmla="*/ 1656184 w 1656184"/>
              <a:gd name="connsiteY1" fmla="*/ 1044116 h 2088232"/>
              <a:gd name="connsiteX0" fmla="*/ 256032 w 1084124"/>
              <a:gd name="connsiteY0" fmla="*/ 121920 h 1166036"/>
              <a:gd name="connsiteX1" fmla="*/ 1084124 w 1084124"/>
              <a:gd name="connsiteY1" fmla="*/ 1166036 h 1166036"/>
              <a:gd name="connsiteX2" fmla="*/ 256032 w 1084124"/>
              <a:gd name="connsiteY2" fmla="*/ 1166036 h 1166036"/>
              <a:gd name="connsiteX3" fmla="*/ 256032 w 1084124"/>
              <a:gd name="connsiteY3" fmla="*/ 121920 h 1166036"/>
              <a:gd name="connsiteX0" fmla="*/ 0 w 1084124"/>
              <a:gd name="connsiteY0" fmla="*/ 0 h 1166036"/>
              <a:gd name="connsiteX1" fmla="*/ 1084124 w 1084124"/>
              <a:gd name="connsiteY1" fmla="*/ 1166036 h 1166036"/>
            </a:gdLst>
            <a:ahLst/>
            <a:cxnLst>
              <a:cxn ang="0">
                <a:pos x="connsiteX0" y="connsiteY0"/>
              </a:cxn>
              <a:cxn ang="0">
                <a:pos x="connsiteX1" y="connsiteY1"/>
              </a:cxn>
            </a:cxnLst>
            <a:rect l="l" t="t" r="r" b="b"/>
            <a:pathLst>
              <a:path w="1084124" h="1166036" stroke="0" extrusionOk="0">
                <a:moveTo>
                  <a:pt x="256032" y="121920"/>
                </a:moveTo>
                <a:cubicBezTo>
                  <a:pt x="713375" y="121920"/>
                  <a:pt x="1084124" y="589387"/>
                  <a:pt x="1084124" y="1166036"/>
                </a:cubicBezTo>
                <a:lnTo>
                  <a:pt x="256032" y="1166036"/>
                </a:lnTo>
                <a:lnTo>
                  <a:pt x="256032" y="121920"/>
                </a:lnTo>
                <a:close/>
              </a:path>
              <a:path w="1084124" h="1166036" fill="none">
                <a:moveTo>
                  <a:pt x="0" y="0"/>
                </a:moveTo>
                <a:cubicBezTo>
                  <a:pt x="457343" y="0"/>
                  <a:pt x="1084124" y="589387"/>
                  <a:pt x="1084124" y="1166036"/>
                </a:cubicBezTo>
              </a:path>
            </a:pathLst>
          </a:custGeom>
          <a:noFill/>
          <a:ln w="66675">
            <a:solidFill>
              <a:srgbClr val="C00000"/>
            </a:solidFill>
            <a:headEnd type="triangl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2" name="Round Diagonal Corner of Rectangle 11">
            <a:extLst>
              <a:ext uri="{FF2B5EF4-FFF2-40B4-BE49-F238E27FC236}">
                <a16:creationId xmlns:a16="http://schemas.microsoft.com/office/drawing/2014/main" id="{5287E37E-3D91-5047-B8F2-B4D4CA90A700}"/>
              </a:ext>
            </a:extLst>
          </p:cNvPr>
          <p:cNvSpPr/>
          <p:nvPr/>
        </p:nvSpPr>
        <p:spPr>
          <a:xfrm>
            <a:off x="1187625" y="2204863"/>
            <a:ext cx="1296144" cy="576064"/>
          </a:xfrm>
          <a:prstGeom prst="round2DiagRect">
            <a:avLst/>
          </a:prstGeom>
          <a:noFill/>
          <a:ln w="2540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GB" altLang="ja-JP" sz="2400" dirty="0">
                <a:solidFill>
                  <a:schemeClr val="tx1">
                    <a:lumMod val="65000"/>
                    <a:lumOff val="35000"/>
                  </a:schemeClr>
                </a:solidFill>
              </a:rPr>
              <a:t>q</a:t>
            </a:r>
            <a:r>
              <a:rPr kumimoji="1" lang="ja-JP" altLang="en-US" sz="2400">
                <a:solidFill>
                  <a:schemeClr val="tx1">
                    <a:lumMod val="65000"/>
                    <a:lumOff val="35000"/>
                  </a:schemeClr>
                </a:solidFill>
              </a:rPr>
              <a:t>系統</a:t>
            </a:r>
            <a:endParaRPr kumimoji="1" lang="en-GB" sz="2400" dirty="0">
              <a:solidFill>
                <a:schemeClr val="tx1">
                  <a:lumMod val="65000"/>
                  <a:lumOff val="35000"/>
                </a:schemeClr>
              </a:solidFill>
            </a:endParaRPr>
          </a:p>
        </p:txBody>
      </p:sp>
      <p:sp>
        <p:nvSpPr>
          <p:cNvPr id="13" name="Round Diagonal Corner of Rectangle 12">
            <a:extLst>
              <a:ext uri="{FF2B5EF4-FFF2-40B4-BE49-F238E27FC236}">
                <a16:creationId xmlns:a16="http://schemas.microsoft.com/office/drawing/2014/main" id="{1F9BBA15-8102-4E4D-99F8-969CB1BDC59B}"/>
              </a:ext>
            </a:extLst>
          </p:cNvPr>
          <p:cNvSpPr/>
          <p:nvPr/>
        </p:nvSpPr>
        <p:spPr>
          <a:xfrm>
            <a:off x="6660232" y="2204863"/>
            <a:ext cx="1296144" cy="576064"/>
          </a:xfrm>
          <a:prstGeom prst="round2Diag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ltLang="ja-JP" sz="2400" dirty="0">
                <a:solidFill>
                  <a:schemeClr val="tx1">
                    <a:lumMod val="65000"/>
                    <a:lumOff val="35000"/>
                  </a:schemeClr>
                </a:solidFill>
              </a:rPr>
              <a:t>k</a:t>
            </a:r>
            <a:r>
              <a:rPr kumimoji="1" lang="ja-JP" altLang="en-US" sz="2400">
                <a:solidFill>
                  <a:schemeClr val="tx1">
                    <a:lumMod val="65000"/>
                    <a:lumOff val="35000"/>
                  </a:schemeClr>
                </a:solidFill>
              </a:rPr>
              <a:t>系統</a:t>
            </a:r>
            <a:endParaRPr kumimoji="1" lang="en-GB" sz="2400" dirty="0">
              <a:solidFill>
                <a:schemeClr val="tx1">
                  <a:lumMod val="65000"/>
                  <a:lumOff val="35000"/>
                </a:schemeClr>
              </a:solidFill>
            </a:endParaRPr>
          </a:p>
        </p:txBody>
      </p:sp>
      <p:sp>
        <p:nvSpPr>
          <p:cNvPr id="14" name="TextBox 13">
            <a:extLst>
              <a:ext uri="{FF2B5EF4-FFF2-40B4-BE49-F238E27FC236}">
                <a16:creationId xmlns:a16="http://schemas.microsoft.com/office/drawing/2014/main" id="{59F1F9D4-C472-F946-A970-915F502D069D}"/>
              </a:ext>
            </a:extLst>
          </p:cNvPr>
          <p:cNvSpPr txBox="1"/>
          <p:nvPr/>
        </p:nvSpPr>
        <p:spPr>
          <a:xfrm>
            <a:off x="618917" y="3011114"/>
            <a:ext cx="2314600" cy="1015663"/>
          </a:xfrm>
          <a:prstGeom prst="rect">
            <a:avLst/>
          </a:prstGeom>
          <a:noFill/>
        </p:spPr>
        <p:txBody>
          <a:bodyPr wrap="square" rtlCol="0">
            <a:spAutoFit/>
          </a:bodyPr>
          <a:lstStyle/>
          <a:p>
            <a:pPr algn="l"/>
            <a:r>
              <a:rPr kumimoji="1" lang="ja-JP" altLang="en-US" sz="2000">
                <a:solidFill>
                  <a:schemeClr val="tx1">
                    <a:lumMod val="65000"/>
                    <a:lumOff val="35000"/>
                  </a:schemeClr>
                </a:solidFill>
              </a:rPr>
              <a:t>「自信と積極度」という自由意志によるモデル</a:t>
            </a:r>
            <a:endParaRPr kumimoji="1" lang="en-GB"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C2ABE025-79EF-F043-B726-7E8EC241C0E1}"/>
              </a:ext>
            </a:extLst>
          </p:cNvPr>
          <p:cNvSpPr txBox="1"/>
          <p:nvPr/>
        </p:nvSpPr>
        <p:spPr>
          <a:xfrm>
            <a:off x="6210483" y="3011113"/>
            <a:ext cx="2314600" cy="1015663"/>
          </a:xfrm>
          <a:prstGeom prst="rect">
            <a:avLst/>
          </a:prstGeom>
          <a:noFill/>
        </p:spPr>
        <p:txBody>
          <a:bodyPr wrap="square" rtlCol="0">
            <a:spAutoFit/>
          </a:bodyPr>
          <a:lstStyle/>
          <a:p>
            <a:pPr algn="l"/>
            <a:r>
              <a:rPr kumimoji="1" lang="ja-JP" altLang="en-US" sz="2000">
                <a:solidFill>
                  <a:schemeClr val="tx1">
                    <a:lumMod val="65000"/>
                    <a:lumOff val="35000"/>
                  </a:schemeClr>
                </a:solidFill>
              </a:rPr>
              <a:t>「ラベルの個数」</a:t>
            </a:r>
            <a:endParaRPr kumimoji="1" lang="en-US" altLang="ja-JP" sz="2000" dirty="0">
              <a:solidFill>
                <a:schemeClr val="tx1">
                  <a:lumMod val="65000"/>
                  <a:lumOff val="35000"/>
                </a:schemeClr>
              </a:solidFill>
            </a:endParaRPr>
          </a:p>
          <a:p>
            <a:pPr algn="l"/>
            <a:r>
              <a:rPr lang="ja-JP" altLang="en-US" sz="2000">
                <a:solidFill>
                  <a:schemeClr val="tx1">
                    <a:lumMod val="65000"/>
                    <a:lumOff val="35000"/>
                  </a:schemeClr>
                </a:solidFill>
              </a:rPr>
              <a:t>という制約をつけるモデル</a:t>
            </a:r>
            <a:endParaRPr kumimoji="1" lang="en-GB" sz="2000" dirty="0">
              <a:solidFill>
                <a:schemeClr val="tx1">
                  <a:lumMod val="65000"/>
                  <a:lumOff val="35000"/>
                </a:schemeClr>
              </a:solidFill>
            </a:endParaRPr>
          </a:p>
        </p:txBody>
      </p:sp>
      <p:sp>
        <p:nvSpPr>
          <p:cNvPr id="16" name="TextBox 15">
            <a:extLst>
              <a:ext uri="{FF2B5EF4-FFF2-40B4-BE49-F238E27FC236}">
                <a16:creationId xmlns:a16="http://schemas.microsoft.com/office/drawing/2014/main" id="{D9C7F780-0652-0949-A6E1-4258C6525769}"/>
              </a:ext>
            </a:extLst>
          </p:cNvPr>
          <p:cNvSpPr txBox="1"/>
          <p:nvPr/>
        </p:nvSpPr>
        <p:spPr>
          <a:xfrm>
            <a:off x="2920553" y="4676359"/>
            <a:ext cx="3289930" cy="400110"/>
          </a:xfrm>
          <a:prstGeom prst="rect">
            <a:avLst/>
          </a:prstGeom>
          <a:noFill/>
        </p:spPr>
        <p:txBody>
          <a:bodyPr wrap="square" rtlCol="0">
            <a:spAutoFit/>
          </a:bodyPr>
          <a:lstStyle/>
          <a:p>
            <a:pPr algn="l"/>
            <a:r>
              <a:rPr lang="ja-JP" altLang="en-US" sz="2000">
                <a:solidFill>
                  <a:schemeClr val="tx1">
                    <a:lumMod val="65000"/>
                    <a:lumOff val="35000"/>
                  </a:schemeClr>
                </a:solidFill>
              </a:rPr>
              <a:t>拡張モデルの関係の概要図</a:t>
            </a:r>
            <a:endParaRPr lang="en-US" altLang="ja-JP"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96CF31DD-9FEB-FC4F-BF44-68E4FE04C5A6}"/>
              </a:ext>
            </a:extLst>
          </p:cNvPr>
          <p:cNvSpPr txBox="1"/>
          <p:nvPr/>
        </p:nvSpPr>
        <p:spPr>
          <a:xfrm>
            <a:off x="1675452" y="5278083"/>
            <a:ext cx="5780132" cy="400110"/>
          </a:xfrm>
          <a:prstGeom prst="rect">
            <a:avLst/>
          </a:prstGeom>
          <a:noFill/>
        </p:spPr>
        <p:txBody>
          <a:bodyPr wrap="square" rtlCol="0">
            <a:spAutoFit/>
          </a:bodyPr>
          <a:lstStyle/>
          <a:p>
            <a:pPr algn="l"/>
            <a:r>
              <a:rPr lang="en-GB" sz="2000" dirty="0">
                <a:solidFill>
                  <a:schemeClr val="tx1">
                    <a:lumMod val="65000"/>
                    <a:lumOff val="35000"/>
                  </a:schemeClr>
                </a:solidFill>
              </a:rPr>
              <a:t>k</a:t>
            </a:r>
            <a:r>
              <a:rPr lang="ja-JP" altLang="en-US" sz="2000">
                <a:solidFill>
                  <a:schemeClr val="tx1">
                    <a:lumMod val="65000"/>
                    <a:lumOff val="35000"/>
                  </a:schemeClr>
                </a:solidFill>
              </a:rPr>
              <a:t>系統では不自然ということで，</a:t>
            </a:r>
            <a:r>
              <a:rPr lang="en-US" altLang="ja-JP" sz="2000" dirty="0">
                <a:solidFill>
                  <a:schemeClr val="tx1">
                    <a:lumMod val="65000"/>
                    <a:lumOff val="35000"/>
                  </a:schemeClr>
                </a:solidFill>
              </a:rPr>
              <a:t>q</a:t>
            </a:r>
            <a:r>
              <a:rPr lang="ja-JP" altLang="en-US" sz="2000">
                <a:solidFill>
                  <a:schemeClr val="tx1">
                    <a:lumMod val="65000"/>
                    <a:lumOff val="35000"/>
                  </a:schemeClr>
                </a:solidFill>
              </a:rPr>
              <a:t>系統を考案した</a:t>
            </a:r>
            <a:endParaRPr lang="en-US" altLang="ja-JP" sz="2000" dirty="0">
              <a:solidFill>
                <a:schemeClr val="tx1">
                  <a:lumMod val="65000"/>
                  <a:lumOff val="35000"/>
                </a:schemeClr>
              </a:solidFill>
            </a:endParaRPr>
          </a:p>
        </p:txBody>
      </p:sp>
      <p:sp>
        <p:nvSpPr>
          <p:cNvPr id="18" name="TextBox 17">
            <a:extLst>
              <a:ext uri="{FF2B5EF4-FFF2-40B4-BE49-F238E27FC236}">
                <a16:creationId xmlns:a16="http://schemas.microsoft.com/office/drawing/2014/main" id="{AA428D94-AEA7-8D4F-AA10-F176470F8D30}"/>
              </a:ext>
            </a:extLst>
          </p:cNvPr>
          <p:cNvSpPr txBox="1"/>
          <p:nvPr/>
        </p:nvSpPr>
        <p:spPr>
          <a:xfrm>
            <a:off x="782588" y="5826860"/>
            <a:ext cx="7643192" cy="400110"/>
          </a:xfrm>
          <a:prstGeom prst="rect">
            <a:avLst/>
          </a:prstGeom>
          <a:noFill/>
        </p:spPr>
        <p:txBody>
          <a:bodyPr wrap="square" rtlCol="0">
            <a:spAutoFit/>
          </a:bodyPr>
          <a:lstStyle/>
          <a:p>
            <a:pPr algn="l"/>
            <a:r>
              <a:rPr lang="ja-JP" altLang="en-US" sz="2000">
                <a:solidFill>
                  <a:schemeClr val="tx1">
                    <a:lumMod val="65000"/>
                    <a:lumOff val="35000"/>
                  </a:schemeClr>
                </a:solidFill>
              </a:rPr>
              <a:t>ここから自然な発想の流れの順で思いつきそうなモデルを紹介</a:t>
            </a:r>
            <a:endParaRPr lang="en-US" altLang="ja-JP" sz="2000" dirty="0">
              <a:solidFill>
                <a:schemeClr val="tx1">
                  <a:lumMod val="65000"/>
                  <a:lumOff val="35000"/>
                </a:schemeClr>
              </a:solidFill>
            </a:endParaRPr>
          </a:p>
        </p:txBody>
      </p:sp>
    </p:spTree>
    <p:extLst>
      <p:ext uri="{BB962C8B-B14F-4D97-AF65-F5344CB8AC3E}">
        <p14:creationId xmlns:p14="http://schemas.microsoft.com/office/powerpoint/2010/main" val="305885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5ACF-D2B0-614C-BE70-9876ACF63969}"/>
              </a:ext>
            </a:extLst>
          </p:cNvPr>
          <p:cNvSpPr>
            <a:spLocks noGrp="1"/>
          </p:cNvSpPr>
          <p:nvPr>
            <p:ph type="title"/>
          </p:nvPr>
        </p:nvSpPr>
        <p:spPr/>
        <p:txBody>
          <a:bodyPr/>
          <a:lstStyle/>
          <a:p>
            <a:r>
              <a:rPr lang="en-GB" dirty="0"/>
              <a:t>I. Intro | </a:t>
            </a:r>
            <a:r>
              <a:rPr lang="ja-JP" altLang="en-US"/>
              <a:t>登場するモデルの紹介</a:t>
            </a:r>
            <a:endParaRPr lang="en-GB" dirty="0"/>
          </a:p>
        </p:txBody>
      </p:sp>
      <p:sp>
        <p:nvSpPr>
          <p:cNvPr id="3" name="Date Placeholder 2">
            <a:extLst>
              <a:ext uri="{FF2B5EF4-FFF2-40B4-BE49-F238E27FC236}">
                <a16:creationId xmlns:a16="http://schemas.microsoft.com/office/drawing/2014/main" id="{9D09426E-494A-5644-88A1-9CFEBFA7473F}"/>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6A487005-379A-DA42-98A4-F88E7E87FD7D}"/>
              </a:ext>
            </a:extLst>
          </p:cNvPr>
          <p:cNvSpPr>
            <a:spLocks noGrp="1"/>
          </p:cNvSpPr>
          <p:nvPr>
            <p:ph type="ftr" sz="quarter" idx="11"/>
          </p:nvPr>
        </p:nvSpPr>
        <p:spPr/>
        <p:txBody>
          <a:bodyPr/>
          <a:lstStyle/>
          <a:p>
            <a:r>
              <a:rPr lang="ja-JP" altLang="en-US"/>
              <a:t>論文準備</a:t>
            </a:r>
          </a:p>
        </p:txBody>
      </p:sp>
      <p:sp>
        <p:nvSpPr>
          <p:cNvPr id="5" name="Content Placeholder 4">
            <a:extLst>
              <a:ext uri="{FF2B5EF4-FFF2-40B4-BE49-F238E27FC236}">
                <a16:creationId xmlns:a16="http://schemas.microsoft.com/office/drawing/2014/main" id="{BB013E91-DBA7-8F4E-9661-2AB01A745059}"/>
              </a:ext>
            </a:extLst>
          </p:cNvPr>
          <p:cNvSpPr>
            <a:spLocks noGrp="1"/>
          </p:cNvSpPr>
          <p:nvPr>
            <p:ph idx="1"/>
          </p:nvPr>
        </p:nvSpPr>
        <p:spPr>
          <a:xfrm>
            <a:off x="457200" y="1196752"/>
            <a:ext cx="8363272" cy="4929411"/>
          </a:xfrm>
        </p:spPr>
        <p:txBody>
          <a:bodyPr/>
          <a:lstStyle/>
          <a:p>
            <a:r>
              <a:rPr lang="ja-JP" altLang="en-US"/>
              <a:t>まずは「自信</a:t>
            </a:r>
            <a:r>
              <a:rPr lang="en-US" altLang="ja-JP" dirty="0"/>
              <a:t>/</a:t>
            </a:r>
            <a:r>
              <a:rPr lang="ja-JP" altLang="en-US"/>
              <a:t>判断のあいまいさ」を導入</a:t>
            </a:r>
            <a:br>
              <a:rPr lang="en-US" altLang="ja-JP" dirty="0"/>
            </a:br>
            <a:r>
              <a:rPr lang="ja-JP" altLang="en-US"/>
              <a:t>→</a:t>
            </a:r>
            <a:r>
              <a:rPr lang="en-US" altLang="ja-JP" dirty="0"/>
              <a:t> Shannon entropy</a:t>
            </a:r>
          </a:p>
          <a:p>
            <a:r>
              <a:rPr lang="ja-JP" altLang="en-US"/>
              <a:t>次に「問題の複雑さ」をクラス数</a:t>
            </a:r>
            <a:r>
              <a:rPr lang="en-US" altLang="ja-JP" dirty="0"/>
              <a:t>K</a:t>
            </a:r>
            <a:r>
              <a:rPr lang="ja-JP" altLang="en-US"/>
              <a:t>だけで表現</a:t>
            </a:r>
            <a:br>
              <a:rPr lang="en-US" altLang="ja-JP" dirty="0"/>
            </a:br>
            <a:r>
              <a:rPr lang="ja-JP" altLang="en-US"/>
              <a:t>→</a:t>
            </a:r>
            <a:r>
              <a:rPr lang="en-US" altLang="ja-JP" dirty="0"/>
              <a:t> 1/K</a:t>
            </a:r>
          </a:p>
          <a:p>
            <a:r>
              <a:rPr lang="ja-JP" altLang="en-US"/>
              <a:t>最後に「あいまいさ」に加えて「積極度」を導入</a:t>
            </a:r>
            <a:br>
              <a:rPr lang="en-US" altLang="ja-JP" dirty="0"/>
            </a:br>
            <a:r>
              <a:rPr lang="ja-JP" altLang="en-US"/>
              <a:t>→</a:t>
            </a:r>
            <a:r>
              <a:rPr lang="en-US" altLang="ja-JP" dirty="0"/>
              <a:t> </a:t>
            </a:r>
            <a:r>
              <a:rPr lang="en-US" altLang="ja-JP" dirty="0" err="1"/>
              <a:t>Tsallis</a:t>
            </a:r>
            <a:r>
              <a:rPr lang="en-US" altLang="ja-JP" dirty="0"/>
              <a:t> entropy</a:t>
            </a:r>
            <a:br>
              <a:rPr lang="en-US" altLang="ja-JP" dirty="0"/>
            </a:br>
            <a:r>
              <a:rPr lang="en-US" altLang="ja-JP" dirty="0"/>
              <a:t>…</a:t>
            </a:r>
            <a:r>
              <a:rPr lang="ja-JP" altLang="en-US"/>
              <a:t>実は</a:t>
            </a:r>
            <a:r>
              <a:rPr lang="en-US" altLang="ja-JP" dirty="0"/>
              <a:t>Shannon</a:t>
            </a:r>
            <a:r>
              <a:rPr lang="ja-JP" altLang="en-US"/>
              <a:t>，</a:t>
            </a:r>
            <a:r>
              <a:rPr lang="en-US" altLang="ja-JP" dirty="0"/>
              <a:t>1/K</a:t>
            </a:r>
            <a:r>
              <a:rPr lang="ja-JP" altLang="en-US"/>
              <a:t>，</a:t>
            </a:r>
            <a:r>
              <a:rPr lang="en-US" altLang="ja-JP" dirty="0"/>
              <a:t>Ord</a:t>
            </a:r>
            <a:r>
              <a:rPr lang="ja-JP" altLang="en-US"/>
              <a:t>の一般化である</a:t>
            </a:r>
            <a:endParaRPr lang="en-US" altLang="ja-JP" dirty="0"/>
          </a:p>
        </p:txBody>
      </p:sp>
    </p:spTree>
    <p:extLst>
      <p:ext uri="{BB962C8B-B14F-4D97-AF65-F5344CB8AC3E}">
        <p14:creationId xmlns:p14="http://schemas.microsoft.com/office/powerpoint/2010/main" val="9148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6530-8667-3047-B336-43B6C74192F6}"/>
              </a:ext>
            </a:extLst>
          </p:cNvPr>
          <p:cNvSpPr>
            <a:spLocks noGrp="1"/>
          </p:cNvSpPr>
          <p:nvPr>
            <p:ph type="title"/>
          </p:nvPr>
        </p:nvSpPr>
        <p:spPr/>
        <p:txBody>
          <a:bodyPr/>
          <a:lstStyle/>
          <a:p>
            <a:r>
              <a:rPr lang="en-GB" dirty="0"/>
              <a:t>II. 1</a:t>
            </a:r>
            <a:r>
              <a:rPr lang="ja-JP" altLang="en-US"/>
              <a:t>ラベルのモデル</a:t>
            </a:r>
            <a:endParaRPr lang="en-GB" dirty="0"/>
          </a:p>
        </p:txBody>
      </p:sp>
      <p:sp>
        <p:nvSpPr>
          <p:cNvPr id="3" name="Date Placeholder 2">
            <a:extLst>
              <a:ext uri="{FF2B5EF4-FFF2-40B4-BE49-F238E27FC236}">
                <a16:creationId xmlns:a16="http://schemas.microsoft.com/office/drawing/2014/main" id="{F0765155-0C69-F047-AB8E-630E9BBB2653}"/>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6E5B85D7-1EBF-9849-A5B0-8721A1CB56A8}"/>
              </a:ext>
            </a:extLst>
          </p:cNvPr>
          <p:cNvSpPr>
            <a:spLocks noGrp="1"/>
          </p:cNvSpPr>
          <p:nvPr>
            <p:ph type="ftr" sz="quarter" idx="11"/>
          </p:nvPr>
        </p:nvSpPr>
        <p:spPr/>
        <p:txBody>
          <a:bodyPr/>
          <a:lstStyle/>
          <a:p>
            <a:r>
              <a:rPr lang="ja-JP" altLang="en-US"/>
              <a:t>論文準備</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F09DE082-6CFE-CC43-9CC2-354A4FA11A52}"/>
                  </a:ext>
                </a:extLst>
              </p:cNvPr>
              <p:cNvSpPr>
                <a:spLocks noGrp="1"/>
              </p:cNvSpPr>
              <p:nvPr>
                <p:ph idx="1"/>
              </p:nvPr>
            </p:nvSpPr>
            <p:spPr/>
            <p:txBody>
              <a:bodyPr>
                <a:normAutofit fontScale="85000" lnSpcReduction="20000"/>
              </a:bodyPr>
              <a:lstStyle/>
              <a:p>
                <a:pPr marL="0" indent="0">
                  <a:buNone/>
                </a:pPr>
                <a:r>
                  <a:rPr lang="ja-JP" altLang="en-US"/>
                  <a:t>この論文では</a:t>
                </a:r>
                <a:r>
                  <a:rPr lang="en-US" altLang="ja-JP" dirty="0"/>
                  <a:t>single vs multiple</a:t>
                </a:r>
                <a:r>
                  <a:rPr lang="ja-JP" altLang="en-US"/>
                  <a:t>という対比も書きたいので，</a:t>
                </a:r>
                <a:r>
                  <a:rPr lang="en-US" altLang="ja-JP" dirty="0"/>
                  <a:t>1</a:t>
                </a:r>
                <a:r>
                  <a:rPr lang="ja-JP" altLang="en-US"/>
                  <a:t>ラベルのモデルだけに一節割く</a:t>
                </a:r>
                <a:endParaRPr lang="en-GB" dirty="0"/>
              </a:p>
              <a:p>
                <a:r>
                  <a:rPr lang="en-GB" dirty="0"/>
                  <a:t>Ordinary</a:t>
                </a:r>
                <a:r>
                  <a:rPr lang="ja-JP" altLang="en-US"/>
                  <a:t>について説明</a:t>
                </a:r>
                <a:endParaRPr lang="en-US" altLang="ja-JP" dirty="0"/>
              </a:p>
              <a:p>
                <a:pPr lvl="1"/>
                <a14:m>
                  <m:oMath xmlns:m="http://schemas.openxmlformats.org/officeDocument/2006/math">
                    <m:r>
                      <a:rPr lang="en-US" b="0" i="1" smtClean="0">
                        <a:latin typeface="Cambria Math" panose="02040503050406030204" pitchFamily="18" charset="0"/>
                      </a:rPr>
                      <m:t>𝑙𝑎𝑏𝑒𝑙</m:t>
                    </m:r>
                    <m:r>
                      <a:rPr lang="en-US" b="0" i="1" smtClean="0">
                        <a:latin typeface="Cambria Math" panose="02040503050406030204" pitchFamily="18" charset="0"/>
                      </a:rPr>
                      <m:t>=</m:t>
                    </m:r>
                    <m:r>
                      <m:rPr>
                        <m:sty m:val="p"/>
                      </m:rPr>
                      <a:rPr lang="en-US" b="0" i="0" smtClean="0">
                        <a:latin typeface="Cambria Math" panose="02040503050406030204" pitchFamily="18" charset="0"/>
                      </a:rPr>
                      <m:t>argmax</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GB" dirty="0"/>
                  <a:t>の掲載と説明</a:t>
                </a:r>
              </a:p>
              <a:p>
                <a:pPr lvl="1"/>
                <a:r>
                  <a:rPr lang="en-US" altLang="ja-JP" dirty="0"/>
                  <a:t>Comp</a:t>
                </a:r>
                <a:r>
                  <a:rPr lang="ja-JP" altLang="en-US"/>
                  <a:t>論文でも指摘されているとおり，高コスト</a:t>
                </a:r>
                <a:endParaRPr lang="en-GB" dirty="0"/>
              </a:p>
              <a:p>
                <a:r>
                  <a:rPr lang="en-GB" dirty="0"/>
                  <a:t>Complementary</a:t>
                </a:r>
                <a:r>
                  <a:rPr lang="ja-JP" altLang="en-US"/>
                  <a:t>について説明</a:t>
                </a:r>
                <a:endParaRPr lang="en-US" altLang="ja-JP" dirty="0"/>
              </a:p>
              <a:p>
                <a:pPr lvl="1"/>
                <a14:m>
                  <m:oMath xmlns:m="http://schemas.openxmlformats.org/officeDocument/2006/math">
                    <m:r>
                      <a:rPr lang="en-US" i="1">
                        <a:latin typeface="Cambria Math" panose="02040503050406030204" pitchFamily="18" charset="0"/>
                      </a:rPr>
                      <m:t>𝑙𝑎𝑏𝑒𝑙</m:t>
                    </m:r>
                    <m:r>
                      <a:rPr lang="en-US" i="1">
                        <a:latin typeface="Cambria Math" panose="02040503050406030204" pitchFamily="18" charset="0"/>
                      </a:rPr>
                      <m:t>=</m:t>
                    </m:r>
                    <m:r>
                      <m:rPr>
                        <m:sty m:val="p"/>
                      </m:rPr>
                      <a:rPr lang="en-US">
                        <a:latin typeface="Cambria Math" panose="02040503050406030204" pitchFamily="18" charset="0"/>
                      </a:rPr>
                      <m:t>argmax</m:t>
                    </m:r>
                    <m:r>
                      <a:rPr lang="en-US" i="1">
                        <a:latin typeface="Cambria Math" panose="02040503050406030204" pitchFamily="18" charset="0"/>
                      </a:rPr>
                      <m:t> </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e>
                    </m:acc>
                    <m:d>
                      <m:dPr>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m:t>
                        </m:r>
                      </m:e>
                    </m:d>
                  </m:oMath>
                </a14:m>
                <a:r>
                  <a:rPr lang="en-GB" dirty="0"/>
                  <a:t>の掲載と説明</a:t>
                </a:r>
              </a:p>
              <a:p>
                <a:pPr lvl="1"/>
                <a:r>
                  <a:rPr lang="ja-JP" altLang="en-US"/>
                  <a:t>不自然かつ不必要な場合にも消去法的に</a:t>
                </a:r>
                <a:r>
                  <a:rPr lang="en-US" altLang="ja-JP" dirty="0"/>
                  <a:t>comp</a:t>
                </a:r>
                <a:r>
                  <a:rPr lang="ja-JP" altLang="en-US"/>
                  <a:t>ラベルを選ばせる</a:t>
                </a:r>
                <a:endParaRPr lang="en-GB" dirty="0"/>
              </a:p>
              <a:p>
                <a:r>
                  <a:rPr lang="ja-JP" altLang="en-US"/>
                  <a:t>どちらも分布</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oMath>
                </a14:m>
                <a:r>
                  <a:rPr lang="ja-JP" altLang="en-US"/>
                  <a:t>全体の様子を無視しているので，僅差</a:t>
                </a:r>
                <a:r>
                  <a:rPr lang="en-US" altLang="ja-JP" dirty="0"/>
                  <a:t>/</a:t>
                </a:r>
                <a:r>
                  <a:rPr lang="ja-JP" altLang="en-US"/>
                  <a:t>一強で得られたラベルかどうかの区別がない</a:t>
                </a:r>
                <a:endParaRPr lang="en-US" altLang="ja-JP" dirty="0"/>
              </a:p>
            </p:txBody>
          </p:sp>
        </mc:Choice>
        <mc:Fallback>
          <p:sp>
            <p:nvSpPr>
              <p:cNvPr id="5" name="Content Placeholder 4">
                <a:extLst>
                  <a:ext uri="{FF2B5EF4-FFF2-40B4-BE49-F238E27FC236}">
                    <a16:creationId xmlns:a16="http://schemas.microsoft.com/office/drawing/2014/main" id="{F09DE082-6CFE-CC43-9CC2-354A4FA11A52}"/>
                  </a:ext>
                </a:extLst>
              </p:cNvPr>
              <p:cNvSpPr>
                <a:spLocks noGrp="1" noRot="1" noChangeAspect="1" noMove="1" noResize="1" noEditPoints="1" noAdjustHandles="1" noChangeArrowheads="1" noChangeShapeType="1" noTextEdit="1"/>
              </p:cNvSpPr>
              <p:nvPr>
                <p:ph idx="1"/>
              </p:nvPr>
            </p:nvSpPr>
            <p:spPr>
              <a:blipFill>
                <a:blip r:embed="rId2"/>
                <a:stretch>
                  <a:fillRect l="-1235"/>
                </a:stretch>
              </a:blipFill>
            </p:spPr>
            <p:txBody>
              <a:bodyPr/>
              <a:lstStyle/>
              <a:p>
                <a:r>
                  <a:rPr lang="en-GB">
                    <a:noFill/>
                  </a:rPr>
                  <a:t> </a:t>
                </a:r>
              </a:p>
            </p:txBody>
          </p:sp>
        </mc:Fallback>
      </mc:AlternateContent>
    </p:spTree>
    <p:extLst>
      <p:ext uri="{BB962C8B-B14F-4D97-AF65-F5344CB8AC3E}">
        <p14:creationId xmlns:p14="http://schemas.microsoft.com/office/powerpoint/2010/main" val="183611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0C5E-3E85-1D4A-9AB3-3FBCBCC19352}"/>
              </a:ext>
            </a:extLst>
          </p:cNvPr>
          <p:cNvSpPr>
            <a:spLocks noGrp="1"/>
          </p:cNvSpPr>
          <p:nvPr>
            <p:ph type="title"/>
          </p:nvPr>
        </p:nvSpPr>
        <p:spPr/>
        <p:txBody>
          <a:bodyPr>
            <a:normAutofit fontScale="90000"/>
          </a:bodyPr>
          <a:lstStyle/>
          <a:p>
            <a:r>
              <a:rPr lang="en-GB" dirty="0"/>
              <a:t>III. </a:t>
            </a:r>
            <a:r>
              <a:rPr lang="ja-JP" altLang="en-US"/>
              <a:t>提案</a:t>
            </a:r>
            <a:r>
              <a:rPr lang="en-US" altLang="ja-JP" dirty="0"/>
              <a:t>1: </a:t>
            </a:r>
            <a:r>
              <a:rPr lang="en-GB" dirty="0"/>
              <a:t>Shannon entropy</a:t>
            </a:r>
            <a:r>
              <a:rPr lang="en-US" dirty="0"/>
              <a:t> based </a:t>
            </a:r>
            <a:r>
              <a:rPr lang="ja-JP" altLang="en-US"/>
              <a:t>モデル</a:t>
            </a:r>
            <a:r>
              <a:rPr lang="en-GB" dirty="0"/>
              <a:t> </a:t>
            </a:r>
          </a:p>
        </p:txBody>
      </p:sp>
      <p:sp>
        <p:nvSpPr>
          <p:cNvPr id="3" name="Date Placeholder 2">
            <a:extLst>
              <a:ext uri="{FF2B5EF4-FFF2-40B4-BE49-F238E27FC236}">
                <a16:creationId xmlns:a16="http://schemas.microsoft.com/office/drawing/2014/main" id="{D8D36F35-5818-5E42-8FDD-D30F03B60236}"/>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18A2CF61-25CF-1643-B29D-66EF635520A0}"/>
              </a:ext>
            </a:extLst>
          </p:cNvPr>
          <p:cNvSpPr>
            <a:spLocks noGrp="1"/>
          </p:cNvSpPr>
          <p:nvPr>
            <p:ph type="ftr" sz="quarter" idx="11"/>
          </p:nvPr>
        </p:nvSpPr>
        <p:spPr/>
        <p:txBody>
          <a:bodyPr/>
          <a:lstStyle/>
          <a:p>
            <a:r>
              <a:rPr lang="ja-JP" altLang="en-US"/>
              <a:t>論文準備</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99CF182-CB74-8C4C-9619-28E7ADF721BF}"/>
                  </a:ext>
                </a:extLst>
              </p:cNvPr>
              <p:cNvSpPr>
                <a:spLocks noGrp="1"/>
              </p:cNvSpPr>
              <p:nvPr>
                <p:ph idx="1"/>
              </p:nvPr>
            </p:nvSpPr>
            <p:spPr/>
            <p:txBody>
              <a:bodyPr>
                <a:normAutofit fontScale="70000" lnSpcReduction="20000"/>
              </a:bodyPr>
              <a:lstStyle/>
              <a:p>
                <a:r>
                  <a:rPr lang="ja-JP" altLang="en-US"/>
                  <a:t>アノテータの「自信</a:t>
                </a:r>
                <a:r>
                  <a:rPr lang="en-US" altLang="ja-JP" dirty="0"/>
                  <a:t>/</a:t>
                </a:r>
                <a:r>
                  <a:rPr lang="ja-JP" altLang="en-US"/>
                  <a:t>判断のあいまいさ」を数学的に表せる概念として，</a:t>
                </a:r>
                <a:r>
                  <a:rPr lang="en-US" altLang="ja-JP" dirty="0"/>
                  <a:t>Shannon entropy</a:t>
                </a:r>
                <a:r>
                  <a:rPr lang="ja-JP" altLang="en-US"/>
                  <a:t>に着目</a:t>
                </a:r>
                <a:endParaRPr lang="en-US" altLang="ja-JP" dirty="0"/>
              </a:p>
              <a:p>
                <a14:m>
                  <m:oMath xmlns:m="http://schemas.openxmlformats.org/officeDocument/2006/math">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log</m:t>
                            </m:r>
                          </m:e>
                          <m:sub>
                            <m:r>
                              <a:rPr lang="en-US" altLang="ja-JP" b="0" i="1" smtClean="0">
                                <a:latin typeface="Cambria Math" panose="02040503050406030204" pitchFamily="18" charset="0"/>
                              </a:rPr>
                              <m:t>2</m:t>
                            </m:r>
                          </m:sub>
                        </m:sSub>
                      </m:fName>
                      <m:e>
                        <m:d>
                          <m:dPr>
                            <m:ctrlPr>
                              <a:rPr lang="en-US" altLang="ja-JP"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m:t>
                                </m:r>
                              </m:e>
                            </m:d>
                          </m:e>
                        </m:d>
                      </m:e>
                    </m:func>
                    <m:r>
                      <a:rPr lang="en-US" altLang="ja-JP" b="0" i="1" smtClean="0">
                        <a:latin typeface="Cambria Math" panose="02040503050406030204" pitchFamily="18" charset="0"/>
                      </a:rPr>
                      <m:t>≤</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e>
                    </m:d>
                  </m:oMath>
                </a14:m>
                <a:r>
                  <a:rPr lang="ja-JP" altLang="en-US" dirty="0"/>
                  <a:t>の掲載</a:t>
                </a:r>
                <a:endParaRPr lang="en-US" altLang="ja-JP" dirty="0"/>
              </a:p>
              <a:p>
                <a:r>
                  <a:rPr lang="ja-JP" altLang="en-US"/>
                  <a:t>個々の候補の情報量と，全体の平均であるエントロピーを比較するという重要な性質をもつ</a:t>
                </a:r>
                <a:endParaRPr lang="en-US" altLang="ja-JP" dirty="0"/>
              </a:p>
              <a:p>
                <a:r>
                  <a:rPr lang="ja-JP" altLang="en-US"/>
                  <a:t>ラベルとして採用するための動的な閾値を設けることになり，自信の度合いに応じて自然にラベル数を増減させられる</a:t>
                </a:r>
                <a:br>
                  <a:rPr lang="en-US" altLang="ja-JP" dirty="0"/>
                </a:br>
                <a:r>
                  <a:rPr lang="ja-JP" altLang="en-US"/>
                  <a:t>→</a:t>
                </a:r>
                <a:r>
                  <a:rPr lang="en-US" altLang="ja-JP" dirty="0"/>
                  <a:t> </a:t>
                </a:r>
                <a:r>
                  <a:rPr lang="ja-JP" altLang="en-US"/>
                  <a:t>ラベル数を固定するという制約条件から外れることができる</a:t>
                </a:r>
                <a:r>
                  <a:rPr lang="en-US" altLang="ja-JP" dirty="0"/>
                  <a:t> </a:t>
                </a:r>
                <a:br>
                  <a:rPr lang="en-US" altLang="ja-JP" dirty="0"/>
                </a:br>
                <a:r>
                  <a:rPr lang="ja-JP" altLang="en-US"/>
                  <a:t>ただし以下を仮定</a:t>
                </a:r>
                <a:endParaRPr lang="en-US" altLang="ja-JP" dirty="0"/>
              </a:p>
              <a:p>
                <a:pPr lvl="1"/>
                <a:r>
                  <a:rPr lang="ja-JP" altLang="en-US"/>
                  <a:t>判断の難しい</a:t>
                </a:r>
                <a:r>
                  <a:rPr lang="en-US" altLang="ja-JP" dirty="0"/>
                  <a:t>(</a:t>
                </a:r>
                <a:r>
                  <a:rPr lang="ja-JP" altLang="en-US"/>
                  <a:t>自信がない</a:t>
                </a:r>
                <a:r>
                  <a:rPr lang="en-US" altLang="ja-JP" dirty="0"/>
                  <a:t>)</a:t>
                </a:r>
                <a:r>
                  <a:rPr lang="ja-JP" altLang="en-US"/>
                  <a:t>サンプルに対する分布は偏りが小さく，エントロピーは大きい</a:t>
                </a:r>
                <a:endParaRPr lang="en-US" altLang="ja-JP" dirty="0"/>
              </a:p>
              <a:p>
                <a:pPr lvl="1"/>
                <a:r>
                  <a:rPr lang="ja-JP" altLang="en-US"/>
                  <a:t>明らかに判断できるサンプルに対する分布は偏りが大きく，エントロピーは小さい</a:t>
                </a:r>
                <a:endParaRPr lang="en-GB" dirty="0"/>
              </a:p>
            </p:txBody>
          </p:sp>
        </mc:Choice>
        <mc:Fallback>
          <p:sp>
            <p:nvSpPr>
              <p:cNvPr id="5" name="Content Placeholder 4">
                <a:extLst>
                  <a:ext uri="{FF2B5EF4-FFF2-40B4-BE49-F238E27FC236}">
                    <a16:creationId xmlns:a16="http://schemas.microsoft.com/office/drawing/2014/main" id="{999CF182-CB74-8C4C-9619-28E7ADF721BF}"/>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Tree>
    <p:extLst>
      <p:ext uri="{BB962C8B-B14F-4D97-AF65-F5344CB8AC3E}">
        <p14:creationId xmlns:p14="http://schemas.microsoft.com/office/powerpoint/2010/main" val="328340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5A92-9A25-B64C-80A6-04FC81C25009}"/>
              </a:ext>
            </a:extLst>
          </p:cNvPr>
          <p:cNvSpPr>
            <a:spLocks noGrp="1"/>
          </p:cNvSpPr>
          <p:nvPr>
            <p:ph type="title"/>
          </p:nvPr>
        </p:nvSpPr>
        <p:spPr/>
        <p:txBody>
          <a:bodyPr>
            <a:normAutofit fontScale="90000"/>
          </a:bodyPr>
          <a:lstStyle/>
          <a:p>
            <a:r>
              <a:rPr lang="en-GB" dirty="0"/>
              <a:t>IV. </a:t>
            </a:r>
            <a:r>
              <a:rPr lang="ja-JP" altLang="en-US"/>
              <a:t>提案</a:t>
            </a:r>
            <a:r>
              <a:rPr lang="en-US" altLang="ja-JP" dirty="0"/>
              <a:t>2: </a:t>
            </a:r>
            <a:r>
              <a:rPr lang="en-US" altLang="ja-JP" dirty="0" err="1"/>
              <a:t>Tsallis</a:t>
            </a:r>
            <a:r>
              <a:rPr lang="en-US" altLang="ja-JP" dirty="0"/>
              <a:t> entropy based </a:t>
            </a:r>
            <a:r>
              <a:rPr lang="ja-JP" altLang="en-US"/>
              <a:t>モデル</a:t>
            </a:r>
            <a:endParaRPr lang="en-GB" dirty="0"/>
          </a:p>
        </p:txBody>
      </p:sp>
      <p:sp>
        <p:nvSpPr>
          <p:cNvPr id="3" name="Date Placeholder 2">
            <a:extLst>
              <a:ext uri="{FF2B5EF4-FFF2-40B4-BE49-F238E27FC236}">
                <a16:creationId xmlns:a16="http://schemas.microsoft.com/office/drawing/2014/main" id="{DD0DB326-E18B-0A42-98DE-C4A50D2A6380}"/>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71436B2C-C062-DF4A-9C27-76478F755E49}"/>
              </a:ext>
            </a:extLst>
          </p:cNvPr>
          <p:cNvSpPr>
            <a:spLocks noGrp="1"/>
          </p:cNvSpPr>
          <p:nvPr>
            <p:ph type="ftr" sz="quarter" idx="11"/>
          </p:nvPr>
        </p:nvSpPr>
        <p:spPr/>
        <p:txBody>
          <a:bodyPr/>
          <a:lstStyle/>
          <a:p>
            <a:r>
              <a:rPr lang="ja-JP" altLang="en-US"/>
              <a:t>論文準備</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62EF0F6-931E-084A-82BD-DCDF2DEBA089}"/>
                  </a:ext>
                </a:extLst>
              </p:cNvPr>
              <p:cNvSpPr>
                <a:spLocks noGrp="1"/>
              </p:cNvSpPr>
              <p:nvPr>
                <p:ph idx="1"/>
              </p:nvPr>
            </p:nvSpPr>
            <p:spPr/>
            <p:txBody>
              <a:bodyPr>
                <a:normAutofit lnSpcReduction="10000"/>
              </a:bodyPr>
              <a:lstStyle/>
              <a:p>
                <a:r>
                  <a:rPr lang="en-GB" dirty="0"/>
                  <a:t>「</a:t>
                </a:r>
                <a:r>
                  <a:rPr lang="ja-JP" altLang="en-US"/>
                  <a:t>判断のあいまいさ」に加えて「積極度」を導入した</a:t>
                </a:r>
                <a:endParaRPr lang="en-US" altLang="ja-JP" dirty="0"/>
              </a:p>
              <a:p>
                <a:pPr lvl="1"/>
                <a:r>
                  <a:rPr lang="ja-JP" altLang="en-US"/>
                  <a:t>パラメータ</a:t>
                </a:r>
                <a14:m>
                  <m:oMath xmlns:m="http://schemas.openxmlformats.org/officeDocument/2006/math">
                    <m:r>
                      <a:rPr lang="en-US" altLang="ja-JP" i="1" dirty="0" smtClean="0">
                        <a:latin typeface="Cambria Math" panose="02040503050406030204" pitchFamily="18" charset="0"/>
                      </a:rPr>
                      <m:t>𝑞</m:t>
                    </m:r>
                  </m:oMath>
                </a14:m>
                <a:r>
                  <a:rPr lang="en-GB" dirty="0"/>
                  <a:t>によって積極度を表す</a:t>
                </a:r>
              </a:p>
              <a:p>
                <a:pPr lvl="1"/>
                <a:r>
                  <a:rPr lang="ja-JP" altLang="en-US"/>
                  <a:t>より積極度の高いアノテータほど，より確定的な判断をする</a:t>
                </a:r>
                <a:br>
                  <a:rPr lang="en-US" altLang="ja-JP" dirty="0"/>
                </a:br>
                <a:r>
                  <a:rPr lang="ja-JP" altLang="en-US"/>
                  <a:t>すなわちより少ないラベルをつけると仮定</a:t>
                </a:r>
                <a:endParaRPr lang="en-US" altLang="ja-JP" dirty="0"/>
              </a:p>
              <a:p>
                <a:pPr lvl="1"/>
                <a:r>
                  <a:rPr lang="ja-JP" altLang="en-US"/>
                  <a:t>同様に，仮にエントロピーが小さくなるようなサンプルを与えられても，その積極度の低さゆえにあえて保険をかけた判断をするアノテータを表現できる</a:t>
                </a:r>
                <a:r>
                  <a:rPr lang="en-GB" altLang="ja-JP" dirty="0"/>
                  <a:t>;</a:t>
                </a:r>
                <a:br>
                  <a:rPr lang="en-US" altLang="ja-JP" dirty="0"/>
                </a:br>
                <a:r>
                  <a:rPr lang="ja-JP" altLang="en-US"/>
                  <a:t>すなわち自分の中で絞り込んだ候補よりも多めにラベルをつける場合を考慮できる</a:t>
                </a:r>
                <a:endParaRPr lang="en-GB" altLang="ja-JP" dirty="0"/>
              </a:p>
            </p:txBody>
          </p:sp>
        </mc:Choice>
        <mc:Fallback>
          <p:sp>
            <p:nvSpPr>
              <p:cNvPr id="5" name="Content Placeholder 4">
                <a:extLst>
                  <a:ext uri="{FF2B5EF4-FFF2-40B4-BE49-F238E27FC236}">
                    <a16:creationId xmlns:a16="http://schemas.microsoft.com/office/drawing/2014/main" id="{062EF0F6-931E-084A-82BD-DCDF2DEBA089}"/>
                  </a:ext>
                </a:extLst>
              </p:cNvPr>
              <p:cNvSpPr>
                <a:spLocks noGrp="1" noRot="1" noChangeAspect="1" noMove="1" noResize="1" noEditPoints="1" noAdjustHandles="1" noChangeArrowheads="1" noChangeShapeType="1" noTextEdit="1"/>
              </p:cNvSpPr>
              <p:nvPr>
                <p:ph idx="1"/>
              </p:nvPr>
            </p:nvSpPr>
            <p:spPr>
              <a:blipFill>
                <a:blip r:embed="rId2"/>
                <a:stretch>
                  <a:fillRect l="-1389" b="-771"/>
                </a:stretch>
              </a:blipFill>
            </p:spPr>
            <p:txBody>
              <a:bodyPr/>
              <a:lstStyle/>
              <a:p>
                <a:r>
                  <a:rPr lang="en-GB">
                    <a:noFill/>
                  </a:rPr>
                  <a:t> </a:t>
                </a:r>
              </a:p>
            </p:txBody>
          </p:sp>
        </mc:Fallback>
      </mc:AlternateContent>
    </p:spTree>
    <p:extLst>
      <p:ext uri="{BB962C8B-B14F-4D97-AF65-F5344CB8AC3E}">
        <p14:creationId xmlns:p14="http://schemas.microsoft.com/office/powerpoint/2010/main" val="25797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98F8-70F5-A942-B377-136CC25FADC3}"/>
              </a:ext>
            </a:extLst>
          </p:cNvPr>
          <p:cNvSpPr>
            <a:spLocks noGrp="1"/>
          </p:cNvSpPr>
          <p:nvPr>
            <p:ph type="title"/>
          </p:nvPr>
        </p:nvSpPr>
        <p:spPr/>
        <p:txBody>
          <a:bodyPr/>
          <a:lstStyle/>
          <a:p>
            <a:r>
              <a:rPr lang="en-GB" dirty="0"/>
              <a:t>IV. </a:t>
            </a:r>
            <a:r>
              <a:rPr lang="ja-JP" altLang="en-US"/>
              <a:t>実験設定</a:t>
            </a:r>
            <a:endParaRPr lang="en-GB" dirty="0"/>
          </a:p>
        </p:txBody>
      </p:sp>
      <p:sp>
        <p:nvSpPr>
          <p:cNvPr id="3" name="Date Placeholder 2">
            <a:extLst>
              <a:ext uri="{FF2B5EF4-FFF2-40B4-BE49-F238E27FC236}">
                <a16:creationId xmlns:a16="http://schemas.microsoft.com/office/drawing/2014/main" id="{D166A8E4-D4E5-F849-AD3F-6156C81232C3}"/>
              </a:ext>
            </a:extLst>
          </p:cNvPr>
          <p:cNvSpPr>
            <a:spLocks noGrp="1"/>
          </p:cNvSpPr>
          <p:nvPr>
            <p:ph type="dt" sz="half" idx="10"/>
          </p:nvPr>
        </p:nvSpPr>
        <p:spPr/>
        <p:txBody>
          <a:bodyPr/>
          <a:lstStyle/>
          <a:p>
            <a:fld id="{F1DA47A4-DD05-4749-8F0E-8D645F71397D}" type="datetime1">
              <a:rPr lang="en-US" altLang="ja-JP" smtClean="0"/>
              <a:t>2/2/20</a:t>
            </a:fld>
            <a:endParaRPr lang="ja-JP" altLang="en-US" dirty="0"/>
          </a:p>
        </p:txBody>
      </p:sp>
      <p:sp>
        <p:nvSpPr>
          <p:cNvPr id="4" name="Footer Placeholder 3">
            <a:extLst>
              <a:ext uri="{FF2B5EF4-FFF2-40B4-BE49-F238E27FC236}">
                <a16:creationId xmlns:a16="http://schemas.microsoft.com/office/drawing/2014/main" id="{AAD1D639-4F7E-6743-B358-7D4B16FBBC40}"/>
              </a:ext>
            </a:extLst>
          </p:cNvPr>
          <p:cNvSpPr>
            <a:spLocks noGrp="1"/>
          </p:cNvSpPr>
          <p:nvPr>
            <p:ph type="ftr" sz="quarter" idx="11"/>
          </p:nvPr>
        </p:nvSpPr>
        <p:spPr/>
        <p:txBody>
          <a:bodyPr/>
          <a:lstStyle/>
          <a:p>
            <a:r>
              <a:rPr lang="ja-JP" altLang="en-US"/>
              <a:t>論文準備</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CC57BBD-08A0-CD43-8555-D5F089C37977}"/>
                  </a:ext>
                </a:extLst>
              </p:cNvPr>
              <p:cNvSpPr>
                <a:spLocks noGrp="1"/>
              </p:cNvSpPr>
              <p:nvPr>
                <p:ph idx="1"/>
              </p:nvPr>
            </p:nvSpPr>
            <p:spPr/>
            <p:txBody>
              <a:bodyPr>
                <a:normAutofit/>
              </a:bodyPr>
              <a:lstStyle/>
              <a:p>
                <a:r>
                  <a:rPr lang="ja-JP" altLang="en-US"/>
                  <a:t>比較のモデル</a:t>
                </a:r>
                <a:r>
                  <a:rPr lang="en-US" altLang="ja-JP" dirty="0"/>
                  <a:t>2</a:t>
                </a:r>
                <a:r>
                  <a:rPr lang="ja-JP" altLang="en-US"/>
                  <a:t>つについて説明</a:t>
                </a:r>
                <a:r>
                  <a:rPr lang="en-US" altLang="ja-JP" dirty="0"/>
                  <a:t> (</a:t>
                </a:r>
                <a:r>
                  <a:rPr lang="ja-JP" altLang="en-US"/>
                  <a:t>いずれも</a:t>
                </a:r>
                <a:r>
                  <a:rPr lang="en-US" altLang="ja-JP" dirty="0"/>
                  <a:t>multiple)</a:t>
                </a:r>
              </a:p>
              <a:p>
                <a:pPr lvl="1"/>
                <a:r>
                  <a:rPr lang="en-US" altLang="ja-JP" dirty="0"/>
                  <a:t>top-k (</a:t>
                </a:r>
                <a:r>
                  <a:rPr lang="en-US" altLang="ja-JP" dirty="0" err="1"/>
                  <a:t>ord</a:t>
                </a:r>
                <a:r>
                  <a:rPr lang="ja-JP" altLang="en-US"/>
                  <a:t>と</a:t>
                </a:r>
                <a:r>
                  <a:rPr lang="en-US" altLang="ja-JP" dirty="0"/>
                  <a:t>comp</a:t>
                </a:r>
                <a:r>
                  <a:rPr lang="ja-JP" altLang="en-US"/>
                  <a:t>の一般形</a:t>
                </a:r>
                <a:r>
                  <a:rPr lang="en-US" altLang="ja-JP" dirty="0"/>
                  <a:t>)</a:t>
                </a:r>
                <a:r>
                  <a:rPr lang="ja-JP" altLang="en-US"/>
                  <a:t>，ラベル数は</a:t>
                </a:r>
                <a:r>
                  <a:rPr lang="en-US" altLang="ja-JP" dirty="0"/>
                  <a:t>k</a:t>
                </a:r>
                <a:r>
                  <a:rPr lang="ja-JP" altLang="en-US"/>
                  <a:t>で固定</a:t>
                </a:r>
                <a:endParaRPr lang="en-US" altLang="ja-JP" dirty="0"/>
              </a:p>
              <a:p>
                <a:pPr lvl="1"/>
                <a:r>
                  <a:rPr lang="en-US" altLang="ja-JP" dirty="0"/>
                  <a:t>1/K</a:t>
                </a:r>
                <a:r>
                  <a:rPr lang="ja-JP" altLang="en-US"/>
                  <a:t>，ラベル数は</a:t>
                </a:r>
                <a:r>
                  <a:rPr lang="en-US" altLang="ja-JP" dirty="0"/>
                  <a:t>1/K</a:t>
                </a:r>
                <a:r>
                  <a:rPr lang="ja-JP" altLang="en-US"/>
                  <a:t>で固定</a:t>
                </a:r>
                <a:r>
                  <a:rPr lang="en-US" altLang="ja-JP" dirty="0"/>
                  <a:t> </a:t>
                </a:r>
                <a:r>
                  <a:rPr lang="ja-JP" altLang="en-US"/>
                  <a:t>分布</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oMath>
                </a14:m>
                <a:r>
                  <a:rPr lang="ja-JP" altLang="en-US"/>
                  <a:t>が一様のときの</a:t>
                </a:r>
                <a:r>
                  <a:rPr lang="en-US" altLang="ja-JP" dirty="0" err="1"/>
                  <a:t>shannon</a:t>
                </a:r>
                <a:r>
                  <a:rPr lang="ja-JP" altLang="en-US"/>
                  <a:t>と等価</a:t>
                </a:r>
                <a:endParaRPr lang="en-US" altLang="ja-JP" dirty="0"/>
              </a:p>
              <a:p>
                <a:r>
                  <a:rPr lang="ja-JP" altLang="en-US"/>
                  <a:t>データセット</a:t>
                </a:r>
                <a:endParaRPr lang="en-US" altLang="ja-JP" dirty="0"/>
              </a:p>
              <a:p>
                <a:pPr lvl="1"/>
                <a:r>
                  <a:rPr lang="en-US" altLang="ja-JP" dirty="0"/>
                  <a:t>MNIST </a:t>
                </a:r>
                <a:r>
                  <a:rPr lang="ja-JP" altLang="en-US"/>
                  <a:t>これだけで良いか</a:t>
                </a:r>
                <a:r>
                  <a:rPr lang="en-US" altLang="ja-JP" dirty="0"/>
                  <a:t>?</a:t>
                </a:r>
              </a:p>
              <a:p>
                <a:pPr lvl="1"/>
                <a:r>
                  <a:rPr lang="en-US" altLang="ja-JP" dirty="0"/>
                  <a:t>CIFAR 10 (</a:t>
                </a:r>
                <a:r>
                  <a:rPr lang="ja-JP" altLang="en-US"/>
                  <a:t>時間がかかりそう</a:t>
                </a:r>
                <a:r>
                  <a:rPr lang="en-US" altLang="ja-JP" dirty="0"/>
                  <a:t>)</a:t>
                </a:r>
              </a:p>
            </p:txBody>
          </p:sp>
        </mc:Choice>
        <mc:Fallback>
          <p:sp>
            <p:nvSpPr>
              <p:cNvPr id="5" name="Content Placeholder 4">
                <a:extLst>
                  <a:ext uri="{FF2B5EF4-FFF2-40B4-BE49-F238E27FC236}">
                    <a16:creationId xmlns:a16="http://schemas.microsoft.com/office/drawing/2014/main" id="{7CC57BBD-08A0-CD43-8555-D5F089C37977}"/>
                  </a:ext>
                </a:extLst>
              </p:cNvPr>
              <p:cNvSpPr>
                <a:spLocks noGrp="1" noRot="1" noChangeAspect="1" noMove="1" noResize="1" noEditPoints="1" noAdjustHandles="1" noChangeArrowheads="1" noChangeShapeType="1" noTextEdit="1"/>
              </p:cNvSpPr>
              <p:nvPr>
                <p:ph idx="1"/>
              </p:nvPr>
            </p:nvSpPr>
            <p:spPr>
              <a:blipFill>
                <a:blip r:embed="rId2"/>
                <a:stretch>
                  <a:fillRect l="-1389"/>
                </a:stretch>
              </a:blipFill>
            </p:spPr>
            <p:txBody>
              <a:bodyPr/>
              <a:lstStyle/>
              <a:p>
                <a:r>
                  <a:rPr lang="en-GB">
                    <a:noFill/>
                  </a:rPr>
                  <a:t> </a:t>
                </a:r>
              </a:p>
            </p:txBody>
          </p:sp>
        </mc:Fallback>
      </mc:AlternateContent>
    </p:spTree>
    <p:extLst>
      <p:ext uri="{BB962C8B-B14F-4D97-AF65-F5344CB8AC3E}">
        <p14:creationId xmlns:p14="http://schemas.microsoft.com/office/powerpoint/2010/main" val="2114968788"/>
      </p:ext>
    </p:extLst>
  </p:cSld>
  <p:clrMapOvr>
    <a:masterClrMapping/>
  </p:clrMapOvr>
</p:sld>
</file>

<file path=ppt/theme/theme1.xml><?xml version="1.0" encoding="utf-8"?>
<a:theme xmlns:a="http://schemas.openxmlformats.org/drawingml/2006/main" name="ホワイト">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6EDDB"/>
        </a:solidFill>
        <a:ln w="25400">
          <a:solidFill>
            <a:srgbClr val="1BA466"/>
          </a:solid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a:solidFill>
            <a:srgbClr val="1BA466"/>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sz="2000" smtClean="0">
            <a:solidFill>
              <a:schemeClr val="tx1">
                <a:lumMod val="65000"/>
                <a:lumOff val="35000"/>
              </a:schemeClr>
            </a:solidFill>
          </a:defRPr>
        </a:defPPr>
      </a:lstStyle>
    </a:txDef>
  </a:objectDefaults>
  <a:extraClrSchemeLst/>
  <a:extLst>
    <a:ext uri="{05A4C25C-085E-4340-85A3-A5531E510DB2}">
      <thm15:themeFamily xmlns:thm15="http://schemas.microsoft.com/office/thememl/2012/main" name="プレゼンテーション1" id="{10AA16FD-A986-9747-88E1-824F7475230B}" vid="{1BF034BA-FFC2-2340-9D6F-979E16CB7E75}"/>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68D5F9-4159-8F46-89DA-1985A3E27E43}">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テンプレ</Template>
  <TotalTime>11399</TotalTime>
  <Words>1009</Words>
  <Application>Microsoft Macintosh PowerPoint</Application>
  <PresentationFormat>On-screen Show (4:3)</PresentationFormat>
  <Paragraphs>107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メイリオ</vt:lpstr>
      <vt:lpstr>Arial</vt:lpstr>
      <vt:lpstr>Calibri</vt:lpstr>
      <vt:lpstr>Cambria Math</vt:lpstr>
      <vt:lpstr>Wingdings</vt:lpstr>
      <vt:lpstr>ホワイト</vt:lpstr>
      <vt:lpstr>Entropy labelling 論理構成</vt:lpstr>
      <vt:lpstr>Abst</vt:lpstr>
      <vt:lpstr>I. Intro | 従来のアノテーションについて</vt:lpstr>
      <vt:lpstr>I. Intro | アノテータモデル拡張</vt:lpstr>
      <vt:lpstr>I. Intro | 登場するモデルの紹介</vt:lpstr>
      <vt:lpstr>II. 1ラベルのモデル</vt:lpstr>
      <vt:lpstr>III. 提案1: Shannon entropy based モデル </vt:lpstr>
      <vt:lpstr>IV. 提案2: Tsallis entropy based モデル</vt:lpstr>
      <vt:lpstr>IV. 実験設定</vt:lpstr>
      <vt:lpstr>IV. 実験設定</vt:lpstr>
      <vt:lpstr>V. 実験結果と考察</vt:lpstr>
      <vt:lpstr>VI. 結論 </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五島　健太朗</dc:creator>
  <cp:lastModifiedBy>6s1201301</cp:lastModifiedBy>
  <cp:revision>81</cp:revision>
  <cp:lastPrinted>2018-06-14T13:37:56Z</cp:lastPrinted>
  <dcterms:created xsi:type="dcterms:W3CDTF">2019-06-24T04:30:33Z</dcterms:created>
  <dcterms:modified xsi:type="dcterms:W3CDTF">2020-02-10T03:10:07Z</dcterms:modified>
</cp:coreProperties>
</file>