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handoutMasterIdLst>
    <p:handoutMasterId r:id="rId14"/>
  </p:handoutMasterIdLst>
  <p:sldIdLst>
    <p:sldId id="314" r:id="rId4"/>
    <p:sldId id="306" r:id="rId5"/>
    <p:sldId id="307" r:id="rId7"/>
    <p:sldId id="308" r:id="rId8"/>
    <p:sldId id="316" r:id="rId9"/>
    <p:sldId id="309" r:id="rId10"/>
    <p:sldId id="311" r:id="rId11"/>
    <p:sldId id="312" r:id="rId12"/>
    <p:sldId id="279" r:id="rId13"/>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53" userDrawn="1">
          <p15:clr>
            <a:srgbClr val="A4A3A4"/>
          </p15:clr>
        </p15:guide>
        <p15:guide id="2" pos="289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ph Muthengi" initials="J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p:scale>
          <a:sx n="90" d="100"/>
          <a:sy n="90" d="100"/>
        </p:scale>
        <p:origin x="816" y="66"/>
      </p:cViewPr>
      <p:guideLst>
        <p:guide orient="horz" pos="2153"/>
        <p:guide pos="289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39AA7801-3BE1-4208-ACE0-7CE6E77062AA}"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p>
            <a:pPr lvl="0" algn="r" eaLnBrk="1" hangingPunct="1">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F5E80F52-83D5-4F14-8CE8-8CBF572E046E}"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p>
            <a:pPr lvl="0" algn="r" eaLnBrk="1" hangingPunct="1">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97B2A1B0-7B39-4799-BBEB-6FDC0D641E24}"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97B2A1B0-7B39-4799-BBEB-6FDC0D641E24}"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97B2A1B0-7B39-4799-BBEB-6FDC0D641E24}"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97B2A1B0-7B39-4799-BBEB-6FDC0D641E24}"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97B2A1B0-7B39-4799-BBEB-6FDC0D641E24}"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97B2A1B0-7B39-4799-BBEB-6FDC0D641E24}"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1692275" y="4411663"/>
            <a:ext cx="18669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2282825" y="2293938"/>
            <a:ext cx="6897688"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396875" y="2133600"/>
            <a:ext cx="8423275"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371600" y="3886200"/>
            <a:ext cx="64008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30" name="Rectangle 1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31" name="Rectangle 1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E5F0FC">
                <a:alpha val="100000"/>
              </a:srgbClr>
            </a:gs>
            <a:gs pos="100000">
              <a:srgbClr val="E5F0FC">
                <a:alpha val="100000"/>
              </a:srgbClr>
            </a:gs>
            <a:gs pos="100000">
              <a:srgbClr val="C4DEF8">
                <a:alpha val="100000"/>
              </a:srgbClr>
            </a:gs>
            <a:gs pos="100000">
              <a:srgbClr val="C4DEF8">
                <a:alpha val="100000"/>
              </a:srgbClr>
            </a:gs>
            <a:gs pos="100000">
              <a:srgbClr val="C4DEF8">
                <a:alpha val="100000"/>
              </a:srgbClr>
            </a:gs>
            <a:gs pos="100000">
              <a:srgbClr val="C4DEF8">
                <a:alpha val="100000"/>
              </a:srgbClr>
            </a:gs>
            <a:gs pos="100000">
              <a:srgbClr val="C4DEF8">
                <a:alpha val="100000"/>
              </a:srgbClr>
            </a:gs>
            <a:gs pos="100000">
              <a:srgbClr val="C4DEF8">
                <a:alpha val="100000"/>
              </a:srgbClr>
            </a:gs>
            <a:gs pos="100000">
              <a:srgbClr val="2F8AE5">
                <a:alpha val="100000"/>
              </a:srgbClr>
            </a:gs>
            <a:gs pos="100000">
              <a:srgbClr val="C4DEF8">
                <a:alpha val="100000"/>
              </a:srgbClr>
            </a:gs>
          </a:gsLst>
          <a:lin ang="5400000" scaled="1"/>
          <a:tileRect/>
        </a:gra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defRPr sz="1400">
                <a:ea typeface="SimSun"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ea typeface="SimSun"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a:ea typeface="SimSun" panose="02010600030101010101" pitchFamily="2" charset="-122"/>
              </a:defRPr>
            </a:lvl1p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5262563" y="4076700"/>
            <a:ext cx="1397000"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130425" y="4749800"/>
            <a:ext cx="7013575"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3" name="Rectangle 1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4" name="Rectangle 1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0" y="0"/>
            <a:ext cx="9180195" cy="6835140"/>
          </a:xfrm>
          <a:prstGeom prst="rect">
            <a:avLst/>
          </a:prstGeom>
        </p:spPr>
      </p:pic>
      <p:sp>
        <p:nvSpPr>
          <p:cNvPr id="6" name="TextBox 5"/>
          <p:cNvSpPr txBox="1"/>
          <p:nvPr/>
        </p:nvSpPr>
        <p:spPr>
          <a:xfrm>
            <a:off x="0" y="5555615"/>
            <a:ext cx="9180830" cy="1308735"/>
          </a:xfrm>
          <a:prstGeom prst="rect">
            <a:avLst/>
          </a:prstGeom>
          <a:noFill/>
        </p:spPr>
        <p:txBody>
          <a:bodyPr>
            <a:noAutofit/>
            <a:scene3d>
              <a:camera prst="orthographicFront"/>
              <a:lightRig rig="soft" dir="t">
                <a:rot lat="0" lon="0" rev="15600000"/>
              </a:lightRig>
            </a:scene3d>
            <a:sp3d extrusionH="57150" prstMaterial="softEdge">
              <a:bevelT w="25400" h="38100"/>
            </a:sp3d>
          </a:bodyPr>
          <a:p>
            <a:pPr marR="0" algn="r" defTabSz="914400" eaLnBrk="1" hangingPunct="1">
              <a:buClrTx/>
              <a:buSzTx/>
              <a:buFontTx/>
              <a:buNone/>
              <a:defRPr/>
            </a:pPr>
            <a:r>
              <a:rPr kumimoji="0" lang="en-US" sz="3000" b="1" kern="1200" cap="none" spc="0" normalizeH="0" baseline="0" noProof="0" dirty="0">
                <a:ln>
                  <a:solidFill>
                    <a:schemeClr val="accent6">
                      <a:lumMod val="90000"/>
                    </a:schemeClr>
                  </a:solidFill>
                </a:ln>
                <a:solidFill>
                  <a:schemeClr val="accent6">
                    <a:lumMod val="10000"/>
                  </a:schemeClr>
                </a:solidFill>
                <a:effectLst/>
                <a:latin typeface="Trebuchet MS" panose="020B0603020202020204" pitchFamily="34" charset="0"/>
                <a:ea typeface="+mn-ea"/>
                <a:cs typeface="Trebuchet MS" panose="020B0603020202020204" pitchFamily="34" charset="0"/>
              </a:rPr>
              <a:t>Loan Book Principal Balance And Prosucts Analysis</a:t>
            </a:r>
            <a:endParaRPr kumimoji="0" lang="en-US" sz="3000" b="1" kern="1200" cap="none" spc="0" normalizeH="0" baseline="0" noProof="0" dirty="0">
              <a:ln>
                <a:solidFill>
                  <a:schemeClr val="accent6">
                    <a:lumMod val="90000"/>
                  </a:schemeClr>
                </a:solidFill>
              </a:ln>
              <a:solidFill>
                <a:schemeClr val="accent6">
                  <a:lumMod val="10000"/>
                </a:schemeClr>
              </a:solidFill>
              <a:effectLst/>
              <a:latin typeface="Trebuchet MS" panose="020B0603020202020204" pitchFamily="34" charset="0"/>
              <a:ea typeface="+mn-ea"/>
              <a:cs typeface="Trebuchet MS" panose="020B0603020202020204" pitchFamily="3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780" y="5745480"/>
            <a:ext cx="9265920" cy="1062990"/>
          </a:xfrm>
          <a:ln w="28575">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p>
            <a:pPr lvl="0" algn="l">
              <a:buClrTx/>
              <a:buSzTx/>
              <a:buFont typeface="Wingdings" panose="05000000000000000000" charset="0"/>
              <a:buChar char="q"/>
            </a:pPr>
            <a:r>
              <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In 2023 the company had the highest sales which marked an upward trajectory from the the previous year, this was attributed to the introduction of new products in the market which saw the company moving to its greater heights closing the year with 7Mn.</a:t>
            </a:r>
            <a:endPar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endParaRPr>
          </a:p>
        </p:txBody>
      </p:sp>
      <p:pic>
        <p:nvPicPr>
          <p:cNvPr id="5" name="Picture 4"/>
          <p:cNvPicPr>
            <a:picLocks noChangeAspect="1"/>
          </p:cNvPicPr>
          <p:nvPr/>
        </p:nvPicPr>
        <p:blipFill>
          <a:blip r:embed="rId1"/>
          <a:stretch>
            <a:fillRect/>
          </a:stretch>
        </p:blipFill>
        <p:spPr>
          <a:xfrm>
            <a:off x="0" y="3810"/>
            <a:ext cx="9243060" cy="574167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5807710"/>
            <a:ext cx="9166860" cy="1050290"/>
          </a:xfrm>
          <a:ln w="28575">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p>
            <a:pPr lvl="0" algn="l">
              <a:buClrTx/>
              <a:buSzTx/>
              <a:buFont typeface="Wingdings" panose="05000000000000000000" charset="0"/>
              <a:buChar char="q"/>
            </a:pPr>
            <a:r>
              <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Looking at total Principal balances in 2023,Civil service product registered the higest count,68.4%, Logbook financing following closely at 23.8% followed by other products,The company should see the need of investing further on other products inorder to cushion any future deterances on the shining products</a:t>
            </a:r>
            <a:endPar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endParaRPr>
          </a:p>
        </p:txBody>
      </p:sp>
      <p:pic>
        <p:nvPicPr>
          <p:cNvPr id="6" name="Picture 5"/>
          <p:cNvPicPr>
            <a:picLocks noChangeAspect="1"/>
          </p:cNvPicPr>
          <p:nvPr/>
        </p:nvPicPr>
        <p:blipFill>
          <a:blip r:embed="rId1"/>
          <a:stretch>
            <a:fillRect/>
          </a:stretch>
        </p:blipFill>
        <p:spPr>
          <a:xfrm>
            <a:off x="0" y="-635"/>
            <a:ext cx="9144635" cy="569785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5774055"/>
            <a:ext cx="9182100" cy="1033145"/>
          </a:xfrm>
          <a:ln w="28575">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p>
            <a:pPr lvl="0" algn="l">
              <a:buClrTx/>
              <a:buSzTx/>
              <a:buFont typeface="Wingdings" panose="05000000000000000000" charset="0"/>
              <a:buChar char="q"/>
            </a:pPr>
            <a:r>
              <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The graphical representation above shows existence of a postive correlation between the principal balance and the year of activation, as the introduction of new products in the market the higher the sales resulting in higher principal balance.</a:t>
            </a:r>
            <a:endPar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endParaRPr>
          </a:p>
        </p:txBody>
      </p:sp>
      <p:pic>
        <p:nvPicPr>
          <p:cNvPr id="8" name="Picture 7"/>
          <p:cNvPicPr>
            <a:picLocks noChangeAspect="1"/>
          </p:cNvPicPr>
          <p:nvPr/>
        </p:nvPicPr>
        <p:blipFill>
          <a:blip r:embed="rId1"/>
          <a:stretch>
            <a:fillRect/>
          </a:stretch>
        </p:blipFill>
        <p:spPr>
          <a:xfrm>
            <a:off x="-34925" y="26035"/>
            <a:ext cx="9210040" cy="573024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0" y="0"/>
            <a:ext cx="9143365" cy="3843020"/>
          </a:xfrm>
          <a:prstGeom prst="rect">
            <a:avLst/>
          </a:prstGeom>
        </p:spPr>
      </p:pic>
      <p:sp>
        <p:nvSpPr>
          <p:cNvPr id="6" name="Text Box 5"/>
          <p:cNvSpPr txBox="1"/>
          <p:nvPr/>
        </p:nvSpPr>
        <p:spPr>
          <a:xfrm>
            <a:off x="35560" y="3843655"/>
            <a:ext cx="9098915" cy="2708910"/>
          </a:xfrm>
          <a:prstGeom prst="rect">
            <a:avLst/>
          </a:prstGeom>
          <a:noFill/>
        </p:spPr>
        <p:txBody>
          <a:bodyPr wrap="square" rtlCol="0" anchor="t">
            <a:noAutofit/>
          </a:bodyPr>
          <a:p>
            <a:pPr marL="171450" indent="-171450">
              <a:buFont typeface="Arial" panose="020B0604020202020204" pitchFamily="34" charset="0"/>
              <a:buChar char="•"/>
            </a:pPr>
            <a:r>
              <a:rPr lang="en-US" sz="1200"/>
              <a:t>Top Performers: George Olweny, Bernard Mutua, and Rebecca Shivachi stand out as the top-performing collection officers, with the highest sum of principal balances.</a:t>
            </a:r>
            <a:endParaRPr lang="en-US" sz="1200"/>
          </a:p>
          <a:p>
            <a:endParaRPr lang="en-US" sz="1200"/>
          </a:p>
          <a:p>
            <a:pPr marL="171450" indent="-171450">
              <a:buFont typeface="Arial" panose="020B0604020202020204" pitchFamily="34" charset="0"/>
              <a:buChar char="•"/>
            </a:pPr>
            <a:r>
              <a:rPr lang="en-US" sz="1200"/>
              <a:t>Distribution of Workload: There is a notable variation in the sum of principal balances across the collection officers, indicating differences in the workload distribution. This could be attributed to varying client portfolios or levels of efficiency.</a:t>
            </a:r>
            <a:endParaRPr lang="en-US" sz="1200"/>
          </a:p>
          <a:p>
            <a:endParaRPr lang="en-US" sz="1200"/>
          </a:p>
          <a:p>
            <a:pPr marL="171450" indent="-171450">
              <a:buFont typeface="Arial" panose="020B0604020202020204" pitchFamily="34" charset="0"/>
              <a:buChar char="•"/>
            </a:pPr>
            <a:r>
              <a:rPr lang="en-US" sz="1200"/>
              <a:t>Opportunities for Improvement: Collection officers such as Maureen Jebiwott, Paul Wamuhu, and others with comparatively lower sums present opportunities for improvement. Exploring strategies to enhance their performance could lead to a more balanced and optimized distribution of principal balances.</a:t>
            </a:r>
            <a:endParaRPr lang="en-US" sz="1200"/>
          </a:p>
          <a:p>
            <a:endParaRPr lang="en-US" sz="1200"/>
          </a:p>
          <a:p>
            <a:pPr marL="171450" indent="-171450">
              <a:buFont typeface="Arial" panose="020B0604020202020204" pitchFamily="34" charset="0"/>
              <a:buChar char="•"/>
            </a:pPr>
            <a:r>
              <a:rPr lang="en-US" sz="1200"/>
              <a:t>Strategic Planning: The data emphasizes the need for strategic planning in resource allocation and recruitment. Understanding the strengths and weaknesses of each collection officer is crucial for effective decision-making and achieving overall organizational goals.</a:t>
            </a:r>
            <a:endParaRPr lang="en-US" sz="1200"/>
          </a:p>
          <a:p>
            <a:endParaRPr lang="en-US" sz="1200"/>
          </a:p>
          <a:p>
            <a:pPr marL="171450" indent="-171450">
              <a:buFont typeface="Arial" panose="020B0604020202020204" pitchFamily="34" charset="0"/>
              <a:buChar char="•"/>
            </a:pPr>
            <a:endParaRPr 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6055360"/>
            <a:ext cx="9059545" cy="754380"/>
          </a:xfrm>
          <a:ln w="28575">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p>
            <a:pPr lvl="0" algn="l">
              <a:buClrTx/>
              <a:buSzTx/>
              <a:buFont typeface="Wingdings" panose="05000000000000000000" charset="0"/>
              <a:buChar char="q"/>
            </a:pPr>
            <a:r>
              <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The demand for money in 2023, driven by the new products, resulted in the largest volume of loan hence increased principal balance. However, in the subsequent years the fluctuations were observed due to changes in consumer behavior influenced by harsh economic times, reducing the income and eligibility for an upward trajectory.</a:t>
            </a:r>
            <a:endPar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endParaRPr>
          </a:p>
        </p:txBody>
      </p:sp>
      <p:pic>
        <p:nvPicPr>
          <p:cNvPr id="5" name="Picture 4"/>
          <p:cNvPicPr>
            <a:picLocks noChangeAspect="1"/>
          </p:cNvPicPr>
          <p:nvPr/>
        </p:nvPicPr>
        <p:blipFill>
          <a:blip r:embed="rId1"/>
          <a:stretch>
            <a:fillRect/>
          </a:stretch>
        </p:blipFill>
        <p:spPr>
          <a:xfrm>
            <a:off x="-10795" y="0"/>
            <a:ext cx="9154795" cy="600202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590" y="5853430"/>
            <a:ext cx="9181465" cy="1004570"/>
          </a:xfrm>
          <a:ln w="28575">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p>
            <a:pPr lvl="0" algn="l">
              <a:buClrTx/>
              <a:buSzTx/>
              <a:buFont typeface="Wingdings" panose="05000000000000000000" charset="0"/>
              <a:buChar char="q"/>
            </a:pPr>
            <a:r>
              <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As a business, 2010 to 2016 was not a good year for all the products as number of clients was relative to that of principal balances, however the company registered the highest number of clients in history in 2023.Annual balance to client base ratio was greater than 100% looking at the upward trajectory for the year ending 2023</a:t>
            </a:r>
            <a:endPar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endParaRPr>
          </a:p>
        </p:txBody>
      </p:sp>
      <p:pic>
        <p:nvPicPr>
          <p:cNvPr id="7" name="Picture 6"/>
          <p:cNvPicPr>
            <a:picLocks noChangeAspect="1"/>
          </p:cNvPicPr>
          <p:nvPr/>
        </p:nvPicPr>
        <p:blipFill>
          <a:blip r:embed="rId1"/>
          <a:stretch>
            <a:fillRect/>
          </a:stretch>
        </p:blipFill>
        <p:spPr>
          <a:xfrm>
            <a:off x="-21590" y="0"/>
            <a:ext cx="9181465" cy="577977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 y="274955"/>
            <a:ext cx="9135110" cy="1265555"/>
          </a:xfrm>
        </p:spPr>
        <p:style>
          <a:lnRef idx="2">
            <a:schemeClr val="accent1"/>
          </a:lnRef>
          <a:fillRef idx="0">
            <a:srgbClr val="FFFFFF"/>
          </a:fillRef>
          <a:effectRef idx="0">
            <a:srgbClr val="FFFFFF"/>
          </a:effectRef>
          <a:fontRef idx="minor">
            <a:schemeClr val="dk1"/>
          </a:fontRef>
        </p:style>
        <p:txBody>
          <a:bodyPr>
            <a:normAutofit/>
          </a:bodyPr>
          <a:lstStyle/>
          <a:p>
            <a:r>
              <a:rPr lang="en-US" sz="3200" b="1" dirty="0" smtClean="0">
                <a:solidFill>
                  <a:schemeClr val="tx1"/>
                </a:solidFill>
              </a:rPr>
              <a:t>Future Recommendations</a:t>
            </a:r>
            <a:endParaRPr lang="en-US" sz="3200" b="1" dirty="0" smtClean="0">
              <a:solidFill>
                <a:schemeClr val="tx1"/>
              </a:solidFill>
            </a:endParaRPr>
          </a:p>
        </p:txBody>
      </p:sp>
      <p:sp>
        <p:nvSpPr>
          <p:cNvPr id="6" name="Text Box 5"/>
          <p:cNvSpPr txBox="1"/>
          <p:nvPr/>
        </p:nvSpPr>
        <p:spPr>
          <a:xfrm>
            <a:off x="0" y="1545590"/>
            <a:ext cx="9128760" cy="5342255"/>
          </a:xfrm>
          <a:prstGeom prst="rect">
            <a:avLst/>
          </a:prstGeom>
          <a:noFill/>
        </p:spPr>
        <p:txBody>
          <a:bodyPr wrap="square" rtlCol="0" anchor="t">
            <a:noAutofit/>
          </a:bodyPr>
          <a:p>
            <a:endParaRPr lang="en-US"/>
          </a:p>
          <a:p>
            <a:pPr marL="171450" indent="-171450">
              <a:buFont typeface="Wingdings" panose="05000000000000000000" charset="0"/>
              <a:buChar char="§"/>
            </a:pPr>
            <a:r>
              <a:rPr lang="en-US" sz="1200"/>
              <a:t>Immediate attention is required to enhance the company's competitiveness and elevate its standing in the market by addressing the increasing number of clients and the principal balance. To achieve this, urgent diversification efforts are crucial, especially amidst the continuously evolving market conditions. Conducting thorough market research is recommended to identify additional offerings that can be introduced when the demand for financial services experiences a downturn.</a:t>
            </a:r>
            <a:endParaRPr lang="en-US" sz="1200"/>
          </a:p>
          <a:p>
            <a:endParaRPr lang="en-US" sz="1200"/>
          </a:p>
          <a:p>
            <a:pPr marL="171450" indent="-171450">
              <a:buFont typeface="Wingdings" panose="05000000000000000000" charset="0"/>
              <a:buChar char="§"/>
            </a:pPr>
            <a:r>
              <a:rPr lang="en-US" sz="1200"/>
              <a:t>Improving market visibility is paramount for sustained growth. This involves strategically opening more branches in key locations to enhance visibility and broaden coverage. By doing so, the company can tap into untapped markets, expanding its reach and influence.</a:t>
            </a:r>
            <a:endParaRPr lang="en-US" sz="1200"/>
          </a:p>
          <a:p>
            <a:pPr marL="171450" indent="-171450">
              <a:buFont typeface="Wingdings" panose="05000000000000000000" charset="0"/>
              <a:buChar char="§"/>
            </a:pPr>
            <a:endParaRPr lang="en-US" sz="1200"/>
          </a:p>
          <a:p>
            <a:pPr marL="171450" indent="-171450">
              <a:buFont typeface="Wingdings" panose="05000000000000000000" charset="0"/>
              <a:buChar char="§"/>
            </a:pPr>
            <a:r>
              <a:rPr lang="en-US" sz="1200"/>
              <a:t>To further bolster business growth, a strategic focus on expanding the new business book is recommended. This can be achieved by targeting newly employed individuals and business owners, thereby increasing the overall client base.</a:t>
            </a:r>
            <a:endParaRPr lang="en-US" sz="1200"/>
          </a:p>
          <a:p>
            <a:pPr marL="171450" indent="-171450">
              <a:buFont typeface="Wingdings" panose="05000000000000000000" charset="0"/>
              <a:buChar char="§"/>
            </a:pPr>
            <a:endParaRPr lang="en-US" sz="1200"/>
          </a:p>
          <a:p>
            <a:pPr marL="171450" indent="-171450">
              <a:buFont typeface="Wingdings" panose="05000000000000000000" charset="0"/>
              <a:buChar char="§"/>
            </a:pPr>
            <a:r>
              <a:rPr lang="en-US" sz="1200">
                <a:sym typeface="+mn-ea"/>
              </a:rPr>
              <a:t>Performance Incentives: Consideration of performance incentives tied to principal balance achievements could further motivate the collection team. This could contribute to a more competitive and high-performing work environment.</a:t>
            </a:r>
            <a:endParaRPr lang="en-US" sz="1200"/>
          </a:p>
          <a:p>
            <a:pPr marL="171450" indent="-171450">
              <a:buFont typeface="Wingdings" panose="05000000000000000000" charset="0"/>
              <a:buChar char="§"/>
            </a:pPr>
            <a:endParaRPr lang="en-US" sz="12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1" name="Content Placeholder 7"/>
          <p:cNvSpPr>
            <a:spLocks noGrp="1"/>
          </p:cNvSpPr>
          <p:nvPr>
            <p:ph idx="1"/>
          </p:nvPr>
        </p:nvSpPr>
        <p:spPr/>
        <p:txBody>
          <a:bodyPr vert="horz" wrap="square" lIns="91440" tIns="45720" rIns="91440" bIns="45720" anchor="t" anchorCtr="0"/>
          <a:p>
            <a:r>
              <a:rPr lang="en-US" altLang="en-US" dirty="0">
                <a:latin typeface="Book Antiqua" panose="02040602050305030304" pitchFamily="18" charset="0"/>
              </a:rPr>
              <a:t>THE END</a:t>
            </a:r>
            <a:endParaRPr lang="en-US" altLang="en-US" dirty="0">
              <a:latin typeface="Book Antiqua" panose="02040602050305030304" pitchFamily="18" charset="0"/>
            </a:endParaRPr>
          </a:p>
        </p:txBody>
      </p:sp>
      <p:pic>
        <p:nvPicPr>
          <p:cNvPr id="4" name="Picture 3" descr="THANKS"/>
          <p:cNvPicPr>
            <a:picLocks noChangeAspect="1"/>
          </p:cNvPicPr>
          <p:nvPr/>
        </p:nvPicPr>
        <p:blipFill>
          <a:blip r:embed="rId1"/>
          <a:stretch>
            <a:fillRect/>
          </a:stretch>
        </p:blipFill>
        <p:spPr>
          <a:xfrm>
            <a:off x="-5080" y="-38100"/>
            <a:ext cx="9141460" cy="6925310"/>
          </a:xfrm>
          <a:prstGeom prst="rect">
            <a:avLst/>
          </a:prstGeom>
        </p:spPr>
      </p:pic>
    </p:spTree>
  </p:cSld>
  <p:clrMapOvr>
    <a:masterClrMapping/>
  </p:clrMapOvr>
</p:sld>
</file>

<file path=ppt/theme/theme1.xml><?xml version="1.0" encoding="utf-8"?>
<a:theme xmlns:a="http://schemas.openxmlformats.org/drawingml/2006/main" name="1_Default Design">
  <a:themeElements>
    <a:clrScheme name="Default Design 12">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BFD7F6"/>
      </a:accent5>
      <a:accent6>
        <a:srgbClr val="AE4845"/>
      </a:accent6>
      <a:hlink>
        <a:srgbClr val="0066CC"/>
      </a:hlink>
      <a:folHlink>
        <a:srgbClr val="80008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1">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2">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BFD7F6"/>
        </a:accent5>
        <a:accent6>
          <a:srgbClr val="AE4845"/>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3720</Words>
  <Application>WPS Presentation</Application>
  <PresentationFormat>On-screen Show (4:3)</PresentationFormat>
  <Paragraphs>35</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9</vt:i4>
      </vt:variant>
    </vt:vector>
  </HeadingPairs>
  <TitlesOfParts>
    <vt:vector size="21" baseType="lpstr">
      <vt:lpstr>Arial</vt:lpstr>
      <vt:lpstr>SimSun</vt:lpstr>
      <vt:lpstr>Wingdings</vt:lpstr>
      <vt:lpstr>Trebuchet MS</vt:lpstr>
      <vt:lpstr>Wingdings</vt:lpstr>
      <vt:lpstr>Calibri</vt:lpstr>
      <vt:lpstr>Verdana</vt:lpstr>
      <vt:lpstr>Book Antiqua</vt:lpstr>
      <vt:lpstr>Microsoft YaHei</vt:lpstr>
      <vt:lpstr>Arial Unicode MS</vt:lpstr>
      <vt:lpstr>1_Default Design</vt:lpstr>
      <vt:lpstr>Art_mountaineering</vt:lpstr>
      <vt:lpstr>PowerPoint 演示文稿</vt:lpstr>
      <vt:lpstr>2023 YTD Loan Disbursement per Product </vt:lpstr>
      <vt:lpstr>2023 YTD Number of Loans Disbursed per Product </vt:lpstr>
      <vt:lpstr>2023 Value of Loans Disbursed vs Count</vt:lpstr>
      <vt:lpstr>PowerPoint 演示文稿</vt:lpstr>
      <vt:lpstr>2023 Month to month sum of loan amount dsbursed  trend</vt:lpstr>
      <vt:lpstr>2023 Loan settlement per product</vt:lpstr>
      <vt:lpstr>Policy Recommenation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 Nyarango</dc:creator>
  <cp:lastModifiedBy>HomePC</cp:lastModifiedBy>
  <cp:revision>44</cp:revision>
  <dcterms:created xsi:type="dcterms:W3CDTF">2023-06-09T06:50:00Z</dcterms:created>
  <dcterms:modified xsi:type="dcterms:W3CDTF">2024-01-17T19:05:09Z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1033-12.2.0.13359</vt:lpwstr>
  </property>
  <property fmtid="{D5CDD505-2E9C-101B-9397-08002B2CF9AE}" pid="3" name="ICV">
    <vt:lpwstr>35FE32FC66BA4E669A29AEEB99C65173_13</vt:lpwstr>
  </property>
</Properties>
</file>