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835BC4A-3205-4E2B-B71B-78A7480DA5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35BC4A-3205-4E2B-B71B-78A7480DA5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5BC4A-3205-4E2B-B71B-78A7480DA5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BC4A-3205-4E2B-B71B-78A7480DA5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54A9E-6A91-4E5B-8A50-A6E17C72237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12192000" cy="7160381"/>
          </a:xfrm>
          <a:prstGeom prst="rect">
            <a:avLst/>
          </a:prstGeom>
        </p:spPr>
      </p:pic>
      <p:sp>
        <p:nvSpPr>
          <p:cNvPr id="3" name="Subtitle 2"/>
          <p:cNvSpPr>
            <a:spLocks noGrp="1"/>
          </p:cNvSpPr>
          <p:nvPr>
            <p:ph type="subTitle" idx="1"/>
          </p:nvPr>
        </p:nvSpPr>
        <p:spPr>
          <a:xfrm>
            <a:off x="1524000" y="1117600"/>
            <a:ext cx="9144000" cy="4140200"/>
          </a:xfrm>
        </p:spPr>
        <p:txBody>
          <a:bodyPr>
            <a:normAutofit/>
          </a:bodyPr>
          <a:lstStyle/>
          <a:p>
            <a:r>
              <a:rPr lang="en-US" sz="4800" dirty="0">
                <a:latin typeface="Times New Roman" panose="02020603050405020304" pitchFamily="18" charset="0"/>
                <a:cs typeface="Times New Roman" panose="02020603050405020304" pitchFamily="18" charset="0"/>
              </a:rPr>
              <a:t>LOAN BOOK ANALYSIS</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(Principal Balance)</a:t>
            </a:r>
            <a:endParaRPr lang="en-US" sz="48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Prepared by Martin Wambugu</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inc"/>
          <p:cNvPicPr>
            <a:picLocks noChangeAspect="1"/>
          </p:cNvPicPr>
          <p:nvPr/>
        </p:nvPicPr>
        <p:blipFill>
          <a:blip r:embed="rId1"/>
          <a:stretch>
            <a:fillRect/>
          </a:stretch>
        </p:blipFill>
        <p:spPr>
          <a:xfrm>
            <a:off x="-635" y="0"/>
            <a:ext cx="12192000" cy="6858000"/>
          </a:xfrm>
          <a:prstGeom prst="rect">
            <a:avLst/>
          </a:prstGeom>
        </p:spPr>
      </p:pic>
      <p:sp>
        <p:nvSpPr>
          <p:cNvPr id="2" name="Title 1"/>
          <p:cNvSpPr>
            <a:spLocks noGrp="1"/>
          </p:cNvSpPr>
          <p:nvPr>
            <p:ph type="title"/>
          </p:nvPr>
        </p:nvSpPr>
        <p:spPr/>
        <p:txBody>
          <a:bodyPr>
            <a:normAutofit/>
          </a:bodyPr>
          <a:lstStyle/>
          <a:p>
            <a:pPr marL="0" indent="0">
              <a:buFont typeface="Arial" panose="020B0604020202020204" pitchFamily="34" charset="0"/>
            </a:pPr>
            <a:r>
              <a:rPr lang="en-US" sz="2800" b="1" dirty="0">
                <a:effectLst/>
                <a:latin typeface="Consolas" panose="020B0609020204030204" pitchFamily="49" charset="0"/>
              </a:rPr>
              <a:t>Box plot for 'Principal Balance'</a:t>
            </a:r>
            <a:br>
              <a:rPr lang="en-US" b="0" dirty="0">
                <a:solidFill>
                  <a:srgbClr val="FFFFFF"/>
                </a:solidFill>
                <a:effectLst/>
                <a:latin typeface="Consolas" panose="020B0609020204030204" pitchFamily="49" charset="0"/>
              </a:rPr>
            </a:br>
            <a:r>
              <a:rPr lang="en-US" sz="1335" b="0" i="1" dirty="0">
                <a:solidFill>
                  <a:schemeClr val="tx1"/>
                </a:solidFill>
                <a:effectLst/>
                <a:latin typeface="Consolas" panose="020B0609020204030204" pitchFamily="49" charset="0"/>
              </a:rPr>
              <a:t>To show the trend of principle balances from 2010 to 2023 - the plot indicates that the company has been on an upward trajectory which is a good sign for the company to invest more.</a:t>
            </a:r>
            <a:endParaRPr lang="en-US" sz="1335" b="0" i="1"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2"/>
          <a:stretch>
            <a:fillRect/>
          </a:stretch>
        </p:blipFill>
        <p:spPr>
          <a:xfrm>
            <a:off x="2048058" y="1825625"/>
            <a:ext cx="8095883" cy="43513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b="0" dirty="0">
                <a:solidFill>
                  <a:srgbClr val="7CA668"/>
                </a:solidFill>
                <a:effectLst/>
                <a:latin typeface="Consolas" panose="020B0609020204030204" pitchFamily="49" charset="0"/>
              </a:rPr>
            </a:br>
            <a:br>
              <a:rPr lang="en-US" sz="3100" b="0" dirty="0">
                <a:solidFill>
                  <a:srgbClr val="7CA668"/>
                </a:solidFill>
                <a:effectLst/>
                <a:latin typeface="Consolas" panose="020B0609020204030204" pitchFamily="49" charset="0"/>
              </a:rPr>
            </a:br>
            <a:r>
              <a:rPr lang="en-US" sz="3100" b="1" dirty="0">
                <a:effectLst/>
                <a:latin typeface="Consolas" panose="020B0609020204030204" pitchFamily="49" charset="0"/>
              </a:rPr>
              <a:t>#Sum of principal balance for each product category</a:t>
            </a:r>
            <a:br>
              <a:rPr lang="en-US" sz="1400" b="1" dirty="0">
                <a:effectLst/>
                <a:latin typeface="Consolas" panose="020B0609020204030204" pitchFamily="49" charset="0"/>
              </a:rPr>
            </a:br>
            <a:r>
              <a:rPr lang="en-US" sz="1400" b="1" dirty="0">
                <a:effectLst/>
                <a:latin typeface="Consolas" panose="020B0609020204030204" pitchFamily="49" charset="0"/>
              </a:rPr>
              <a:t>The company has several products and from the plot CSL is the one leading with the highest followed by LBF, The Bank should focus more boosting the rest of the products so that there can be a balance in event of a future unforeseen economic downtime.</a:t>
            </a:r>
            <a:br>
              <a:rPr lang="en-US" b="0" dirty="0">
                <a:solidFill>
                  <a:srgbClr val="FFFFFF"/>
                </a:solidFill>
                <a:effectLst/>
                <a:latin typeface="Consolas" panose="020B0609020204030204" pitchFamily="49" charset="0"/>
              </a:rPr>
            </a:br>
            <a:endParaRPr lang="en-US" dirty="0"/>
          </a:p>
        </p:txBody>
      </p:sp>
      <p:pic>
        <p:nvPicPr>
          <p:cNvPr id="5" name="Content Placeholder 4"/>
          <p:cNvPicPr>
            <a:picLocks noGrp="1" noChangeAspect="1"/>
          </p:cNvPicPr>
          <p:nvPr>
            <p:ph idx="1"/>
          </p:nvPr>
        </p:nvPicPr>
        <p:blipFill>
          <a:blip r:embed="rId1"/>
          <a:stretch>
            <a:fillRect/>
          </a:stretch>
        </p:blipFill>
        <p:spPr>
          <a:xfrm>
            <a:off x="528320" y="1849120"/>
            <a:ext cx="11277600" cy="484632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ClrTx/>
              <a:buSzTx/>
              <a:buFontTx/>
            </a:pPr>
            <a:r>
              <a:rPr lang="en-US" sz="2800" dirty="0">
                <a:solidFill>
                  <a:schemeClr val="tx1"/>
                </a:solidFill>
                <a:effectLst/>
                <a:latin typeface="Consolas" panose="020B0609020204030204" pitchFamily="49" charset="0"/>
              </a:rPr>
              <a:t>#Pricipal Balance per the collection Officer</a:t>
            </a:r>
            <a:br>
              <a:rPr lang="en-US" sz="3100" b="0" dirty="0">
                <a:solidFill>
                  <a:srgbClr val="7CA668"/>
                </a:solidFill>
                <a:effectLst/>
                <a:latin typeface="Consolas" panose="020B0609020204030204" pitchFamily="49" charset="0"/>
              </a:rPr>
            </a:br>
            <a:r>
              <a:rPr lang="en-US" sz="1200" b="0" dirty="0">
                <a:solidFill>
                  <a:schemeClr val="tx1"/>
                </a:solidFill>
                <a:effectLst/>
                <a:latin typeface="Consolas" panose="020B0609020204030204" pitchFamily="49" charset="0"/>
              </a:rPr>
              <a:t>The bank has several officer responsible for conducting collection, each officer is allocated a portfolio and from the below it shows that some are doing poorly in book retention. They should summoned to identify where the challenge is so that they can be given the necessary support inorder for them to catch up with the rest.</a:t>
            </a:r>
            <a:r>
              <a:rPr lang="en-US" sz="1200" b="0" dirty="0">
                <a:solidFill>
                  <a:srgbClr val="7CA668"/>
                </a:solidFill>
                <a:effectLst/>
                <a:latin typeface="Consolas" panose="020B0609020204030204" pitchFamily="49" charset="0"/>
              </a:rPr>
              <a:t> </a:t>
            </a:r>
            <a:endParaRPr lang="en-US" sz="1200" dirty="0">
              <a:solidFill>
                <a:srgbClr val="7CA668"/>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99440" y="1539875"/>
            <a:ext cx="11369040" cy="505396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0" dirty="0">
                <a:solidFill>
                  <a:schemeClr val="tx1"/>
                </a:solidFill>
                <a:effectLst/>
                <a:latin typeface="Consolas" panose="020B0609020204030204" pitchFamily="49" charset="0"/>
              </a:rPr>
              <a:t># Trend of loan amounts issued in various years to show if its on the upward trend or downward trend</a:t>
            </a:r>
            <a:br>
              <a:rPr lang="en-US" b="0" dirty="0">
                <a:solidFill>
                  <a:srgbClr val="FFFFFF"/>
                </a:solidFill>
                <a:effectLst/>
                <a:latin typeface="Consolas" panose="020B0609020204030204" pitchFamily="49" charset="0"/>
              </a:rPr>
            </a:br>
            <a:r>
              <a:rPr lang="en-US" sz="1335" b="0" dirty="0">
                <a:solidFill>
                  <a:schemeClr val="tx1"/>
                </a:solidFill>
                <a:effectLst/>
                <a:latin typeface="Consolas" panose="020B0609020204030204" pitchFamily="49" charset="0"/>
              </a:rPr>
              <a:t>This shows the bank performance over the years from 2010 to date, The Bank has been doing great an indication that they are incresing their market share as the time goes by.2023 seems to be the best year for the Bank.</a:t>
            </a:r>
            <a:endParaRPr lang="en-US" sz="1335"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386080" y="2235835"/>
            <a:ext cx="11287760" cy="44596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#Loan Amounts Trend over the years</a:t>
            </a:r>
            <a:br>
              <a:rPr lang="en-US" b="0" dirty="0">
                <a:solidFill>
                  <a:srgbClr val="FFFFFF"/>
                </a:solidFill>
                <a:effectLst/>
                <a:latin typeface="Consolas" panose="020B0609020204030204" pitchFamily="49" charset="0"/>
              </a:rPr>
            </a:b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trend of loan amounts over the years an indication that the company is thriving well despite the harsh economic conditions</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28320" y="1825624"/>
            <a:ext cx="11267439" cy="480885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#Trend Count of Account holders over the years</a:t>
            </a:r>
            <a:br>
              <a:rPr lang="en-US" b="0" dirty="0">
                <a:solidFill>
                  <a:srgbClr val="FFFFFF"/>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count of clients base and as shown on the previous slide, its an indication that there is a positive corelation between the two. </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447040" y="1483360"/>
            <a:ext cx="11348720" cy="500951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1812</Words>
  <Application>WPS Presentation</Application>
  <PresentationFormat>Widescreen</PresentationFormat>
  <Paragraphs>23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Times New Roman</vt:lpstr>
      <vt:lpstr>Consolas</vt:lpstr>
      <vt:lpstr>Microsoft YaHei</vt:lpstr>
      <vt:lpstr>Arial Unicode MS</vt:lpstr>
      <vt:lpstr>Calibri Light</vt:lpstr>
      <vt:lpstr>Calibri</vt:lpstr>
      <vt:lpstr>Office Theme</vt:lpstr>
      <vt:lpstr>PowerPoint 演示文稿</vt:lpstr>
      <vt:lpstr>Box plot for 'Principal Balance' </vt:lpstr>
      <vt:lpstr>  #Sum of principal balance for each product category  </vt:lpstr>
      <vt:lpstr>#Pricipal Balance per the collection Officer </vt:lpstr>
      <vt:lpstr># Trend of loan amounts issued in various years to show if its on the upward trend or downward trend </vt:lpstr>
      <vt:lpstr>#Loan Amounts Trend over the years </vt:lpstr>
      <vt:lpstr>#Trend Count of Account holders over the years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HomePC</cp:lastModifiedBy>
  <cp:revision>2</cp:revision>
  <dcterms:created xsi:type="dcterms:W3CDTF">2023-12-20T20:29:00Z</dcterms:created>
  <dcterms:modified xsi:type="dcterms:W3CDTF">2023-12-21T06:22:09Z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E6F185BD96874A26B899E6F4A56A0203_12</vt:lpwstr>
  </property>
  <property fmtid="{D5CDD505-2E9C-101B-9397-08002B2CF9AE}" pid="3" name="KSOProductBuildVer">
    <vt:lpwstr>1033-12.2.0.13359</vt:lpwstr>
  </property>
</Properties>
</file>