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8" r:id="rId1"/>
  </p:sldMasterIdLst>
  <p:notesMasterIdLst>
    <p:notesMasterId r:id="rId6"/>
  </p:notes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41" d="100"/>
          <a:sy n="41" d="100"/>
        </p:scale>
        <p:origin x="72" y="17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\\acsnfs4.ucsd.edu\CifsHomes\580\jmzapien\CSE3\Lab5\Stock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\\acsnfs4.ucsd.edu\CifsHomes\580\jmzapien\CSE3\Lab5\Stock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Sheet1!$K$4</c:f>
              <c:strCache>
                <c:ptCount val="1"/>
                <c:pt idx="0">
                  <c:v>%Profit/loss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Sheet1!$B$5:$B$9</c:f>
              <c:strCache>
                <c:ptCount val="5"/>
                <c:pt idx="0">
                  <c:v>Apple Inc.</c:v>
                </c:pt>
                <c:pt idx="1">
                  <c:v>Dow Chemical Co</c:v>
                </c:pt>
                <c:pt idx="2">
                  <c:v>Verizon Communications, Inc.</c:v>
                </c:pt>
                <c:pt idx="3">
                  <c:v>Johnson &amp; Johnson</c:v>
                </c:pt>
                <c:pt idx="4">
                  <c:v>BitCoin</c:v>
                </c:pt>
              </c:strCache>
            </c:strRef>
          </c:cat>
          <c:val>
            <c:numRef>
              <c:f>Sheet1!$K$5:$K$9</c:f>
              <c:numCache>
                <c:formatCode>General</c:formatCode>
                <c:ptCount val="5"/>
                <c:pt idx="0">
                  <c:v>-1.0678714447068487</c:v>
                </c:pt>
                <c:pt idx="1">
                  <c:v>7.1281228512491399</c:v>
                </c:pt>
                <c:pt idx="2">
                  <c:v>14.65458663646659</c:v>
                </c:pt>
                <c:pt idx="3">
                  <c:v>7.3386930529787673</c:v>
                </c:pt>
                <c:pt idx="4">
                  <c:v>-14.60674937505787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91360072"/>
        <c:axId val="198040440"/>
      </c:barChart>
      <c:catAx>
        <c:axId val="1913600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040440"/>
        <c:crosses val="autoZero"/>
        <c:auto val="1"/>
        <c:lblAlgn val="ctr"/>
        <c:lblOffset val="100"/>
        <c:noMultiLvlLbl val="0"/>
      </c:catAx>
      <c:valAx>
        <c:axId val="1980404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13600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Sheet1!$H$4</c:f>
              <c:strCache>
                <c:ptCount val="1"/>
                <c:pt idx="0">
                  <c:v>Investment</c:v>
                </c:pt>
              </c:strCache>
            </c:strRef>
          </c:tx>
          <c:dPt>
            <c:idx val="0"/>
            <c:bubble3D val="0"/>
            <c:spPr>
              <a:gradFill>
                <a:gsLst>
                  <a:gs pos="100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gradFill>
                <a:gsLst>
                  <a:gs pos="1000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2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gradFill>
                <a:gsLst>
                  <a:gs pos="100000">
                    <a:schemeClr val="accent3">
                      <a:lumMod val="60000"/>
                      <a:lumOff val="40000"/>
                    </a:schemeClr>
                  </a:gs>
                  <a:gs pos="0">
                    <a:schemeClr val="accent3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gradFill>
                <a:gsLst>
                  <a:gs pos="100000">
                    <a:schemeClr val="accent4">
                      <a:lumMod val="60000"/>
                      <a:lumOff val="40000"/>
                    </a:schemeClr>
                  </a:gs>
                  <a:gs pos="0">
                    <a:schemeClr val="accent4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gradFill>
                <a:gsLst>
                  <a:gs pos="100000">
                    <a:schemeClr val="accent5">
                      <a:lumMod val="60000"/>
                      <a:lumOff val="40000"/>
                    </a:schemeClr>
                  </a:gs>
                  <a:gs pos="0">
                    <a:schemeClr val="accent5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Sheet1!$B$5:$B$9</c:f>
              <c:strCache>
                <c:ptCount val="5"/>
                <c:pt idx="0">
                  <c:v>Apple Inc.</c:v>
                </c:pt>
                <c:pt idx="1">
                  <c:v>Dow Chemical Co</c:v>
                </c:pt>
                <c:pt idx="2">
                  <c:v>Verizon Communications, Inc.</c:v>
                </c:pt>
                <c:pt idx="3">
                  <c:v>Johnson &amp; Johnson</c:v>
                </c:pt>
                <c:pt idx="4">
                  <c:v>BitCoin</c:v>
                </c:pt>
              </c:strCache>
            </c:strRef>
          </c:cat>
          <c:val>
            <c:numRef>
              <c:f>Sheet1!$H$5:$H$9</c:f>
              <c:numCache>
                <c:formatCode>General</c:formatCode>
                <c:ptCount val="5"/>
                <c:pt idx="0">
                  <c:v>14608.5</c:v>
                </c:pt>
                <c:pt idx="1">
                  <c:v>6544.5</c:v>
                </c:pt>
                <c:pt idx="2">
                  <c:v>6622.5</c:v>
                </c:pt>
                <c:pt idx="3">
                  <c:v>14553</c:v>
                </c:pt>
                <c:pt idx="4">
                  <c:v>64806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70"/>
      </c:doughnutChart>
      <c:spPr>
        <a:noFill/>
        <a:ln>
          <a:noFill/>
        </a:ln>
        <a:effectLst/>
      </c:spPr>
    </c:plotArea>
    <c:legend>
      <c:legendPos val="r"/>
      <c:layout/>
      <c:overlay val="0"/>
      <c:spPr>
        <a:solidFill>
          <a:schemeClr val="lt1">
            <a:alpha val="5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pattFill prst="dkDnDiag">
      <a:fgClr>
        <a:schemeClr val="lt1"/>
      </a:fgClr>
      <a:bgClr>
        <a:schemeClr val="dk1">
          <a:lumMod val="10000"/>
          <a:lumOff val="90000"/>
        </a:schemeClr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/>
        </a:fgClr>
        <a:bgClr>
          <a:schemeClr val="dk1">
            <a:lumMod val="10000"/>
            <a:lumOff val="90000"/>
          </a:schemeClr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508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8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50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1600" b="1" kern="1200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25C4EF-6B2E-4B2E-8D53-6A57E0EF91F9}" type="datetimeFigureOut">
              <a:rPr lang="en-US" smtClean="0"/>
              <a:t>2/10/2016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971A47-E74F-45D2-8E1A-3E195B4BA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2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971A47-E74F-45D2-8E1A-3E195B4BA53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9549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2E419275-2111-4147-8817-5A4B4E236416}" type="datetime1">
              <a:rPr lang="en-US" smtClean="0"/>
              <a:t>2/10/2016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smtClean="0"/>
              <a:t>CSE 3 Lab5, Winter 2016</a:t>
            </a: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76EFB6B-6D9B-48AA-8C39-C8D325C7C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079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1A562-2537-41A6-B02B-0D1EE9D89DC9}" type="datetime1">
              <a:rPr lang="en-US" smtClean="0"/>
              <a:t>2/10/2016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3 Lab5, Winter 2016</a:t>
            </a:r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EFB6B-6D9B-48AA-8C39-C8D325C7C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65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4C1BC-A7FD-4BF7-97CB-7DCBADD6F292}" type="datetime1">
              <a:rPr lang="en-US" smtClean="0"/>
              <a:t>2/10/2016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3 Lab5, Winter 2016</a:t>
            </a: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EFB6B-6D9B-48AA-8C39-C8D325C7C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2593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33F0F-B7C0-4056-B44F-B47270BFD608}" type="datetime1">
              <a:rPr lang="en-US" smtClean="0"/>
              <a:t>2/10/2016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3 Lab5, Winter 2016</a:t>
            </a:r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EFB6B-6D9B-48AA-8C39-C8D325C7C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4430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8758C-77C9-42F7-872D-7F0FE8FCF260}" type="datetime1">
              <a:rPr lang="en-US" smtClean="0"/>
              <a:t>2/10/2016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3 Lab5, Winter 2016</a:t>
            </a:r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EFB6B-6D9B-48AA-8C39-C8D325C7C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2157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4CBD8-1EBD-4CB4-8980-2C0B678A9F9B}" type="datetime1">
              <a:rPr lang="en-US" smtClean="0"/>
              <a:t>2/10/2016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3 Lab5, Winter 2016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EFB6B-6D9B-48AA-8C39-C8D325C7C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7755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FC8A9-CBA1-46EE-BDEA-1EDFE3E500ED}" type="datetime1">
              <a:rPr lang="en-US" smtClean="0"/>
              <a:t>2/10/2016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smtClean="0"/>
              <a:t>CSE 3 Lab5, Winter 2016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EFB6B-6D9B-48AA-8C39-C8D325C7C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6189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AB1BE8E7-0A1D-4047-82E4-AC85FF5F5716}" type="datetime1">
              <a:rPr lang="en-US" smtClean="0"/>
              <a:t>2/10/2016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3 Lab5, Winter 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EFB6B-6D9B-48AA-8C39-C8D325C7C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3812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AB9A6538-946D-4873-9FD8-013C23B7ECCF}" type="datetime1">
              <a:rPr lang="en-US" smtClean="0"/>
              <a:t>2/10/2016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3 Lab5, Winter 2016</a:t>
            </a:r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EFB6B-6D9B-48AA-8C39-C8D325C7C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192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E4228-DFDE-4577-A4D5-05E01051A15D}" type="datetime1">
              <a:rPr lang="en-US" smtClean="0"/>
              <a:t>2/10/2016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3 Lab5, Winter 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EFB6B-6D9B-48AA-8C39-C8D325C7C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172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C29C5-A965-492C-9AB0-F16D047B442D}" type="datetime1">
              <a:rPr lang="en-US" smtClean="0"/>
              <a:t>2/10/2016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3 Lab5, Winter 2016</a:t>
            </a:r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EFB6B-6D9B-48AA-8C39-C8D325C7C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126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93DF8-0AA4-4C45-A657-4A88D8FD29C6}" type="datetime1">
              <a:rPr lang="en-US" smtClean="0"/>
              <a:t>2/10/2016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3 Lab5, Winter 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EFB6B-6D9B-48AA-8C39-C8D325C7C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793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CB61F-9354-4889-9F8C-74DE8E3C3549}" type="datetime1">
              <a:rPr lang="en-US" smtClean="0"/>
              <a:t>2/10/2016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3 Lab5, Winter 2016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EFB6B-6D9B-48AA-8C39-C8D325C7C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651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77146-082D-4F1B-9CEA-ABC50E7B737A}" type="datetime1">
              <a:rPr lang="en-US" smtClean="0"/>
              <a:t>2/10/2016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3 Lab5, Winter 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EFB6B-6D9B-48AA-8C39-C8D325C7C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963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E49A8-7AF4-471F-A436-C80598E180BD}" type="datetime1">
              <a:rPr lang="en-US" smtClean="0"/>
              <a:t>2/10/2016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3 Lab5, Winter 2016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EFB6B-6D9B-48AA-8C39-C8D325C7C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276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C5F77-0815-4488-8B91-AC7B370C22EF}" type="datetime1">
              <a:rPr lang="en-US" smtClean="0"/>
              <a:t>2/10/2016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3 Lab5, Winter 2016</a:t>
            </a:r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EFB6B-6D9B-48AA-8C39-C8D325C7C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276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43D31-E842-4C55-A261-C79D312F8C12}" type="datetime1">
              <a:rPr lang="en-US" smtClean="0"/>
              <a:t>2/10/2016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3 Lab5, Winter 2016</a:t>
            </a:r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EFB6B-6D9B-48AA-8C39-C8D325C7C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163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941D635A-B7F4-4D45-A741-44DA880BA0DA}" type="datetime1">
              <a:rPr lang="en-US" smtClean="0"/>
              <a:t>2/10/2016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CSE 3 Lab5, Winter 2016</a:t>
            </a:r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76EFB6B-6D9B-48AA-8C39-C8D325C7C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010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Stock Performance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Juan Zapien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570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Comparison Of Prices</a:t>
            </a:r>
            <a:endParaRPr lang="en-US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26252" y="2603500"/>
            <a:ext cx="7283809" cy="3416300"/>
          </a:xfrm>
          <a:prstGeom prst="rect">
            <a:avLst/>
          </a:prstGeom>
        </p:spPr>
      </p:pic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0D92A-1CB8-494A-A033-264D8BEFC42D}" type="datetime1">
              <a:rPr lang="en-US" smtClean="0"/>
              <a:t>2/10/2016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3 Lab5, Winter 2016</a:t>
            </a:r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EFB6B-6D9B-48AA-8C39-C8D325C7C8B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536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%Profit/loss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155827"/>
              </p:ext>
            </p:extLst>
          </p:nvPr>
        </p:nvGraphicFramePr>
        <p:xfrm>
          <a:off x="1155700" y="2603500"/>
          <a:ext cx="8824913" cy="3416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4B74D-F917-4AD4-9A91-0984A3F44E0A}" type="datetime1">
              <a:rPr lang="en-US" smtClean="0"/>
              <a:t>2/10/2016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3 Lab5, Winter 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EFB6B-6D9B-48AA-8C39-C8D325C7C8B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993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Investment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1620060"/>
              </p:ext>
            </p:extLst>
          </p:nvPr>
        </p:nvGraphicFramePr>
        <p:xfrm>
          <a:off x="1155700" y="2603500"/>
          <a:ext cx="8824913" cy="3416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65B5B-03ED-474E-B81E-7BE88B5EE412}" type="datetime1">
              <a:rPr lang="en-US" smtClean="0"/>
              <a:t>2/10/2016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3 Lab5, Winter 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EFB6B-6D9B-48AA-8C39-C8D325C7C8B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380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8</TotalTime>
  <Words>38</Words>
  <Application>Microsoft Office PowerPoint</Application>
  <PresentationFormat>Widescreen</PresentationFormat>
  <Paragraphs>17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Century Gothic</vt:lpstr>
      <vt:lpstr>Wingdings 3</vt:lpstr>
      <vt:lpstr>Ion Boardroom</vt:lpstr>
      <vt:lpstr>Stock Performance</vt:lpstr>
      <vt:lpstr>Comparison Of Prices</vt:lpstr>
      <vt:lpstr>%Profit/loss</vt:lpstr>
      <vt:lpstr>Investment</vt:lpstr>
    </vt:vector>
  </TitlesOfParts>
  <Company>UC San Diego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 Performance</dc:title>
  <dc:creator>Juan M Zapien</dc:creator>
  <cp:lastModifiedBy>Juan M Zapien</cp:lastModifiedBy>
  <cp:revision>2</cp:revision>
  <dcterms:created xsi:type="dcterms:W3CDTF">2016-02-11T01:27:21Z</dcterms:created>
  <dcterms:modified xsi:type="dcterms:W3CDTF">2016-02-11T01:36:07Z</dcterms:modified>
</cp:coreProperties>
</file>