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9"/>
  </p:notesMasterIdLst>
  <p:sldIdLst>
    <p:sldId id="256" r:id="rId2"/>
    <p:sldId id="257" r:id="rId3"/>
    <p:sldId id="266" r:id="rId4"/>
    <p:sldId id="267" r:id="rId5"/>
    <p:sldId id="258" r:id="rId6"/>
    <p:sldId id="268" r:id="rId7"/>
    <p:sldId id="269" r:id="rId8"/>
    <p:sldId id="259" r:id="rId9"/>
    <p:sldId id="270" r:id="rId10"/>
    <p:sldId id="271" r:id="rId11"/>
    <p:sldId id="272" r:id="rId12"/>
    <p:sldId id="273" r:id="rId13"/>
    <p:sldId id="274" r:id="rId14"/>
    <p:sldId id="275" r:id="rId15"/>
    <p:sldId id="276" r:id="rId16"/>
    <p:sldId id="277" r:id="rId17"/>
    <p:sldId id="265" r:id="rId18"/>
  </p:sldIdLst>
  <p:sldSz cx="14630400" cy="8229600"/>
  <p:notesSz cx="8229600" cy="14630400"/>
  <p:embeddedFontLst>
    <p:embeddedFont>
      <p:font typeface="Inter"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0" d="100"/>
          <a:sy n="70" d="100"/>
        </p:scale>
        <p:origin x="6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6444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DF5A9A-52D8-B420-0F75-030166B871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CB6DED-2B97-6FEC-9FDC-E31BE8746E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27758F-E284-6AD7-2B5C-C74CA894659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5A9E2F-0E24-EA01-9C2C-E4881832197C}"/>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872220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9EE0F-D787-B9A6-2302-8E1FA1632E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5E0D2A-46E7-6735-36FF-0BD07B0503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7D1DA9-8F71-749C-7E23-C42BB895317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33D2A06-6629-0EDB-B8EC-3DB23026E6F0}"/>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538659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F91AA-C26F-6BB6-80B8-DC99C9F56C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D887AF-91BC-8D2C-9884-0DAFC174CC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8C05FE-5B29-E3CC-D055-E428B521B9A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BDF4111-61FC-00A0-53A6-F9BDFC11E31A}"/>
              </a:ext>
            </a:extLst>
          </p:cNvPr>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691121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B2F9D7-D9DE-B740-DD5F-F3F2558A89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77A065-6F75-E42D-B2F0-6EBF08CD86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4A5379-D905-CBA3-855A-4E94D3BF74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22DA968-1150-6003-4B63-8519A7674952}"/>
              </a:ext>
            </a:extLst>
          </p:cNvPr>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3911725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5142C9-1C12-957F-EFD2-0F5722C7C3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F61343-5567-C562-869E-6A95AC590A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FB274C-54A3-EC2D-355B-0B4CBE949CD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51EA95-EB1E-B999-FCE7-920A2E455858}"/>
              </a:ext>
            </a:extLst>
          </p:cNvPr>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3748991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02A05-4D1B-8DCA-6701-FEBF80D9D9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3480B-113B-D085-21FA-7C9C6EE7BB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B30268-3088-61DC-B07B-81F0FDE4C4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D9C9E71-9982-6E71-466F-F5B41419A029}"/>
              </a:ext>
            </a:extLst>
          </p:cNvPr>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5077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FCCA4-98D5-0383-7DB0-94E90F2E02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937398-6D1C-D161-CF9B-F003581950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2B3C91-D118-9CF3-EAD9-849E93BBF7D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1F62B01-C722-2D8B-9914-619535038EBE}"/>
              </a:ext>
            </a:extLst>
          </p:cNvPr>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2881341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B92C60-03E9-85C6-E21D-CC2AF21CEA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27DF58-EAED-D6AE-B5FB-46843564E8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BFCCE1-74E6-E765-DD58-DAF6AC05A78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77B19FC-66A0-FE43-0F98-0A886DE8AFEE}"/>
              </a:ext>
            </a:extLst>
          </p:cNvPr>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671601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D5094A-9CB4-5270-392C-B5099812B4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BF6122-DD59-667F-AB73-F9642DFE09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D01D24-AABD-479F-8DB9-3D0F2D8C48B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2134A97-2103-8164-00A2-D450B4D641F4}"/>
              </a:ext>
            </a:extLst>
          </p:cNvPr>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650273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37F8E-4AAC-3068-FD43-B98E3B708A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59E861-B617-1B70-4EFE-241CA28B83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DC7094-EE5C-DCD6-DCCD-2F2D7869AF3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B95A887-5CB5-B641-316E-A6D5BF20A6A9}"/>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553120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D2189-6044-F2FD-A103-337537E409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6EB48D-A116-AC3B-E76D-22D634021B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81761D-4E98-427A-0066-ED16D2406BB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7DFD17-F8EE-50CD-B43F-50ED2F28B453}"/>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390266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F3FF4F-B628-D1B3-E65B-042911B4D7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629E4-3178-0197-1AB1-92D1DB53AC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64CC3D-ADAA-29F0-7760-F94B3B5FF50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86127B0-809E-A58E-D49D-79ED52623C96}"/>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69950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84" y="1904841"/>
            <a:ext cx="7556421" cy="1448872"/>
          </a:xfrm>
          <a:prstGeom prst="rect">
            <a:avLst/>
          </a:prstGeom>
          <a:noFill/>
          <a:ln/>
        </p:spPr>
        <p:txBody>
          <a:bodyPr wrap="square" lIns="0" tIns="0" rIns="0" bIns="0" rtlCol="0" anchor="t"/>
          <a:lstStyle/>
          <a:p>
            <a:pPr marL="0" indent="0">
              <a:lnSpc>
                <a:spcPts val="6100"/>
              </a:lnSpc>
              <a:buNone/>
            </a:pPr>
            <a:r>
              <a:rPr lang="en-US" sz="4900" b="1" kern="0" spc="-98" dirty="0">
                <a:solidFill>
                  <a:srgbClr val="F95F88"/>
                </a:solidFill>
                <a:latin typeface="Petrona Bold" pitchFamily="34" charset="0"/>
                <a:ea typeface="Petrona Bold" pitchFamily="34" charset="-122"/>
                <a:cs typeface="Petrona Bold" pitchFamily="34" charset="-120"/>
              </a:rPr>
              <a:t>Code Translation Between Two Programming Languages Using LLMs</a:t>
            </a:r>
          </a:p>
        </p:txBody>
      </p:sp>
      <p:sp>
        <p:nvSpPr>
          <p:cNvPr id="4" name="Text 1"/>
          <p:cNvSpPr/>
          <p:nvPr/>
        </p:nvSpPr>
        <p:spPr>
          <a:xfrm>
            <a:off x="793790" y="4221004"/>
            <a:ext cx="7556421" cy="1814513"/>
          </a:xfrm>
          <a:prstGeom prst="rect">
            <a:avLst/>
          </a:prstGeom>
          <a:noFill/>
          <a:ln/>
        </p:spPr>
        <p:txBody>
          <a:bodyPr wrap="square" lIns="0" tIns="0" rIns="0" bIns="0" rtlCol="0" anchor="t"/>
          <a:lstStyle/>
          <a:p>
            <a:pPr marL="0" indent="0">
              <a:lnSpc>
                <a:spcPts val="2850"/>
              </a:lnSpc>
              <a:buNone/>
            </a:pPr>
            <a:endParaRPr lang="en-US" sz="1750" dirty="0"/>
          </a:p>
        </p:txBody>
      </p:sp>
      <p:sp>
        <p:nvSpPr>
          <p:cNvPr id="8" name="Text 0">
            <a:extLst>
              <a:ext uri="{FF2B5EF4-FFF2-40B4-BE49-F238E27FC236}">
                <a16:creationId xmlns:a16="http://schemas.microsoft.com/office/drawing/2014/main" id="{D4E9BD84-79DA-8A0F-5922-585822446B37}"/>
              </a:ext>
            </a:extLst>
          </p:cNvPr>
          <p:cNvSpPr/>
          <p:nvPr/>
        </p:nvSpPr>
        <p:spPr>
          <a:xfrm>
            <a:off x="793785" y="4193459"/>
            <a:ext cx="7556421" cy="1018818"/>
          </a:xfrm>
          <a:prstGeom prst="rect">
            <a:avLst/>
          </a:prstGeom>
          <a:noFill/>
          <a:ln/>
        </p:spPr>
        <p:txBody>
          <a:bodyPr wrap="square" lIns="0" tIns="0" rIns="0" bIns="0" rtlCol="0" anchor="t"/>
          <a:lstStyle/>
          <a:p>
            <a:pPr marL="0" indent="0">
              <a:lnSpc>
                <a:spcPts val="6100"/>
              </a:lnSpc>
              <a:buNone/>
            </a:pPr>
            <a:r>
              <a:rPr lang="en-US" sz="2800" kern="0" spc="-98" dirty="0">
                <a:solidFill>
                  <a:schemeClr val="bg1">
                    <a:lumMod val="50000"/>
                  </a:schemeClr>
                </a:solidFill>
                <a:latin typeface="Inter" panose="020B0604020202020204" charset="0"/>
                <a:ea typeface="Inter" panose="020B0604020202020204" charset="0"/>
                <a:cs typeface="Petrona Bold" pitchFamily="34" charset="-120"/>
              </a:rPr>
              <a:t>Course Project Part 1: Literature Review</a:t>
            </a:r>
            <a:endParaRPr lang="en-US" sz="2800" dirty="0">
              <a:solidFill>
                <a:schemeClr val="bg1">
                  <a:lumMod val="50000"/>
                </a:schemeClr>
              </a:solidFill>
              <a:latin typeface="Inter" panose="020B0604020202020204" charset="0"/>
              <a:ea typeface="Inter" panose="020B0604020202020204" charset="0"/>
            </a:endParaRPr>
          </a:p>
        </p:txBody>
      </p:sp>
      <p:sp>
        <p:nvSpPr>
          <p:cNvPr id="9" name="Text 0">
            <a:extLst>
              <a:ext uri="{FF2B5EF4-FFF2-40B4-BE49-F238E27FC236}">
                <a16:creationId xmlns:a16="http://schemas.microsoft.com/office/drawing/2014/main" id="{60213E64-E14C-C3CD-5D95-D0CC56F26F8C}"/>
              </a:ext>
            </a:extLst>
          </p:cNvPr>
          <p:cNvSpPr/>
          <p:nvPr/>
        </p:nvSpPr>
        <p:spPr>
          <a:xfrm>
            <a:off x="793787" y="7070841"/>
            <a:ext cx="7556421" cy="1018818"/>
          </a:xfrm>
          <a:prstGeom prst="rect">
            <a:avLst/>
          </a:prstGeom>
          <a:noFill/>
          <a:ln/>
        </p:spPr>
        <p:txBody>
          <a:bodyPr wrap="square" lIns="0" tIns="0" rIns="0" bIns="0" rtlCol="0" anchor="t"/>
          <a:lstStyle/>
          <a:p>
            <a:pPr marL="0" indent="0">
              <a:buNone/>
            </a:pPr>
            <a:r>
              <a:rPr lang="en-US" sz="2800" kern="0" spc="-98" dirty="0">
                <a:solidFill>
                  <a:schemeClr val="bg1">
                    <a:lumMod val="75000"/>
                  </a:schemeClr>
                </a:solidFill>
                <a:latin typeface="Inter" panose="020B0604020202020204" charset="0"/>
                <a:ea typeface="Inter" panose="020B0604020202020204" charset="0"/>
                <a:cs typeface="Petrona Bold" pitchFamily="34" charset="-120"/>
              </a:rPr>
              <a:t>CCSW-325 Software Construction</a:t>
            </a:r>
            <a:endParaRPr lang="en-US" sz="2800" dirty="0">
              <a:solidFill>
                <a:schemeClr val="bg1">
                  <a:lumMod val="75000"/>
                </a:schemeClr>
              </a:solidFill>
              <a:latin typeface="Inter" panose="020B0604020202020204" charset="0"/>
              <a:ea typeface="Inter"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4A7F2-891C-CAF0-5E16-1454D3D19240}"/>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86AD63DE-5AEE-0475-91DB-E2130FA65890}"/>
              </a:ext>
            </a:extLst>
          </p:cNvPr>
          <p:cNvSpPr/>
          <p:nvPr/>
        </p:nvSpPr>
        <p:spPr>
          <a:xfrm>
            <a:off x="793790" y="1256110"/>
            <a:ext cx="13042821" cy="1559243"/>
          </a:xfrm>
          <a:prstGeom prst="rect">
            <a:avLst/>
          </a:prstGeom>
          <a:noFill/>
          <a:ln/>
        </p:spPr>
        <p:txBody>
          <a:bodyPr wrap="square" lIns="0" tIns="0" rIns="0" bIns="0" rtlCol="0" anchor="t"/>
          <a:lstStyle/>
          <a:p>
            <a:pPr marL="0" indent="0">
              <a:lnSpc>
                <a:spcPts val="6100"/>
              </a:lnSpc>
              <a:buNone/>
            </a:pPr>
            <a:r>
              <a:rPr lang="en-US" sz="4900" b="1" kern="0" spc="-98" dirty="0">
                <a:solidFill>
                  <a:srgbClr val="F95F88"/>
                </a:solidFill>
                <a:latin typeface="Petrona Bold" pitchFamily="34" charset="0"/>
                <a:ea typeface="Petrona Bold" pitchFamily="34" charset="-122"/>
                <a:cs typeface="Petrona Bold" pitchFamily="34" charset="-120"/>
              </a:rPr>
              <a:t>TRANSAGENT: An LLM-Based Multi-Agent System for Code Translation</a:t>
            </a:r>
          </a:p>
        </p:txBody>
      </p:sp>
      <p:sp>
        <p:nvSpPr>
          <p:cNvPr id="3" name="Text 1">
            <a:extLst>
              <a:ext uri="{FF2B5EF4-FFF2-40B4-BE49-F238E27FC236}">
                <a16:creationId xmlns:a16="http://schemas.microsoft.com/office/drawing/2014/main" id="{EAD2AB28-F2D3-2FAA-87BA-2CEA7628578C}"/>
              </a:ext>
            </a:extLst>
          </p:cNvPr>
          <p:cNvSpPr/>
          <p:nvPr/>
        </p:nvSpPr>
        <p:spPr>
          <a:xfrm>
            <a:off x="793790" y="3024904"/>
            <a:ext cx="3995142" cy="389930"/>
          </a:xfrm>
          <a:prstGeom prst="rect">
            <a:avLst/>
          </a:prstGeom>
          <a:noFill/>
          <a:ln/>
        </p:spPr>
        <p:txBody>
          <a:bodyPr wrap="none" lIns="0" tIns="0" rIns="0" bIns="0" rtlCol="0" anchor="t"/>
          <a:lstStyle/>
          <a:p>
            <a:pPr marL="0" indent="0">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Results</a:t>
            </a:r>
            <a:endParaRPr lang="en-US" sz="2450" dirty="0"/>
          </a:p>
        </p:txBody>
      </p:sp>
      <p:sp>
        <p:nvSpPr>
          <p:cNvPr id="4" name="Text 2">
            <a:extLst>
              <a:ext uri="{FF2B5EF4-FFF2-40B4-BE49-F238E27FC236}">
                <a16:creationId xmlns:a16="http://schemas.microsoft.com/office/drawing/2014/main" id="{DB159808-C4AC-9541-F431-A0B2B2C85C0D}"/>
              </a:ext>
            </a:extLst>
          </p:cNvPr>
          <p:cNvSpPr/>
          <p:nvPr/>
        </p:nvSpPr>
        <p:spPr>
          <a:xfrm>
            <a:off x="793790" y="3641646"/>
            <a:ext cx="6244709" cy="3331844"/>
          </a:xfrm>
          <a:prstGeom prst="rect">
            <a:avLst/>
          </a:prstGeom>
          <a:noFill/>
          <a:ln/>
        </p:spPr>
        <p:txBody>
          <a:bodyPr wrap="square" lIns="0" tIns="0" rIns="0" bIns="0" rtlCol="0" anchor="t"/>
          <a:lstStyle/>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Outperformed </a:t>
            </a:r>
            <a:r>
              <a:rPr lang="en-US" sz="1750" kern="0" spc="-36" dirty="0" err="1">
                <a:solidFill>
                  <a:srgbClr val="272525"/>
                </a:solidFill>
                <a:latin typeface="Inter" pitchFamily="34" charset="0"/>
                <a:ea typeface="Inter" pitchFamily="34" charset="-122"/>
                <a:cs typeface="Inter" pitchFamily="34" charset="-120"/>
              </a:rPr>
              <a:t>UniTrans</a:t>
            </a:r>
            <a:r>
              <a:rPr lang="en-US" sz="1750" kern="0" spc="-36" dirty="0">
                <a:solidFill>
                  <a:srgbClr val="272525"/>
                </a:solidFill>
                <a:latin typeface="Inter" pitchFamily="34" charset="0"/>
                <a:ea typeface="Inter" pitchFamily="34" charset="-122"/>
                <a:cs typeface="Inter" pitchFamily="34" charset="-120"/>
              </a:rPr>
              <a:t> and </a:t>
            </a:r>
            <a:r>
              <a:rPr lang="en-US" sz="1750" kern="0" spc="-36" dirty="0" err="1">
                <a:solidFill>
                  <a:srgbClr val="272525"/>
                </a:solidFill>
                <a:latin typeface="Inter" pitchFamily="34" charset="0"/>
                <a:ea typeface="Inter" pitchFamily="34" charset="-122"/>
                <a:cs typeface="Inter" pitchFamily="34" charset="-120"/>
              </a:rPr>
              <a:t>TransCoder</a:t>
            </a:r>
            <a:r>
              <a:rPr lang="en-US" sz="1750" kern="0" spc="-36" dirty="0">
                <a:solidFill>
                  <a:srgbClr val="272525"/>
                </a:solidFill>
                <a:latin typeface="Inter" pitchFamily="34" charset="0"/>
                <a:ea typeface="Inter" pitchFamily="34" charset="-122"/>
                <a:cs typeface="Inter" pitchFamily="34" charset="-120"/>
              </a:rPr>
              <a:t> in translation effectiveness.</a:t>
            </a:r>
          </a:p>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Code Aligner improved mapping accuracy by 39.6% compared to previous methods.</a:t>
            </a:r>
          </a:p>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More cost-efficient than baseline approaches.</a:t>
            </a:r>
          </a:p>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Demonstrated generalization across different LLMs with consistent performance</a:t>
            </a:r>
            <a:endParaRPr lang="en-US" sz="1750" dirty="0"/>
          </a:p>
        </p:txBody>
      </p:sp>
      <p:sp>
        <p:nvSpPr>
          <p:cNvPr id="5" name="Text 3">
            <a:extLst>
              <a:ext uri="{FF2B5EF4-FFF2-40B4-BE49-F238E27FC236}">
                <a16:creationId xmlns:a16="http://schemas.microsoft.com/office/drawing/2014/main" id="{4AF9F404-1139-9B8B-DCA4-34FD2ED155F2}"/>
              </a:ext>
            </a:extLst>
          </p:cNvPr>
          <p:cNvSpPr/>
          <p:nvPr/>
        </p:nvSpPr>
        <p:spPr>
          <a:xfrm>
            <a:off x="7599521" y="3024904"/>
            <a:ext cx="3118842" cy="389930"/>
          </a:xfrm>
          <a:prstGeom prst="rect">
            <a:avLst/>
          </a:prstGeom>
          <a:noFill/>
          <a:ln/>
        </p:spPr>
        <p:txBody>
          <a:bodyPr wrap="none" lIns="0" tIns="0" rIns="0" bIns="0" rtlCol="0" anchor="t"/>
          <a:lstStyle/>
          <a:p>
            <a:pPr marL="0" indent="0">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Reflection</a:t>
            </a:r>
            <a:endParaRPr lang="en-US" sz="2450" dirty="0"/>
          </a:p>
        </p:txBody>
      </p:sp>
      <p:sp>
        <p:nvSpPr>
          <p:cNvPr id="6" name="Text 4">
            <a:extLst>
              <a:ext uri="{FF2B5EF4-FFF2-40B4-BE49-F238E27FC236}">
                <a16:creationId xmlns:a16="http://schemas.microsoft.com/office/drawing/2014/main" id="{AA8E34C8-FE30-2B1C-D3DE-F460D2B163B7}"/>
              </a:ext>
            </a:extLst>
          </p:cNvPr>
          <p:cNvSpPr/>
          <p:nvPr/>
        </p:nvSpPr>
        <p:spPr>
          <a:xfrm>
            <a:off x="7591903" y="3463171"/>
            <a:ext cx="6649879" cy="4099679"/>
          </a:xfrm>
          <a:prstGeom prst="rect">
            <a:avLst/>
          </a:prstGeom>
          <a:noFill/>
          <a:ln/>
        </p:spPr>
        <p:txBody>
          <a:bodyPr wrap="square" lIns="0" tIns="0" rIns="0" bIns="0" rtlCol="0" anchor="t"/>
          <a:lstStyle/>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Contributions: Introduces a modular, multi-agent approach that improves accuracy and efficiency in code translation.</a:t>
            </a:r>
          </a:p>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Limitations:</a:t>
            </a:r>
          </a:p>
          <a:p>
            <a:pPr marL="742950" lvl="1"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Some syntax errors remain difficult for LLMs to fix, even with enhanced strategies.</a:t>
            </a:r>
          </a:p>
          <a:p>
            <a:pPr marL="742950" lvl="1"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The approach relies on existing LLMs, which still have fundamental translation weaknesses.</a:t>
            </a:r>
          </a:p>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Future Research: Further refining error localization and exploring better LLM-based reasoning techniques</a:t>
            </a:r>
            <a:endParaRPr lang="en-US" sz="1750" dirty="0"/>
          </a:p>
        </p:txBody>
      </p:sp>
    </p:spTree>
    <p:extLst>
      <p:ext uri="{BB962C8B-B14F-4D97-AF65-F5344CB8AC3E}">
        <p14:creationId xmlns:p14="http://schemas.microsoft.com/office/powerpoint/2010/main" val="1262277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4DA747-7FEE-66EC-7FE7-EA34A224060A}"/>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2584CAD4-C82F-18BF-B991-DD1A363D73F7}"/>
              </a:ext>
            </a:extLst>
          </p:cNvPr>
          <p:cNvSpPr/>
          <p:nvPr/>
        </p:nvSpPr>
        <p:spPr>
          <a:xfrm>
            <a:off x="793790" y="1256110"/>
            <a:ext cx="13042821" cy="1559243"/>
          </a:xfrm>
          <a:prstGeom prst="rect">
            <a:avLst/>
          </a:prstGeom>
          <a:noFill/>
          <a:ln/>
        </p:spPr>
        <p:txBody>
          <a:bodyPr wrap="square" lIns="0" tIns="0" rIns="0" bIns="0" rtlCol="0" anchor="t"/>
          <a:lstStyle/>
          <a:p>
            <a:pPr marL="0" indent="0">
              <a:lnSpc>
                <a:spcPts val="6100"/>
              </a:lnSpc>
              <a:buNone/>
            </a:pPr>
            <a:r>
              <a:rPr lang="en-US" sz="4900" b="1" kern="0" spc="-98" dirty="0">
                <a:solidFill>
                  <a:srgbClr val="F95F88"/>
                </a:solidFill>
                <a:latin typeface="Petrona Bold" pitchFamily="34" charset="0"/>
                <a:ea typeface="Petrona Bold" pitchFamily="34" charset="-122"/>
                <a:cs typeface="Petrona Bold" pitchFamily="34" charset="-120"/>
              </a:rPr>
              <a:t>Exploring and Unleashing the Power of Large Language Models in Automated Code Translation</a:t>
            </a:r>
          </a:p>
        </p:txBody>
      </p:sp>
      <p:sp>
        <p:nvSpPr>
          <p:cNvPr id="3" name="Text 1">
            <a:extLst>
              <a:ext uri="{FF2B5EF4-FFF2-40B4-BE49-F238E27FC236}">
                <a16:creationId xmlns:a16="http://schemas.microsoft.com/office/drawing/2014/main" id="{1B92AE3F-7760-6AF0-5844-5B670DEFC072}"/>
              </a:ext>
            </a:extLst>
          </p:cNvPr>
          <p:cNvSpPr/>
          <p:nvPr/>
        </p:nvSpPr>
        <p:spPr>
          <a:xfrm>
            <a:off x="793790" y="3024904"/>
            <a:ext cx="3995142" cy="389930"/>
          </a:xfrm>
          <a:prstGeom prst="rect">
            <a:avLst/>
          </a:prstGeom>
          <a:noFill/>
          <a:ln/>
        </p:spPr>
        <p:txBody>
          <a:bodyPr wrap="none" lIns="0" tIns="0" rIns="0" bIns="0" rtlCol="0" anchor="t"/>
          <a:lstStyle/>
          <a:p>
            <a:pPr marL="0" indent="0">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Idea</a:t>
            </a:r>
            <a:endParaRPr lang="en-US" sz="2450" dirty="0"/>
          </a:p>
        </p:txBody>
      </p:sp>
      <p:sp>
        <p:nvSpPr>
          <p:cNvPr id="4" name="Text 2">
            <a:extLst>
              <a:ext uri="{FF2B5EF4-FFF2-40B4-BE49-F238E27FC236}">
                <a16:creationId xmlns:a16="http://schemas.microsoft.com/office/drawing/2014/main" id="{3B379FCD-B917-0C9A-0BF2-C908438E470C}"/>
              </a:ext>
            </a:extLst>
          </p:cNvPr>
          <p:cNvSpPr/>
          <p:nvPr/>
        </p:nvSpPr>
        <p:spPr>
          <a:xfrm>
            <a:off x="793790" y="3641646"/>
            <a:ext cx="6244709" cy="1970961"/>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This paper evaluates how well LLMs perform in automated code translation compared to traditional </a:t>
            </a:r>
            <a:r>
              <a:rPr lang="en-US" sz="1750" kern="0" spc="-36" dirty="0" err="1">
                <a:solidFill>
                  <a:srgbClr val="272525"/>
                </a:solidFill>
                <a:latin typeface="Inter" pitchFamily="34" charset="0"/>
                <a:ea typeface="Inter" pitchFamily="34" charset="-122"/>
                <a:cs typeface="Inter" pitchFamily="34" charset="-120"/>
              </a:rPr>
              <a:t>transpilers</a:t>
            </a:r>
            <a:r>
              <a:rPr lang="en-US" sz="1750" kern="0" spc="-36" dirty="0">
                <a:solidFill>
                  <a:srgbClr val="272525"/>
                </a:solidFill>
                <a:latin typeface="Inter" pitchFamily="34" charset="0"/>
                <a:ea typeface="Inter" pitchFamily="34" charset="-122"/>
                <a:cs typeface="Inter" pitchFamily="34" charset="-120"/>
              </a:rPr>
              <a:t> and introduces </a:t>
            </a:r>
            <a:r>
              <a:rPr lang="en-US" sz="1750" kern="0" spc="-36" dirty="0" err="1">
                <a:solidFill>
                  <a:srgbClr val="272525"/>
                </a:solidFill>
                <a:latin typeface="Inter" pitchFamily="34" charset="0"/>
                <a:ea typeface="Inter" pitchFamily="34" charset="-122"/>
                <a:cs typeface="Inter" pitchFamily="34" charset="-120"/>
              </a:rPr>
              <a:t>UniTrans</a:t>
            </a:r>
            <a:r>
              <a:rPr lang="en-US" sz="1750" kern="0" spc="-36" dirty="0">
                <a:solidFill>
                  <a:srgbClr val="272525"/>
                </a:solidFill>
                <a:latin typeface="Inter" pitchFamily="34" charset="0"/>
                <a:ea typeface="Inter" pitchFamily="34" charset="-122"/>
                <a:cs typeface="Inter" pitchFamily="34" charset="-120"/>
              </a:rPr>
              <a:t>, a framework designed to improve LLM-based translation accuracy.</a:t>
            </a:r>
            <a:endParaRPr lang="en-US" sz="1750" dirty="0"/>
          </a:p>
        </p:txBody>
      </p:sp>
      <p:sp>
        <p:nvSpPr>
          <p:cNvPr id="5" name="Text 3">
            <a:extLst>
              <a:ext uri="{FF2B5EF4-FFF2-40B4-BE49-F238E27FC236}">
                <a16:creationId xmlns:a16="http://schemas.microsoft.com/office/drawing/2014/main" id="{FC86A1B3-5060-9634-FE98-AFA9AA606B81}"/>
              </a:ext>
            </a:extLst>
          </p:cNvPr>
          <p:cNvSpPr/>
          <p:nvPr/>
        </p:nvSpPr>
        <p:spPr>
          <a:xfrm>
            <a:off x="7599521" y="3024904"/>
            <a:ext cx="3118842" cy="389930"/>
          </a:xfrm>
          <a:prstGeom prst="rect">
            <a:avLst/>
          </a:prstGeom>
          <a:noFill/>
          <a:ln/>
        </p:spPr>
        <p:txBody>
          <a:bodyPr wrap="none" lIns="0" tIns="0" rIns="0" bIns="0" rtlCol="0" anchor="t"/>
          <a:lstStyle/>
          <a:p>
            <a:pPr marL="0" indent="0">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Method</a:t>
            </a:r>
            <a:endParaRPr lang="en-US" sz="2450" dirty="0"/>
          </a:p>
        </p:txBody>
      </p:sp>
      <p:sp>
        <p:nvSpPr>
          <p:cNvPr id="6" name="Text 4">
            <a:extLst>
              <a:ext uri="{FF2B5EF4-FFF2-40B4-BE49-F238E27FC236}">
                <a16:creationId xmlns:a16="http://schemas.microsoft.com/office/drawing/2014/main" id="{78781A40-C401-306A-CA39-8545045B0238}"/>
              </a:ext>
            </a:extLst>
          </p:cNvPr>
          <p:cNvSpPr/>
          <p:nvPr/>
        </p:nvSpPr>
        <p:spPr>
          <a:xfrm>
            <a:off x="7591903" y="3463171"/>
            <a:ext cx="6649879" cy="4766429"/>
          </a:xfrm>
          <a:prstGeom prst="rect">
            <a:avLst/>
          </a:prstGeom>
          <a:noFill/>
          <a:ln/>
        </p:spPr>
        <p:txBody>
          <a:bodyPr wrap="square" lIns="0" tIns="0" rIns="0" bIns="0" rtlCol="0" anchor="t"/>
          <a:lstStyle/>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Conducted an empirical study on five LLMs (GPT-3.5, LLaMA-7B, LLaMA-13B, </a:t>
            </a:r>
            <a:r>
              <a:rPr lang="en-US" sz="1750" kern="0" spc="-36" dirty="0" err="1">
                <a:solidFill>
                  <a:srgbClr val="272525"/>
                </a:solidFill>
                <a:latin typeface="Inter" pitchFamily="34" charset="0"/>
                <a:ea typeface="Inter" pitchFamily="34" charset="-122"/>
                <a:cs typeface="Inter" pitchFamily="34" charset="-120"/>
              </a:rPr>
              <a:t>CodeGen</a:t>
            </a:r>
            <a:r>
              <a:rPr lang="en-US" sz="1750" kern="0" spc="-36" dirty="0">
                <a:solidFill>
                  <a:srgbClr val="272525"/>
                </a:solidFill>
                <a:latin typeface="Inter" pitchFamily="34" charset="0"/>
                <a:ea typeface="Inter" pitchFamily="34" charset="-122"/>
                <a:cs typeface="Inter" pitchFamily="34" charset="-120"/>
              </a:rPr>
              <a:t>) and three state-of-the-art learning-based </a:t>
            </a:r>
            <a:r>
              <a:rPr lang="en-US" sz="1750" kern="0" spc="-36" dirty="0" err="1">
                <a:solidFill>
                  <a:srgbClr val="272525"/>
                </a:solidFill>
                <a:latin typeface="Inter" pitchFamily="34" charset="0"/>
                <a:ea typeface="Inter" pitchFamily="34" charset="-122"/>
                <a:cs typeface="Inter" pitchFamily="34" charset="-120"/>
              </a:rPr>
              <a:t>transpilers</a:t>
            </a:r>
            <a:r>
              <a:rPr lang="en-US" sz="1750" kern="0" spc="-36" dirty="0">
                <a:solidFill>
                  <a:srgbClr val="272525"/>
                </a:solidFill>
                <a:latin typeface="Inter" pitchFamily="34" charset="0"/>
                <a:ea typeface="Inter" pitchFamily="34" charset="-122"/>
                <a:cs typeface="Inter" pitchFamily="34" charset="-120"/>
              </a:rPr>
              <a:t>.</a:t>
            </a:r>
          </a:p>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Identified common translation failures (e.g., logic errors, API misusage, missing I/O type specifications).</a:t>
            </a:r>
          </a:p>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Proposed </a:t>
            </a:r>
            <a:r>
              <a:rPr lang="en-US" sz="1750" kern="0" spc="-36" dirty="0" err="1">
                <a:solidFill>
                  <a:srgbClr val="272525"/>
                </a:solidFill>
                <a:latin typeface="Inter" pitchFamily="34" charset="0"/>
                <a:ea typeface="Inter" pitchFamily="34" charset="-122"/>
                <a:cs typeface="Inter" pitchFamily="34" charset="-120"/>
              </a:rPr>
              <a:t>UniTrans</a:t>
            </a:r>
            <a:r>
              <a:rPr lang="en-US" sz="1750" kern="0" spc="-36" dirty="0">
                <a:solidFill>
                  <a:srgbClr val="272525"/>
                </a:solidFill>
                <a:latin typeface="Inter" pitchFamily="34" charset="0"/>
                <a:ea typeface="Inter" pitchFamily="34" charset="-122"/>
                <a:cs typeface="Inter" pitchFamily="34" charset="-120"/>
              </a:rPr>
              <a:t>, a three-phase framework:</a:t>
            </a:r>
          </a:p>
          <a:p>
            <a:pPr marL="742950" lvl="1"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Test Case Generation: LLMs generate test inputs and expected outputs for verification.</a:t>
            </a:r>
          </a:p>
          <a:p>
            <a:pPr marL="742950" lvl="1"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Translation Augmentation: Uses test cases to improve translation accuracy.</a:t>
            </a:r>
          </a:p>
          <a:p>
            <a:pPr marL="742950" lvl="1"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Translation Repair: Iteratively fixes incorrect translations using test case feedback.</a:t>
            </a:r>
            <a:endParaRPr lang="en-US" sz="1750" dirty="0"/>
          </a:p>
        </p:txBody>
      </p:sp>
    </p:spTree>
    <p:extLst>
      <p:ext uri="{BB962C8B-B14F-4D97-AF65-F5344CB8AC3E}">
        <p14:creationId xmlns:p14="http://schemas.microsoft.com/office/powerpoint/2010/main" val="1945924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4A7A3-B13B-D186-4AC0-14342D5C66B6}"/>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6D316EBE-23C1-C8CB-E9EF-6EEC1E4A2664}"/>
              </a:ext>
            </a:extLst>
          </p:cNvPr>
          <p:cNvSpPr/>
          <p:nvPr/>
        </p:nvSpPr>
        <p:spPr>
          <a:xfrm>
            <a:off x="793790" y="1256110"/>
            <a:ext cx="13042821" cy="1559243"/>
          </a:xfrm>
          <a:prstGeom prst="rect">
            <a:avLst/>
          </a:prstGeom>
          <a:noFill/>
          <a:ln/>
        </p:spPr>
        <p:txBody>
          <a:bodyPr wrap="square" lIns="0" tIns="0" rIns="0" bIns="0" rtlCol="0" anchor="t"/>
          <a:lstStyle/>
          <a:p>
            <a:pPr marL="0" indent="0">
              <a:lnSpc>
                <a:spcPts val="6100"/>
              </a:lnSpc>
              <a:buNone/>
            </a:pPr>
            <a:r>
              <a:rPr lang="en-US" sz="4900" b="1" kern="0" spc="-98" dirty="0">
                <a:solidFill>
                  <a:srgbClr val="F95F88"/>
                </a:solidFill>
                <a:latin typeface="Petrona Bold" pitchFamily="34" charset="0"/>
                <a:ea typeface="Petrona Bold" pitchFamily="34" charset="-122"/>
                <a:cs typeface="Petrona Bold" pitchFamily="34" charset="-120"/>
              </a:rPr>
              <a:t>Exploring and Unleashing the Power of Large Language Models in Automated Code Translation</a:t>
            </a:r>
          </a:p>
        </p:txBody>
      </p:sp>
      <p:sp>
        <p:nvSpPr>
          <p:cNvPr id="3" name="Text 1">
            <a:extLst>
              <a:ext uri="{FF2B5EF4-FFF2-40B4-BE49-F238E27FC236}">
                <a16:creationId xmlns:a16="http://schemas.microsoft.com/office/drawing/2014/main" id="{54550147-A82E-9AC3-8C13-014870C09904}"/>
              </a:ext>
            </a:extLst>
          </p:cNvPr>
          <p:cNvSpPr/>
          <p:nvPr/>
        </p:nvSpPr>
        <p:spPr>
          <a:xfrm>
            <a:off x="793790" y="3024904"/>
            <a:ext cx="3995142" cy="389930"/>
          </a:xfrm>
          <a:prstGeom prst="rect">
            <a:avLst/>
          </a:prstGeom>
          <a:noFill/>
          <a:ln/>
        </p:spPr>
        <p:txBody>
          <a:bodyPr wrap="none" lIns="0" tIns="0" rIns="0" bIns="0" rtlCol="0" anchor="t"/>
          <a:lstStyle/>
          <a:p>
            <a:pPr marL="0" indent="0">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Datasets</a:t>
            </a:r>
            <a:endParaRPr lang="en-US" sz="2450" dirty="0"/>
          </a:p>
        </p:txBody>
      </p:sp>
      <p:sp>
        <p:nvSpPr>
          <p:cNvPr id="4" name="Text 2">
            <a:extLst>
              <a:ext uri="{FF2B5EF4-FFF2-40B4-BE49-F238E27FC236}">
                <a16:creationId xmlns:a16="http://schemas.microsoft.com/office/drawing/2014/main" id="{FAE66A38-A8FB-F106-5D1A-8D4EE15884B8}"/>
              </a:ext>
            </a:extLst>
          </p:cNvPr>
          <p:cNvSpPr/>
          <p:nvPr/>
        </p:nvSpPr>
        <p:spPr>
          <a:xfrm>
            <a:off x="793790" y="3641646"/>
            <a:ext cx="6244709" cy="1970961"/>
          </a:xfrm>
          <a:prstGeom prst="rect">
            <a:avLst/>
          </a:prstGeom>
          <a:noFill/>
          <a:ln/>
        </p:spPr>
        <p:txBody>
          <a:bodyPr wrap="square" lIns="0" tIns="0" rIns="0" bIns="0" rtlCol="0" anchor="t"/>
          <a:lstStyle/>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Cleaned and improved the widely used </a:t>
            </a:r>
            <a:r>
              <a:rPr lang="en-US" sz="1750" kern="0" spc="-36" dirty="0" err="1">
                <a:solidFill>
                  <a:srgbClr val="272525"/>
                </a:solidFill>
                <a:latin typeface="Inter" pitchFamily="34" charset="0"/>
                <a:ea typeface="Inter" pitchFamily="34" charset="-122"/>
                <a:cs typeface="Inter" pitchFamily="34" charset="-120"/>
              </a:rPr>
              <a:t>TransCoder</a:t>
            </a:r>
            <a:r>
              <a:rPr lang="en-US" sz="1750" kern="0" spc="-36" dirty="0">
                <a:solidFill>
                  <a:srgbClr val="272525"/>
                </a:solidFill>
                <a:latin typeface="Inter" pitchFamily="34" charset="0"/>
                <a:ea typeface="Inter" pitchFamily="34" charset="-122"/>
                <a:cs typeface="Inter" pitchFamily="34" charset="-120"/>
              </a:rPr>
              <a:t> dataset (Python, Java, C++).</a:t>
            </a:r>
          </a:p>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Evaluated on six different translation tasks.</a:t>
            </a:r>
            <a:endParaRPr lang="en-US" sz="1750" dirty="0"/>
          </a:p>
        </p:txBody>
      </p:sp>
      <p:sp>
        <p:nvSpPr>
          <p:cNvPr id="5" name="Text 3">
            <a:extLst>
              <a:ext uri="{FF2B5EF4-FFF2-40B4-BE49-F238E27FC236}">
                <a16:creationId xmlns:a16="http://schemas.microsoft.com/office/drawing/2014/main" id="{953511B6-68C8-F6E9-4F3F-971F7EBFB41E}"/>
              </a:ext>
            </a:extLst>
          </p:cNvPr>
          <p:cNvSpPr/>
          <p:nvPr/>
        </p:nvSpPr>
        <p:spPr>
          <a:xfrm>
            <a:off x="7599521" y="3024904"/>
            <a:ext cx="3118842" cy="389930"/>
          </a:xfrm>
          <a:prstGeom prst="rect">
            <a:avLst/>
          </a:prstGeom>
          <a:noFill/>
          <a:ln/>
        </p:spPr>
        <p:txBody>
          <a:bodyPr wrap="none" lIns="0" tIns="0" rIns="0" bIns="0" rtlCol="0" anchor="t"/>
          <a:lstStyle/>
          <a:p>
            <a:pPr marL="0" indent="0">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Evaluation Metrics</a:t>
            </a:r>
            <a:endParaRPr lang="en-US" sz="2450" dirty="0"/>
          </a:p>
        </p:txBody>
      </p:sp>
      <p:sp>
        <p:nvSpPr>
          <p:cNvPr id="6" name="Text 4">
            <a:extLst>
              <a:ext uri="{FF2B5EF4-FFF2-40B4-BE49-F238E27FC236}">
                <a16:creationId xmlns:a16="http://schemas.microsoft.com/office/drawing/2014/main" id="{C5D0ABA5-B1BC-1628-EA7F-94374E47D309}"/>
              </a:ext>
            </a:extLst>
          </p:cNvPr>
          <p:cNvSpPr/>
          <p:nvPr/>
        </p:nvSpPr>
        <p:spPr>
          <a:xfrm>
            <a:off x="7591903" y="3463171"/>
            <a:ext cx="6649879" cy="2480429"/>
          </a:xfrm>
          <a:prstGeom prst="rect">
            <a:avLst/>
          </a:prstGeom>
          <a:noFill/>
          <a:ln/>
        </p:spPr>
        <p:txBody>
          <a:bodyPr wrap="square" lIns="0" tIns="0" rIns="0" bIns="0" rtlCol="0" anchor="t"/>
          <a:lstStyle/>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Computational Accuracy (CA): Measures correctness of translated programs.</a:t>
            </a:r>
          </a:p>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Exact Match Accuracy (EM Acc): Assesses whether translations exactly match expected results.</a:t>
            </a:r>
            <a:endParaRPr lang="en-US" sz="1750" dirty="0"/>
          </a:p>
        </p:txBody>
      </p:sp>
    </p:spTree>
    <p:extLst>
      <p:ext uri="{BB962C8B-B14F-4D97-AF65-F5344CB8AC3E}">
        <p14:creationId xmlns:p14="http://schemas.microsoft.com/office/powerpoint/2010/main" val="1935188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8BF0B-779E-816F-A054-025FFA3B4A23}"/>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ADE6C196-3539-C41B-53F6-B7D104FF283F}"/>
              </a:ext>
            </a:extLst>
          </p:cNvPr>
          <p:cNvSpPr/>
          <p:nvPr/>
        </p:nvSpPr>
        <p:spPr>
          <a:xfrm>
            <a:off x="793790" y="1256110"/>
            <a:ext cx="13042821" cy="1559243"/>
          </a:xfrm>
          <a:prstGeom prst="rect">
            <a:avLst/>
          </a:prstGeom>
          <a:noFill/>
          <a:ln/>
        </p:spPr>
        <p:txBody>
          <a:bodyPr wrap="square" lIns="0" tIns="0" rIns="0" bIns="0" rtlCol="0" anchor="t"/>
          <a:lstStyle/>
          <a:p>
            <a:pPr marL="0" indent="0">
              <a:lnSpc>
                <a:spcPts val="6100"/>
              </a:lnSpc>
              <a:buNone/>
            </a:pPr>
            <a:r>
              <a:rPr lang="en-US" sz="4900" b="1" kern="0" spc="-98" dirty="0">
                <a:solidFill>
                  <a:srgbClr val="F95F88"/>
                </a:solidFill>
                <a:latin typeface="Petrona Bold" pitchFamily="34" charset="0"/>
                <a:ea typeface="Petrona Bold" pitchFamily="34" charset="-122"/>
                <a:cs typeface="Petrona Bold" pitchFamily="34" charset="-120"/>
              </a:rPr>
              <a:t>Exploring and Unleashing the Power of Large Language Models in Automated Code Translation</a:t>
            </a:r>
          </a:p>
        </p:txBody>
      </p:sp>
      <p:sp>
        <p:nvSpPr>
          <p:cNvPr id="3" name="Text 1">
            <a:extLst>
              <a:ext uri="{FF2B5EF4-FFF2-40B4-BE49-F238E27FC236}">
                <a16:creationId xmlns:a16="http://schemas.microsoft.com/office/drawing/2014/main" id="{55C4ECD6-77EC-FCC7-546A-06BA7A1834D7}"/>
              </a:ext>
            </a:extLst>
          </p:cNvPr>
          <p:cNvSpPr/>
          <p:nvPr/>
        </p:nvSpPr>
        <p:spPr>
          <a:xfrm>
            <a:off x="793790" y="3024904"/>
            <a:ext cx="3995142" cy="389930"/>
          </a:xfrm>
          <a:prstGeom prst="rect">
            <a:avLst/>
          </a:prstGeom>
          <a:noFill/>
          <a:ln/>
        </p:spPr>
        <p:txBody>
          <a:bodyPr wrap="none" lIns="0" tIns="0" rIns="0" bIns="0" rtlCol="0" anchor="t"/>
          <a:lstStyle/>
          <a:p>
            <a:pPr marL="0" indent="0">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Results</a:t>
            </a:r>
            <a:endParaRPr lang="en-US" sz="2450" dirty="0"/>
          </a:p>
        </p:txBody>
      </p:sp>
      <p:sp>
        <p:nvSpPr>
          <p:cNvPr id="4" name="Text 2">
            <a:extLst>
              <a:ext uri="{FF2B5EF4-FFF2-40B4-BE49-F238E27FC236}">
                <a16:creationId xmlns:a16="http://schemas.microsoft.com/office/drawing/2014/main" id="{656FA7CD-780D-2C09-969F-742C65C989C7}"/>
              </a:ext>
            </a:extLst>
          </p:cNvPr>
          <p:cNvSpPr/>
          <p:nvPr/>
        </p:nvSpPr>
        <p:spPr>
          <a:xfrm>
            <a:off x="793790" y="3641646"/>
            <a:ext cx="6244709" cy="3331844"/>
          </a:xfrm>
          <a:prstGeom prst="rect">
            <a:avLst/>
          </a:prstGeom>
          <a:noFill/>
          <a:ln/>
        </p:spPr>
        <p:txBody>
          <a:bodyPr wrap="square" lIns="0" tIns="0" rIns="0" bIns="0" rtlCol="0" anchor="t"/>
          <a:lstStyle/>
          <a:p>
            <a:pPr marL="285750" indent="-285750">
              <a:lnSpc>
                <a:spcPts val="2850"/>
              </a:lnSpc>
              <a:buFont typeface="Arial" panose="020B0604020202020204" pitchFamily="34" charset="0"/>
              <a:buChar char="•"/>
            </a:pPr>
            <a:r>
              <a:rPr lang="en-US" sz="1750" kern="0" spc="-36" dirty="0" err="1">
                <a:solidFill>
                  <a:srgbClr val="272525"/>
                </a:solidFill>
                <a:latin typeface="Inter" pitchFamily="34" charset="0"/>
                <a:ea typeface="Inter" pitchFamily="34" charset="-122"/>
                <a:cs typeface="Inter" pitchFamily="34" charset="-120"/>
              </a:rPr>
              <a:t>UniTrans</a:t>
            </a:r>
            <a:r>
              <a:rPr lang="en-US" sz="1750" kern="0" spc="-36" dirty="0">
                <a:solidFill>
                  <a:srgbClr val="272525"/>
                </a:solidFill>
                <a:latin typeface="Inter" pitchFamily="34" charset="0"/>
                <a:ea typeface="Inter" pitchFamily="34" charset="-122"/>
                <a:cs typeface="Inter" pitchFamily="34" charset="-120"/>
              </a:rPr>
              <a:t> improved LLM-based translation:</a:t>
            </a:r>
          </a:p>
          <a:p>
            <a:pPr marL="742950" lvl="1"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GPT-3.5: +4.02% CA, +13.28% EM Acc</a:t>
            </a:r>
          </a:p>
          <a:p>
            <a:pPr marL="742950" lvl="1"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LLaMA-13B: +19.20% CA, +36.42% EM Acc</a:t>
            </a:r>
          </a:p>
          <a:p>
            <a:pPr marL="742950" lvl="1"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LLaMA-7B: +28.58% CA, +71.22% EM Acc</a:t>
            </a:r>
          </a:p>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Test cases significantly enhanced translation performance.</a:t>
            </a:r>
            <a:endParaRPr lang="en-US" sz="1750" dirty="0"/>
          </a:p>
        </p:txBody>
      </p:sp>
      <p:sp>
        <p:nvSpPr>
          <p:cNvPr id="5" name="Text 3">
            <a:extLst>
              <a:ext uri="{FF2B5EF4-FFF2-40B4-BE49-F238E27FC236}">
                <a16:creationId xmlns:a16="http://schemas.microsoft.com/office/drawing/2014/main" id="{96C1899D-B43C-9FF6-15FA-C599EE8A0AD0}"/>
              </a:ext>
            </a:extLst>
          </p:cNvPr>
          <p:cNvSpPr/>
          <p:nvPr/>
        </p:nvSpPr>
        <p:spPr>
          <a:xfrm>
            <a:off x="7599521" y="3024904"/>
            <a:ext cx="3118842" cy="389930"/>
          </a:xfrm>
          <a:prstGeom prst="rect">
            <a:avLst/>
          </a:prstGeom>
          <a:noFill/>
          <a:ln/>
        </p:spPr>
        <p:txBody>
          <a:bodyPr wrap="none" lIns="0" tIns="0" rIns="0" bIns="0" rtlCol="0" anchor="t"/>
          <a:lstStyle/>
          <a:p>
            <a:pPr marL="0" indent="0">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Reflection</a:t>
            </a:r>
            <a:endParaRPr lang="en-US" sz="2450" dirty="0"/>
          </a:p>
        </p:txBody>
      </p:sp>
      <p:sp>
        <p:nvSpPr>
          <p:cNvPr id="6" name="Text 4">
            <a:extLst>
              <a:ext uri="{FF2B5EF4-FFF2-40B4-BE49-F238E27FC236}">
                <a16:creationId xmlns:a16="http://schemas.microsoft.com/office/drawing/2014/main" id="{1B16C74D-D75D-885E-0BBE-EE340179531C}"/>
              </a:ext>
            </a:extLst>
          </p:cNvPr>
          <p:cNvSpPr/>
          <p:nvPr/>
        </p:nvSpPr>
        <p:spPr>
          <a:xfrm>
            <a:off x="7591903" y="3463171"/>
            <a:ext cx="6649879" cy="4099679"/>
          </a:xfrm>
          <a:prstGeom prst="rect">
            <a:avLst/>
          </a:prstGeom>
          <a:noFill/>
          <a:ln/>
        </p:spPr>
        <p:txBody>
          <a:bodyPr wrap="square" lIns="0" tIns="0" rIns="0" bIns="0" rtlCol="0" anchor="t"/>
          <a:lstStyle/>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Contributions:</a:t>
            </a:r>
          </a:p>
          <a:p>
            <a:pPr marL="742950" lvl="1"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First large-scale empirical study comparing LLMs to </a:t>
            </a:r>
            <a:r>
              <a:rPr lang="en-US" sz="1750" kern="0" spc="-36" dirty="0" err="1">
                <a:solidFill>
                  <a:srgbClr val="272525"/>
                </a:solidFill>
                <a:latin typeface="Inter" pitchFamily="34" charset="0"/>
                <a:ea typeface="Inter" pitchFamily="34" charset="-122"/>
                <a:cs typeface="Inter" pitchFamily="34" charset="-120"/>
              </a:rPr>
              <a:t>transpilers</a:t>
            </a:r>
            <a:r>
              <a:rPr lang="en-US" sz="1750" kern="0" spc="-36" dirty="0">
                <a:solidFill>
                  <a:srgbClr val="272525"/>
                </a:solidFill>
                <a:latin typeface="Inter" pitchFamily="34" charset="0"/>
                <a:ea typeface="Inter" pitchFamily="34" charset="-122"/>
                <a:cs typeface="Inter" pitchFamily="34" charset="-120"/>
              </a:rPr>
              <a:t>.</a:t>
            </a:r>
          </a:p>
          <a:p>
            <a:pPr marL="742950" lvl="1"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Introduced </a:t>
            </a:r>
            <a:r>
              <a:rPr lang="en-US" sz="1750" kern="0" spc="-36" dirty="0" err="1">
                <a:solidFill>
                  <a:srgbClr val="272525"/>
                </a:solidFill>
                <a:latin typeface="Inter" pitchFamily="34" charset="0"/>
                <a:ea typeface="Inter" pitchFamily="34" charset="-122"/>
                <a:cs typeface="Inter" pitchFamily="34" charset="-120"/>
              </a:rPr>
              <a:t>UniTrans</a:t>
            </a:r>
            <a:r>
              <a:rPr lang="en-US" sz="1750" kern="0" spc="-36" dirty="0">
                <a:solidFill>
                  <a:srgbClr val="272525"/>
                </a:solidFill>
                <a:latin typeface="Inter" pitchFamily="34" charset="0"/>
                <a:ea typeface="Inter" pitchFamily="34" charset="-122"/>
                <a:cs typeface="Inter" pitchFamily="34" charset="-120"/>
              </a:rPr>
              <a:t>, which boosts translation quality using self-generated test cases.</a:t>
            </a:r>
          </a:p>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Limitations:</a:t>
            </a:r>
          </a:p>
          <a:p>
            <a:pPr marL="742950" lvl="1"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Translation accuracy is still below 50% in some cases.</a:t>
            </a:r>
          </a:p>
          <a:p>
            <a:pPr marL="742950" lvl="1"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LLMs struggle with complex program logic and API differences.</a:t>
            </a:r>
          </a:p>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Future Research: Expanding test case strategies and improving reasoning capabilities in LLMs​</a:t>
            </a:r>
            <a:endParaRPr lang="en-US" sz="1750" dirty="0"/>
          </a:p>
        </p:txBody>
      </p:sp>
    </p:spTree>
    <p:extLst>
      <p:ext uri="{BB962C8B-B14F-4D97-AF65-F5344CB8AC3E}">
        <p14:creationId xmlns:p14="http://schemas.microsoft.com/office/powerpoint/2010/main" val="1787370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4593E-46AD-2F09-ECDB-9B2969031222}"/>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1614FE0A-340C-6428-4A1C-F9287FCFEAEF}"/>
              </a:ext>
            </a:extLst>
          </p:cNvPr>
          <p:cNvSpPr/>
          <p:nvPr/>
        </p:nvSpPr>
        <p:spPr>
          <a:xfrm>
            <a:off x="793790" y="1256110"/>
            <a:ext cx="13042821" cy="1559243"/>
          </a:xfrm>
          <a:prstGeom prst="rect">
            <a:avLst/>
          </a:prstGeom>
          <a:noFill/>
          <a:ln/>
        </p:spPr>
        <p:txBody>
          <a:bodyPr wrap="square" lIns="0" tIns="0" rIns="0" bIns="0" rtlCol="0" anchor="t"/>
          <a:lstStyle/>
          <a:p>
            <a:pPr marL="0" indent="0">
              <a:lnSpc>
                <a:spcPts val="6100"/>
              </a:lnSpc>
              <a:buNone/>
            </a:pPr>
            <a:r>
              <a:rPr lang="en-US" sz="4900" b="1" kern="0" spc="-98" dirty="0">
                <a:solidFill>
                  <a:srgbClr val="F95F88"/>
                </a:solidFill>
                <a:latin typeface="Petrona Bold" pitchFamily="34" charset="0"/>
                <a:ea typeface="Petrona Bold" pitchFamily="34" charset="-122"/>
                <a:cs typeface="Petrona Bold" pitchFamily="34" charset="-120"/>
              </a:rPr>
              <a:t>Lost in Translation: A Study of Bugs Introduced by Large Language Models while Translating Code </a:t>
            </a:r>
          </a:p>
        </p:txBody>
      </p:sp>
      <p:sp>
        <p:nvSpPr>
          <p:cNvPr id="3" name="Text 1">
            <a:extLst>
              <a:ext uri="{FF2B5EF4-FFF2-40B4-BE49-F238E27FC236}">
                <a16:creationId xmlns:a16="http://schemas.microsoft.com/office/drawing/2014/main" id="{0C87057F-38F9-9933-6748-6D29B48CB2BE}"/>
              </a:ext>
            </a:extLst>
          </p:cNvPr>
          <p:cNvSpPr/>
          <p:nvPr/>
        </p:nvSpPr>
        <p:spPr>
          <a:xfrm>
            <a:off x="793790" y="3024904"/>
            <a:ext cx="3995142" cy="389930"/>
          </a:xfrm>
          <a:prstGeom prst="rect">
            <a:avLst/>
          </a:prstGeom>
          <a:noFill/>
          <a:ln/>
        </p:spPr>
        <p:txBody>
          <a:bodyPr wrap="none" lIns="0" tIns="0" rIns="0" bIns="0" rtlCol="0" anchor="t"/>
          <a:lstStyle/>
          <a:p>
            <a:pPr marL="0" indent="0">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Idea</a:t>
            </a:r>
            <a:endParaRPr lang="en-US" sz="2450" dirty="0"/>
          </a:p>
        </p:txBody>
      </p:sp>
      <p:sp>
        <p:nvSpPr>
          <p:cNvPr id="4" name="Text 2">
            <a:extLst>
              <a:ext uri="{FF2B5EF4-FFF2-40B4-BE49-F238E27FC236}">
                <a16:creationId xmlns:a16="http://schemas.microsoft.com/office/drawing/2014/main" id="{2349BEBC-C34F-C3A2-418A-57E644A805CB}"/>
              </a:ext>
            </a:extLst>
          </p:cNvPr>
          <p:cNvSpPr/>
          <p:nvPr/>
        </p:nvSpPr>
        <p:spPr>
          <a:xfrm>
            <a:off x="793790" y="3641646"/>
            <a:ext cx="6244709" cy="1970961"/>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This paper examines the types of errors LLMs introduce during code translation, comparing LLM-based approaches to traditional methods.</a:t>
            </a:r>
            <a:endParaRPr lang="en-US" sz="1750" dirty="0"/>
          </a:p>
        </p:txBody>
      </p:sp>
      <p:sp>
        <p:nvSpPr>
          <p:cNvPr id="5" name="Text 3">
            <a:extLst>
              <a:ext uri="{FF2B5EF4-FFF2-40B4-BE49-F238E27FC236}">
                <a16:creationId xmlns:a16="http://schemas.microsoft.com/office/drawing/2014/main" id="{CE7741CC-C0BC-6690-99E7-B2DB8A4A5730}"/>
              </a:ext>
            </a:extLst>
          </p:cNvPr>
          <p:cNvSpPr/>
          <p:nvPr/>
        </p:nvSpPr>
        <p:spPr>
          <a:xfrm>
            <a:off x="7599521" y="3024904"/>
            <a:ext cx="3118842" cy="389930"/>
          </a:xfrm>
          <a:prstGeom prst="rect">
            <a:avLst/>
          </a:prstGeom>
          <a:noFill/>
          <a:ln/>
        </p:spPr>
        <p:txBody>
          <a:bodyPr wrap="none" lIns="0" tIns="0" rIns="0" bIns="0" rtlCol="0" anchor="t"/>
          <a:lstStyle/>
          <a:p>
            <a:pPr marL="0" indent="0">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Method</a:t>
            </a:r>
            <a:endParaRPr lang="en-US" sz="2450" dirty="0"/>
          </a:p>
        </p:txBody>
      </p:sp>
      <p:sp>
        <p:nvSpPr>
          <p:cNvPr id="6" name="Text 4">
            <a:extLst>
              <a:ext uri="{FF2B5EF4-FFF2-40B4-BE49-F238E27FC236}">
                <a16:creationId xmlns:a16="http://schemas.microsoft.com/office/drawing/2014/main" id="{44CCF028-B81C-196A-330D-4E77072BC379}"/>
              </a:ext>
            </a:extLst>
          </p:cNvPr>
          <p:cNvSpPr/>
          <p:nvPr/>
        </p:nvSpPr>
        <p:spPr>
          <a:xfrm>
            <a:off x="7591903" y="3463171"/>
            <a:ext cx="6649879" cy="3902153"/>
          </a:xfrm>
          <a:prstGeom prst="rect">
            <a:avLst/>
          </a:prstGeom>
          <a:noFill/>
          <a:ln/>
        </p:spPr>
        <p:txBody>
          <a:bodyPr wrap="square" lIns="0" tIns="0" rIns="0" bIns="0" rtlCol="0" anchor="t"/>
          <a:lstStyle/>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Conducted a large-scale empirical study analyzing translation bugs in various LLMs.</a:t>
            </a:r>
          </a:p>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Categorized bugs into compilation errors, runtime errors, functional errors, and non-terminating execution.</a:t>
            </a:r>
          </a:p>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Evaluated whether prompt engineering techniques could mitigate errors.</a:t>
            </a:r>
            <a:endParaRPr lang="en-US" sz="1750" dirty="0"/>
          </a:p>
        </p:txBody>
      </p:sp>
    </p:spTree>
    <p:extLst>
      <p:ext uri="{BB962C8B-B14F-4D97-AF65-F5344CB8AC3E}">
        <p14:creationId xmlns:p14="http://schemas.microsoft.com/office/powerpoint/2010/main" val="1623738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A70D19-7678-CC8E-6ED6-98ABDF2CC662}"/>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060DD6F3-2B15-C700-E805-9BD50973D1AC}"/>
              </a:ext>
            </a:extLst>
          </p:cNvPr>
          <p:cNvSpPr/>
          <p:nvPr/>
        </p:nvSpPr>
        <p:spPr>
          <a:xfrm>
            <a:off x="793790" y="1256110"/>
            <a:ext cx="13042821" cy="1559243"/>
          </a:xfrm>
          <a:prstGeom prst="rect">
            <a:avLst/>
          </a:prstGeom>
          <a:noFill/>
          <a:ln/>
        </p:spPr>
        <p:txBody>
          <a:bodyPr wrap="square" lIns="0" tIns="0" rIns="0" bIns="0" rtlCol="0" anchor="t"/>
          <a:lstStyle/>
          <a:p>
            <a:pPr marL="0" indent="0">
              <a:lnSpc>
                <a:spcPts val="6100"/>
              </a:lnSpc>
              <a:buNone/>
            </a:pPr>
            <a:r>
              <a:rPr lang="en-US" sz="4900" b="1" kern="0" spc="-98" dirty="0">
                <a:solidFill>
                  <a:srgbClr val="F95F88"/>
                </a:solidFill>
                <a:latin typeface="Petrona Bold" pitchFamily="34" charset="0"/>
                <a:ea typeface="Petrona Bold" pitchFamily="34" charset="-122"/>
                <a:cs typeface="Petrona Bold" pitchFamily="34" charset="-120"/>
              </a:rPr>
              <a:t>TRANSAGENT: An LLM-Based Multi-Agent System for Code Translation</a:t>
            </a:r>
          </a:p>
        </p:txBody>
      </p:sp>
      <p:sp>
        <p:nvSpPr>
          <p:cNvPr id="3" name="Text 1">
            <a:extLst>
              <a:ext uri="{FF2B5EF4-FFF2-40B4-BE49-F238E27FC236}">
                <a16:creationId xmlns:a16="http://schemas.microsoft.com/office/drawing/2014/main" id="{C77B058E-8B86-61F8-2462-D75CAE532C94}"/>
              </a:ext>
            </a:extLst>
          </p:cNvPr>
          <p:cNvSpPr/>
          <p:nvPr/>
        </p:nvSpPr>
        <p:spPr>
          <a:xfrm>
            <a:off x="793790" y="3024904"/>
            <a:ext cx="3995142" cy="389930"/>
          </a:xfrm>
          <a:prstGeom prst="rect">
            <a:avLst/>
          </a:prstGeom>
          <a:noFill/>
          <a:ln/>
        </p:spPr>
        <p:txBody>
          <a:bodyPr wrap="none" lIns="0" tIns="0" rIns="0" bIns="0" rtlCol="0" anchor="t"/>
          <a:lstStyle/>
          <a:p>
            <a:pPr marL="0" indent="0">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Datasets</a:t>
            </a:r>
            <a:endParaRPr lang="en-US" sz="2450" dirty="0"/>
          </a:p>
        </p:txBody>
      </p:sp>
      <p:sp>
        <p:nvSpPr>
          <p:cNvPr id="4" name="Text 2">
            <a:extLst>
              <a:ext uri="{FF2B5EF4-FFF2-40B4-BE49-F238E27FC236}">
                <a16:creationId xmlns:a16="http://schemas.microsoft.com/office/drawing/2014/main" id="{959F4D0E-0FC6-FD17-FE51-49AA032E7BEB}"/>
              </a:ext>
            </a:extLst>
          </p:cNvPr>
          <p:cNvSpPr/>
          <p:nvPr/>
        </p:nvSpPr>
        <p:spPr>
          <a:xfrm>
            <a:off x="793790" y="3641646"/>
            <a:ext cx="6244709" cy="1970961"/>
          </a:xfrm>
          <a:prstGeom prst="rect">
            <a:avLst/>
          </a:prstGeom>
          <a:noFill/>
          <a:ln/>
        </p:spPr>
        <p:txBody>
          <a:bodyPr wrap="square" lIns="0" tIns="0" rIns="0" bIns="0" rtlCol="0" anchor="t"/>
          <a:lstStyle/>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Benchmarks from previous studies (</a:t>
            </a:r>
            <a:r>
              <a:rPr lang="en-US" sz="1750" kern="0" spc="-36" dirty="0" err="1">
                <a:solidFill>
                  <a:srgbClr val="272525"/>
                </a:solidFill>
                <a:latin typeface="Inter" pitchFamily="34" charset="0"/>
                <a:ea typeface="Inter" pitchFamily="34" charset="-122"/>
                <a:cs typeface="Inter" pitchFamily="34" charset="-120"/>
              </a:rPr>
              <a:t>CodeNet</a:t>
            </a:r>
            <a:r>
              <a:rPr lang="en-US" sz="1750" kern="0" spc="-36" dirty="0">
                <a:solidFill>
                  <a:srgbClr val="272525"/>
                </a:solidFill>
                <a:latin typeface="Inter" pitchFamily="34" charset="0"/>
                <a:ea typeface="Inter" pitchFamily="34" charset="-122"/>
                <a:cs typeface="Inter" pitchFamily="34" charset="-120"/>
              </a:rPr>
              <a:t>, Avatar, </a:t>
            </a:r>
            <a:r>
              <a:rPr lang="en-US" sz="1750" kern="0" spc="-36" dirty="0" err="1">
                <a:solidFill>
                  <a:srgbClr val="272525"/>
                </a:solidFill>
                <a:latin typeface="Inter" pitchFamily="34" charset="0"/>
                <a:ea typeface="Inter" pitchFamily="34" charset="-122"/>
                <a:cs typeface="Inter" pitchFamily="34" charset="-120"/>
              </a:rPr>
              <a:t>EvalPlus</a:t>
            </a:r>
            <a:r>
              <a:rPr lang="en-US" sz="1750" kern="0" spc="-36" dirty="0">
                <a:solidFill>
                  <a:srgbClr val="272525"/>
                </a:solidFill>
                <a:latin typeface="Inter" pitchFamily="34" charset="0"/>
                <a:ea typeface="Inter" pitchFamily="34" charset="-122"/>
                <a:cs typeface="Inter" pitchFamily="34" charset="-120"/>
              </a:rPr>
              <a:t>).</a:t>
            </a:r>
          </a:p>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Two real-world projects: Apache Commons CLI (Java) and Click (Python)</a:t>
            </a:r>
            <a:endParaRPr lang="en-US" sz="1750" dirty="0"/>
          </a:p>
        </p:txBody>
      </p:sp>
      <p:sp>
        <p:nvSpPr>
          <p:cNvPr id="5" name="Text 3">
            <a:extLst>
              <a:ext uri="{FF2B5EF4-FFF2-40B4-BE49-F238E27FC236}">
                <a16:creationId xmlns:a16="http://schemas.microsoft.com/office/drawing/2014/main" id="{489C483A-A6EA-EC4E-184A-201E3DA701B3}"/>
              </a:ext>
            </a:extLst>
          </p:cNvPr>
          <p:cNvSpPr/>
          <p:nvPr/>
        </p:nvSpPr>
        <p:spPr>
          <a:xfrm>
            <a:off x="7599521" y="3024904"/>
            <a:ext cx="3118842" cy="389930"/>
          </a:xfrm>
          <a:prstGeom prst="rect">
            <a:avLst/>
          </a:prstGeom>
          <a:noFill/>
          <a:ln/>
        </p:spPr>
        <p:txBody>
          <a:bodyPr wrap="none" lIns="0" tIns="0" rIns="0" bIns="0" rtlCol="0" anchor="t"/>
          <a:lstStyle/>
          <a:p>
            <a:pPr marL="0" indent="0">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Evaluation Metrics</a:t>
            </a:r>
            <a:endParaRPr lang="en-US" sz="2450" dirty="0"/>
          </a:p>
        </p:txBody>
      </p:sp>
      <p:sp>
        <p:nvSpPr>
          <p:cNvPr id="6" name="Text 4">
            <a:extLst>
              <a:ext uri="{FF2B5EF4-FFF2-40B4-BE49-F238E27FC236}">
                <a16:creationId xmlns:a16="http://schemas.microsoft.com/office/drawing/2014/main" id="{4F86D3DE-3534-6A13-5FD4-49D4B24EEE18}"/>
              </a:ext>
            </a:extLst>
          </p:cNvPr>
          <p:cNvSpPr/>
          <p:nvPr/>
        </p:nvSpPr>
        <p:spPr>
          <a:xfrm>
            <a:off x="7591903" y="3463171"/>
            <a:ext cx="6649879" cy="2480429"/>
          </a:xfrm>
          <a:prstGeom prst="rect">
            <a:avLst/>
          </a:prstGeom>
          <a:noFill/>
          <a:ln/>
        </p:spPr>
        <p:txBody>
          <a:bodyPr wrap="square" lIns="0" tIns="0" rIns="0" bIns="0" rtlCol="0" anchor="t"/>
          <a:lstStyle/>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Translation Success Rate: Percentage of correctly translated code.</a:t>
            </a:r>
          </a:p>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Error Analysis: Classification of translation failures into distinct bug categories.</a:t>
            </a:r>
            <a:endParaRPr lang="en-US" sz="1750" dirty="0"/>
          </a:p>
        </p:txBody>
      </p:sp>
    </p:spTree>
    <p:extLst>
      <p:ext uri="{BB962C8B-B14F-4D97-AF65-F5344CB8AC3E}">
        <p14:creationId xmlns:p14="http://schemas.microsoft.com/office/powerpoint/2010/main" val="1612714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31DD5-1222-35A0-7015-682483A4C255}"/>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B5CECA97-5ED3-4E11-9DDF-F8385B8D10CB}"/>
              </a:ext>
            </a:extLst>
          </p:cNvPr>
          <p:cNvSpPr/>
          <p:nvPr/>
        </p:nvSpPr>
        <p:spPr>
          <a:xfrm>
            <a:off x="793790" y="1256110"/>
            <a:ext cx="13042821" cy="1559243"/>
          </a:xfrm>
          <a:prstGeom prst="rect">
            <a:avLst/>
          </a:prstGeom>
          <a:noFill/>
          <a:ln/>
        </p:spPr>
        <p:txBody>
          <a:bodyPr wrap="square" lIns="0" tIns="0" rIns="0" bIns="0" rtlCol="0" anchor="t"/>
          <a:lstStyle/>
          <a:p>
            <a:pPr marL="0" indent="0">
              <a:lnSpc>
                <a:spcPts val="6100"/>
              </a:lnSpc>
              <a:buNone/>
            </a:pPr>
            <a:r>
              <a:rPr lang="en-US" sz="4900" b="1" kern="0" spc="-98" dirty="0">
                <a:solidFill>
                  <a:srgbClr val="F95F88"/>
                </a:solidFill>
                <a:latin typeface="Petrona Bold" pitchFamily="34" charset="0"/>
                <a:ea typeface="Petrona Bold" pitchFamily="34" charset="-122"/>
                <a:cs typeface="Petrona Bold" pitchFamily="34" charset="-120"/>
              </a:rPr>
              <a:t>TRANSAGENT: An LLM-Based Multi-Agent System for Code Translation</a:t>
            </a:r>
          </a:p>
        </p:txBody>
      </p:sp>
      <p:sp>
        <p:nvSpPr>
          <p:cNvPr id="3" name="Text 1">
            <a:extLst>
              <a:ext uri="{FF2B5EF4-FFF2-40B4-BE49-F238E27FC236}">
                <a16:creationId xmlns:a16="http://schemas.microsoft.com/office/drawing/2014/main" id="{45528EFB-E07E-D66F-CAAE-399B7C3D4D71}"/>
              </a:ext>
            </a:extLst>
          </p:cNvPr>
          <p:cNvSpPr/>
          <p:nvPr/>
        </p:nvSpPr>
        <p:spPr>
          <a:xfrm>
            <a:off x="793790" y="3024904"/>
            <a:ext cx="3995142" cy="389930"/>
          </a:xfrm>
          <a:prstGeom prst="rect">
            <a:avLst/>
          </a:prstGeom>
          <a:noFill/>
          <a:ln/>
        </p:spPr>
        <p:txBody>
          <a:bodyPr wrap="none" lIns="0" tIns="0" rIns="0" bIns="0" rtlCol="0" anchor="t"/>
          <a:lstStyle/>
          <a:p>
            <a:pPr marL="0" indent="0">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Results</a:t>
            </a:r>
            <a:endParaRPr lang="en-US" sz="2450" dirty="0"/>
          </a:p>
        </p:txBody>
      </p:sp>
      <p:sp>
        <p:nvSpPr>
          <p:cNvPr id="4" name="Text 2">
            <a:extLst>
              <a:ext uri="{FF2B5EF4-FFF2-40B4-BE49-F238E27FC236}">
                <a16:creationId xmlns:a16="http://schemas.microsoft.com/office/drawing/2014/main" id="{FB8D2566-31BB-22B3-6D98-417BC94879F5}"/>
              </a:ext>
            </a:extLst>
          </p:cNvPr>
          <p:cNvSpPr/>
          <p:nvPr/>
        </p:nvSpPr>
        <p:spPr>
          <a:xfrm>
            <a:off x="793790" y="3641646"/>
            <a:ext cx="6244709" cy="3331844"/>
          </a:xfrm>
          <a:prstGeom prst="rect">
            <a:avLst/>
          </a:prstGeom>
          <a:noFill/>
          <a:ln/>
        </p:spPr>
        <p:txBody>
          <a:bodyPr wrap="square" lIns="0" tIns="0" rIns="0" bIns="0" rtlCol="0" anchor="t"/>
          <a:lstStyle/>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LLMs struggle with API mismatches, incorrect data types, and missing imports.</a:t>
            </a:r>
          </a:p>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Translating to Go had more compilation errors due to its strict syntax.</a:t>
            </a:r>
          </a:p>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Real-world projects were significantly harder to translate compared to crafted benchmarks.</a:t>
            </a:r>
          </a:p>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The best-performing LLM had a 47.3% success rate on all datasets</a:t>
            </a:r>
            <a:endParaRPr lang="en-US" sz="1750" dirty="0"/>
          </a:p>
        </p:txBody>
      </p:sp>
      <p:sp>
        <p:nvSpPr>
          <p:cNvPr id="5" name="Text 3">
            <a:extLst>
              <a:ext uri="{FF2B5EF4-FFF2-40B4-BE49-F238E27FC236}">
                <a16:creationId xmlns:a16="http://schemas.microsoft.com/office/drawing/2014/main" id="{E80653A3-1C70-5D94-A71D-79DFE15D97BF}"/>
              </a:ext>
            </a:extLst>
          </p:cNvPr>
          <p:cNvSpPr/>
          <p:nvPr/>
        </p:nvSpPr>
        <p:spPr>
          <a:xfrm>
            <a:off x="7599521" y="3024904"/>
            <a:ext cx="3118842" cy="389930"/>
          </a:xfrm>
          <a:prstGeom prst="rect">
            <a:avLst/>
          </a:prstGeom>
          <a:noFill/>
          <a:ln/>
        </p:spPr>
        <p:txBody>
          <a:bodyPr wrap="none" lIns="0" tIns="0" rIns="0" bIns="0" rtlCol="0" anchor="t"/>
          <a:lstStyle/>
          <a:p>
            <a:pPr marL="0" indent="0">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Reflection</a:t>
            </a:r>
            <a:endParaRPr lang="en-US" sz="2450" dirty="0"/>
          </a:p>
        </p:txBody>
      </p:sp>
      <p:sp>
        <p:nvSpPr>
          <p:cNvPr id="6" name="Text 4">
            <a:extLst>
              <a:ext uri="{FF2B5EF4-FFF2-40B4-BE49-F238E27FC236}">
                <a16:creationId xmlns:a16="http://schemas.microsoft.com/office/drawing/2014/main" id="{57FED3A8-89A3-36AD-6CC2-60377DF8ADF6}"/>
              </a:ext>
            </a:extLst>
          </p:cNvPr>
          <p:cNvSpPr/>
          <p:nvPr/>
        </p:nvSpPr>
        <p:spPr>
          <a:xfrm>
            <a:off x="7591903" y="3463171"/>
            <a:ext cx="6649879" cy="4099679"/>
          </a:xfrm>
          <a:prstGeom prst="rect">
            <a:avLst/>
          </a:prstGeom>
          <a:noFill/>
          <a:ln/>
        </p:spPr>
        <p:txBody>
          <a:bodyPr wrap="square" lIns="0" tIns="0" rIns="0" bIns="0" rtlCol="0" anchor="t"/>
          <a:lstStyle/>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Contributions: Provides a taxonomy of translation errors and insights into the weaknesses of LLMs in real-world scenarios.</a:t>
            </a:r>
          </a:p>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Limitations: LLMs fail at complex dependencies, method overloading, and language-specific nuances.</a:t>
            </a:r>
          </a:p>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Future Research: Enhancing LLMs with better fine-tuning datasets and refining error correction techniques​.</a:t>
            </a:r>
            <a:endParaRPr lang="en-US" sz="1750" dirty="0"/>
          </a:p>
        </p:txBody>
      </p:sp>
    </p:spTree>
    <p:extLst>
      <p:ext uri="{BB962C8B-B14F-4D97-AF65-F5344CB8AC3E}">
        <p14:creationId xmlns:p14="http://schemas.microsoft.com/office/powerpoint/2010/main" val="314196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2012990" y="3470297"/>
            <a:ext cx="7556421" cy="2338864"/>
          </a:xfrm>
          <a:prstGeom prst="rect">
            <a:avLst/>
          </a:prstGeom>
          <a:noFill/>
          <a:ln/>
        </p:spPr>
        <p:txBody>
          <a:bodyPr wrap="square" lIns="0" tIns="0" rIns="0" bIns="0" rtlCol="0" anchor="t"/>
          <a:lstStyle/>
          <a:p>
            <a:pPr marL="0" indent="0">
              <a:lnSpc>
                <a:spcPts val="6100"/>
              </a:lnSpc>
              <a:buNone/>
            </a:pPr>
            <a:r>
              <a:rPr lang="en-US" sz="4900" b="1" kern="0" spc="-98" dirty="0">
                <a:solidFill>
                  <a:srgbClr val="F95F88"/>
                </a:solidFill>
                <a:latin typeface="Petrona Bold" pitchFamily="34" charset="0"/>
                <a:ea typeface="Petrona Bold" pitchFamily="34" charset="-122"/>
                <a:cs typeface="Petrona Bold" pitchFamily="34" charset="-120"/>
              </a:rPr>
              <a:t>Thank you.</a:t>
            </a:r>
            <a:endParaRPr lang="en-US" sz="4900" dirty="0"/>
          </a:p>
        </p:txBody>
      </p:sp>
      <p:sp>
        <p:nvSpPr>
          <p:cNvPr id="10" name="Text 7"/>
          <p:cNvSpPr/>
          <p:nvPr/>
        </p:nvSpPr>
        <p:spPr>
          <a:xfrm>
            <a:off x="793790" y="5781199"/>
            <a:ext cx="7556421" cy="1451610"/>
          </a:xfrm>
          <a:prstGeom prst="rect">
            <a:avLst/>
          </a:prstGeom>
          <a:noFill/>
          <a:ln/>
        </p:spPr>
        <p:txBody>
          <a:bodyPr wrap="square" lIns="0" tIns="0" rIns="0" bIns="0" rtlCol="0" anchor="t"/>
          <a:lstStyle/>
          <a:p>
            <a:pPr marL="0" indent="0">
              <a:lnSpc>
                <a:spcPts val="2850"/>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89" y="982028"/>
            <a:ext cx="13042821" cy="1559243"/>
          </a:xfrm>
          <a:prstGeom prst="rect">
            <a:avLst/>
          </a:prstGeom>
          <a:noFill/>
          <a:ln/>
        </p:spPr>
        <p:txBody>
          <a:bodyPr wrap="square" lIns="0" tIns="0" rIns="0" bIns="0" rtlCol="0" anchor="t"/>
          <a:lstStyle/>
          <a:p>
            <a:pPr marL="0" indent="0">
              <a:lnSpc>
                <a:spcPts val="6100"/>
              </a:lnSpc>
              <a:buNone/>
            </a:pPr>
            <a:r>
              <a:rPr lang="en-US" sz="4900" b="1" kern="0" spc="-98" dirty="0">
                <a:solidFill>
                  <a:srgbClr val="F95F88"/>
                </a:solidFill>
                <a:latin typeface="Petrona Bold" pitchFamily="34" charset="0"/>
                <a:ea typeface="Petrona Bold" pitchFamily="34" charset="-122"/>
                <a:cs typeface="Petrona Bold" pitchFamily="34" charset="-120"/>
              </a:rPr>
              <a:t>Unraveling the Potential of Large Language Models in Code Translation: How Far Are We?</a:t>
            </a:r>
            <a:endParaRPr lang="en-US" sz="4900" dirty="0"/>
          </a:p>
        </p:txBody>
      </p:sp>
      <p:sp>
        <p:nvSpPr>
          <p:cNvPr id="3" name="Text 1"/>
          <p:cNvSpPr/>
          <p:nvPr/>
        </p:nvSpPr>
        <p:spPr>
          <a:xfrm>
            <a:off x="793790" y="4041696"/>
            <a:ext cx="3170039" cy="389930"/>
          </a:xfrm>
          <a:prstGeom prst="rect">
            <a:avLst/>
          </a:prstGeom>
          <a:noFill/>
          <a:ln/>
        </p:spPr>
        <p:txBody>
          <a:bodyPr wrap="none" lIns="0" tIns="0" rIns="0" bIns="0" rtlCol="0" anchor="t"/>
          <a:lstStyle/>
          <a:p>
            <a:pPr marL="0" indent="0">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Idea</a:t>
            </a:r>
            <a:endParaRPr lang="en-US" sz="2450" dirty="0"/>
          </a:p>
        </p:txBody>
      </p:sp>
      <p:sp>
        <p:nvSpPr>
          <p:cNvPr id="4" name="Text 2"/>
          <p:cNvSpPr/>
          <p:nvPr/>
        </p:nvSpPr>
        <p:spPr>
          <a:xfrm>
            <a:off x="793790" y="4658438"/>
            <a:ext cx="6244709" cy="1894761"/>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This study investigates the effectiveness of large language models (LLMs) in translating code across different programming languages. It highlights the limitations of current models due to their lack of extensive training on parallel multilingual code.</a:t>
            </a:r>
            <a:endParaRPr lang="en-US" sz="1750" dirty="0"/>
          </a:p>
        </p:txBody>
      </p:sp>
      <p:sp>
        <p:nvSpPr>
          <p:cNvPr id="5" name="Text 3"/>
          <p:cNvSpPr/>
          <p:nvPr/>
        </p:nvSpPr>
        <p:spPr>
          <a:xfrm>
            <a:off x="7599521" y="4041696"/>
            <a:ext cx="3118842" cy="389930"/>
          </a:xfrm>
          <a:prstGeom prst="rect">
            <a:avLst/>
          </a:prstGeom>
          <a:noFill/>
          <a:ln/>
        </p:spPr>
        <p:txBody>
          <a:bodyPr wrap="none" lIns="0" tIns="0" rIns="0" bIns="0" rtlCol="0" anchor="t"/>
          <a:lstStyle/>
          <a:p>
            <a:pPr marL="0" indent="0">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Method</a:t>
            </a:r>
            <a:endParaRPr lang="en-US" sz="2450" dirty="0"/>
          </a:p>
        </p:txBody>
      </p:sp>
      <p:sp>
        <p:nvSpPr>
          <p:cNvPr id="6" name="Text 4"/>
          <p:cNvSpPr/>
          <p:nvPr/>
        </p:nvSpPr>
        <p:spPr>
          <a:xfrm>
            <a:off x="7599521" y="4658438"/>
            <a:ext cx="6244709" cy="3056812"/>
          </a:xfrm>
          <a:prstGeom prst="rect">
            <a:avLst/>
          </a:prstGeom>
          <a:noFill/>
          <a:ln/>
        </p:spPr>
        <p:txBody>
          <a:bodyPr wrap="square" lIns="0" tIns="0" rIns="0" bIns="0" rtlCol="0" anchor="t"/>
          <a:lstStyle/>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Developed a novel benchmark, PolyHumanEval, by extending </a:t>
            </a:r>
            <a:r>
              <a:rPr lang="en-US" sz="1750" kern="0" spc="-36" dirty="0" err="1">
                <a:solidFill>
                  <a:srgbClr val="272525"/>
                </a:solidFill>
                <a:latin typeface="Inter" pitchFamily="34" charset="0"/>
                <a:ea typeface="Inter" pitchFamily="34" charset="-122"/>
                <a:cs typeface="Inter" pitchFamily="34" charset="-120"/>
              </a:rPr>
              <a:t>HumanEval</a:t>
            </a:r>
            <a:r>
              <a:rPr lang="en-US" sz="1750" kern="0" spc="-36" dirty="0">
                <a:solidFill>
                  <a:srgbClr val="272525"/>
                </a:solidFill>
                <a:latin typeface="Inter" pitchFamily="34" charset="0"/>
                <a:ea typeface="Inter" pitchFamily="34" charset="-122"/>
                <a:cs typeface="Inter" pitchFamily="34" charset="-120"/>
              </a:rPr>
              <a:t> to 14 programming languages.</a:t>
            </a:r>
          </a:p>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Conducted over 110,000 translations using various LLMs.</a:t>
            </a:r>
          </a:p>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Proposed two improvement strategies:</a:t>
            </a:r>
          </a:p>
          <a:p>
            <a:pPr marL="742950" lvl="1"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Intermediary translation using Go as a pivot language.</a:t>
            </a:r>
          </a:p>
          <a:p>
            <a:pPr marL="742950" lvl="1"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Self-training by fine-tuning LLMs on self-generated parallel data.</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4375F-2557-6D4B-4CBD-8B26152231F9}"/>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E4C8C531-5552-160A-E1AE-C1334005B6F5}"/>
              </a:ext>
            </a:extLst>
          </p:cNvPr>
          <p:cNvSpPr/>
          <p:nvPr/>
        </p:nvSpPr>
        <p:spPr>
          <a:xfrm>
            <a:off x="793789" y="982028"/>
            <a:ext cx="13042821" cy="1559243"/>
          </a:xfrm>
          <a:prstGeom prst="rect">
            <a:avLst/>
          </a:prstGeom>
          <a:noFill/>
          <a:ln/>
        </p:spPr>
        <p:txBody>
          <a:bodyPr wrap="square" lIns="0" tIns="0" rIns="0" bIns="0" rtlCol="0" anchor="t"/>
          <a:lstStyle/>
          <a:p>
            <a:pPr marL="0" indent="0">
              <a:lnSpc>
                <a:spcPts val="6100"/>
              </a:lnSpc>
              <a:buNone/>
            </a:pPr>
            <a:r>
              <a:rPr lang="en-US" sz="4900" b="1" kern="0" spc="-98" dirty="0">
                <a:solidFill>
                  <a:srgbClr val="F95F88"/>
                </a:solidFill>
                <a:latin typeface="Petrona Bold" pitchFamily="34" charset="0"/>
                <a:ea typeface="Petrona Bold" pitchFamily="34" charset="-122"/>
                <a:cs typeface="Petrona Bold" pitchFamily="34" charset="-120"/>
              </a:rPr>
              <a:t>Unraveling the Potential of Large Language Models in Code Translation: How Far Are We?</a:t>
            </a:r>
            <a:endParaRPr lang="en-US" sz="4900" dirty="0"/>
          </a:p>
        </p:txBody>
      </p:sp>
      <p:sp>
        <p:nvSpPr>
          <p:cNvPr id="3" name="Text 1">
            <a:extLst>
              <a:ext uri="{FF2B5EF4-FFF2-40B4-BE49-F238E27FC236}">
                <a16:creationId xmlns:a16="http://schemas.microsoft.com/office/drawing/2014/main" id="{AFCE0B7D-45CD-C794-4024-15BEEADC3042}"/>
              </a:ext>
            </a:extLst>
          </p:cNvPr>
          <p:cNvSpPr/>
          <p:nvPr/>
        </p:nvSpPr>
        <p:spPr>
          <a:xfrm>
            <a:off x="786171" y="2807137"/>
            <a:ext cx="3170039" cy="389930"/>
          </a:xfrm>
          <a:prstGeom prst="rect">
            <a:avLst/>
          </a:prstGeom>
          <a:noFill/>
          <a:ln/>
        </p:spPr>
        <p:txBody>
          <a:bodyPr wrap="none" lIns="0" tIns="0" rIns="0" bIns="0" rtlCol="0" anchor="t"/>
          <a:lstStyle/>
          <a:p>
            <a:pPr marL="0" indent="0">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Datasets</a:t>
            </a:r>
            <a:endParaRPr lang="en-US" sz="2450" dirty="0"/>
          </a:p>
        </p:txBody>
      </p:sp>
      <p:sp>
        <p:nvSpPr>
          <p:cNvPr id="4" name="Text 2">
            <a:extLst>
              <a:ext uri="{FF2B5EF4-FFF2-40B4-BE49-F238E27FC236}">
                <a16:creationId xmlns:a16="http://schemas.microsoft.com/office/drawing/2014/main" id="{5A5995E8-1CA7-01B6-99BA-744ACFB3676E}"/>
              </a:ext>
            </a:extLst>
          </p:cNvPr>
          <p:cNvSpPr/>
          <p:nvPr/>
        </p:nvSpPr>
        <p:spPr>
          <a:xfrm>
            <a:off x="786171" y="3423880"/>
            <a:ext cx="6244709" cy="1029892"/>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PolyHumanEval benchmark (2296 solutions across 14 languages for 164 problems).</a:t>
            </a:r>
            <a:endParaRPr lang="en-US" sz="1750" dirty="0"/>
          </a:p>
        </p:txBody>
      </p:sp>
      <p:sp>
        <p:nvSpPr>
          <p:cNvPr id="5" name="Text 3">
            <a:extLst>
              <a:ext uri="{FF2B5EF4-FFF2-40B4-BE49-F238E27FC236}">
                <a16:creationId xmlns:a16="http://schemas.microsoft.com/office/drawing/2014/main" id="{A48E69F9-6FDB-4D02-33B4-8AA54FEECBE0}"/>
              </a:ext>
            </a:extLst>
          </p:cNvPr>
          <p:cNvSpPr/>
          <p:nvPr/>
        </p:nvSpPr>
        <p:spPr>
          <a:xfrm>
            <a:off x="7603035" y="2807138"/>
            <a:ext cx="3118842" cy="389930"/>
          </a:xfrm>
          <a:prstGeom prst="rect">
            <a:avLst/>
          </a:prstGeom>
          <a:noFill/>
          <a:ln/>
        </p:spPr>
        <p:txBody>
          <a:bodyPr wrap="none" lIns="0" tIns="0" rIns="0" bIns="0" rtlCol="0" anchor="t"/>
          <a:lstStyle/>
          <a:p>
            <a:pPr marL="0" indent="0">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Results</a:t>
            </a:r>
            <a:endParaRPr lang="en-US" sz="2450" dirty="0"/>
          </a:p>
        </p:txBody>
      </p:sp>
      <p:sp>
        <p:nvSpPr>
          <p:cNvPr id="7" name="Text 3">
            <a:extLst>
              <a:ext uri="{FF2B5EF4-FFF2-40B4-BE49-F238E27FC236}">
                <a16:creationId xmlns:a16="http://schemas.microsoft.com/office/drawing/2014/main" id="{71701E67-979E-9410-0924-7CB1F0F05D43}"/>
              </a:ext>
            </a:extLst>
          </p:cNvPr>
          <p:cNvSpPr/>
          <p:nvPr/>
        </p:nvSpPr>
        <p:spPr>
          <a:xfrm>
            <a:off x="786170" y="5141416"/>
            <a:ext cx="3118842" cy="389930"/>
          </a:xfrm>
          <a:prstGeom prst="rect">
            <a:avLst/>
          </a:prstGeom>
          <a:noFill/>
          <a:ln/>
        </p:spPr>
        <p:txBody>
          <a:bodyPr wrap="none" lIns="0" tIns="0" rIns="0" bIns="0" rtlCol="0" anchor="t"/>
          <a:lstStyle/>
          <a:p>
            <a:pPr marL="0" indent="0">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Evaluation Metrics</a:t>
            </a:r>
            <a:endParaRPr lang="en-US" sz="2450" dirty="0"/>
          </a:p>
        </p:txBody>
      </p:sp>
      <p:sp>
        <p:nvSpPr>
          <p:cNvPr id="8" name="Text 4">
            <a:extLst>
              <a:ext uri="{FF2B5EF4-FFF2-40B4-BE49-F238E27FC236}">
                <a16:creationId xmlns:a16="http://schemas.microsoft.com/office/drawing/2014/main" id="{C6D4F4CF-EEFD-AC18-50DD-91B3AD549DEC}"/>
              </a:ext>
            </a:extLst>
          </p:cNvPr>
          <p:cNvSpPr/>
          <p:nvPr/>
        </p:nvSpPr>
        <p:spPr>
          <a:xfrm>
            <a:off x="786170" y="5758158"/>
            <a:ext cx="6244709" cy="1387316"/>
          </a:xfrm>
          <a:prstGeom prst="rect">
            <a:avLst/>
          </a:prstGeom>
          <a:noFill/>
          <a:ln/>
        </p:spPr>
        <p:txBody>
          <a:bodyPr wrap="square" lIns="0" tIns="0" rIns="0" bIns="0" rtlCol="0" anchor="t"/>
          <a:lstStyle/>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Computational Accuracy (CA): Measures whether translated code produces the same output as the source code (pass@1).</a:t>
            </a:r>
            <a:endParaRPr lang="en-US" sz="1750" dirty="0"/>
          </a:p>
        </p:txBody>
      </p:sp>
      <p:sp>
        <p:nvSpPr>
          <p:cNvPr id="19" name="Rectangle 10">
            <a:extLst>
              <a:ext uri="{FF2B5EF4-FFF2-40B4-BE49-F238E27FC236}">
                <a16:creationId xmlns:a16="http://schemas.microsoft.com/office/drawing/2014/main" id="{74198C1F-D77D-CB53-8AB5-54A4D458B5AF}"/>
              </a:ext>
            </a:extLst>
          </p:cNvPr>
          <p:cNvSpPr>
            <a:spLocks noChangeArrowheads="1"/>
          </p:cNvSpPr>
          <p:nvPr/>
        </p:nvSpPr>
        <p:spPr bwMode="auto">
          <a:xfrm>
            <a:off x="7452221" y="3197067"/>
            <a:ext cx="6244709" cy="2693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750" b="0" i="0" u="none" strike="noStrike" cap="none" normalizeH="0" baseline="0" dirty="0">
              <a:ln>
                <a:noFill/>
              </a:ln>
              <a:solidFill>
                <a:schemeClr val="tx1"/>
              </a:solidFill>
              <a:effectLst/>
              <a:latin typeface="Inter" panose="020B0604020202020204" charset="0"/>
              <a:ea typeface="Inter"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50" b="0" i="0" u="none" strike="noStrike" cap="none" normalizeH="0" baseline="0" dirty="0">
                <a:ln>
                  <a:noFill/>
                </a:ln>
                <a:solidFill>
                  <a:schemeClr val="tx1"/>
                </a:solidFill>
                <a:effectLst/>
                <a:latin typeface="Inter" panose="020B0604020202020204" charset="0"/>
                <a:ea typeface="Inter" panose="020B0604020202020204" charset="0"/>
              </a:rPr>
              <a:t> LLMs perform well in translating other languages </a:t>
            </a:r>
            <a:r>
              <a:rPr kumimoji="0" lang="en-US" altLang="en-US" sz="1750" b="1" i="0" u="none" strike="noStrike" cap="none" normalizeH="0" baseline="0" dirty="0">
                <a:ln>
                  <a:noFill/>
                </a:ln>
                <a:solidFill>
                  <a:schemeClr val="tx1"/>
                </a:solidFill>
                <a:effectLst/>
                <a:latin typeface="Inter" panose="020B0604020202020204" charset="0"/>
                <a:ea typeface="Inter" panose="020B0604020202020204" charset="0"/>
              </a:rPr>
              <a:t>to Python</a:t>
            </a:r>
            <a:r>
              <a:rPr kumimoji="0" lang="en-US" altLang="en-US" sz="1750" b="0" i="0" u="none" strike="noStrike" cap="none" normalizeH="0" baseline="0" dirty="0">
                <a:ln>
                  <a:noFill/>
                </a:ln>
                <a:solidFill>
                  <a:schemeClr val="tx1"/>
                </a:solidFill>
                <a:effectLst/>
                <a:latin typeface="Inter" panose="020B0604020202020204" charset="0"/>
                <a:ea typeface="Inter" panose="020B0604020202020204" charset="0"/>
              </a:rPr>
              <a:t> but struggle in the </a:t>
            </a:r>
            <a:r>
              <a:rPr kumimoji="0" lang="en-US" altLang="en-US" sz="1750" b="1" i="0" u="none" strike="noStrike" cap="none" normalizeH="0" baseline="0" dirty="0">
                <a:ln>
                  <a:noFill/>
                </a:ln>
                <a:solidFill>
                  <a:schemeClr val="tx1"/>
                </a:solidFill>
                <a:effectLst/>
                <a:latin typeface="Inter" panose="020B0604020202020204" charset="0"/>
                <a:ea typeface="Inter" panose="020B0604020202020204" charset="0"/>
              </a:rPr>
              <a:t>reverse direction</a:t>
            </a:r>
            <a:r>
              <a:rPr kumimoji="0" lang="en-US" altLang="en-US" sz="1750" b="0" i="0" u="none" strike="noStrike" cap="none" normalizeH="0" baseline="0" dirty="0">
                <a:ln>
                  <a:noFill/>
                </a:ln>
                <a:solidFill>
                  <a:schemeClr val="tx1"/>
                </a:solidFill>
                <a:effectLst/>
                <a:latin typeface="Inter" panose="020B0604020202020204" charset="0"/>
                <a:ea typeface="Inter" panose="020B060402020202020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50" b="0" i="0" u="none" strike="noStrike" cap="none" normalizeH="0" baseline="0" dirty="0">
                <a:ln>
                  <a:noFill/>
                </a:ln>
                <a:solidFill>
                  <a:schemeClr val="tx1"/>
                </a:solidFill>
                <a:effectLst/>
                <a:latin typeface="Inter" panose="020B0604020202020204" charset="0"/>
                <a:ea typeface="Inter" panose="020B0604020202020204" charset="0"/>
              </a:rPr>
              <a:t> CodeLlama-13B achieved the highest CA score (76.55% for Python translations).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The proposed intermediary translation and self-training approaches improved translation accuracy by </a:t>
            </a:r>
            <a:r>
              <a:rPr kumimoji="0" lang="en-US" altLang="en-US" sz="1600" b="1" i="0" u="none" strike="noStrike" cap="none" normalizeH="0" baseline="0" dirty="0">
                <a:ln>
                  <a:noFill/>
                </a:ln>
                <a:solidFill>
                  <a:schemeClr val="tx1"/>
                </a:solidFill>
                <a:effectLst/>
                <a:latin typeface="Arial" panose="020B0604020202020204" pitchFamily="34" charset="0"/>
              </a:rPr>
              <a:t>11.7% on Python-to-other translations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Go was found to be an effective intermediary language.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750" b="0" i="0" u="none" strike="noStrike" cap="none" normalizeH="0" baseline="0" dirty="0">
              <a:ln>
                <a:noFill/>
              </a:ln>
              <a:solidFill>
                <a:schemeClr val="tx1"/>
              </a:solidFill>
              <a:effectLst/>
              <a:latin typeface="Inter" panose="020B0604020202020204" charset="0"/>
              <a:ea typeface="Inter" panose="020B0604020202020204" charset="0"/>
            </a:endParaRPr>
          </a:p>
        </p:txBody>
      </p:sp>
    </p:spTree>
    <p:extLst>
      <p:ext uri="{BB962C8B-B14F-4D97-AF65-F5344CB8AC3E}">
        <p14:creationId xmlns:p14="http://schemas.microsoft.com/office/powerpoint/2010/main" val="208136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26DD3-F672-3AA8-5FA3-115AB3ACF819}"/>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DCB37870-A6A4-8D59-6590-2BF8AE5ECEFB}"/>
              </a:ext>
            </a:extLst>
          </p:cNvPr>
          <p:cNvSpPr/>
          <p:nvPr/>
        </p:nvSpPr>
        <p:spPr>
          <a:xfrm>
            <a:off x="793789" y="982028"/>
            <a:ext cx="13042821" cy="1559243"/>
          </a:xfrm>
          <a:prstGeom prst="rect">
            <a:avLst/>
          </a:prstGeom>
          <a:noFill/>
          <a:ln/>
        </p:spPr>
        <p:txBody>
          <a:bodyPr wrap="square" lIns="0" tIns="0" rIns="0" bIns="0" rtlCol="0" anchor="t"/>
          <a:lstStyle/>
          <a:p>
            <a:pPr marL="0" indent="0">
              <a:lnSpc>
                <a:spcPts val="6100"/>
              </a:lnSpc>
              <a:buNone/>
            </a:pPr>
            <a:r>
              <a:rPr lang="en-US" sz="4900" b="1" kern="0" spc="-98" dirty="0">
                <a:solidFill>
                  <a:srgbClr val="F95F88"/>
                </a:solidFill>
                <a:latin typeface="Petrona Bold" pitchFamily="34" charset="0"/>
                <a:ea typeface="Petrona Bold" pitchFamily="34" charset="-122"/>
                <a:cs typeface="Petrona Bold" pitchFamily="34" charset="-120"/>
              </a:rPr>
              <a:t>Unraveling the Potential of Large Language Models in Code Translation: How Far Are We?</a:t>
            </a:r>
            <a:endParaRPr lang="en-US" sz="4900" dirty="0"/>
          </a:p>
        </p:txBody>
      </p:sp>
      <p:sp>
        <p:nvSpPr>
          <p:cNvPr id="3" name="Text 1">
            <a:extLst>
              <a:ext uri="{FF2B5EF4-FFF2-40B4-BE49-F238E27FC236}">
                <a16:creationId xmlns:a16="http://schemas.microsoft.com/office/drawing/2014/main" id="{31BCB7B1-D870-B903-568E-E0FADEE35777}"/>
              </a:ext>
            </a:extLst>
          </p:cNvPr>
          <p:cNvSpPr/>
          <p:nvPr/>
        </p:nvSpPr>
        <p:spPr>
          <a:xfrm>
            <a:off x="793790" y="3404889"/>
            <a:ext cx="3170039" cy="389930"/>
          </a:xfrm>
          <a:prstGeom prst="rect">
            <a:avLst/>
          </a:prstGeom>
          <a:noFill/>
          <a:ln/>
        </p:spPr>
        <p:txBody>
          <a:bodyPr wrap="none" lIns="0" tIns="0" rIns="0" bIns="0" rtlCol="0" anchor="t"/>
          <a:lstStyle/>
          <a:p>
            <a:pPr marL="0" indent="0">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Reflection</a:t>
            </a:r>
            <a:endParaRPr lang="en-US" sz="2450" dirty="0"/>
          </a:p>
        </p:txBody>
      </p:sp>
      <p:sp>
        <p:nvSpPr>
          <p:cNvPr id="4" name="Text 2">
            <a:extLst>
              <a:ext uri="{FF2B5EF4-FFF2-40B4-BE49-F238E27FC236}">
                <a16:creationId xmlns:a16="http://schemas.microsoft.com/office/drawing/2014/main" id="{5A260644-03E4-ED15-1E7C-E8B6BA02CD5B}"/>
              </a:ext>
            </a:extLst>
          </p:cNvPr>
          <p:cNvSpPr/>
          <p:nvPr/>
        </p:nvSpPr>
        <p:spPr>
          <a:xfrm>
            <a:off x="793790" y="4658438"/>
            <a:ext cx="6244709" cy="1894761"/>
          </a:xfrm>
          <a:prstGeom prst="rect">
            <a:avLst/>
          </a:prstGeom>
          <a:noFill/>
          <a:ln/>
        </p:spPr>
        <p:txBody>
          <a:bodyPr wrap="square" lIns="0" tIns="0" rIns="0" bIns="0" rtlCol="0" anchor="t"/>
          <a:lstStyle/>
          <a:p>
            <a:pPr marL="0" indent="0">
              <a:lnSpc>
                <a:spcPts val="2850"/>
              </a:lnSpc>
              <a:buNone/>
            </a:pPr>
            <a:endParaRPr lang="en-US" sz="1750" dirty="0"/>
          </a:p>
        </p:txBody>
      </p:sp>
      <p:sp>
        <p:nvSpPr>
          <p:cNvPr id="9" name="Rectangle 2">
            <a:extLst>
              <a:ext uri="{FF2B5EF4-FFF2-40B4-BE49-F238E27FC236}">
                <a16:creationId xmlns:a16="http://schemas.microsoft.com/office/drawing/2014/main" id="{4B437D5E-51BC-BF2B-7433-BA6357A9FDAF}"/>
              </a:ext>
            </a:extLst>
          </p:cNvPr>
          <p:cNvSpPr>
            <a:spLocks noChangeArrowheads="1"/>
          </p:cNvSpPr>
          <p:nvPr/>
        </p:nvSpPr>
        <p:spPr bwMode="auto">
          <a:xfrm>
            <a:off x="680375" y="3964065"/>
            <a:ext cx="1146352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750" b="1" i="0" u="none" strike="noStrike" cap="none" normalizeH="0" baseline="0" dirty="0">
                <a:ln>
                  <a:noFill/>
                </a:ln>
                <a:solidFill>
                  <a:schemeClr val="tx1"/>
                </a:solidFill>
                <a:effectLst/>
                <a:latin typeface="Inter" panose="020B0604020202020204" charset="0"/>
                <a:ea typeface="Inter" panose="020B0604020202020204" charset="0"/>
              </a:rPr>
              <a:t>Contributions:</a:t>
            </a:r>
            <a:r>
              <a:rPr kumimoji="0" lang="en-US" altLang="en-US" sz="1750" b="0" i="0" u="none" strike="noStrike" cap="none" normalizeH="0" baseline="0" dirty="0">
                <a:ln>
                  <a:noFill/>
                </a:ln>
                <a:solidFill>
                  <a:schemeClr val="tx1"/>
                </a:solidFill>
                <a:effectLst/>
                <a:latin typeface="Inter" panose="020B0604020202020204" charset="0"/>
                <a:ea typeface="Inter" panose="020B0604020202020204" charset="0"/>
              </a:rPr>
              <a:t> Introduced a comprehensive multilingual code translation benchmark and novel enhancement techniques.</a:t>
            </a:r>
          </a:p>
          <a:p>
            <a:pPr marR="0" lvl="0" algn="l" defTabSz="914400" rtl="0" eaLnBrk="0" fontAlgn="base" latinLnBrk="0" hangingPunct="0">
              <a:lnSpc>
                <a:spcPct val="100000"/>
              </a:lnSpc>
              <a:spcBef>
                <a:spcPct val="0"/>
              </a:spcBef>
              <a:spcAft>
                <a:spcPct val="0"/>
              </a:spcAft>
              <a:buClrTx/>
              <a:buSzTx/>
              <a:tabLst/>
            </a:pPr>
            <a:endParaRPr kumimoji="0" lang="en-US" altLang="en-US" sz="1750" b="0" i="0" u="none" strike="noStrike" cap="none" normalizeH="0" baseline="0" dirty="0">
              <a:ln>
                <a:noFill/>
              </a:ln>
              <a:solidFill>
                <a:schemeClr val="tx1"/>
              </a:solidFill>
              <a:effectLst/>
              <a:latin typeface="Inter" panose="020B0604020202020204" charset="0"/>
              <a:ea typeface="Inter" panose="020B060402020202020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750" b="1" i="0" u="none" strike="noStrike" cap="none" normalizeH="0" baseline="0" dirty="0">
                <a:ln>
                  <a:noFill/>
                </a:ln>
                <a:solidFill>
                  <a:schemeClr val="tx1"/>
                </a:solidFill>
                <a:effectLst/>
                <a:latin typeface="Inter" panose="020B0604020202020204" charset="0"/>
                <a:ea typeface="Inter" panose="020B0604020202020204" charset="0"/>
              </a:rPr>
              <a:t>Limitations:</a:t>
            </a:r>
            <a:r>
              <a:rPr kumimoji="0" lang="en-US" altLang="en-US" sz="1750" b="0" i="0" u="none" strike="noStrike" cap="none" normalizeH="0" baseline="0" dirty="0">
                <a:ln>
                  <a:noFill/>
                </a:ln>
                <a:solidFill>
                  <a:schemeClr val="tx1"/>
                </a:solidFill>
                <a:effectLst/>
                <a:latin typeface="Inter" panose="020B0604020202020204" charset="0"/>
                <a:ea typeface="Inter" panose="020B0604020202020204" charset="0"/>
              </a:rPr>
              <a:t> Limited performance improvements on certain languages; intermediary translation is not universally optimal.</a:t>
            </a:r>
          </a:p>
          <a:p>
            <a:pPr marR="0" lvl="0" algn="l" defTabSz="914400" rtl="0" eaLnBrk="0" fontAlgn="base" latinLnBrk="0" hangingPunct="0">
              <a:lnSpc>
                <a:spcPct val="100000"/>
              </a:lnSpc>
              <a:spcBef>
                <a:spcPct val="0"/>
              </a:spcBef>
              <a:spcAft>
                <a:spcPct val="0"/>
              </a:spcAft>
              <a:buClrTx/>
              <a:buSzTx/>
              <a:tabLst/>
            </a:pPr>
            <a:endParaRPr kumimoji="0" lang="en-US" altLang="en-US" sz="1750" b="0" i="0" u="none" strike="noStrike" cap="none" normalizeH="0" baseline="0" dirty="0">
              <a:ln>
                <a:noFill/>
              </a:ln>
              <a:solidFill>
                <a:schemeClr val="tx1"/>
              </a:solidFill>
              <a:effectLst/>
              <a:latin typeface="Inter" panose="020B0604020202020204" charset="0"/>
              <a:ea typeface="Inter" panose="020B060402020202020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750" b="1" i="0" u="none" strike="noStrike" cap="none" normalizeH="0" baseline="0" dirty="0">
                <a:ln>
                  <a:noFill/>
                </a:ln>
                <a:solidFill>
                  <a:schemeClr val="tx1"/>
                </a:solidFill>
                <a:effectLst/>
                <a:latin typeface="Inter" panose="020B0604020202020204" charset="0"/>
                <a:ea typeface="Inter" panose="020B0604020202020204" charset="0"/>
              </a:rPr>
              <a:t>Future Research:</a:t>
            </a:r>
            <a:r>
              <a:rPr kumimoji="0" lang="en-US" altLang="en-US" sz="1750" b="0" i="0" u="none" strike="noStrike" cap="none" normalizeH="0" baseline="0" dirty="0">
                <a:ln>
                  <a:noFill/>
                </a:ln>
                <a:solidFill>
                  <a:schemeClr val="tx1"/>
                </a:solidFill>
                <a:effectLst/>
                <a:latin typeface="Inter" panose="020B0604020202020204" charset="0"/>
                <a:ea typeface="Inter" panose="020B0604020202020204" charset="0"/>
              </a:rPr>
              <a:t> Investigating better intermediary languages and improving the quality of self-generated parallel data </a:t>
            </a:r>
          </a:p>
          <a:p>
            <a:pPr marR="0" lvl="0" algn="l" defTabSz="914400" rtl="0" eaLnBrk="0" fontAlgn="base" latinLnBrk="0" hangingPunct="0">
              <a:lnSpc>
                <a:spcPct val="100000"/>
              </a:lnSpc>
              <a:spcBef>
                <a:spcPct val="0"/>
              </a:spcBef>
              <a:spcAft>
                <a:spcPct val="0"/>
              </a:spcAft>
              <a:buClrTx/>
              <a:buSzTx/>
              <a:tabLst/>
            </a:pPr>
            <a:endParaRPr kumimoji="0" lang="en-US" altLang="en-US" sz="1750" b="0" i="0" u="none" strike="noStrike" cap="none" normalizeH="0" baseline="0" dirty="0">
              <a:ln>
                <a:noFill/>
              </a:ln>
              <a:solidFill>
                <a:schemeClr val="tx1"/>
              </a:solidFill>
              <a:effectLst/>
              <a:latin typeface="Inter" panose="020B0604020202020204" charset="0"/>
              <a:ea typeface="Inter" panose="020B0604020202020204" charset="0"/>
            </a:endParaRPr>
          </a:p>
        </p:txBody>
      </p:sp>
    </p:spTree>
    <p:extLst>
      <p:ext uri="{BB962C8B-B14F-4D97-AF65-F5344CB8AC3E}">
        <p14:creationId xmlns:p14="http://schemas.microsoft.com/office/powerpoint/2010/main" val="1623732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915478"/>
            <a:ext cx="13042821" cy="1559243"/>
          </a:xfrm>
          <a:prstGeom prst="rect">
            <a:avLst/>
          </a:prstGeom>
          <a:noFill/>
          <a:ln/>
        </p:spPr>
        <p:txBody>
          <a:bodyPr wrap="square" lIns="0" tIns="0" rIns="0" bIns="0" rtlCol="0" anchor="t"/>
          <a:lstStyle/>
          <a:p>
            <a:pPr marL="0" indent="0">
              <a:lnSpc>
                <a:spcPts val="6100"/>
              </a:lnSpc>
              <a:buNone/>
            </a:pPr>
            <a:r>
              <a:rPr lang="en-US" sz="4900" b="1" kern="0" spc="-98" dirty="0">
                <a:solidFill>
                  <a:srgbClr val="F95F88"/>
                </a:solidFill>
                <a:latin typeface="Petrona Bold" pitchFamily="34" charset="0"/>
                <a:ea typeface="Petrona Bold" pitchFamily="34" charset="-122"/>
                <a:cs typeface="Petrona Bold" pitchFamily="34" charset="-120"/>
              </a:rPr>
              <a:t>Towards Translating Real-World Code with LLMs: A Study of Translating to Rust</a:t>
            </a:r>
            <a:endParaRPr lang="en-US" sz="4900" dirty="0"/>
          </a:p>
        </p:txBody>
      </p:sp>
      <p:sp>
        <p:nvSpPr>
          <p:cNvPr id="3" name="Text 1"/>
          <p:cNvSpPr/>
          <p:nvPr/>
        </p:nvSpPr>
        <p:spPr>
          <a:xfrm>
            <a:off x="793790" y="4041696"/>
            <a:ext cx="3498413" cy="389930"/>
          </a:xfrm>
          <a:prstGeom prst="rect">
            <a:avLst/>
          </a:prstGeom>
          <a:noFill/>
          <a:ln/>
        </p:spPr>
        <p:txBody>
          <a:bodyPr wrap="none" lIns="0" tIns="0" rIns="0" bIns="0" rtlCol="0" anchor="t"/>
          <a:lstStyle/>
          <a:p>
            <a:pPr marL="0" indent="0">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Idea</a:t>
            </a:r>
            <a:endParaRPr lang="en-US" sz="2450" dirty="0"/>
          </a:p>
        </p:txBody>
      </p:sp>
      <p:sp>
        <p:nvSpPr>
          <p:cNvPr id="4" name="Text 2"/>
          <p:cNvSpPr/>
          <p:nvPr/>
        </p:nvSpPr>
        <p:spPr>
          <a:xfrm>
            <a:off x="793790" y="4658438"/>
            <a:ext cx="6244709" cy="1655683"/>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This paper assesses the ability of state-of-the-art LLMs (GPT-4, Claude 3, Claude 2.1, Gemini Pro, and </a:t>
            </a:r>
            <a:r>
              <a:rPr lang="en-US" sz="1750" kern="0" spc="-36" dirty="0" err="1">
                <a:solidFill>
                  <a:srgbClr val="272525"/>
                </a:solidFill>
                <a:latin typeface="Inter" pitchFamily="34" charset="0"/>
                <a:ea typeface="Inter" pitchFamily="34" charset="-122"/>
                <a:cs typeface="Inter" pitchFamily="34" charset="-120"/>
              </a:rPr>
              <a:t>Mixtral</a:t>
            </a:r>
            <a:r>
              <a:rPr lang="en-US" sz="1750" kern="0" spc="-36" dirty="0">
                <a:solidFill>
                  <a:srgbClr val="272525"/>
                </a:solidFill>
                <a:latin typeface="Inter" pitchFamily="34" charset="0"/>
                <a:ea typeface="Inter" pitchFamily="34" charset="-122"/>
                <a:cs typeface="Inter" pitchFamily="34" charset="-120"/>
              </a:rPr>
              <a:t>) to translate real-world code to Rust, a modern language known for safety and performance.</a:t>
            </a:r>
            <a:endParaRPr lang="en-US" sz="1750" dirty="0"/>
          </a:p>
        </p:txBody>
      </p:sp>
      <p:sp>
        <p:nvSpPr>
          <p:cNvPr id="5" name="Text 3"/>
          <p:cNvSpPr/>
          <p:nvPr/>
        </p:nvSpPr>
        <p:spPr>
          <a:xfrm>
            <a:off x="7599521" y="4041696"/>
            <a:ext cx="3118842" cy="389930"/>
          </a:xfrm>
          <a:prstGeom prst="rect">
            <a:avLst/>
          </a:prstGeom>
          <a:noFill/>
          <a:ln/>
        </p:spPr>
        <p:txBody>
          <a:bodyPr wrap="none" lIns="0" tIns="0" rIns="0" bIns="0" rtlCol="0" anchor="t"/>
          <a:lstStyle/>
          <a:p>
            <a:pPr marL="0" indent="0">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Method</a:t>
            </a:r>
            <a:endParaRPr lang="en-US" sz="2450" dirty="0"/>
          </a:p>
        </p:txBody>
      </p:sp>
      <p:sp>
        <p:nvSpPr>
          <p:cNvPr id="6" name="Text 4"/>
          <p:cNvSpPr/>
          <p:nvPr/>
        </p:nvSpPr>
        <p:spPr>
          <a:xfrm>
            <a:off x="7599521" y="4658438"/>
            <a:ext cx="6244709" cy="2561512"/>
          </a:xfrm>
          <a:prstGeom prst="rect">
            <a:avLst/>
          </a:prstGeom>
          <a:noFill/>
          <a:ln/>
        </p:spPr>
        <p:txBody>
          <a:bodyPr wrap="square" lIns="0" tIns="0" rIns="0" bIns="0" rtlCol="0" anchor="t"/>
          <a:lstStyle/>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Developed FLOURINE, an end-to-end code translation tool.</a:t>
            </a:r>
          </a:p>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FLOURINE applies differential fuzzing to ensure translated Rust code is I/O equivalent to the original source program.</a:t>
            </a:r>
          </a:p>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Investigated whether LLMs could correct translation errors when provided with feedback (e.g., counterexamples).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8E3AB-C019-D113-5681-E1735278D136}"/>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C81E5DB6-EE73-AEF5-D7B6-AF10D904B780}"/>
              </a:ext>
            </a:extLst>
          </p:cNvPr>
          <p:cNvSpPr/>
          <p:nvPr/>
        </p:nvSpPr>
        <p:spPr>
          <a:xfrm>
            <a:off x="793790" y="1915478"/>
            <a:ext cx="13042821" cy="1559243"/>
          </a:xfrm>
          <a:prstGeom prst="rect">
            <a:avLst/>
          </a:prstGeom>
          <a:noFill/>
          <a:ln/>
        </p:spPr>
        <p:txBody>
          <a:bodyPr wrap="square" lIns="0" tIns="0" rIns="0" bIns="0" rtlCol="0" anchor="t"/>
          <a:lstStyle/>
          <a:p>
            <a:pPr marL="0" indent="0">
              <a:lnSpc>
                <a:spcPts val="6100"/>
              </a:lnSpc>
              <a:buNone/>
            </a:pPr>
            <a:r>
              <a:rPr lang="en-US" sz="4900" b="1" kern="0" spc="-98" dirty="0">
                <a:solidFill>
                  <a:srgbClr val="F95F88"/>
                </a:solidFill>
                <a:latin typeface="Petrona Bold" pitchFamily="34" charset="0"/>
                <a:ea typeface="Petrona Bold" pitchFamily="34" charset="-122"/>
                <a:cs typeface="Petrona Bold" pitchFamily="34" charset="-120"/>
              </a:rPr>
              <a:t>Towards Translating Real-World Code with LLMs: A Study of Translating to Rust</a:t>
            </a:r>
            <a:endParaRPr lang="en-US" sz="4900" dirty="0"/>
          </a:p>
        </p:txBody>
      </p:sp>
      <p:sp>
        <p:nvSpPr>
          <p:cNvPr id="3" name="Text 1">
            <a:extLst>
              <a:ext uri="{FF2B5EF4-FFF2-40B4-BE49-F238E27FC236}">
                <a16:creationId xmlns:a16="http://schemas.microsoft.com/office/drawing/2014/main" id="{274D4398-299F-2E4C-C041-902E5DC8BF7F}"/>
              </a:ext>
            </a:extLst>
          </p:cNvPr>
          <p:cNvSpPr/>
          <p:nvPr/>
        </p:nvSpPr>
        <p:spPr>
          <a:xfrm>
            <a:off x="793790" y="4041696"/>
            <a:ext cx="3498413" cy="389930"/>
          </a:xfrm>
          <a:prstGeom prst="rect">
            <a:avLst/>
          </a:prstGeom>
          <a:noFill/>
          <a:ln/>
        </p:spPr>
        <p:txBody>
          <a:bodyPr wrap="none" lIns="0" tIns="0" rIns="0" bIns="0" rtlCol="0" anchor="t"/>
          <a:lstStyle/>
          <a:p>
            <a:pPr marL="0" indent="0">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Datasets</a:t>
            </a:r>
            <a:endParaRPr lang="en-US" sz="2450" dirty="0"/>
          </a:p>
        </p:txBody>
      </p:sp>
      <p:sp>
        <p:nvSpPr>
          <p:cNvPr id="4" name="Text 2">
            <a:extLst>
              <a:ext uri="{FF2B5EF4-FFF2-40B4-BE49-F238E27FC236}">
                <a16:creationId xmlns:a16="http://schemas.microsoft.com/office/drawing/2014/main" id="{C7C79FB6-A0C8-D852-28A0-B8E4F63CF307}"/>
              </a:ext>
            </a:extLst>
          </p:cNvPr>
          <p:cNvSpPr/>
          <p:nvPr/>
        </p:nvSpPr>
        <p:spPr>
          <a:xfrm>
            <a:off x="793790" y="4658438"/>
            <a:ext cx="6244709" cy="1655683"/>
          </a:xfrm>
          <a:prstGeom prst="rect">
            <a:avLst/>
          </a:prstGeom>
          <a:noFill/>
          <a:ln/>
        </p:spPr>
        <p:txBody>
          <a:bodyPr wrap="square" lIns="0" tIns="0" rIns="0" bIns="0" rtlCol="0" anchor="t"/>
          <a:lstStyle/>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Extracted benchmarks from seven real-world open-source projects written in C and Go.</a:t>
            </a:r>
          </a:p>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Code samples include complex real-world structures like global variables and user-defined data types.</a:t>
            </a:r>
            <a:endParaRPr lang="en-US" sz="1750" dirty="0"/>
          </a:p>
        </p:txBody>
      </p:sp>
      <p:sp>
        <p:nvSpPr>
          <p:cNvPr id="5" name="Text 3">
            <a:extLst>
              <a:ext uri="{FF2B5EF4-FFF2-40B4-BE49-F238E27FC236}">
                <a16:creationId xmlns:a16="http://schemas.microsoft.com/office/drawing/2014/main" id="{9B35F21C-6EE9-B254-147E-8D69180398FA}"/>
              </a:ext>
            </a:extLst>
          </p:cNvPr>
          <p:cNvSpPr/>
          <p:nvPr/>
        </p:nvSpPr>
        <p:spPr>
          <a:xfrm>
            <a:off x="7599521" y="4041696"/>
            <a:ext cx="3118842" cy="389930"/>
          </a:xfrm>
          <a:prstGeom prst="rect">
            <a:avLst/>
          </a:prstGeom>
          <a:noFill/>
          <a:ln/>
        </p:spPr>
        <p:txBody>
          <a:bodyPr wrap="none" lIns="0" tIns="0" rIns="0" bIns="0" rtlCol="0" anchor="t"/>
          <a:lstStyle/>
          <a:p>
            <a:pPr marL="0" indent="0">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Evaluation Metrics</a:t>
            </a:r>
            <a:endParaRPr lang="en-US" sz="2450" dirty="0"/>
          </a:p>
        </p:txBody>
      </p:sp>
      <p:sp>
        <p:nvSpPr>
          <p:cNvPr id="6" name="Text 4">
            <a:extLst>
              <a:ext uri="{FF2B5EF4-FFF2-40B4-BE49-F238E27FC236}">
                <a16:creationId xmlns:a16="http://schemas.microsoft.com/office/drawing/2014/main" id="{FE06569E-9D59-C882-0B6C-2F95B7024803}"/>
              </a:ext>
            </a:extLst>
          </p:cNvPr>
          <p:cNvSpPr/>
          <p:nvPr/>
        </p:nvSpPr>
        <p:spPr>
          <a:xfrm>
            <a:off x="7599521" y="4658438"/>
            <a:ext cx="6244709" cy="923212"/>
          </a:xfrm>
          <a:prstGeom prst="rect">
            <a:avLst/>
          </a:prstGeom>
          <a:noFill/>
          <a:ln/>
        </p:spPr>
        <p:txBody>
          <a:bodyPr wrap="square" lIns="0" tIns="0" rIns="0" bIns="0" rtlCol="0" anchor="t"/>
          <a:lstStyle/>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Translation Success Rate: Whether the translated Rust code compiles and passes I/O equivalence tests.</a:t>
            </a:r>
            <a:endParaRPr lang="en-US" sz="1750" dirty="0"/>
          </a:p>
        </p:txBody>
      </p:sp>
    </p:spTree>
    <p:extLst>
      <p:ext uri="{BB962C8B-B14F-4D97-AF65-F5344CB8AC3E}">
        <p14:creationId xmlns:p14="http://schemas.microsoft.com/office/powerpoint/2010/main" val="3446683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81CFE7-4908-6D96-4595-669CCC8B1EA3}"/>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168965F5-1100-B428-F524-E994CE34D4A1}"/>
              </a:ext>
            </a:extLst>
          </p:cNvPr>
          <p:cNvSpPr/>
          <p:nvPr/>
        </p:nvSpPr>
        <p:spPr>
          <a:xfrm>
            <a:off x="793790" y="1915478"/>
            <a:ext cx="13042821" cy="1559243"/>
          </a:xfrm>
          <a:prstGeom prst="rect">
            <a:avLst/>
          </a:prstGeom>
          <a:noFill/>
          <a:ln/>
        </p:spPr>
        <p:txBody>
          <a:bodyPr wrap="square" lIns="0" tIns="0" rIns="0" bIns="0" rtlCol="0" anchor="t"/>
          <a:lstStyle/>
          <a:p>
            <a:pPr marL="0" indent="0">
              <a:lnSpc>
                <a:spcPts val="6100"/>
              </a:lnSpc>
              <a:buNone/>
            </a:pPr>
            <a:r>
              <a:rPr lang="en-US" sz="4900" b="1" kern="0" spc="-98" dirty="0">
                <a:solidFill>
                  <a:srgbClr val="F95F88"/>
                </a:solidFill>
                <a:latin typeface="Petrona Bold" pitchFamily="34" charset="0"/>
                <a:ea typeface="Petrona Bold" pitchFamily="34" charset="-122"/>
                <a:cs typeface="Petrona Bold" pitchFamily="34" charset="-120"/>
              </a:rPr>
              <a:t>Towards Translating Real-World Code with LLMs: A Study of Translating to Rust</a:t>
            </a:r>
            <a:endParaRPr lang="en-US" sz="4900" dirty="0"/>
          </a:p>
        </p:txBody>
      </p:sp>
      <p:sp>
        <p:nvSpPr>
          <p:cNvPr id="3" name="Text 1">
            <a:extLst>
              <a:ext uri="{FF2B5EF4-FFF2-40B4-BE49-F238E27FC236}">
                <a16:creationId xmlns:a16="http://schemas.microsoft.com/office/drawing/2014/main" id="{35B14132-0354-64C6-189B-BF0DD2E50AD3}"/>
              </a:ext>
            </a:extLst>
          </p:cNvPr>
          <p:cNvSpPr/>
          <p:nvPr/>
        </p:nvSpPr>
        <p:spPr>
          <a:xfrm>
            <a:off x="793790" y="4041696"/>
            <a:ext cx="3498413" cy="389930"/>
          </a:xfrm>
          <a:prstGeom prst="rect">
            <a:avLst/>
          </a:prstGeom>
          <a:noFill/>
          <a:ln/>
        </p:spPr>
        <p:txBody>
          <a:bodyPr wrap="none" lIns="0" tIns="0" rIns="0" bIns="0" rtlCol="0" anchor="t"/>
          <a:lstStyle/>
          <a:p>
            <a:pPr marL="0" indent="0">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Results</a:t>
            </a:r>
            <a:endParaRPr lang="en-US" sz="2450" dirty="0"/>
          </a:p>
        </p:txBody>
      </p:sp>
      <p:sp>
        <p:nvSpPr>
          <p:cNvPr id="4" name="Text 2">
            <a:extLst>
              <a:ext uri="{FF2B5EF4-FFF2-40B4-BE49-F238E27FC236}">
                <a16:creationId xmlns:a16="http://schemas.microsoft.com/office/drawing/2014/main" id="{714A88C8-1E9F-5E64-92EF-91BBC44D6165}"/>
              </a:ext>
            </a:extLst>
          </p:cNvPr>
          <p:cNvSpPr/>
          <p:nvPr/>
        </p:nvSpPr>
        <p:spPr>
          <a:xfrm>
            <a:off x="793790" y="4658438"/>
            <a:ext cx="6244709" cy="2275762"/>
          </a:xfrm>
          <a:prstGeom prst="rect">
            <a:avLst/>
          </a:prstGeom>
          <a:noFill/>
          <a:ln/>
        </p:spPr>
        <p:txBody>
          <a:bodyPr wrap="square" lIns="0" tIns="0" rIns="0" bIns="0" rtlCol="0" anchor="t"/>
          <a:lstStyle/>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The best-performing LLM achieved a 47% successful translation rate.</a:t>
            </a:r>
          </a:p>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Larger programs had lower success rates.</a:t>
            </a:r>
          </a:p>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Feedback strategies involving counterexamples were less effective than repeating the original prompt</a:t>
            </a:r>
            <a:endParaRPr lang="en-US" sz="1750" dirty="0"/>
          </a:p>
        </p:txBody>
      </p:sp>
      <p:sp>
        <p:nvSpPr>
          <p:cNvPr id="5" name="Text 3">
            <a:extLst>
              <a:ext uri="{FF2B5EF4-FFF2-40B4-BE49-F238E27FC236}">
                <a16:creationId xmlns:a16="http://schemas.microsoft.com/office/drawing/2014/main" id="{9C655DD9-6606-A2CF-02D0-056704F0222F}"/>
              </a:ext>
            </a:extLst>
          </p:cNvPr>
          <p:cNvSpPr/>
          <p:nvPr/>
        </p:nvSpPr>
        <p:spPr>
          <a:xfrm>
            <a:off x="7599521" y="4041696"/>
            <a:ext cx="3118842" cy="389930"/>
          </a:xfrm>
          <a:prstGeom prst="rect">
            <a:avLst/>
          </a:prstGeom>
          <a:noFill/>
          <a:ln/>
        </p:spPr>
        <p:txBody>
          <a:bodyPr wrap="none" lIns="0" tIns="0" rIns="0" bIns="0" rtlCol="0" anchor="t"/>
          <a:lstStyle/>
          <a:p>
            <a:pPr marL="0" indent="0">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Reflection</a:t>
            </a:r>
            <a:endParaRPr lang="en-US" sz="2450" dirty="0"/>
          </a:p>
        </p:txBody>
      </p:sp>
      <p:sp>
        <p:nvSpPr>
          <p:cNvPr id="6" name="Text 4">
            <a:extLst>
              <a:ext uri="{FF2B5EF4-FFF2-40B4-BE49-F238E27FC236}">
                <a16:creationId xmlns:a16="http://schemas.microsoft.com/office/drawing/2014/main" id="{D95F8A27-919C-461F-D5D2-D350448F6FB0}"/>
              </a:ext>
            </a:extLst>
          </p:cNvPr>
          <p:cNvSpPr/>
          <p:nvPr/>
        </p:nvSpPr>
        <p:spPr>
          <a:xfrm>
            <a:off x="7599521" y="4658438"/>
            <a:ext cx="6244709" cy="3133012"/>
          </a:xfrm>
          <a:prstGeom prst="rect">
            <a:avLst/>
          </a:prstGeom>
          <a:noFill/>
          <a:ln/>
        </p:spPr>
        <p:txBody>
          <a:bodyPr wrap="square" lIns="0" tIns="0" rIns="0" bIns="0" rtlCol="0" anchor="t"/>
          <a:lstStyle/>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Contributions: First study focusing on real-world code translation to Rust; introduced a novel differential fuzzing approach.</a:t>
            </a:r>
          </a:p>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Limitations: Low translation success rates; existing LLMs struggle with complex real-world code.</a:t>
            </a:r>
          </a:p>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Future Research: Exploring better feedback mechanisms and improving translation accuracy through fine-tuning</a:t>
            </a:r>
            <a:endParaRPr lang="en-US" sz="1750" dirty="0"/>
          </a:p>
        </p:txBody>
      </p:sp>
    </p:spTree>
    <p:extLst>
      <p:ext uri="{BB962C8B-B14F-4D97-AF65-F5344CB8AC3E}">
        <p14:creationId xmlns:p14="http://schemas.microsoft.com/office/powerpoint/2010/main" val="3369772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256110"/>
            <a:ext cx="13042821" cy="1559243"/>
          </a:xfrm>
          <a:prstGeom prst="rect">
            <a:avLst/>
          </a:prstGeom>
          <a:noFill/>
          <a:ln/>
        </p:spPr>
        <p:txBody>
          <a:bodyPr wrap="square" lIns="0" tIns="0" rIns="0" bIns="0" rtlCol="0" anchor="t"/>
          <a:lstStyle/>
          <a:p>
            <a:pPr marL="0" indent="0">
              <a:lnSpc>
                <a:spcPts val="6100"/>
              </a:lnSpc>
              <a:buNone/>
            </a:pPr>
            <a:r>
              <a:rPr lang="en-US" sz="4900" b="1" kern="0" spc="-98" dirty="0">
                <a:solidFill>
                  <a:srgbClr val="F95F88"/>
                </a:solidFill>
                <a:latin typeface="Petrona Bold" pitchFamily="34" charset="0"/>
                <a:ea typeface="Petrona Bold" pitchFamily="34" charset="-122"/>
                <a:cs typeface="Petrona Bold" pitchFamily="34" charset="-120"/>
              </a:rPr>
              <a:t>TRANSAGENT: An LLM-Based Multi-Agent System for Code Translation</a:t>
            </a:r>
          </a:p>
        </p:txBody>
      </p:sp>
      <p:sp>
        <p:nvSpPr>
          <p:cNvPr id="3" name="Text 1"/>
          <p:cNvSpPr/>
          <p:nvPr/>
        </p:nvSpPr>
        <p:spPr>
          <a:xfrm>
            <a:off x="793790" y="3024904"/>
            <a:ext cx="3995142" cy="389930"/>
          </a:xfrm>
          <a:prstGeom prst="rect">
            <a:avLst/>
          </a:prstGeom>
          <a:noFill/>
          <a:ln/>
        </p:spPr>
        <p:txBody>
          <a:bodyPr wrap="none" lIns="0" tIns="0" rIns="0" bIns="0" rtlCol="0" anchor="t"/>
          <a:lstStyle/>
          <a:p>
            <a:pPr marL="0" indent="0">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Idea</a:t>
            </a:r>
            <a:endParaRPr lang="en-US" sz="2450" dirty="0"/>
          </a:p>
        </p:txBody>
      </p:sp>
      <p:sp>
        <p:nvSpPr>
          <p:cNvPr id="4" name="Text 2"/>
          <p:cNvSpPr/>
          <p:nvPr/>
        </p:nvSpPr>
        <p:spPr>
          <a:xfrm>
            <a:off x="793790" y="3641646"/>
            <a:ext cx="6244709" cy="1970961"/>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This paper proposes TRANSAGENT, a multi-agent system that enhances LLM-based code translation by fixing syntax and semantic errors. The approach aims to improve translation correctness by dynamically localizing and addressing errors in the translated code.</a:t>
            </a:r>
            <a:endParaRPr lang="en-US" sz="1750" dirty="0"/>
          </a:p>
        </p:txBody>
      </p:sp>
      <p:sp>
        <p:nvSpPr>
          <p:cNvPr id="5" name="Text 3"/>
          <p:cNvSpPr/>
          <p:nvPr/>
        </p:nvSpPr>
        <p:spPr>
          <a:xfrm>
            <a:off x="7599521" y="3024904"/>
            <a:ext cx="3118842" cy="389930"/>
          </a:xfrm>
          <a:prstGeom prst="rect">
            <a:avLst/>
          </a:prstGeom>
          <a:noFill/>
          <a:ln/>
        </p:spPr>
        <p:txBody>
          <a:bodyPr wrap="none" lIns="0" tIns="0" rIns="0" bIns="0" rtlCol="0" anchor="t"/>
          <a:lstStyle/>
          <a:p>
            <a:pPr marL="0" indent="0">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Method</a:t>
            </a:r>
            <a:endParaRPr lang="en-US" sz="2450" dirty="0"/>
          </a:p>
        </p:txBody>
      </p:sp>
      <p:sp>
        <p:nvSpPr>
          <p:cNvPr id="6" name="Text 4"/>
          <p:cNvSpPr/>
          <p:nvPr/>
        </p:nvSpPr>
        <p:spPr>
          <a:xfrm>
            <a:off x="7591903" y="3463171"/>
            <a:ext cx="6649879" cy="3902153"/>
          </a:xfrm>
          <a:prstGeom prst="rect">
            <a:avLst/>
          </a:prstGeom>
          <a:noFill/>
          <a:ln/>
        </p:spPr>
        <p:txBody>
          <a:bodyPr wrap="square" lIns="0" tIns="0" rIns="0" bIns="0" rtlCol="0" anchor="t"/>
          <a:lstStyle/>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Utilizes four specialized LLM-based agents:</a:t>
            </a:r>
          </a:p>
          <a:p>
            <a:pPr marL="800100" lvl="1" indent="-342900">
              <a:lnSpc>
                <a:spcPts val="2850"/>
              </a:lnSpc>
              <a:buFont typeface="+mj-lt"/>
              <a:buAutoNum type="arabicPeriod"/>
            </a:pPr>
            <a:r>
              <a:rPr lang="en-US" sz="1750" kern="0" spc="-36" dirty="0">
                <a:solidFill>
                  <a:srgbClr val="272525"/>
                </a:solidFill>
                <a:latin typeface="Inter" pitchFamily="34" charset="0"/>
                <a:ea typeface="Inter" pitchFamily="34" charset="-122"/>
                <a:cs typeface="Inter" pitchFamily="34" charset="-120"/>
              </a:rPr>
              <a:t>Initial Code Translator: Generates an initial translation.</a:t>
            </a:r>
          </a:p>
          <a:p>
            <a:pPr marL="800100" lvl="1" indent="-342900">
              <a:lnSpc>
                <a:spcPts val="2850"/>
              </a:lnSpc>
              <a:buFont typeface="+mj-lt"/>
              <a:buAutoNum type="arabicPeriod"/>
            </a:pPr>
            <a:r>
              <a:rPr lang="en-US" sz="1750" kern="0" spc="-36" dirty="0">
                <a:solidFill>
                  <a:srgbClr val="272525"/>
                </a:solidFill>
                <a:latin typeface="Inter" pitchFamily="34" charset="0"/>
                <a:ea typeface="Inter" pitchFamily="34" charset="-122"/>
                <a:cs typeface="Inter" pitchFamily="34" charset="-120"/>
              </a:rPr>
              <a:t>Syntax Error Fixer: Fixes syntax issues iteratively based on compiler error messages.</a:t>
            </a:r>
          </a:p>
          <a:p>
            <a:pPr marL="800100" lvl="1" indent="-342900">
              <a:lnSpc>
                <a:spcPts val="2850"/>
              </a:lnSpc>
              <a:buFont typeface="+mj-lt"/>
              <a:buAutoNum type="arabicPeriod"/>
            </a:pPr>
            <a:r>
              <a:rPr lang="en-US" sz="1750" kern="0" spc="-36" dirty="0">
                <a:solidFill>
                  <a:srgbClr val="272525"/>
                </a:solidFill>
                <a:latin typeface="Inter" pitchFamily="34" charset="0"/>
                <a:ea typeface="Inter" pitchFamily="34" charset="-122"/>
                <a:cs typeface="Inter" pitchFamily="34" charset="-120"/>
              </a:rPr>
              <a:t>Code Aligner: Maps code blocks between source and target programs using control-flow analysis and LLMs.</a:t>
            </a:r>
          </a:p>
          <a:p>
            <a:pPr marL="800100" lvl="1" indent="-342900">
              <a:lnSpc>
                <a:spcPts val="2850"/>
              </a:lnSpc>
              <a:buFont typeface="+mj-lt"/>
              <a:buAutoNum type="arabicPeriod"/>
            </a:pPr>
            <a:r>
              <a:rPr lang="en-US" sz="1750" kern="0" spc="-36" dirty="0">
                <a:solidFill>
                  <a:srgbClr val="272525"/>
                </a:solidFill>
                <a:latin typeface="Inter" pitchFamily="34" charset="0"/>
                <a:ea typeface="Inter" pitchFamily="34" charset="-122"/>
                <a:cs typeface="Inter" pitchFamily="34" charset="-120"/>
              </a:rPr>
              <a:t>Semantic Error Fixer: Identifies and corrects functional errors by analyzing runtime behaviors.</a:t>
            </a:r>
          </a:p>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Uses a block-level mapping strategy for more accurate error localization.</a:t>
            </a:r>
          </a:p>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Introduces a new benchmark to prevent data leakage issues from previous datasets.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CFB662-9D1F-F64A-357C-A77A36F25237}"/>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B213F0EC-CB66-DF4B-792D-AC6A30E5FE03}"/>
              </a:ext>
            </a:extLst>
          </p:cNvPr>
          <p:cNvSpPr/>
          <p:nvPr/>
        </p:nvSpPr>
        <p:spPr>
          <a:xfrm>
            <a:off x="793790" y="1256110"/>
            <a:ext cx="13042821" cy="1559243"/>
          </a:xfrm>
          <a:prstGeom prst="rect">
            <a:avLst/>
          </a:prstGeom>
          <a:noFill/>
          <a:ln/>
        </p:spPr>
        <p:txBody>
          <a:bodyPr wrap="square" lIns="0" tIns="0" rIns="0" bIns="0" rtlCol="0" anchor="t"/>
          <a:lstStyle/>
          <a:p>
            <a:pPr marL="0" indent="0">
              <a:lnSpc>
                <a:spcPts val="6100"/>
              </a:lnSpc>
              <a:buNone/>
            </a:pPr>
            <a:r>
              <a:rPr lang="en-US" sz="4900" b="1" kern="0" spc="-98" dirty="0">
                <a:solidFill>
                  <a:srgbClr val="F95F88"/>
                </a:solidFill>
                <a:latin typeface="Petrona Bold" pitchFamily="34" charset="0"/>
                <a:ea typeface="Petrona Bold" pitchFamily="34" charset="-122"/>
                <a:cs typeface="Petrona Bold" pitchFamily="34" charset="-120"/>
              </a:rPr>
              <a:t>TRANSAGENT: An LLM-Based Multi-Agent System for Code Translation</a:t>
            </a:r>
          </a:p>
        </p:txBody>
      </p:sp>
      <p:sp>
        <p:nvSpPr>
          <p:cNvPr id="3" name="Text 1">
            <a:extLst>
              <a:ext uri="{FF2B5EF4-FFF2-40B4-BE49-F238E27FC236}">
                <a16:creationId xmlns:a16="http://schemas.microsoft.com/office/drawing/2014/main" id="{C7CBEFB1-DDA6-677D-5BB3-37AFE1BD5285}"/>
              </a:ext>
            </a:extLst>
          </p:cNvPr>
          <p:cNvSpPr/>
          <p:nvPr/>
        </p:nvSpPr>
        <p:spPr>
          <a:xfrm>
            <a:off x="793790" y="3024904"/>
            <a:ext cx="3995142" cy="389930"/>
          </a:xfrm>
          <a:prstGeom prst="rect">
            <a:avLst/>
          </a:prstGeom>
          <a:noFill/>
          <a:ln/>
        </p:spPr>
        <p:txBody>
          <a:bodyPr wrap="none" lIns="0" tIns="0" rIns="0" bIns="0" rtlCol="0" anchor="t"/>
          <a:lstStyle/>
          <a:p>
            <a:pPr marL="0" indent="0">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Datasets</a:t>
            </a:r>
            <a:endParaRPr lang="en-US" sz="2450" dirty="0"/>
          </a:p>
        </p:txBody>
      </p:sp>
      <p:sp>
        <p:nvSpPr>
          <p:cNvPr id="4" name="Text 2">
            <a:extLst>
              <a:ext uri="{FF2B5EF4-FFF2-40B4-BE49-F238E27FC236}">
                <a16:creationId xmlns:a16="http://schemas.microsoft.com/office/drawing/2014/main" id="{15C21087-4370-8AFA-894A-26129BAF0C54}"/>
              </a:ext>
            </a:extLst>
          </p:cNvPr>
          <p:cNvSpPr/>
          <p:nvPr/>
        </p:nvSpPr>
        <p:spPr>
          <a:xfrm>
            <a:off x="793790" y="3641646"/>
            <a:ext cx="6244709" cy="1970961"/>
          </a:xfrm>
          <a:prstGeom prst="rect">
            <a:avLst/>
          </a:prstGeom>
          <a:noFill/>
          <a:ln/>
        </p:spPr>
        <p:txBody>
          <a:bodyPr wrap="square" lIns="0" tIns="0" rIns="0" bIns="0" rtlCol="0" anchor="t"/>
          <a:lstStyle/>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Constructed from recent programming tasks to mitigate data leakage from older datasets.</a:t>
            </a:r>
            <a:endParaRPr lang="en-US" sz="1750" dirty="0"/>
          </a:p>
        </p:txBody>
      </p:sp>
      <p:sp>
        <p:nvSpPr>
          <p:cNvPr id="5" name="Text 3">
            <a:extLst>
              <a:ext uri="{FF2B5EF4-FFF2-40B4-BE49-F238E27FC236}">
                <a16:creationId xmlns:a16="http://schemas.microsoft.com/office/drawing/2014/main" id="{7F6B9136-1206-F7BF-DEA3-3F161949F115}"/>
              </a:ext>
            </a:extLst>
          </p:cNvPr>
          <p:cNvSpPr/>
          <p:nvPr/>
        </p:nvSpPr>
        <p:spPr>
          <a:xfrm>
            <a:off x="7599521" y="3024904"/>
            <a:ext cx="3118842" cy="389930"/>
          </a:xfrm>
          <a:prstGeom prst="rect">
            <a:avLst/>
          </a:prstGeom>
          <a:noFill/>
          <a:ln/>
        </p:spPr>
        <p:txBody>
          <a:bodyPr wrap="none" lIns="0" tIns="0" rIns="0" bIns="0" rtlCol="0" anchor="t"/>
          <a:lstStyle/>
          <a:p>
            <a:pPr marL="0" indent="0">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Evaluation Metrics</a:t>
            </a:r>
            <a:endParaRPr lang="en-US" sz="2450" dirty="0"/>
          </a:p>
        </p:txBody>
      </p:sp>
      <p:sp>
        <p:nvSpPr>
          <p:cNvPr id="6" name="Text 4">
            <a:extLst>
              <a:ext uri="{FF2B5EF4-FFF2-40B4-BE49-F238E27FC236}">
                <a16:creationId xmlns:a16="http://schemas.microsoft.com/office/drawing/2014/main" id="{1F06BB47-9414-6A18-DEEF-4B16874FFC1D}"/>
              </a:ext>
            </a:extLst>
          </p:cNvPr>
          <p:cNvSpPr/>
          <p:nvPr/>
        </p:nvSpPr>
        <p:spPr>
          <a:xfrm>
            <a:off x="7591903" y="3463171"/>
            <a:ext cx="6649879" cy="2480429"/>
          </a:xfrm>
          <a:prstGeom prst="rect">
            <a:avLst/>
          </a:prstGeom>
          <a:noFill/>
          <a:ln/>
        </p:spPr>
        <p:txBody>
          <a:bodyPr wrap="square" lIns="0" tIns="0" rIns="0" bIns="0" rtlCol="0" anchor="t"/>
          <a:lstStyle/>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Translation Effectiveness: Measures correctness compared to state-of-the-art techniques like </a:t>
            </a:r>
            <a:r>
              <a:rPr lang="en-US" sz="1750" kern="0" spc="-36" dirty="0" err="1">
                <a:solidFill>
                  <a:srgbClr val="272525"/>
                </a:solidFill>
                <a:latin typeface="Inter" pitchFamily="34" charset="0"/>
                <a:ea typeface="Inter" pitchFamily="34" charset="-122"/>
                <a:cs typeface="Inter" pitchFamily="34" charset="-120"/>
              </a:rPr>
              <a:t>UniTrans</a:t>
            </a:r>
            <a:r>
              <a:rPr lang="en-US" sz="1750" kern="0" spc="-36" dirty="0">
                <a:solidFill>
                  <a:srgbClr val="272525"/>
                </a:solidFill>
                <a:latin typeface="Inter" pitchFamily="34" charset="0"/>
                <a:ea typeface="Inter" pitchFamily="34" charset="-122"/>
                <a:cs typeface="Inter" pitchFamily="34" charset="-120"/>
              </a:rPr>
              <a:t>.</a:t>
            </a:r>
          </a:p>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Mapping Accuracy: Evaluates Code Aligner’s ability to correctly match code blocks.</a:t>
            </a:r>
          </a:p>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Cost Efficiency: Assesses computational expense.</a:t>
            </a:r>
          </a:p>
          <a:p>
            <a:pPr marL="285750" indent="-285750">
              <a:lnSpc>
                <a:spcPts val="2850"/>
              </a:lnSpc>
              <a:buFont typeface="Arial" panose="020B0604020202020204" pitchFamily="34" charset="0"/>
              <a:buChar char="•"/>
            </a:pPr>
            <a:r>
              <a:rPr lang="en-US" sz="1750" kern="0" spc="-36" dirty="0">
                <a:solidFill>
                  <a:srgbClr val="272525"/>
                </a:solidFill>
                <a:latin typeface="Inter" pitchFamily="34" charset="0"/>
                <a:ea typeface="Inter" pitchFamily="34" charset="-122"/>
                <a:cs typeface="Inter" pitchFamily="34" charset="-120"/>
              </a:rPr>
              <a:t>Generalization: Tests performance across multiple LLMs.</a:t>
            </a:r>
            <a:endParaRPr lang="en-US" sz="1750" dirty="0"/>
          </a:p>
        </p:txBody>
      </p:sp>
    </p:spTree>
    <p:extLst>
      <p:ext uri="{BB962C8B-B14F-4D97-AF65-F5344CB8AC3E}">
        <p14:creationId xmlns:p14="http://schemas.microsoft.com/office/powerpoint/2010/main" val="2306403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72</TotalTime>
  <Words>1441</Words>
  <Application>Microsoft Office PowerPoint</Application>
  <PresentationFormat>Custom</PresentationFormat>
  <Paragraphs>157</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Inter</vt:lpstr>
      <vt:lpstr>Petrona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عامر حمدان احمد الجغثمي</cp:lastModifiedBy>
  <cp:revision>2</cp:revision>
  <dcterms:created xsi:type="dcterms:W3CDTF">2025-02-05T04:33:13Z</dcterms:created>
  <dcterms:modified xsi:type="dcterms:W3CDTF">2025-02-05T05:46:55Z</dcterms:modified>
</cp:coreProperties>
</file>