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5" r:id="rId5"/>
    <p:sldId id="264" r:id="rId6"/>
    <p:sldId id="266" r:id="rId7"/>
    <p:sldId id="267" r:id="rId8"/>
    <p:sldId id="260" r:id="rId9"/>
    <p:sldId id="263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13"/>
    <p:restoredTop sz="94663"/>
  </p:normalViewPr>
  <p:slideViewPr>
    <p:cSldViewPr snapToGrid="0" snapToObjects="1">
      <p:cViewPr varScale="1">
        <p:scale>
          <a:sx n="98" d="100"/>
          <a:sy n="98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858D0-6F24-394C-9EF8-88E6BD1B97A0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CF429-FE8F-8441-9798-24794793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CF429-FE8F-8441-9798-247947933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1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AB6F-E93D-8947-AF4C-0C47C819D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A9511-75C8-9249-ACF4-779303ADD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7DC1-96D8-A142-9328-A0A6EF14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FA1B-8F8E-FA4A-942D-E554E8B328C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7E73-74D7-BD42-A5D8-28F054BE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7B7B-2F8E-3D4F-98CC-CB4F659B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045-F97C-784E-B92B-0F9DA38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16AB-4EE6-6944-9A59-B60D6728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6ED51-524E-EE4C-A11B-CF18952B8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9E931-3AB6-8648-B3E4-87EF8C9A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FA1B-8F8E-FA4A-942D-E554E8B328C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C5778-88D7-2249-926E-5718D067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C3C80-98D1-754A-9FF2-FAA08B34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045-F97C-784E-B92B-0F9DA38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2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2B02D-E410-F34F-9E48-73AC31551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9762-177B-7941-B675-CAA27A360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9273-E6DC-8946-A6D5-C9B14877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FA1B-8F8E-FA4A-942D-E554E8B328C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F9BA1-E845-8549-9C2D-320FBF7F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9E340-E865-4E4A-BFD7-AE90AA68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045-F97C-784E-B92B-0F9DA38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6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0252-E625-EB4B-A5CF-C917CB0A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DF1A-5589-C547-8694-4972BDF1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C721-E396-AA4A-A582-5A8D121B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FA1B-8F8E-FA4A-942D-E554E8B328C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E7E8-FE17-AF4B-8FD1-00CBCFBA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6C2A-CBE9-B247-9A43-ECF02BE6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045-F97C-784E-B92B-0F9DA38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7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90B-05E6-EB4D-9C85-0F02463F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40F00-CCB4-2446-BAFF-B80E5C2BC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CF6DE-1F2A-4B44-9640-0803F891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FA1B-8F8E-FA4A-942D-E554E8B328C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C518A-0759-4741-86F6-9F661722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6573A-0ABD-784E-897D-D16DA8EB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045-F97C-784E-B92B-0F9DA38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7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6294-85CD-6E4F-9238-70EC1EFB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FCD1-6116-994A-B6E3-FF67121B6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1BF1D-436D-384D-9374-A886138B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86D20-04BB-AC42-BFE8-2A9FD7F0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FA1B-8F8E-FA4A-942D-E554E8B328C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2BA12-21B1-5B44-A1D6-8FE119A9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2AC82-3863-2846-ACB0-5F6BEE42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045-F97C-784E-B92B-0F9DA38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D3B1-870D-BA44-BAB9-AF021734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C73E0-B9B5-8E4E-B5E1-2E3716A5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FA51C-992C-084A-A74F-286C74A52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3286E-1706-9C42-A800-0E43DEB3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2DE84-2FF6-D244-85F8-F083BF326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2224E-BAC3-F540-8A8A-48B1C4FB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FA1B-8F8E-FA4A-942D-E554E8B328C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F636E-3A0A-AC48-B3C5-5275C199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FB9E8-FB79-0149-9029-A8777F91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045-F97C-784E-B92B-0F9DA38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2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64F-8646-9742-9664-5746C800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1705B-E84B-A54E-A661-16C6A995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FA1B-8F8E-FA4A-942D-E554E8B328C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70057-5600-D849-8D90-1853FC20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8DF7D-0FF5-C148-BC53-523F5429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045-F97C-784E-B92B-0F9DA38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73131-C74D-9448-8069-88764BEC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FA1B-8F8E-FA4A-942D-E554E8B328C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90C06-96C6-1048-AC4A-4DCD28F8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F2068-F78C-5543-A8E3-096256D7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045-F97C-784E-B92B-0F9DA38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544C-6E11-0441-8FD5-C7B3D479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5A72-9061-104B-8C16-C363BECA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3B6B8-0BCE-4149-B5A4-7D2DD9533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695ED-8278-6C4F-94E3-31F6615C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FA1B-8F8E-FA4A-942D-E554E8B328C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39B46-1E18-1F47-8DCB-2424A38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88FA7-9CEF-4149-A840-2240D147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045-F97C-784E-B92B-0F9DA38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485C-4AB9-B044-A159-B960ABAA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D6B9F-EB05-D74D-97BF-80C651254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67A1F-C6E3-B546-A548-E9B75E4BA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BBDB5-FEEB-BB40-BEEA-62CBEF27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FA1B-8F8E-FA4A-942D-E554E8B328C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AEB3-BDA4-C140-A735-77094B56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093E0-38D6-EB46-A1B7-D2D1E79C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045-F97C-784E-B92B-0F9DA38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A101D-D03B-B444-8FDB-CCEFAC03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5743D-848B-4149-8836-554FAC158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7701-9168-2244-9E64-3B45A31D0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FA1B-8F8E-FA4A-942D-E554E8B328C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F5476-D80F-9046-B38A-29EB4C44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2B74-1019-8748-9230-D9ED726C1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30045-F97C-784E-B92B-0F9DA38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FE6AD-EDE1-9E48-946A-170D6E40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 dirty="0"/>
              <a:t>Value Added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3736A-E3D1-F946-BE8A-446628D3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dirty="0"/>
              <a:t>Lessons on Home Price Patterns from Ames, IA:</a:t>
            </a:r>
          </a:p>
          <a:p>
            <a:r>
              <a:rPr lang="en-US" dirty="0"/>
              <a:t>Proven trends and Overlooked Features</a:t>
            </a:r>
          </a:p>
        </p:txBody>
      </p:sp>
      <p:cxnSp>
        <p:nvCxnSpPr>
          <p:cNvPr id="39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2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D223-2476-DA49-A821-C2B0B2B9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ED82-36CD-514E-A7C0-D467D8A0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newer home will be seen as more valuable, no surprises there.</a:t>
            </a:r>
          </a:p>
          <a:p>
            <a:r>
              <a:rPr lang="en-US" dirty="0"/>
              <a:t>Simple features in a home can make a large difference in price.</a:t>
            </a:r>
          </a:p>
          <a:p>
            <a:r>
              <a:rPr lang="en-US" dirty="0"/>
              <a:t>One fireplace or bathroom in a basement can make a significant difference.</a:t>
            </a:r>
          </a:p>
          <a:p>
            <a:r>
              <a:rPr lang="en-US" dirty="0"/>
              <a:t>Not all the features influence price positively and some are very influential in the opposite direction.</a:t>
            </a:r>
          </a:p>
          <a:p>
            <a:r>
              <a:rPr lang="en-US" dirty="0"/>
              <a:t>Good starting point for considering what can make a home valuable elsewhere.</a:t>
            </a:r>
          </a:p>
        </p:txBody>
      </p:sp>
    </p:spTree>
    <p:extLst>
      <p:ext uri="{BB962C8B-B14F-4D97-AF65-F5344CB8AC3E}">
        <p14:creationId xmlns:p14="http://schemas.microsoft.com/office/powerpoint/2010/main" val="56137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E0A4-EAB2-1241-BA35-F4BE0720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72129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1ECE65-80C5-5344-89F2-229E5C9FC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B044-C821-434E-B231-7D701456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71533" cy="1325563"/>
          </a:xfrm>
        </p:spPr>
        <p:txBody>
          <a:bodyPr/>
          <a:lstStyle/>
          <a:p>
            <a:r>
              <a:rPr lang="en-US" b="1" dirty="0"/>
              <a:t>How Can We Compare?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6ADB-D3A2-BB49-8D07-00C160E5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1533" cy="4351338"/>
          </a:xfrm>
        </p:spPr>
        <p:txBody>
          <a:bodyPr/>
          <a:lstStyle/>
          <a:p>
            <a:r>
              <a:rPr lang="en-US" dirty="0"/>
              <a:t>Our study is Ames, Iowa</a:t>
            </a:r>
          </a:p>
          <a:p>
            <a:r>
              <a:rPr lang="en-US" dirty="0"/>
              <a:t>2019 Population: 66,258</a:t>
            </a:r>
          </a:p>
          <a:p>
            <a:r>
              <a:rPr lang="en-US" dirty="0"/>
              <a:t>Known as a college town. </a:t>
            </a:r>
          </a:p>
          <a:p>
            <a:r>
              <a:rPr lang="en-US" dirty="0"/>
              <a:t>Easy to find useful trends in home prices.</a:t>
            </a:r>
          </a:p>
          <a:p>
            <a:r>
              <a:rPr lang="en-US" dirty="0"/>
              <a:t>Comparable to other cities and towns when we model thoroughly.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8EDFF-0F4D-F747-8665-E7928857B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33" y="436430"/>
            <a:ext cx="6891867" cy="2132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108CC-DF25-7E40-8D82-3503CC9B0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183" y="2660518"/>
            <a:ext cx="5939367" cy="3761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8C4585-21C0-3C4C-A11A-7F7C613029B5}"/>
              </a:ext>
            </a:extLst>
          </p:cNvPr>
          <p:cNvSpPr txBox="1"/>
          <p:nvPr/>
        </p:nvSpPr>
        <p:spPr>
          <a:xfrm>
            <a:off x="7996766" y="6503743"/>
            <a:ext cx="419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www.census.gov</a:t>
            </a:r>
            <a:r>
              <a:rPr lang="en-US" sz="1200" dirty="0"/>
              <a:t>/</a:t>
            </a:r>
            <a:r>
              <a:rPr lang="en-US" sz="1200" dirty="0" err="1"/>
              <a:t>quickfacts</a:t>
            </a:r>
            <a:r>
              <a:rPr lang="en-US" sz="1200" dirty="0"/>
              <a:t>/</a:t>
            </a:r>
            <a:r>
              <a:rPr lang="en-US" sz="1200" dirty="0" err="1"/>
              <a:t>amescityiowa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928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5A6B-5959-FF4F-84BE-998943DE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9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Simple Features, Large Impact: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6A86-2B35-2848-84AF-55D1727AC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1801"/>
            <a:ext cx="10795000" cy="665162"/>
          </a:xfrm>
        </p:spPr>
        <p:txBody>
          <a:bodyPr>
            <a:normAutofit/>
          </a:bodyPr>
          <a:lstStyle/>
          <a:p>
            <a:r>
              <a:rPr lang="en-US" sz="2400" dirty="0"/>
              <a:t>There is a noticeable jump in a home’s price by just having at least one fireplace.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42D9A-49D7-9F4D-9907-895DF54341AB}"/>
              </a:ext>
            </a:extLst>
          </p:cNvPr>
          <p:cNvSpPr txBox="1"/>
          <p:nvPr/>
        </p:nvSpPr>
        <p:spPr>
          <a:xfrm>
            <a:off x="6883401" y="6354375"/>
            <a:ext cx="447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jse.amstat.org</a:t>
            </a:r>
            <a:r>
              <a:rPr lang="en-US" sz="1200" dirty="0"/>
              <a:t>/v19n3/</a:t>
            </a:r>
            <a:r>
              <a:rPr lang="en-US" sz="1200" dirty="0" err="1"/>
              <a:t>decock</a:t>
            </a:r>
            <a:r>
              <a:rPr lang="en-US" sz="1200" dirty="0"/>
              <a:t>/</a:t>
            </a:r>
            <a:r>
              <a:rPr lang="en-US" sz="1200" dirty="0" err="1"/>
              <a:t>DataDocumentation.txt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266F3-94CD-584C-82BD-7FC7C31B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66" y="1134533"/>
            <a:ext cx="9762067" cy="41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5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93-ED89-784D-BC0E-F0BCE44A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/>
          <a:lstStyle/>
          <a:p>
            <a:r>
              <a:rPr lang="en-US" b="1" dirty="0"/>
              <a:t>Simple Features </a:t>
            </a:r>
            <a:r>
              <a:rPr lang="en-US" b="1" dirty="0" err="1"/>
              <a:t>Contd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7A78-3D1B-9542-A672-78A657044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4933"/>
            <a:ext cx="10515600" cy="572030"/>
          </a:xfrm>
        </p:spPr>
        <p:txBody>
          <a:bodyPr>
            <a:normAutofit fontScale="92500"/>
          </a:bodyPr>
          <a:lstStyle/>
          <a:p>
            <a:r>
              <a:rPr lang="en-US" dirty="0"/>
              <a:t>Newer and larger garages by Car Capacity win at price as we might expect.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60ADA-C99F-2642-89EC-822B3235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34534"/>
            <a:ext cx="10287000" cy="4339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E80D6-C279-964A-87B4-785E8F213713}"/>
              </a:ext>
            </a:extLst>
          </p:cNvPr>
          <p:cNvSpPr txBox="1"/>
          <p:nvPr/>
        </p:nvSpPr>
        <p:spPr>
          <a:xfrm>
            <a:off x="6883401" y="6354375"/>
            <a:ext cx="447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jse.amstat.org</a:t>
            </a:r>
            <a:r>
              <a:rPr lang="en-US" sz="1200" dirty="0"/>
              <a:t>/v19n3/</a:t>
            </a:r>
            <a:r>
              <a:rPr lang="en-US" sz="1200" dirty="0" err="1"/>
              <a:t>decock</a:t>
            </a:r>
            <a:r>
              <a:rPr lang="en-US" sz="1200" dirty="0"/>
              <a:t>/</a:t>
            </a:r>
            <a:r>
              <a:rPr lang="en-US" sz="1200" dirty="0" err="1"/>
              <a:t>DataDocumentation.txt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09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1153-9072-4240-985E-273AFD8C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10"/>
          </a:xfrm>
        </p:spPr>
        <p:txBody>
          <a:bodyPr/>
          <a:lstStyle/>
          <a:p>
            <a:r>
              <a:rPr lang="en-US" b="1" dirty="0"/>
              <a:t>Features </a:t>
            </a:r>
            <a:r>
              <a:rPr lang="en-US" b="1" dirty="0" err="1"/>
              <a:t>Contd</a:t>
            </a:r>
            <a:r>
              <a:rPr lang="en-US" b="1" dirty="0"/>
              <a:t>: Obvious and Interesting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F37917-E8F1-1C43-A2CC-ACCD5CBD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1134536"/>
            <a:ext cx="10617200" cy="433493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45BB8-9410-7848-8D2E-330E2122A998}"/>
              </a:ext>
            </a:extLst>
          </p:cNvPr>
          <p:cNvSpPr txBox="1"/>
          <p:nvPr/>
        </p:nvSpPr>
        <p:spPr>
          <a:xfrm>
            <a:off x="1100668" y="5672667"/>
            <a:ext cx="978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some interesting exceptions to the overall quality rating of a home compared to its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home doesn’t need to be the highest rank in quality to be more expensive.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1EB04-6790-4941-A9D4-4516F57949C7}"/>
              </a:ext>
            </a:extLst>
          </p:cNvPr>
          <p:cNvSpPr txBox="1"/>
          <p:nvPr/>
        </p:nvSpPr>
        <p:spPr>
          <a:xfrm>
            <a:off x="6883401" y="6354375"/>
            <a:ext cx="447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jse.amstat.org</a:t>
            </a:r>
            <a:r>
              <a:rPr lang="en-US" sz="1200" dirty="0"/>
              <a:t>/v19n3/</a:t>
            </a:r>
            <a:r>
              <a:rPr lang="en-US" sz="1200" dirty="0" err="1"/>
              <a:t>decock</a:t>
            </a:r>
            <a:r>
              <a:rPr lang="en-US" sz="1200" dirty="0"/>
              <a:t>/</a:t>
            </a:r>
            <a:r>
              <a:rPr lang="en-US" sz="1200" dirty="0" err="1"/>
              <a:t>DataDocumentation.txt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03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2818-4AE1-0747-A006-7838AAE3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9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Basements: Easy Features to Consider: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E18DA-6AAD-5144-8638-D5F913567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219200"/>
            <a:ext cx="10210800" cy="4605867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0B9AD-5433-214A-A1F1-AEF9867DB037}"/>
              </a:ext>
            </a:extLst>
          </p:cNvPr>
          <p:cNvSpPr txBox="1">
            <a:spLocks/>
          </p:cNvSpPr>
          <p:nvPr/>
        </p:nvSpPr>
        <p:spPr>
          <a:xfrm>
            <a:off x="838200" y="6052608"/>
            <a:ext cx="10642600" cy="440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Simply having 1 bathroom in a finished basement dramatically improves sale price.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685AD-AE63-4748-A260-BD8E4DB6755E}"/>
              </a:ext>
            </a:extLst>
          </p:cNvPr>
          <p:cNvSpPr txBox="1"/>
          <p:nvPr/>
        </p:nvSpPr>
        <p:spPr>
          <a:xfrm>
            <a:off x="6883401" y="6354375"/>
            <a:ext cx="447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jse.amstat.org</a:t>
            </a:r>
            <a:r>
              <a:rPr lang="en-US" sz="1200" dirty="0"/>
              <a:t>/v19n3/</a:t>
            </a:r>
            <a:r>
              <a:rPr lang="en-US" sz="1200" dirty="0" err="1"/>
              <a:t>decock</a:t>
            </a:r>
            <a:r>
              <a:rPr lang="en-US" sz="1200" dirty="0"/>
              <a:t>/</a:t>
            </a:r>
            <a:r>
              <a:rPr lang="en-US" sz="1200" dirty="0" err="1"/>
              <a:t>DataDocumentation.txt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942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C132-4B46-9344-969E-0FD36FE0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542"/>
          </a:xfrm>
        </p:spPr>
        <p:txBody>
          <a:bodyPr/>
          <a:lstStyle/>
          <a:p>
            <a:r>
              <a:rPr lang="en-US" b="1" dirty="0"/>
              <a:t>Basements </a:t>
            </a:r>
            <a:r>
              <a:rPr lang="en-US" b="1" dirty="0" err="1"/>
              <a:t>Contd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DBDA-014B-A44E-BCC9-35AEC4E6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6577"/>
            <a:ext cx="10515600" cy="4196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Overall finished basement quality goes the extra mile for a home having a high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3ADE4-BB61-6F47-84B8-184F6F3C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3" y="1100667"/>
            <a:ext cx="9702800" cy="4724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A98A0-F5A9-0148-9CB1-D0A74FC3197F}"/>
              </a:ext>
            </a:extLst>
          </p:cNvPr>
          <p:cNvSpPr txBox="1"/>
          <p:nvPr/>
        </p:nvSpPr>
        <p:spPr>
          <a:xfrm>
            <a:off x="6883401" y="6354375"/>
            <a:ext cx="447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jse.amstat.org</a:t>
            </a:r>
            <a:r>
              <a:rPr lang="en-US" sz="1200" dirty="0"/>
              <a:t>/v19n3/</a:t>
            </a:r>
            <a:r>
              <a:rPr lang="en-US" sz="1200" dirty="0" err="1"/>
              <a:t>decock</a:t>
            </a:r>
            <a:r>
              <a:rPr lang="en-US" sz="1200" dirty="0"/>
              <a:t>/</a:t>
            </a:r>
            <a:r>
              <a:rPr lang="en-US" sz="1200" dirty="0" err="1"/>
              <a:t>DataDocumentation.txt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201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E3A9-16B2-5E45-AED1-8A39F2A8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sensitive is our price to these Features?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9DEF73C-A91C-C34C-9E4D-97726678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897468"/>
            <a:ext cx="11785601" cy="5747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1E7F7F-73A5-C84A-95C2-BA76EC5B7E10}"/>
              </a:ext>
            </a:extLst>
          </p:cNvPr>
          <p:cNvSpPr txBox="1"/>
          <p:nvPr/>
        </p:nvSpPr>
        <p:spPr>
          <a:xfrm>
            <a:off x="7035801" y="6506774"/>
            <a:ext cx="447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jse.amstat.org</a:t>
            </a:r>
            <a:r>
              <a:rPr lang="en-US" sz="1200" dirty="0"/>
              <a:t>/v19n3/</a:t>
            </a:r>
            <a:r>
              <a:rPr lang="en-US" sz="1200" dirty="0" err="1"/>
              <a:t>decock</a:t>
            </a:r>
            <a:r>
              <a:rPr lang="en-US" sz="1200" dirty="0"/>
              <a:t>/</a:t>
            </a:r>
            <a:r>
              <a:rPr lang="en-US" sz="1200" dirty="0" err="1"/>
              <a:t>DataDocumentation.txt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529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26F6-8662-2D46-B858-E6129994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Outside Ames: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C21D-87B9-0C49-BD5F-D455CBB3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be confident that these patterns hold outside of Iowa?</a:t>
            </a:r>
          </a:p>
          <a:p>
            <a:r>
              <a:rPr lang="en-US" dirty="0"/>
              <a:t>Models were run based on the data collected from Ames on new data outside of Ames.</a:t>
            </a:r>
          </a:p>
          <a:p>
            <a:r>
              <a:rPr lang="en-US" dirty="0"/>
              <a:t>Above 75% of the variation in a home’s sale price outside of Ames was reasonably explained by the regression model created from what we observed in Ames.</a:t>
            </a:r>
          </a:p>
        </p:txBody>
      </p:sp>
    </p:spTree>
    <p:extLst>
      <p:ext uri="{BB962C8B-B14F-4D97-AF65-F5344CB8AC3E}">
        <p14:creationId xmlns:p14="http://schemas.microsoft.com/office/powerpoint/2010/main" val="383292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439</Words>
  <Application>Microsoft Macintosh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Value Added</vt:lpstr>
      <vt:lpstr>How Can We Compare? </vt:lpstr>
      <vt:lpstr>Simple Features, Large Impact:</vt:lpstr>
      <vt:lpstr>Simple Features Contd:</vt:lpstr>
      <vt:lpstr>Features Contd: Obvious and Interesting</vt:lpstr>
      <vt:lpstr>Basements: Easy Features to Consider:</vt:lpstr>
      <vt:lpstr>Basements Contd:</vt:lpstr>
      <vt:lpstr>How sensitive is our price to these Features?</vt:lpstr>
      <vt:lpstr>Outside Ames:</vt:lpstr>
      <vt:lpstr>Conclusions: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Salem</dc:creator>
  <cp:lastModifiedBy>Aaron Salem</cp:lastModifiedBy>
  <cp:revision>24</cp:revision>
  <dcterms:created xsi:type="dcterms:W3CDTF">2020-10-09T02:46:31Z</dcterms:created>
  <dcterms:modified xsi:type="dcterms:W3CDTF">2020-10-09T15:39:23Z</dcterms:modified>
</cp:coreProperties>
</file>