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71" r:id="rId12"/>
    <p:sldId id="269" r:id="rId13"/>
    <p:sldId id="274" r:id="rId14"/>
    <p:sldId id="275" r:id="rId15"/>
    <p:sldId id="268" r:id="rId16"/>
    <p:sldId id="273" r:id="rId17"/>
    <p:sldId id="272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8800-B5C8-6447-8893-0DCCB85C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02" y="2099733"/>
            <a:ext cx="10515600" cy="2677648"/>
          </a:xfrm>
        </p:spPr>
        <p:txBody>
          <a:bodyPr anchor="ctr"/>
          <a:lstStyle/>
          <a:p>
            <a:r>
              <a:rPr lang="en-US" dirty="0"/>
              <a:t>Interest Rates &amp; U.S. Treasuries: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33CF-87F0-5D4C-AAA5-8F115AA04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233054" cy="861420"/>
          </a:xfrm>
        </p:spPr>
        <p:txBody>
          <a:bodyPr>
            <a:normAutofit/>
          </a:bodyPr>
          <a:lstStyle/>
          <a:p>
            <a:r>
              <a:rPr lang="en-US" sz="2400" dirty="0"/>
              <a:t>Discoveries &amp; predictions from monetary policy data</a:t>
            </a:r>
          </a:p>
        </p:txBody>
      </p:sp>
    </p:spTree>
    <p:extLst>
      <p:ext uri="{BB962C8B-B14F-4D97-AF65-F5344CB8AC3E}">
        <p14:creationId xmlns:p14="http://schemas.microsoft.com/office/powerpoint/2010/main" val="199154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7879-5E81-994D-9BEB-04E300C6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12" y="973668"/>
            <a:ext cx="11138670" cy="706964"/>
          </a:xfrm>
        </p:spPr>
        <p:txBody>
          <a:bodyPr/>
          <a:lstStyle/>
          <a:p>
            <a:r>
              <a:rPr lang="en-US" dirty="0"/>
              <a:t>Treasury Transactions: Yield Curve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F22EA-C430-3849-9F44-B03A9DC2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674" y="2137144"/>
            <a:ext cx="5631008" cy="4449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EDC47-08B3-D141-90BF-8E082AA5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8" y="2423581"/>
            <a:ext cx="5464994" cy="42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641127D-A377-0F42-8FF2-FB692EFB5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7" y="0"/>
            <a:ext cx="11179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1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BB27-9A1B-024B-BE47-61388EF6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73027" cy="706964"/>
          </a:xfrm>
        </p:spPr>
        <p:txBody>
          <a:bodyPr/>
          <a:lstStyle/>
          <a:p>
            <a:r>
              <a:rPr lang="en-US" dirty="0"/>
              <a:t>Interest Rate Patterns &amp; Predictions: 3 Month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8A831A5-24D6-204A-AB6F-77863BAC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3" y="2413590"/>
            <a:ext cx="11334307" cy="40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8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8F9-DF75-A34D-BE0F-7BD6F2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Predictions: 3 Month Rate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DC80CCC-0AAC-3346-8840-333BE84E4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2" y="2307263"/>
            <a:ext cx="11270512" cy="42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8F9-DF75-A34D-BE0F-7BD6F2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Predictions: 3 Month Rate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DD91FEF-EB30-C746-B768-FEC12074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" y="2308063"/>
            <a:ext cx="11621386" cy="43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CA1C-5174-4349-BFE0-7A53F098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73027" cy="706964"/>
          </a:xfrm>
        </p:spPr>
        <p:txBody>
          <a:bodyPr/>
          <a:lstStyle/>
          <a:p>
            <a:r>
              <a:rPr lang="en-US" dirty="0"/>
              <a:t>Interest Rate Patterns &amp; Predictions: 30 Year</a:t>
            </a:r>
          </a:p>
        </p:txBody>
      </p:sp>
      <p:pic>
        <p:nvPicPr>
          <p:cNvPr id="4" name="Picture 3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400F321-18D9-204A-AC24-D618D1E6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8" y="2339162"/>
            <a:ext cx="11089758" cy="40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18-421C-7249-AFD8-AC255FB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3" y="1005566"/>
            <a:ext cx="10983433" cy="706964"/>
          </a:xfrm>
        </p:spPr>
        <p:txBody>
          <a:bodyPr/>
          <a:lstStyle/>
          <a:p>
            <a:r>
              <a:rPr lang="en-US" dirty="0"/>
              <a:t>Interest Rate Predictions: 30 Year Rate</a:t>
            </a:r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F396EBC6-37F8-2E46-A61B-B902D413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9" y="2307265"/>
            <a:ext cx="11525693" cy="413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9B18-421C-7249-AFD8-AC255FB3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3" y="1005566"/>
            <a:ext cx="10983433" cy="706964"/>
          </a:xfrm>
        </p:spPr>
        <p:txBody>
          <a:bodyPr/>
          <a:lstStyle/>
          <a:p>
            <a:r>
              <a:rPr lang="en-US" dirty="0"/>
              <a:t>Interest Rate Predictions: 30 Year Rate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988A058-1E2F-9E41-858A-C5582248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28531"/>
            <a:ext cx="11493796" cy="41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9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1A5-7607-3D4E-A5C6-25A4E8D1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593" y="515680"/>
            <a:ext cx="2793158" cy="1600200"/>
          </a:xfrm>
        </p:spPr>
        <p:txBody>
          <a:bodyPr anchor="ctr"/>
          <a:lstStyle/>
          <a:p>
            <a:r>
              <a:rPr lang="en-US" sz="3200" dirty="0"/>
              <a:t>Why Does this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8AB09-23D0-F248-91B0-D74D4E2D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0593" y="2115880"/>
            <a:ext cx="3250243" cy="414340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Monetary Policy directly effects commerce and daily life in obvious and subtle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Interest rates fundamentally relate to perceptions of </a:t>
            </a:r>
            <a:r>
              <a:rPr lang="en-US" sz="1600" b="1" dirty="0">
                <a:solidFill>
                  <a:schemeClr val="bg1"/>
                </a:solidFill>
              </a:rPr>
              <a:t>risk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Yield Curve is essentially an expectation of the </a:t>
            </a:r>
            <a:r>
              <a:rPr lang="en-US" sz="1600" b="1" dirty="0">
                <a:solidFill>
                  <a:schemeClr val="bg1"/>
                </a:solidFill>
              </a:rPr>
              <a:t>future</a:t>
            </a:r>
            <a:r>
              <a:rPr lang="en-US" sz="1600" dirty="0">
                <a:solidFill>
                  <a:schemeClr val="bg1"/>
                </a:solidFill>
              </a:rPr>
              <a:t> and how </a:t>
            </a:r>
            <a:r>
              <a:rPr lang="en-US" sz="1600" b="1" dirty="0">
                <a:solidFill>
                  <a:schemeClr val="bg1"/>
                </a:solidFill>
              </a:rPr>
              <a:t>risky or uncertain </a:t>
            </a:r>
            <a:r>
              <a:rPr lang="en-US" sz="1600" dirty="0">
                <a:solidFill>
                  <a:schemeClr val="bg1"/>
                </a:solidFill>
              </a:rPr>
              <a:t>it might 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Fed applies pressure on different parts of the Yield Curve to </a:t>
            </a:r>
            <a:r>
              <a:rPr lang="en-US" sz="1600" b="1" dirty="0">
                <a:solidFill>
                  <a:schemeClr val="bg1"/>
                </a:solidFill>
              </a:rPr>
              <a:t>steer future production for the entire economy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2732C-D63C-2948-95B0-A4A5B64A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1185863"/>
            <a:ext cx="6400800" cy="5186361"/>
          </a:xfrm>
          <a:prstGeom prst="rect">
            <a:avLst/>
          </a:prstGeo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01E3475F-9C74-0342-8EBF-E08E13C3D202}"/>
              </a:ext>
            </a:extLst>
          </p:cNvPr>
          <p:cNvSpPr/>
          <p:nvPr/>
        </p:nvSpPr>
        <p:spPr>
          <a:xfrm>
            <a:off x="6698512" y="4391247"/>
            <a:ext cx="1658679" cy="329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0E78657-0E14-9F43-8D97-24A2313AA9B1}"/>
              </a:ext>
            </a:extLst>
          </p:cNvPr>
          <p:cNvSpPr/>
          <p:nvPr/>
        </p:nvSpPr>
        <p:spPr>
          <a:xfrm>
            <a:off x="6096000" y="2895600"/>
            <a:ext cx="1240465" cy="23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0D5CE-72E1-5546-8C32-3D17B1B42AFA}"/>
              </a:ext>
            </a:extLst>
          </p:cNvPr>
          <p:cNvSpPr txBox="1"/>
          <p:nvPr/>
        </p:nvSpPr>
        <p:spPr>
          <a:xfrm>
            <a:off x="5932968" y="2474579"/>
            <a:ext cx="24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Your</a:t>
            </a:r>
            <a:r>
              <a:rPr lang="en-US" dirty="0"/>
              <a:t> Interest Rates: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25D44-0E3E-D74E-82BD-8AFB11898B70}"/>
              </a:ext>
            </a:extLst>
          </p:cNvPr>
          <p:cNvSpPr txBox="1"/>
          <p:nvPr/>
        </p:nvSpPr>
        <p:spPr>
          <a:xfrm>
            <a:off x="6220046" y="4720856"/>
            <a:ext cx="361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Government Interest Rates: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A7B128-4421-4346-A25F-D4F6AA7A20B3}"/>
              </a:ext>
            </a:extLst>
          </p:cNvPr>
          <p:cNvSpPr txBox="1"/>
          <p:nvPr/>
        </p:nvSpPr>
        <p:spPr>
          <a:xfrm>
            <a:off x="5730950" y="6372224"/>
            <a:ext cx="5762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www.kamakuraco.com</a:t>
            </a:r>
            <a:r>
              <a:rPr lang="en-US" sz="800" dirty="0"/>
              <a:t>/Blog/tabid/231/</a:t>
            </a:r>
            <a:r>
              <a:rPr lang="en-US" sz="800" dirty="0" err="1"/>
              <a:t>EntryId</a:t>
            </a:r>
            <a:r>
              <a:rPr lang="en-US" sz="800" dirty="0"/>
              <a:t>/750/Constructing-a-Mortgage-Valuation-Yield-</a:t>
            </a:r>
            <a:r>
              <a:rPr lang="en-US" sz="800" dirty="0" err="1"/>
              <a:t>Curve.aspx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732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52FD-EC63-5645-BDC4-44E8B1CBA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463A-54CE-854F-B1C8-DA405A693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9737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2DD3-25C1-0046-92C8-6AA81180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&amp;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232C3-5673-1946-A0C9-996F312C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83712"/>
            <a:ext cx="10062395" cy="3625702"/>
          </a:xfrm>
        </p:spPr>
        <p:txBody>
          <a:bodyPr>
            <a:normAutofit/>
          </a:bodyPr>
          <a:lstStyle/>
          <a:p>
            <a:r>
              <a:rPr lang="en-US" dirty="0"/>
              <a:t>We’ll </a:t>
            </a:r>
            <a:r>
              <a:rPr lang="en-US" b="1" dirty="0"/>
              <a:t>explore and try to predict Interest Rates </a:t>
            </a:r>
            <a:r>
              <a:rPr lang="en-US" dirty="0"/>
              <a:t>for the the U.S. Federal Government.</a:t>
            </a:r>
          </a:p>
          <a:p>
            <a:r>
              <a:rPr lang="en-US" dirty="0"/>
              <a:t>These interest rates are the foundation for those for businesses and individuals.</a:t>
            </a:r>
          </a:p>
          <a:p>
            <a:r>
              <a:rPr lang="en-US" dirty="0"/>
              <a:t>We’ll look at transactions of US Federal Debt obligations (Treasuries). </a:t>
            </a:r>
          </a:p>
          <a:p>
            <a:r>
              <a:rPr lang="en-US" dirty="0"/>
              <a:t>Monetary policy is often implemented when the Federal Reserve (Fed) conducts “Open Market Operations,” actively buying and selling Treasuries. </a:t>
            </a:r>
          </a:p>
          <a:p>
            <a:r>
              <a:rPr lang="en-US" dirty="0"/>
              <a:t>The New York branch of the Federal Reserve (NY Fed) is tasked with implementing Monetary Policy by conducting Open Market Operations.</a:t>
            </a:r>
          </a:p>
          <a:p>
            <a:r>
              <a:rPr lang="en-US" dirty="0"/>
              <a:t>After the 2008 financial crisis, the Fed conducted </a:t>
            </a:r>
            <a:r>
              <a:rPr lang="en-US" b="1" dirty="0"/>
              <a:t>significant purchases </a:t>
            </a:r>
            <a:r>
              <a:rPr lang="en-US" dirty="0"/>
              <a:t>of Treasuries to lower interest rates, a policy known as “Quantitative Easing.”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3975-77F3-8F48-9DE2-A9C1F8EC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036507" cy="706964"/>
          </a:xfrm>
        </p:spPr>
        <p:txBody>
          <a:bodyPr/>
          <a:lstStyle/>
          <a:p>
            <a:r>
              <a:rPr lang="en-US" dirty="0"/>
              <a:t>Background: Federal Reserve &amp; Operations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C8D5D-1854-314D-BC56-D5244060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93" y="2358887"/>
            <a:ext cx="4476749" cy="37290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8ED39-722C-EA4A-BDC6-3D0A8618389B}"/>
              </a:ext>
            </a:extLst>
          </p:cNvPr>
          <p:cNvSpPr txBox="1"/>
          <p:nvPr/>
        </p:nvSpPr>
        <p:spPr>
          <a:xfrm>
            <a:off x="7370693" y="6288614"/>
            <a:ext cx="475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www.encirclephotos.com</a:t>
            </a:r>
            <a:r>
              <a:rPr lang="en-US" sz="800" dirty="0"/>
              <a:t>/image/</a:t>
            </a:r>
            <a:r>
              <a:rPr lang="en-US" sz="800" dirty="0" err="1"/>
              <a:t>eccles</a:t>
            </a:r>
            <a:r>
              <a:rPr lang="en-US" sz="800" dirty="0"/>
              <a:t>-building-federal-reserve-headquarters-in-</a:t>
            </a:r>
            <a:r>
              <a:rPr lang="en-US" sz="800" dirty="0" err="1"/>
              <a:t>washington</a:t>
            </a:r>
            <a:r>
              <a:rPr lang="en-US" sz="800" dirty="0"/>
              <a:t>-d-c/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2436EEA-C59A-E144-B941-769B69CEEB25}"/>
              </a:ext>
            </a:extLst>
          </p:cNvPr>
          <p:cNvSpPr/>
          <p:nvPr/>
        </p:nvSpPr>
        <p:spPr>
          <a:xfrm>
            <a:off x="5270845" y="3119919"/>
            <a:ext cx="1574756" cy="8647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5C450562-D159-5243-A4A1-98FC731734DA}"/>
              </a:ext>
            </a:extLst>
          </p:cNvPr>
          <p:cNvSpPr/>
          <p:nvPr/>
        </p:nvSpPr>
        <p:spPr>
          <a:xfrm>
            <a:off x="4973275" y="5182527"/>
            <a:ext cx="1574756" cy="8647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0CE96-94A4-174F-882E-C574D9A8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8" y="2318149"/>
            <a:ext cx="3485562" cy="376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BF1F1-D7BF-C045-8592-0C6F87C64052}"/>
              </a:ext>
            </a:extLst>
          </p:cNvPr>
          <p:cNvSpPr txBox="1"/>
          <p:nvPr/>
        </p:nvSpPr>
        <p:spPr>
          <a:xfrm>
            <a:off x="5157319" y="2527154"/>
            <a:ext cx="180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NOT</a:t>
            </a:r>
            <a:r>
              <a:rPr lang="en-US" sz="2400" dirty="0">
                <a:solidFill>
                  <a:schemeClr val="accent1"/>
                </a:solidFill>
              </a:rPr>
              <a:t>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3D32C-3D14-BB48-82B9-441B9A3BF84A}"/>
              </a:ext>
            </a:extLst>
          </p:cNvPr>
          <p:cNvSpPr txBox="1"/>
          <p:nvPr/>
        </p:nvSpPr>
        <p:spPr>
          <a:xfrm>
            <a:off x="5474219" y="4767028"/>
            <a:ext cx="884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Here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B9562-B0D4-5A4C-AEDF-5BB774D25E2F}"/>
              </a:ext>
            </a:extLst>
          </p:cNvPr>
          <p:cNvSpPr txBox="1"/>
          <p:nvPr/>
        </p:nvSpPr>
        <p:spPr>
          <a:xfrm>
            <a:off x="723315" y="6350169"/>
            <a:ext cx="4750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en.wikipedia.org</a:t>
            </a:r>
            <a:r>
              <a:rPr lang="en-US" sz="800" dirty="0"/>
              <a:t>/wiki/</a:t>
            </a:r>
            <a:r>
              <a:rPr lang="en-US" sz="800" dirty="0" err="1"/>
              <a:t>Federal_Reserve_Bank_of_New_York_Building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28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1CEA-6D7C-5E44-8628-C754E0CB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Primary Dealers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C240B-805F-2F4E-A1B0-74618E3BD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dirty="0"/>
              <a:t>Definition &amp; Context: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97F1D-E2DA-A947-BDFF-B450F31368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Primary Dealers are the banks authorized by the Fed to be on the other side (</a:t>
            </a:r>
            <a:r>
              <a:rPr lang="en-US" b="1" dirty="0"/>
              <a:t>counterparty</a:t>
            </a:r>
            <a:r>
              <a:rPr lang="en-US" dirty="0"/>
              <a:t>) when it buys or sells Treasuries.</a:t>
            </a:r>
          </a:p>
          <a:p>
            <a:r>
              <a:rPr lang="en-US" dirty="0"/>
              <a:t>These banks are the names we all recognize, but specific divisions of them that do business with the Fed.</a:t>
            </a:r>
          </a:p>
          <a:p>
            <a:r>
              <a:rPr lang="en-US" dirty="0"/>
              <a:t>Transactions with Primary Dealers are how Monetary Policy is implemented in the market for Treasuries.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31DF67-D65B-DF45-8784-AD44600250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627483" y="5142451"/>
            <a:ext cx="1603734" cy="105967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803CA-FE1D-3346-99A2-5F66A9B1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327" y="3689489"/>
            <a:ext cx="1414890" cy="1294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5C09F-1CB9-1A41-B728-0274D1771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31" y="3496415"/>
            <a:ext cx="3081152" cy="688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114C19-536C-FF46-8A00-26F7C824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520" y="5546035"/>
            <a:ext cx="2906176" cy="658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0D470-C8BA-EA4A-B2FC-FCC72D69B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258" y="4940794"/>
            <a:ext cx="2731438" cy="403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F557A5-46FE-A944-868E-9BA407481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4308723"/>
            <a:ext cx="3321106" cy="508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87E381-95A1-2947-A41D-E41702537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6844" y="2476431"/>
            <a:ext cx="3611991" cy="8165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11A6DC-7BB2-3B41-BC31-6BB04C0F9C5C}"/>
              </a:ext>
            </a:extLst>
          </p:cNvPr>
          <p:cNvSpPr txBox="1"/>
          <p:nvPr/>
        </p:nvSpPr>
        <p:spPr>
          <a:xfrm>
            <a:off x="10429350" y="6419924"/>
            <a:ext cx="1253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37734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5363-BE27-8140-AD57-789F215C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788872"/>
            <a:ext cx="3865134" cy="1735667"/>
          </a:xfrm>
        </p:spPr>
        <p:txBody>
          <a:bodyPr anchor="ctr"/>
          <a:lstStyle/>
          <a:p>
            <a:r>
              <a:rPr lang="en-US" dirty="0"/>
              <a:t>Background: The Yield Curve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F3392-06E1-2F41-923B-C54B4523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395330"/>
            <a:ext cx="4320813" cy="36737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Yield Curve is simply the menu of interest rates for loans of different times (maturity) that you see </a:t>
            </a:r>
            <a:r>
              <a:rPr lang="en-US" sz="1800" b="1" dirty="0">
                <a:solidFill>
                  <a:schemeClr val="bg1"/>
                </a:solidFill>
              </a:rPr>
              <a:t>TODAY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Interest rates change over time but in different degrees depending on the maturity length.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b="1" dirty="0">
                <a:solidFill>
                  <a:schemeClr val="bg1"/>
                </a:solidFill>
              </a:rPr>
              <a:t>U.S. Treasury </a:t>
            </a:r>
            <a:r>
              <a:rPr lang="en-US" sz="1800" dirty="0">
                <a:solidFill>
                  <a:schemeClr val="bg1"/>
                </a:solidFill>
              </a:rPr>
              <a:t>Yield Curve is different (</a:t>
            </a:r>
            <a:r>
              <a:rPr lang="en-US" sz="1800" b="1" dirty="0">
                <a:solidFill>
                  <a:schemeClr val="bg1"/>
                </a:solidFill>
              </a:rPr>
              <a:t>much lower rates</a:t>
            </a:r>
            <a:r>
              <a:rPr lang="en-US" sz="1800" dirty="0">
                <a:solidFill>
                  <a:schemeClr val="bg1"/>
                </a:solidFill>
              </a:rPr>
              <a:t>) from that of a business or individual.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5F638-9825-8B40-9B4E-99C1B36B2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14" y="105833"/>
            <a:ext cx="5467990" cy="3045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AECD4C-7089-1141-9D75-407B5BE49343}"/>
              </a:ext>
            </a:extLst>
          </p:cNvPr>
          <p:cNvSpPr txBox="1"/>
          <p:nvPr/>
        </p:nvSpPr>
        <p:spPr>
          <a:xfrm>
            <a:off x="8757224" y="2890390"/>
            <a:ext cx="4559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</a:t>
            </a:r>
            <a:r>
              <a:rPr lang="en-US" sz="800" dirty="0" err="1"/>
              <a:t>eiptrading.com</a:t>
            </a:r>
            <a:r>
              <a:rPr lang="en-US" sz="800" dirty="0"/>
              <a:t>/yield-curve/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F4A2B-A22F-1C44-9FDA-A9B3AFB7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87" y="3105834"/>
            <a:ext cx="6097522" cy="3500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FD0A7B-3B9C-FB4B-80A8-D0F3B3AF7015}"/>
              </a:ext>
            </a:extLst>
          </p:cNvPr>
          <p:cNvSpPr txBox="1"/>
          <p:nvPr/>
        </p:nvSpPr>
        <p:spPr>
          <a:xfrm>
            <a:off x="6579849" y="6652123"/>
            <a:ext cx="56121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 err="1"/>
              <a:t>nytimes</a:t>
            </a:r>
            <a:r>
              <a:rPr lang="en-US" sz="800" dirty="0"/>
              <a:t> via - https://</a:t>
            </a:r>
            <a:r>
              <a:rPr lang="en-US" sz="800" dirty="0" err="1"/>
              <a:t>datapleth.io</a:t>
            </a:r>
            <a:r>
              <a:rPr lang="en-US" sz="800" dirty="0"/>
              <a:t>/blog/2019/08/17/2019-08-17_do_we_have_a_yield_curve_problem/</a:t>
            </a:r>
          </a:p>
        </p:txBody>
      </p:sp>
    </p:spTree>
    <p:extLst>
      <p:ext uri="{BB962C8B-B14F-4D97-AF65-F5344CB8AC3E}">
        <p14:creationId xmlns:p14="http://schemas.microsoft.com/office/powerpoint/2010/main" val="171967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4DD-694E-DB4D-B411-67397B7F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Exploration: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5163-27F4-074F-B4F7-28AE2E2D2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09" y="2366934"/>
            <a:ext cx="11102361" cy="3876260"/>
          </a:xfrm>
        </p:spPr>
        <p:txBody>
          <a:bodyPr>
            <a:normAutofit/>
          </a:bodyPr>
          <a:lstStyle/>
          <a:p>
            <a:r>
              <a:rPr lang="en-US" dirty="0"/>
              <a:t>Our data comes from the </a:t>
            </a:r>
            <a:r>
              <a:rPr lang="en-US" b="1" dirty="0"/>
              <a:t>New York branch </a:t>
            </a:r>
            <a:r>
              <a:rPr lang="en-US" dirty="0"/>
              <a:t>of the Federal Reserve.</a:t>
            </a:r>
          </a:p>
          <a:p>
            <a:r>
              <a:rPr lang="en-US" dirty="0"/>
              <a:t>The data consists of </a:t>
            </a:r>
            <a:r>
              <a:rPr lang="en-US" b="1" dirty="0"/>
              <a:t>transaction records of Treasuries </a:t>
            </a:r>
            <a:r>
              <a:rPr lang="en-US" dirty="0"/>
              <a:t>with the NY Fed by </a:t>
            </a:r>
            <a:r>
              <a:rPr lang="en-US" b="1" dirty="0"/>
              <a:t>Primary Dealers</a:t>
            </a:r>
            <a:r>
              <a:rPr lang="en-US" dirty="0"/>
              <a:t>.</a:t>
            </a:r>
          </a:p>
          <a:p>
            <a:r>
              <a:rPr lang="en-US" dirty="0"/>
              <a:t>Transaction features include the </a:t>
            </a:r>
            <a:r>
              <a:rPr lang="en-US" b="1" dirty="0"/>
              <a:t>type of Treasury</a:t>
            </a:r>
            <a:r>
              <a:rPr lang="en-US" dirty="0"/>
              <a:t>, price paid, total purchased, interest rate etc.</a:t>
            </a:r>
          </a:p>
          <a:p>
            <a:r>
              <a:rPr lang="en-US" dirty="0"/>
              <a:t>Made public starting in 2010, the data we will look at spans a roughly </a:t>
            </a:r>
            <a:r>
              <a:rPr lang="en-US" b="1" dirty="0"/>
              <a:t>4.5-year period </a:t>
            </a:r>
            <a:r>
              <a:rPr lang="en-US" dirty="0"/>
              <a:t>from mid 2010 to the end of 2014.</a:t>
            </a:r>
          </a:p>
          <a:p>
            <a:r>
              <a:rPr lang="en-US" dirty="0"/>
              <a:t>This is a period when </a:t>
            </a:r>
            <a:r>
              <a:rPr lang="en-US" b="1" dirty="0"/>
              <a:t>Quantitative Easing </a:t>
            </a:r>
            <a:r>
              <a:rPr lang="en-US" dirty="0"/>
              <a:t>was in effect, with </a:t>
            </a:r>
            <a:r>
              <a:rPr lang="en-US" b="1" dirty="0"/>
              <a:t>significant purchases </a:t>
            </a:r>
            <a:r>
              <a:rPr lang="en-US" dirty="0"/>
              <a:t>in the market for US Treasuries by the Fed to</a:t>
            </a:r>
            <a:r>
              <a:rPr lang="en-US" b="1" dirty="0"/>
              <a:t> lower interest rates </a:t>
            </a:r>
            <a:r>
              <a:rPr lang="en-US" dirty="0"/>
              <a:t>at different maturities.</a:t>
            </a:r>
          </a:p>
          <a:p>
            <a:r>
              <a:rPr lang="en-US" dirty="0"/>
              <a:t>We used </a:t>
            </a:r>
            <a:r>
              <a:rPr lang="en-US" b="1" dirty="0" err="1"/>
              <a:t>Quandl</a:t>
            </a:r>
            <a:r>
              <a:rPr lang="en-US" b="1" dirty="0"/>
              <a:t> API </a:t>
            </a:r>
            <a:r>
              <a:rPr lang="en-US" dirty="0"/>
              <a:t>to join contemporary records of interest rates on the transaction data. This told us how the U.S. Treasury yield curve looked on that transaction date.</a:t>
            </a:r>
          </a:p>
          <a:p>
            <a:r>
              <a:rPr lang="en-US" dirty="0"/>
              <a:t>We will explore patterns in the transactions by different Primary Dealers. This can offer insight into how the Fed adjusts interest rates at </a:t>
            </a:r>
            <a:r>
              <a:rPr lang="en-US" b="1" dirty="0"/>
              <a:t>different points on the yield </a:t>
            </a:r>
            <a:r>
              <a:rPr lang="en-US" dirty="0"/>
              <a:t>curve at different times.</a:t>
            </a:r>
          </a:p>
        </p:txBody>
      </p:sp>
    </p:spTree>
    <p:extLst>
      <p:ext uri="{BB962C8B-B14F-4D97-AF65-F5344CB8AC3E}">
        <p14:creationId xmlns:p14="http://schemas.microsoft.com/office/powerpoint/2010/main" val="196772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9AA5-17F3-EC45-A117-83BB4914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Treasury Transactions by Counterparty: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FBAB2EA-FEDC-564F-BBFF-C2B7FFEF68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6447" y="2328529"/>
            <a:ext cx="8503218" cy="4284921"/>
          </a:xfrm>
        </p:spPr>
      </p:pic>
    </p:spTree>
    <p:extLst>
      <p:ext uri="{BB962C8B-B14F-4D97-AF65-F5344CB8AC3E}">
        <p14:creationId xmlns:p14="http://schemas.microsoft.com/office/powerpoint/2010/main" val="185181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24B2-C65D-194E-A5B7-6FAE36C4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Vocab: Types of Treasuries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BD0D9-9C65-6B42-BD32-FBE34D697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80" y="3083442"/>
            <a:ext cx="11051222" cy="27219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Treasury Bill</a:t>
            </a:r>
            <a:r>
              <a:rPr lang="en-US" dirty="0"/>
              <a:t>: Maturity of 1 year or less. (usually smallest interest rates)</a:t>
            </a:r>
          </a:p>
          <a:p>
            <a:r>
              <a:rPr lang="en-US" b="1" dirty="0"/>
              <a:t>Treasury Note</a:t>
            </a:r>
            <a:r>
              <a:rPr lang="en-US" dirty="0"/>
              <a:t>: Maturity between 1-10 years.</a:t>
            </a:r>
          </a:p>
          <a:p>
            <a:r>
              <a:rPr lang="en-US" b="1" dirty="0"/>
              <a:t>Treasury Bond</a:t>
            </a:r>
            <a:r>
              <a:rPr lang="en-US" dirty="0"/>
              <a:t>: Maturity 10 years or greater. (higher interest rates, all else equal)</a:t>
            </a:r>
          </a:p>
          <a:p>
            <a:r>
              <a:rPr lang="en-US" b="1" dirty="0"/>
              <a:t>Coupon</a:t>
            </a:r>
            <a:r>
              <a:rPr lang="en-US" dirty="0"/>
              <a:t>: Interest rate paid on </a:t>
            </a:r>
            <a:r>
              <a:rPr lang="en-US" b="1" dirty="0"/>
              <a:t>specific Treasury</a:t>
            </a:r>
            <a:r>
              <a:rPr lang="en-US" dirty="0"/>
              <a:t>.</a:t>
            </a:r>
          </a:p>
          <a:p>
            <a:r>
              <a:rPr lang="en-US" dirty="0"/>
              <a:t>Some Treasuries are “Inflation Indexed” </a:t>
            </a:r>
          </a:p>
          <a:p>
            <a:r>
              <a:rPr lang="en-US" b="1" dirty="0"/>
              <a:t>General Principle</a:t>
            </a:r>
            <a:r>
              <a:rPr lang="en-US" dirty="0"/>
              <a:t>: Price values of Treasuries will </a:t>
            </a:r>
            <a:r>
              <a:rPr lang="en-US" b="1" dirty="0"/>
              <a:t>increase</a:t>
            </a:r>
            <a:r>
              <a:rPr lang="en-US" dirty="0"/>
              <a:t> as interest rates </a:t>
            </a:r>
            <a:r>
              <a:rPr lang="en-US" b="1" dirty="0"/>
              <a:t>fall</a:t>
            </a:r>
            <a:r>
              <a:rPr lang="en-US" dirty="0"/>
              <a:t> and visa versa.</a:t>
            </a:r>
          </a:p>
          <a:p>
            <a:r>
              <a:rPr lang="en-US" dirty="0"/>
              <a:t>The Fed aims to maneuver interest rates at </a:t>
            </a:r>
            <a:r>
              <a:rPr lang="en-US" b="1" dirty="0"/>
              <a:t>different</a:t>
            </a:r>
            <a:r>
              <a:rPr lang="en-US" dirty="0"/>
              <a:t> maturities.</a:t>
            </a:r>
          </a:p>
        </p:txBody>
      </p:sp>
    </p:spTree>
    <p:extLst>
      <p:ext uri="{BB962C8B-B14F-4D97-AF65-F5344CB8AC3E}">
        <p14:creationId xmlns:p14="http://schemas.microsoft.com/office/powerpoint/2010/main" val="109115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A3B4-8C3B-CA43-AF47-2F2C366B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46299"/>
            <a:ext cx="3204394" cy="2273466"/>
          </a:xfrm>
        </p:spPr>
        <p:txBody>
          <a:bodyPr anchor="ctr"/>
          <a:lstStyle/>
          <a:p>
            <a:r>
              <a:rPr lang="en-US" sz="3200" dirty="0"/>
              <a:t>Treasury Transactions by Counterparty: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535B8-4AFF-2C41-982D-C5D559A9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219765"/>
            <a:ext cx="3406414" cy="227346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We can see an example of how this Primary Dealer was adjusting its exposure in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Time to Maturity </a:t>
            </a:r>
            <a:r>
              <a:rPr lang="en-US" sz="1800" dirty="0">
                <a:solidFill>
                  <a:schemeClr val="bg1"/>
                </a:solidFill>
              </a:rPr>
              <a:t>here is when the Treasury will mature </a:t>
            </a:r>
            <a:r>
              <a:rPr lang="en-US" sz="1800" b="1" dirty="0">
                <a:solidFill>
                  <a:schemeClr val="bg1"/>
                </a:solidFill>
              </a:rPr>
              <a:t>at the time the Treasury was Purchased </a:t>
            </a:r>
            <a:r>
              <a:rPr lang="en-US" sz="1800" dirty="0">
                <a:solidFill>
                  <a:schemeClr val="bg1"/>
                </a:solidFill>
              </a:rPr>
              <a:t>by the Fed.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10845-17C0-3547-BA08-B047E0559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791" y="1222744"/>
            <a:ext cx="6592185" cy="520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2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939</TotalTime>
  <Words>831</Words>
  <Application>Microsoft Macintosh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Interest Rates &amp; U.S. Treasuries: </vt:lpstr>
      <vt:lpstr>Context &amp; Background:</vt:lpstr>
      <vt:lpstr>Background: Federal Reserve &amp; Operations</vt:lpstr>
      <vt:lpstr>Background: Primary Dealers</vt:lpstr>
      <vt:lpstr>Background: The Yield Curve</vt:lpstr>
      <vt:lpstr>Data Acquisition &amp; Exploration:</vt:lpstr>
      <vt:lpstr>Treasury Transactions by Counterparty:</vt:lpstr>
      <vt:lpstr>Quick Vocab: Types of Treasuries</vt:lpstr>
      <vt:lpstr>Treasury Transactions by Counterparty:</vt:lpstr>
      <vt:lpstr>Treasury Transactions: Yield Curve Management</vt:lpstr>
      <vt:lpstr>PowerPoint Presentation</vt:lpstr>
      <vt:lpstr>Interest Rate Patterns &amp; Predictions: 3 Month</vt:lpstr>
      <vt:lpstr>Interest Rate Predictions: 3 Month Rate</vt:lpstr>
      <vt:lpstr>Interest Rate Predictions: 3 Month Rate</vt:lpstr>
      <vt:lpstr>Interest Rate Patterns &amp; Predictions: 30 Year</vt:lpstr>
      <vt:lpstr>Interest Rate Predictions: 30 Year Rate</vt:lpstr>
      <vt:lpstr>Interest Rate Predictions: 30 Year Rate</vt:lpstr>
      <vt:lpstr>Why Does this Matter?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Salem</dc:creator>
  <cp:lastModifiedBy>Aaron Salem</cp:lastModifiedBy>
  <cp:revision>50</cp:revision>
  <dcterms:created xsi:type="dcterms:W3CDTF">2020-12-10T01:02:04Z</dcterms:created>
  <dcterms:modified xsi:type="dcterms:W3CDTF">2020-12-10T23:56:02Z</dcterms:modified>
</cp:coreProperties>
</file>