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56" r:id="rId2"/>
    <p:sldId id="257" r:id="rId3"/>
    <p:sldId id="263" r:id="rId4"/>
    <p:sldId id="258" r:id="rId5"/>
    <p:sldId id="259" r:id="rId6"/>
    <p:sldId id="260" r:id="rId7"/>
    <p:sldId id="261" r:id="rId8"/>
    <p:sldId id="265" r:id="rId9"/>
    <p:sldId id="266" r:id="rId10"/>
    <p:sldId id="267" r:id="rId11"/>
    <p:sldId id="268" r:id="rId12"/>
    <p:sldId id="269" r:id="rId13"/>
    <p:sldId id="270" r:id="rId14"/>
    <p:sldId id="271" r:id="rId15"/>
    <p:sldId id="274" r:id="rId16"/>
    <p:sldId id="275" r:id="rId17"/>
    <p:sldId id="273" r:id="rId18"/>
    <p:sldId id="276" r:id="rId19"/>
  </p:sldIdLst>
  <p:sldSz cx="9144000" cy="5143500" type="screen16x9"/>
  <p:notesSz cx="6858000" cy="9144000"/>
  <p:embeddedFontLst>
    <p:embeddedFont>
      <p:font typeface="72 Black" panose="020B0A04030603020204" pitchFamily="34" charset="0"/>
      <p:bold r:id="rId21"/>
    </p:embeddedFon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Montserrat" panose="00000500000000000000" pitchFamily="2"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B98A862-10AA-4FC0-9DE3-848EE480A498}">
          <p14:sldIdLst>
            <p14:sldId id="256"/>
            <p14:sldId id="257"/>
            <p14:sldId id="263"/>
            <p14:sldId id="258"/>
            <p14:sldId id="259"/>
            <p14:sldId id="260"/>
            <p14:sldId id="261"/>
            <p14:sldId id="265"/>
            <p14:sldId id="266"/>
            <p14:sldId id="267"/>
            <p14:sldId id="268"/>
            <p14:sldId id="269"/>
            <p14:sldId id="270"/>
            <p14:sldId id="271"/>
            <p14:sldId id="274"/>
            <p14:sldId id="275"/>
            <p14:sldId id="273"/>
            <p14:sldId id="27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6" d="100"/>
          <a:sy n="96" d="100"/>
        </p:scale>
        <p:origin x="444"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04369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10AC2-B971-B42A-C457-8BD0387E3221}"/>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EDA976F0-08AB-4B38-AE9F-134615479A7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DC59E5-52F1-7EFE-8F0D-EF3E92D95374}"/>
              </a:ext>
            </a:extLst>
          </p:cNvPr>
          <p:cNvSpPr>
            <a:spLocks noGrp="1"/>
          </p:cNvSpPr>
          <p:nvPr>
            <p:ph type="dt" sz="half" idx="10"/>
          </p:nvPr>
        </p:nvSpPr>
        <p:spPr/>
        <p:txBody>
          <a:bodyPr/>
          <a:lstStyle/>
          <a:p>
            <a:fld id="{C4AF6695-1CB0-446B-88DF-0F611ECCF3C2}" type="datetimeFigureOut">
              <a:rPr lang="en-IN" smtClean="0"/>
              <a:t>21-08-2022</a:t>
            </a:fld>
            <a:endParaRPr lang="en-IN"/>
          </a:p>
        </p:txBody>
      </p:sp>
      <p:sp>
        <p:nvSpPr>
          <p:cNvPr id="5" name="Footer Placeholder 4">
            <a:extLst>
              <a:ext uri="{FF2B5EF4-FFF2-40B4-BE49-F238E27FC236}">
                <a16:creationId xmlns:a16="http://schemas.microsoft.com/office/drawing/2014/main" id="{18044244-2645-042B-AA8B-88AA86ED0A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FC2975-0B90-7DDB-76EA-3A5D94E1127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246765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8C8B-7D3B-92C2-B354-BCE4F7B693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84C727-277D-3C45-7792-006AF76FA0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F32592-BA80-A453-DBA4-517AE61B3A7B}"/>
              </a:ext>
            </a:extLst>
          </p:cNvPr>
          <p:cNvSpPr>
            <a:spLocks noGrp="1"/>
          </p:cNvSpPr>
          <p:nvPr>
            <p:ph type="dt" sz="half" idx="10"/>
          </p:nvPr>
        </p:nvSpPr>
        <p:spPr/>
        <p:txBody>
          <a:bodyPr/>
          <a:lstStyle/>
          <a:p>
            <a:fld id="{C4AF6695-1CB0-446B-88DF-0F611ECCF3C2}" type="datetimeFigureOut">
              <a:rPr lang="en-IN" smtClean="0"/>
              <a:t>21-08-2022</a:t>
            </a:fld>
            <a:endParaRPr lang="en-IN"/>
          </a:p>
        </p:txBody>
      </p:sp>
      <p:sp>
        <p:nvSpPr>
          <p:cNvPr id="5" name="Footer Placeholder 4">
            <a:extLst>
              <a:ext uri="{FF2B5EF4-FFF2-40B4-BE49-F238E27FC236}">
                <a16:creationId xmlns:a16="http://schemas.microsoft.com/office/drawing/2014/main" id="{BEBE7CA8-1CBE-B00F-9D7D-9459EEF09A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994137-9E39-F2C7-23F9-C7449C5C1F3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500583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5405B9-7AE8-2523-43C2-2EB3B79B3448}"/>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68944E-FF04-148D-5033-DD4A345C26BA}"/>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3F3B37-51B6-D66D-FB84-67442BF11B9C}"/>
              </a:ext>
            </a:extLst>
          </p:cNvPr>
          <p:cNvSpPr>
            <a:spLocks noGrp="1"/>
          </p:cNvSpPr>
          <p:nvPr>
            <p:ph type="dt" sz="half" idx="10"/>
          </p:nvPr>
        </p:nvSpPr>
        <p:spPr/>
        <p:txBody>
          <a:bodyPr/>
          <a:lstStyle/>
          <a:p>
            <a:fld id="{C4AF6695-1CB0-446B-88DF-0F611ECCF3C2}" type="datetimeFigureOut">
              <a:rPr lang="en-IN" smtClean="0"/>
              <a:t>21-08-2022</a:t>
            </a:fld>
            <a:endParaRPr lang="en-IN"/>
          </a:p>
        </p:txBody>
      </p:sp>
      <p:sp>
        <p:nvSpPr>
          <p:cNvPr id="5" name="Footer Placeholder 4">
            <a:extLst>
              <a:ext uri="{FF2B5EF4-FFF2-40B4-BE49-F238E27FC236}">
                <a16:creationId xmlns:a16="http://schemas.microsoft.com/office/drawing/2014/main" id="{41396697-4E33-1321-E11D-C72D01A2D5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A0592B-ACEE-A44E-207C-0B370A47832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4621734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BB1FD-1390-631D-97AA-AB97A40DDB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B88336-48DF-8E82-4D48-F0A3F9CB7B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568FD5-5D36-19EA-CBA1-C4AB5DA92A18}"/>
              </a:ext>
            </a:extLst>
          </p:cNvPr>
          <p:cNvSpPr>
            <a:spLocks noGrp="1"/>
          </p:cNvSpPr>
          <p:nvPr>
            <p:ph type="dt" sz="half" idx="10"/>
          </p:nvPr>
        </p:nvSpPr>
        <p:spPr/>
        <p:txBody>
          <a:bodyPr/>
          <a:lstStyle/>
          <a:p>
            <a:fld id="{C4AF6695-1CB0-446B-88DF-0F611ECCF3C2}" type="datetimeFigureOut">
              <a:rPr lang="en-IN" smtClean="0"/>
              <a:t>21-08-2022</a:t>
            </a:fld>
            <a:endParaRPr lang="en-IN"/>
          </a:p>
        </p:txBody>
      </p:sp>
      <p:sp>
        <p:nvSpPr>
          <p:cNvPr id="5" name="Footer Placeholder 4">
            <a:extLst>
              <a:ext uri="{FF2B5EF4-FFF2-40B4-BE49-F238E27FC236}">
                <a16:creationId xmlns:a16="http://schemas.microsoft.com/office/drawing/2014/main" id="{42BB478D-D048-216E-ECD1-82B7B7996F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EA44FE-A8B0-8F84-DC38-E2D79A41572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7675922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F0A25-16D2-82B0-5E09-ABDD43E3509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D93F6E1-F585-6E9A-4113-6DD4955406E3}"/>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7AF1BF-6F24-6F82-D372-C7F3C3AD811A}"/>
              </a:ext>
            </a:extLst>
          </p:cNvPr>
          <p:cNvSpPr>
            <a:spLocks noGrp="1"/>
          </p:cNvSpPr>
          <p:nvPr>
            <p:ph type="dt" sz="half" idx="10"/>
          </p:nvPr>
        </p:nvSpPr>
        <p:spPr/>
        <p:txBody>
          <a:bodyPr/>
          <a:lstStyle/>
          <a:p>
            <a:fld id="{C4AF6695-1CB0-446B-88DF-0F611ECCF3C2}" type="datetimeFigureOut">
              <a:rPr lang="en-IN" smtClean="0"/>
              <a:t>21-08-2022</a:t>
            </a:fld>
            <a:endParaRPr lang="en-IN"/>
          </a:p>
        </p:txBody>
      </p:sp>
      <p:sp>
        <p:nvSpPr>
          <p:cNvPr id="5" name="Footer Placeholder 4">
            <a:extLst>
              <a:ext uri="{FF2B5EF4-FFF2-40B4-BE49-F238E27FC236}">
                <a16:creationId xmlns:a16="http://schemas.microsoft.com/office/drawing/2014/main" id="{1B840DAD-CEB8-FAF6-4AA7-EB2F4E1843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2E5F53-A541-769D-BF98-5A5C597424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1728047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33EF-6554-5942-C455-B97BBAFD2C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F45C9C-A592-B30D-D3E1-7EF0139D0D9E}"/>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DA40B7-9897-99F9-E1B4-6C8F19E33EFF}"/>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FC33BD-CBAE-5A26-0DBF-D48B6014753D}"/>
              </a:ext>
            </a:extLst>
          </p:cNvPr>
          <p:cNvSpPr>
            <a:spLocks noGrp="1"/>
          </p:cNvSpPr>
          <p:nvPr>
            <p:ph type="dt" sz="half" idx="10"/>
          </p:nvPr>
        </p:nvSpPr>
        <p:spPr/>
        <p:txBody>
          <a:bodyPr/>
          <a:lstStyle/>
          <a:p>
            <a:fld id="{C4AF6695-1CB0-446B-88DF-0F611ECCF3C2}" type="datetimeFigureOut">
              <a:rPr lang="en-IN" smtClean="0"/>
              <a:t>21-08-2022</a:t>
            </a:fld>
            <a:endParaRPr lang="en-IN"/>
          </a:p>
        </p:txBody>
      </p:sp>
      <p:sp>
        <p:nvSpPr>
          <p:cNvPr id="6" name="Footer Placeholder 5">
            <a:extLst>
              <a:ext uri="{FF2B5EF4-FFF2-40B4-BE49-F238E27FC236}">
                <a16:creationId xmlns:a16="http://schemas.microsoft.com/office/drawing/2014/main" id="{0BEF6F2D-057A-2361-252C-FE91D14FDE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2F8A8A-E9DD-1F24-8218-63AE8466A2D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834823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D36F-17A6-19E4-F37E-7658FC6C9C9D}"/>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0F6311-A26A-7A92-A801-198E78B0CDCF}"/>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C0631A2-800D-B03D-A93B-6A4CBFEB15E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B2F361-D39C-38CD-08F9-119B013C86E4}"/>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1688F6D-27FA-5517-BB07-49CBCF40F195}"/>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644A85-B4BA-4C93-538A-30A881BD800F}"/>
              </a:ext>
            </a:extLst>
          </p:cNvPr>
          <p:cNvSpPr>
            <a:spLocks noGrp="1"/>
          </p:cNvSpPr>
          <p:nvPr>
            <p:ph type="dt" sz="half" idx="10"/>
          </p:nvPr>
        </p:nvSpPr>
        <p:spPr/>
        <p:txBody>
          <a:bodyPr/>
          <a:lstStyle/>
          <a:p>
            <a:fld id="{C4AF6695-1CB0-446B-88DF-0F611ECCF3C2}" type="datetimeFigureOut">
              <a:rPr lang="en-IN" smtClean="0"/>
              <a:t>21-08-2022</a:t>
            </a:fld>
            <a:endParaRPr lang="en-IN"/>
          </a:p>
        </p:txBody>
      </p:sp>
      <p:sp>
        <p:nvSpPr>
          <p:cNvPr id="8" name="Footer Placeholder 7">
            <a:extLst>
              <a:ext uri="{FF2B5EF4-FFF2-40B4-BE49-F238E27FC236}">
                <a16:creationId xmlns:a16="http://schemas.microsoft.com/office/drawing/2014/main" id="{F78D285F-33A7-5B75-1D9A-DF227A9659B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EF9451-10D1-AA2A-4A46-FE785211D90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535938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7C118-30FB-BB0C-3887-09DFD894DA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C381EE-C26D-6397-A8ED-4A7C60534157}"/>
              </a:ext>
            </a:extLst>
          </p:cNvPr>
          <p:cNvSpPr>
            <a:spLocks noGrp="1"/>
          </p:cNvSpPr>
          <p:nvPr>
            <p:ph type="dt" sz="half" idx="10"/>
          </p:nvPr>
        </p:nvSpPr>
        <p:spPr/>
        <p:txBody>
          <a:bodyPr/>
          <a:lstStyle/>
          <a:p>
            <a:fld id="{C4AF6695-1CB0-446B-88DF-0F611ECCF3C2}" type="datetimeFigureOut">
              <a:rPr lang="en-IN" smtClean="0"/>
              <a:t>21-08-2022</a:t>
            </a:fld>
            <a:endParaRPr lang="en-IN"/>
          </a:p>
        </p:txBody>
      </p:sp>
      <p:sp>
        <p:nvSpPr>
          <p:cNvPr id="4" name="Footer Placeholder 3">
            <a:extLst>
              <a:ext uri="{FF2B5EF4-FFF2-40B4-BE49-F238E27FC236}">
                <a16:creationId xmlns:a16="http://schemas.microsoft.com/office/drawing/2014/main" id="{B6825B8B-A674-5FB6-0213-E97F991EEB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747B03-5088-C78E-B346-0EC1A4C5AAC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805050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C9916A-EA9D-0A5F-D2C6-00A6592B4AEF}"/>
              </a:ext>
            </a:extLst>
          </p:cNvPr>
          <p:cNvSpPr>
            <a:spLocks noGrp="1"/>
          </p:cNvSpPr>
          <p:nvPr>
            <p:ph type="dt" sz="half" idx="10"/>
          </p:nvPr>
        </p:nvSpPr>
        <p:spPr/>
        <p:txBody>
          <a:bodyPr/>
          <a:lstStyle/>
          <a:p>
            <a:fld id="{C4AF6695-1CB0-446B-88DF-0F611ECCF3C2}" type="datetimeFigureOut">
              <a:rPr lang="en-IN" smtClean="0"/>
              <a:t>21-08-2022</a:t>
            </a:fld>
            <a:endParaRPr lang="en-IN"/>
          </a:p>
        </p:txBody>
      </p:sp>
      <p:sp>
        <p:nvSpPr>
          <p:cNvPr id="3" name="Footer Placeholder 2">
            <a:extLst>
              <a:ext uri="{FF2B5EF4-FFF2-40B4-BE49-F238E27FC236}">
                <a16:creationId xmlns:a16="http://schemas.microsoft.com/office/drawing/2014/main" id="{5D96B025-66D6-CC76-8939-327485A2D2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CF9845-F0D7-C081-EEDC-2DDD749CC3D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0715121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8680-0782-FA2D-BA9B-76F399011072}"/>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154639-35ED-800C-D8B7-A4E4048E7B40}"/>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0A674E-3929-A723-E4AB-4FBDB5BF241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227AAB6-7B33-AA8E-55CF-E831C1A737CC}"/>
              </a:ext>
            </a:extLst>
          </p:cNvPr>
          <p:cNvSpPr>
            <a:spLocks noGrp="1"/>
          </p:cNvSpPr>
          <p:nvPr>
            <p:ph type="dt" sz="half" idx="10"/>
          </p:nvPr>
        </p:nvSpPr>
        <p:spPr/>
        <p:txBody>
          <a:bodyPr/>
          <a:lstStyle/>
          <a:p>
            <a:fld id="{C4AF6695-1CB0-446B-88DF-0F611ECCF3C2}" type="datetimeFigureOut">
              <a:rPr lang="en-IN" smtClean="0"/>
              <a:t>21-08-2022</a:t>
            </a:fld>
            <a:endParaRPr lang="en-IN"/>
          </a:p>
        </p:txBody>
      </p:sp>
      <p:sp>
        <p:nvSpPr>
          <p:cNvPr id="6" name="Footer Placeholder 5">
            <a:extLst>
              <a:ext uri="{FF2B5EF4-FFF2-40B4-BE49-F238E27FC236}">
                <a16:creationId xmlns:a16="http://schemas.microsoft.com/office/drawing/2014/main" id="{FD2272C8-4884-3B0C-6A09-C939B4618A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34D48C-2164-9DBD-AFB9-829AF0FFC8D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8080614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830F3-EAA4-0E84-34C1-F760A752D12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B77BA-0603-608E-99F8-1659F4C8E99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F6B06C28-4D13-0E8B-83CC-8F83F0186CB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0EC264C-8A2C-28F0-6078-56ACF3623FC5}"/>
              </a:ext>
            </a:extLst>
          </p:cNvPr>
          <p:cNvSpPr>
            <a:spLocks noGrp="1"/>
          </p:cNvSpPr>
          <p:nvPr>
            <p:ph type="dt" sz="half" idx="10"/>
          </p:nvPr>
        </p:nvSpPr>
        <p:spPr/>
        <p:txBody>
          <a:bodyPr/>
          <a:lstStyle/>
          <a:p>
            <a:fld id="{C4AF6695-1CB0-446B-88DF-0F611ECCF3C2}" type="datetimeFigureOut">
              <a:rPr lang="en-IN" smtClean="0"/>
              <a:t>21-08-2022</a:t>
            </a:fld>
            <a:endParaRPr lang="en-IN"/>
          </a:p>
        </p:txBody>
      </p:sp>
      <p:sp>
        <p:nvSpPr>
          <p:cNvPr id="6" name="Footer Placeholder 5">
            <a:extLst>
              <a:ext uri="{FF2B5EF4-FFF2-40B4-BE49-F238E27FC236}">
                <a16:creationId xmlns:a16="http://schemas.microsoft.com/office/drawing/2014/main" id="{0F71C1D4-6432-49A0-792E-D07F2DE8B1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419C79-D47E-4009-435B-A06F4B6017C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3414025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03EE73-67D2-6FD3-601D-54079071B07C}"/>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EE6283-ED44-D5E8-1076-AF9C1768BBF8}"/>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AAF3CC-54CC-4D70-38AA-1A0593CAB007}"/>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4AF6695-1CB0-446B-88DF-0F611ECCF3C2}" type="datetimeFigureOut">
              <a:rPr lang="en-IN" smtClean="0"/>
              <a:t>21-08-2022</a:t>
            </a:fld>
            <a:endParaRPr lang="en-IN"/>
          </a:p>
        </p:txBody>
      </p:sp>
      <p:sp>
        <p:nvSpPr>
          <p:cNvPr id="5" name="Footer Placeholder 4">
            <a:extLst>
              <a:ext uri="{FF2B5EF4-FFF2-40B4-BE49-F238E27FC236}">
                <a16:creationId xmlns:a16="http://schemas.microsoft.com/office/drawing/2014/main" id="{50D0B5FB-08CC-A484-082D-76F2C940950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BE8A62-CDAB-633B-2461-2170464813C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43703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18663"/>
            <a:ext cx="8512500" cy="336443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 – 1</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t>
            </a:r>
            <a:r>
              <a:rPr lang="en-GB" sz="2800" b="1" dirty="0">
                <a:solidFill>
                  <a:schemeClr val="accent5"/>
                </a:solidFill>
                <a:latin typeface="Montserrat"/>
                <a:ea typeface="Montserrat"/>
                <a:cs typeface="Montserrat"/>
                <a:sym typeface="Montserrat"/>
              </a:rPr>
              <a:t>Airbnb Booking Analysis</a:t>
            </a:r>
            <a:br>
              <a:rPr lang="en-GB" sz="2800" b="1" dirty="0">
                <a:solidFill>
                  <a:schemeClr val="accent5"/>
                </a:solidFill>
                <a:latin typeface="Montserrat"/>
                <a:ea typeface="Montserrat"/>
                <a:cs typeface="Montserrat"/>
                <a:sym typeface="Montserrat"/>
              </a:rPr>
            </a:br>
            <a:r>
              <a:rPr lang="en-GB" sz="2800" b="1" dirty="0">
                <a:solidFill>
                  <a:schemeClr val="accent5"/>
                </a:solidFill>
                <a:latin typeface="Montserrat"/>
                <a:ea typeface="Montserrat"/>
                <a:cs typeface="Montserrat"/>
                <a:sym typeface="Montserrat"/>
              </a:rPr>
              <a:t>                          </a:t>
            </a:r>
            <a:r>
              <a:rPr lang="en-GB" sz="2000" b="1" dirty="0">
                <a:solidFill>
                  <a:srgbClr val="FFC000"/>
                </a:solidFill>
                <a:latin typeface="Montserrat"/>
                <a:ea typeface="Montserrat"/>
                <a:cs typeface="Montserrat"/>
                <a:sym typeface="Montserrat"/>
              </a:rPr>
              <a:t>By – </a:t>
            </a:r>
            <a:r>
              <a:rPr lang="en-GB" sz="2000" b="1" dirty="0" err="1">
                <a:solidFill>
                  <a:srgbClr val="FFC000"/>
                </a:solidFill>
                <a:latin typeface="Montserrat"/>
                <a:ea typeface="Montserrat"/>
                <a:cs typeface="Montserrat"/>
                <a:sym typeface="Montserrat"/>
              </a:rPr>
              <a:t>Aishwarye</a:t>
            </a:r>
            <a:r>
              <a:rPr lang="en-GB" sz="2000" b="1" dirty="0">
                <a:solidFill>
                  <a:srgbClr val="FFC000"/>
                </a:solidFill>
                <a:latin typeface="Montserrat"/>
                <a:ea typeface="Montserrat"/>
                <a:cs typeface="Montserrat"/>
                <a:sym typeface="Montserrat"/>
              </a:rPr>
              <a:t> </a:t>
            </a:r>
            <a:r>
              <a:rPr lang="en-GB" sz="2000" b="1" dirty="0" err="1">
                <a:solidFill>
                  <a:srgbClr val="FFC000"/>
                </a:solidFill>
                <a:latin typeface="Montserrat"/>
                <a:ea typeface="Montserrat"/>
                <a:cs typeface="Montserrat"/>
                <a:sym typeface="Montserrat"/>
              </a:rPr>
              <a:t>Gangwar</a:t>
            </a:r>
            <a:endParaRPr sz="2800" b="1" dirty="0">
              <a:solidFill>
                <a:srgbClr val="FFC000"/>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FB6064-2199-CFC2-48E3-E429E828DC48}"/>
              </a:ext>
            </a:extLst>
          </p:cNvPr>
          <p:cNvSpPr>
            <a:spLocks noGrp="1"/>
          </p:cNvSpPr>
          <p:nvPr>
            <p:ph type="title"/>
          </p:nvPr>
        </p:nvSpPr>
        <p:spPr/>
        <p:txBody>
          <a:bodyPr/>
          <a:lstStyle/>
          <a:p>
            <a:r>
              <a:rPr kumimoji="0" lang="en-IN" sz="2900" b="0" i="0" u="none" strike="noStrike" kern="1200" cap="none" spc="0" normalizeH="0" baseline="0" noProof="0" dirty="0">
                <a:ln>
                  <a:noFill/>
                </a:ln>
                <a:solidFill>
                  <a:srgbClr val="FF0000"/>
                </a:solidFill>
                <a:effectLst/>
                <a:uLnTx/>
                <a:uFillTx/>
                <a:latin typeface="72 Black" panose="020B0A04030603020204" pitchFamily="34" charset="0"/>
                <a:ea typeface="+mj-ea"/>
                <a:cs typeface="72 Black" panose="020B0A04030603020204" pitchFamily="34" charset="0"/>
              </a:rPr>
              <a:t>Prediction on the bases of our Data set</a:t>
            </a:r>
            <a:endParaRPr lang="en-IN" dirty="0"/>
          </a:p>
        </p:txBody>
      </p:sp>
      <p:pic>
        <p:nvPicPr>
          <p:cNvPr id="7" name="Content Placeholder 6">
            <a:extLst>
              <a:ext uri="{FF2B5EF4-FFF2-40B4-BE49-F238E27FC236}">
                <a16:creationId xmlns:a16="http://schemas.microsoft.com/office/drawing/2014/main" id="{116F4512-BB57-1380-9356-A7BF5839527F}"/>
              </a:ext>
            </a:extLst>
          </p:cNvPr>
          <p:cNvPicPr>
            <a:picLocks noGrp="1" noChangeAspect="1"/>
          </p:cNvPicPr>
          <p:nvPr>
            <p:ph idx="1"/>
          </p:nvPr>
        </p:nvPicPr>
        <p:blipFill>
          <a:blip r:embed="rId2"/>
          <a:stretch>
            <a:fillRect/>
          </a:stretch>
        </p:blipFill>
        <p:spPr>
          <a:xfrm>
            <a:off x="-198783" y="1370013"/>
            <a:ext cx="8714133" cy="3262312"/>
          </a:xfrm>
          <a:prstGeom prst="rect">
            <a:avLst/>
          </a:prstGeom>
        </p:spPr>
      </p:pic>
    </p:spTree>
    <p:extLst>
      <p:ext uri="{BB962C8B-B14F-4D97-AF65-F5344CB8AC3E}">
        <p14:creationId xmlns:p14="http://schemas.microsoft.com/office/powerpoint/2010/main" val="3513845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EABA-2C17-7183-D477-F6D3B39FB859}"/>
              </a:ext>
            </a:extLst>
          </p:cNvPr>
          <p:cNvSpPr>
            <a:spLocks noGrp="1"/>
          </p:cNvSpPr>
          <p:nvPr>
            <p:ph type="title"/>
          </p:nvPr>
        </p:nvSpPr>
        <p:spPr/>
        <p:txBody>
          <a:bodyPr>
            <a:normAutofit/>
          </a:bodyPr>
          <a:lstStyle/>
          <a:p>
            <a:r>
              <a:rPr lang="en-US" sz="3200" dirty="0">
                <a:solidFill>
                  <a:srgbClr val="FF0000"/>
                </a:solidFill>
                <a:latin typeface="72 Black" panose="020B0A04030603020204" pitchFamily="34" charset="0"/>
                <a:cs typeface="72 Black" panose="020B0A04030603020204" pitchFamily="34" charset="0"/>
              </a:rPr>
              <a:t>Busiest host</a:t>
            </a:r>
            <a:endParaRPr lang="en-IN" sz="3200" dirty="0">
              <a:solidFill>
                <a:srgbClr val="FF0000"/>
              </a:solidFill>
              <a:latin typeface="72 Black" panose="020B0A04030603020204" pitchFamily="34" charset="0"/>
              <a:cs typeface="72 Black" panose="020B0A04030603020204" pitchFamily="34" charset="0"/>
            </a:endParaRPr>
          </a:p>
        </p:txBody>
      </p:sp>
      <p:sp>
        <p:nvSpPr>
          <p:cNvPr id="3" name="Content Placeholder 2">
            <a:extLst>
              <a:ext uri="{FF2B5EF4-FFF2-40B4-BE49-F238E27FC236}">
                <a16:creationId xmlns:a16="http://schemas.microsoft.com/office/drawing/2014/main" id="{7E7C5606-CB38-B050-56A6-4292F5232AAA}"/>
              </a:ext>
            </a:extLst>
          </p:cNvPr>
          <p:cNvSpPr>
            <a:spLocks noGrp="1"/>
          </p:cNvSpPr>
          <p:nvPr>
            <p:ph sz="half" idx="1"/>
          </p:nvPr>
        </p:nvSpPr>
        <p:spPr/>
        <p:txBody>
          <a:bodyPr>
            <a:normAutofit/>
          </a:bodyPr>
          <a:lstStyle/>
          <a:p>
            <a:r>
              <a:rPr lang="en-US" dirty="0"/>
              <a:t> Whichever host has the highest minimum night stay in their Airbnb he or she will be the busiest host cause there’ll be so much work to do in every day.</a:t>
            </a:r>
          </a:p>
          <a:p>
            <a:r>
              <a:rPr lang="en-US" dirty="0"/>
              <a:t>According to our analysis we found out that sonder(NYC) has the highest minimum night stay and after that Michael has the second busiest host</a:t>
            </a:r>
            <a:endParaRPr lang="en-IN" dirty="0"/>
          </a:p>
        </p:txBody>
      </p:sp>
      <p:pic>
        <p:nvPicPr>
          <p:cNvPr id="5" name="Content Placeholder 4">
            <a:extLst>
              <a:ext uri="{FF2B5EF4-FFF2-40B4-BE49-F238E27FC236}">
                <a16:creationId xmlns:a16="http://schemas.microsoft.com/office/drawing/2014/main" id="{C36F58DC-08EC-BAA9-A261-6E5D00D8BA69}"/>
              </a:ext>
            </a:extLst>
          </p:cNvPr>
          <p:cNvPicPr>
            <a:picLocks noGrp="1" noChangeAspect="1"/>
          </p:cNvPicPr>
          <p:nvPr>
            <p:ph sz="half" idx="2"/>
          </p:nvPr>
        </p:nvPicPr>
        <p:blipFill>
          <a:blip r:embed="rId2"/>
          <a:stretch>
            <a:fillRect/>
          </a:stretch>
        </p:blipFill>
        <p:spPr>
          <a:xfrm>
            <a:off x="4629150" y="1319249"/>
            <a:ext cx="3886200" cy="3313474"/>
          </a:xfrm>
          <a:prstGeom prst="rect">
            <a:avLst/>
          </a:prstGeom>
        </p:spPr>
      </p:pic>
    </p:spTree>
    <p:extLst>
      <p:ext uri="{BB962C8B-B14F-4D97-AF65-F5344CB8AC3E}">
        <p14:creationId xmlns:p14="http://schemas.microsoft.com/office/powerpoint/2010/main" val="1396234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ADE5-6D47-DC10-5E33-DF61F703D315}"/>
              </a:ext>
            </a:extLst>
          </p:cNvPr>
          <p:cNvSpPr>
            <a:spLocks noGrp="1"/>
          </p:cNvSpPr>
          <p:nvPr>
            <p:ph type="title"/>
          </p:nvPr>
        </p:nvSpPr>
        <p:spPr/>
        <p:txBody>
          <a:bodyPr>
            <a:normAutofit/>
          </a:bodyPr>
          <a:lstStyle/>
          <a:p>
            <a:r>
              <a:rPr lang="en-US" sz="3200" dirty="0">
                <a:solidFill>
                  <a:srgbClr val="FF0000"/>
                </a:solidFill>
                <a:latin typeface="72 Black" panose="020B0A04030603020204" pitchFamily="34" charset="0"/>
                <a:cs typeface="72 Black" panose="020B0A04030603020204" pitchFamily="34" charset="0"/>
              </a:rPr>
              <a:t>Traffic across the area and reasons</a:t>
            </a:r>
            <a:endParaRPr lang="en-IN" sz="3200" dirty="0">
              <a:solidFill>
                <a:srgbClr val="FF0000"/>
              </a:solidFill>
              <a:latin typeface="72 Black" panose="020B0A04030603020204" pitchFamily="34" charset="0"/>
              <a:cs typeface="72 Black" panose="020B0A04030603020204" pitchFamily="34" charset="0"/>
            </a:endParaRPr>
          </a:p>
        </p:txBody>
      </p:sp>
      <p:sp>
        <p:nvSpPr>
          <p:cNvPr id="5" name="Content Placeholder 4">
            <a:extLst>
              <a:ext uri="{FF2B5EF4-FFF2-40B4-BE49-F238E27FC236}">
                <a16:creationId xmlns:a16="http://schemas.microsoft.com/office/drawing/2014/main" id="{28155605-CBDB-0626-486E-9ED4F77B0DC6}"/>
              </a:ext>
            </a:extLst>
          </p:cNvPr>
          <p:cNvSpPr>
            <a:spLocks noGrp="1"/>
          </p:cNvSpPr>
          <p:nvPr>
            <p:ph idx="1"/>
          </p:nvPr>
        </p:nvSpPr>
        <p:spPr/>
        <p:txBody>
          <a:bodyPr/>
          <a:lstStyle/>
          <a:p>
            <a:r>
              <a:rPr lang="en-US" dirty="0"/>
              <a:t>In this context traffic is defined as how many people are going to that place to stay on Airbnb. We can say that busiest area across the whole data set.</a:t>
            </a:r>
          </a:p>
          <a:p>
            <a:r>
              <a:rPr lang="en-US" dirty="0"/>
              <a:t>According to our analysis, we found out that Manhattan is having the most traffic across the whole data set. cause Manhattan has most 1250 minimum night stay.</a:t>
            </a:r>
          </a:p>
          <a:p>
            <a:r>
              <a:rPr lang="en-US" dirty="0"/>
              <a:t>On the second, we have Brooklyn and Brooklyn have a 999 minimum night stay.</a:t>
            </a:r>
          </a:p>
          <a:p>
            <a:endParaRPr lang="en-IN" dirty="0"/>
          </a:p>
        </p:txBody>
      </p:sp>
    </p:spTree>
    <p:extLst>
      <p:ext uri="{BB962C8B-B14F-4D97-AF65-F5344CB8AC3E}">
        <p14:creationId xmlns:p14="http://schemas.microsoft.com/office/powerpoint/2010/main" val="3622520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EF0C14-115F-B8EB-E944-273212069379}"/>
              </a:ext>
            </a:extLst>
          </p:cNvPr>
          <p:cNvSpPr>
            <a:spLocks noGrp="1"/>
          </p:cNvSpPr>
          <p:nvPr>
            <p:ph type="title"/>
          </p:nvPr>
        </p:nvSpPr>
        <p:spPr/>
        <p:txBody>
          <a:bodyPr/>
          <a:lstStyle/>
          <a:p>
            <a:r>
              <a:rPr lang="en-US" dirty="0">
                <a:solidFill>
                  <a:srgbClr val="FF0000"/>
                </a:solidFill>
                <a:latin typeface="72 Black" panose="020B0A04030603020204" pitchFamily="34" charset="0"/>
                <a:cs typeface="72 Black" panose="020B0A04030603020204" pitchFamily="34" charset="0"/>
              </a:rPr>
              <a:t>Most preferable properties</a:t>
            </a:r>
            <a:endParaRPr lang="en-IN" dirty="0">
              <a:solidFill>
                <a:srgbClr val="FF0000"/>
              </a:solidFill>
              <a:latin typeface="72 Black" panose="020B0A04030603020204" pitchFamily="34" charset="0"/>
              <a:cs typeface="72 Black" panose="020B0A04030603020204" pitchFamily="34" charset="0"/>
            </a:endParaRPr>
          </a:p>
        </p:txBody>
      </p:sp>
      <p:sp>
        <p:nvSpPr>
          <p:cNvPr id="5" name="Content Placeholder 4">
            <a:extLst>
              <a:ext uri="{FF2B5EF4-FFF2-40B4-BE49-F238E27FC236}">
                <a16:creationId xmlns:a16="http://schemas.microsoft.com/office/drawing/2014/main" id="{CF2B1BA7-AA92-BD4D-F815-2BD6C89A4194}"/>
              </a:ext>
            </a:extLst>
          </p:cNvPr>
          <p:cNvSpPr>
            <a:spLocks noGrp="1"/>
          </p:cNvSpPr>
          <p:nvPr>
            <p:ph sz="half" idx="1"/>
          </p:nvPr>
        </p:nvSpPr>
        <p:spPr/>
        <p:txBody>
          <a:bodyPr>
            <a:normAutofit lnSpcReduction="10000"/>
          </a:bodyPr>
          <a:lstStyle/>
          <a:p>
            <a:r>
              <a:rPr lang="en-US" dirty="0"/>
              <a:t>We can easily predict the most likable properties by counting the number of reviews and properties gets.</a:t>
            </a:r>
          </a:p>
          <a:p>
            <a:r>
              <a:rPr lang="en-US" dirty="0"/>
              <a:t>So according to our analysis, we found out that a private bedroom in Manhattan has the most reviews so this Airbnb is the most preferable .and other preferable properties are defined in a pie chart.</a:t>
            </a:r>
            <a:endParaRPr lang="en-IN" dirty="0"/>
          </a:p>
        </p:txBody>
      </p:sp>
      <p:pic>
        <p:nvPicPr>
          <p:cNvPr id="7" name="Content Placeholder 6">
            <a:extLst>
              <a:ext uri="{FF2B5EF4-FFF2-40B4-BE49-F238E27FC236}">
                <a16:creationId xmlns:a16="http://schemas.microsoft.com/office/drawing/2014/main" id="{B5E99212-F86D-42C8-78C0-1A2F3C287B2D}"/>
              </a:ext>
            </a:extLst>
          </p:cNvPr>
          <p:cNvPicPr>
            <a:picLocks noGrp="1" noChangeAspect="1"/>
          </p:cNvPicPr>
          <p:nvPr>
            <p:ph sz="half" idx="2"/>
          </p:nvPr>
        </p:nvPicPr>
        <p:blipFill>
          <a:blip r:embed="rId2"/>
          <a:stretch>
            <a:fillRect/>
          </a:stretch>
        </p:blipFill>
        <p:spPr>
          <a:xfrm>
            <a:off x="4514849" y="1470423"/>
            <a:ext cx="4482567" cy="3263503"/>
          </a:xfrm>
          <a:prstGeom prst="rect">
            <a:avLst/>
          </a:prstGeom>
        </p:spPr>
      </p:pic>
    </p:spTree>
    <p:extLst>
      <p:ext uri="{BB962C8B-B14F-4D97-AF65-F5344CB8AC3E}">
        <p14:creationId xmlns:p14="http://schemas.microsoft.com/office/powerpoint/2010/main" val="394064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67E0-2ABF-0468-6B59-044188EA82E9}"/>
              </a:ext>
            </a:extLst>
          </p:cNvPr>
          <p:cNvSpPr>
            <a:spLocks noGrp="1"/>
          </p:cNvSpPr>
          <p:nvPr>
            <p:ph type="title"/>
          </p:nvPr>
        </p:nvSpPr>
        <p:spPr/>
        <p:txBody>
          <a:bodyPr>
            <a:normAutofit fontScale="90000"/>
          </a:bodyPr>
          <a:lstStyle/>
          <a:p>
            <a:r>
              <a:rPr lang="en-IN" sz="3600" dirty="0">
                <a:solidFill>
                  <a:srgbClr val="FF0000"/>
                </a:solidFill>
                <a:latin typeface="72 Black" panose="020B0A04030603020204" pitchFamily="34" charset="0"/>
                <a:cs typeface="72 Black" panose="020B0A04030603020204" pitchFamily="34" charset="0"/>
              </a:rPr>
              <a:t>Properties availabilities</a:t>
            </a:r>
            <a:br>
              <a:rPr lang="en-IN" dirty="0">
                <a:solidFill>
                  <a:srgbClr val="7030A0"/>
                </a:solidFill>
              </a:rPr>
            </a:br>
            <a:endParaRPr lang="en-IN" dirty="0"/>
          </a:p>
        </p:txBody>
      </p:sp>
      <p:sp>
        <p:nvSpPr>
          <p:cNvPr id="5" name="Content Placeholder 4">
            <a:extLst>
              <a:ext uri="{FF2B5EF4-FFF2-40B4-BE49-F238E27FC236}">
                <a16:creationId xmlns:a16="http://schemas.microsoft.com/office/drawing/2014/main" id="{4A9658D0-AA07-10E7-32E3-01D88A3C2DB8}"/>
              </a:ext>
            </a:extLst>
          </p:cNvPr>
          <p:cNvSpPr>
            <a:spLocks noGrp="1"/>
          </p:cNvSpPr>
          <p:nvPr>
            <p:ph idx="1"/>
          </p:nvPr>
        </p:nvSpPr>
        <p:spPr/>
        <p:txBody>
          <a:bodyPr/>
          <a:lstStyle/>
          <a:p>
            <a:r>
              <a:rPr lang="en-US" dirty="0"/>
              <a:t> various properties are not available throughout the year so in this analysis, we found out the availabilities of every Airbnb.</a:t>
            </a:r>
          </a:p>
          <a:p>
            <a:r>
              <a:rPr lang="en-US" dirty="0"/>
              <a:t>So we set a mark of 200 days to watch how many properties are available for more than 200 days.</a:t>
            </a:r>
          </a:p>
          <a:p>
            <a:r>
              <a:rPr lang="en-US" dirty="0"/>
              <a:t>According to our analysis we found out that 42.62 % of properties are only available for more than 200 days.</a:t>
            </a:r>
          </a:p>
          <a:p>
            <a:r>
              <a:rPr lang="en-US" dirty="0"/>
              <a:t>So the rest 57.38% of properties are not available for more than 200 days.</a:t>
            </a:r>
          </a:p>
          <a:p>
            <a:endParaRPr lang="en-US" dirty="0"/>
          </a:p>
          <a:p>
            <a:endParaRPr lang="en-IN" dirty="0"/>
          </a:p>
        </p:txBody>
      </p:sp>
    </p:spTree>
    <p:extLst>
      <p:ext uri="{BB962C8B-B14F-4D97-AF65-F5344CB8AC3E}">
        <p14:creationId xmlns:p14="http://schemas.microsoft.com/office/powerpoint/2010/main" val="881533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A0435-2E1E-EEC0-2957-7F18F1AE8345}"/>
              </a:ext>
            </a:extLst>
          </p:cNvPr>
          <p:cNvSpPr>
            <a:spLocks noGrp="1"/>
          </p:cNvSpPr>
          <p:nvPr>
            <p:ph type="title"/>
          </p:nvPr>
        </p:nvSpPr>
        <p:spPr>
          <a:xfrm>
            <a:off x="685800" y="141221"/>
            <a:ext cx="7886700" cy="994172"/>
          </a:xfrm>
        </p:spPr>
        <p:txBody>
          <a:bodyPr>
            <a:normAutofit/>
          </a:bodyPr>
          <a:lstStyle/>
          <a:p>
            <a:r>
              <a:rPr lang="en-US" sz="3200" dirty="0">
                <a:solidFill>
                  <a:srgbClr val="FF0000"/>
                </a:solidFill>
                <a:latin typeface="72 Black" panose="020B0A04030603020204" pitchFamily="34" charset="0"/>
                <a:cs typeface="72 Black" panose="020B0A04030603020204" pitchFamily="34" charset="0"/>
              </a:rPr>
              <a:t>Airbnb across whole </a:t>
            </a:r>
            <a:r>
              <a:rPr lang="en-US" sz="3200" dirty="0" err="1">
                <a:solidFill>
                  <a:srgbClr val="FF0000"/>
                </a:solidFill>
                <a:latin typeface="72 Black" panose="020B0A04030603020204" pitchFamily="34" charset="0"/>
                <a:cs typeface="72 Black" panose="020B0A04030603020204" pitchFamily="34" charset="0"/>
              </a:rPr>
              <a:t>neighbourhood</a:t>
            </a:r>
            <a:endParaRPr lang="en-IN" sz="3200" dirty="0">
              <a:solidFill>
                <a:srgbClr val="FF0000"/>
              </a:solidFill>
              <a:latin typeface="72 Black" panose="020B0A04030603020204" pitchFamily="34" charset="0"/>
              <a:cs typeface="72 Black" panose="020B0A04030603020204" pitchFamily="34" charset="0"/>
            </a:endParaRPr>
          </a:p>
        </p:txBody>
      </p:sp>
      <p:sp>
        <p:nvSpPr>
          <p:cNvPr id="3" name="Content Placeholder 2">
            <a:extLst>
              <a:ext uri="{FF2B5EF4-FFF2-40B4-BE49-F238E27FC236}">
                <a16:creationId xmlns:a16="http://schemas.microsoft.com/office/drawing/2014/main" id="{8F63915C-D02E-7BDD-D66B-2E14B54DD951}"/>
              </a:ext>
            </a:extLst>
          </p:cNvPr>
          <p:cNvSpPr>
            <a:spLocks noGrp="1"/>
          </p:cNvSpPr>
          <p:nvPr>
            <p:ph sz="half" idx="1"/>
          </p:nvPr>
        </p:nvSpPr>
        <p:spPr/>
        <p:txBody>
          <a:bodyPr>
            <a:normAutofit lnSpcReduction="10000"/>
          </a:bodyPr>
          <a:lstStyle/>
          <a:p>
            <a:r>
              <a:rPr lang="en-US" dirty="0"/>
              <a:t>In this analysis we tried to find out how many Airbnb are there in each neighborhood group.</a:t>
            </a:r>
          </a:p>
          <a:p>
            <a:r>
              <a:rPr lang="en-US" dirty="0"/>
              <a:t>According to our analysis,  we found out that Manhattan has the most number of Airbnb and Brooklyn has the second most number of Airbnb.</a:t>
            </a:r>
          </a:p>
          <a:p>
            <a:r>
              <a:rPr lang="en-US" dirty="0"/>
              <a:t>Staten Island and the Bronx have the least amount of Airbnb.</a:t>
            </a:r>
          </a:p>
          <a:p>
            <a:endParaRPr lang="en-IN" dirty="0"/>
          </a:p>
        </p:txBody>
      </p:sp>
      <p:pic>
        <p:nvPicPr>
          <p:cNvPr id="5" name="Content Placeholder 4">
            <a:extLst>
              <a:ext uri="{FF2B5EF4-FFF2-40B4-BE49-F238E27FC236}">
                <a16:creationId xmlns:a16="http://schemas.microsoft.com/office/drawing/2014/main" id="{3A7B6723-9AF8-D62C-7749-23D34BB9D072}"/>
              </a:ext>
            </a:extLst>
          </p:cNvPr>
          <p:cNvPicPr>
            <a:picLocks noGrp="1" noChangeAspect="1"/>
          </p:cNvPicPr>
          <p:nvPr>
            <p:ph sz="half" idx="2"/>
          </p:nvPr>
        </p:nvPicPr>
        <p:blipFill>
          <a:blip r:embed="rId2"/>
          <a:stretch>
            <a:fillRect/>
          </a:stretch>
        </p:blipFill>
        <p:spPr>
          <a:xfrm>
            <a:off x="4629150" y="1369219"/>
            <a:ext cx="3886200" cy="3263504"/>
          </a:xfrm>
          <a:prstGeom prst="rect">
            <a:avLst/>
          </a:prstGeom>
        </p:spPr>
      </p:pic>
    </p:spTree>
    <p:extLst>
      <p:ext uri="{BB962C8B-B14F-4D97-AF65-F5344CB8AC3E}">
        <p14:creationId xmlns:p14="http://schemas.microsoft.com/office/powerpoint/2010/main" val="1183726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4810-7915-13DC-2339-E079DFF32542}"/>
              </a:ext>
            </a:extLst>
          </p:cNvPr>
          <p:cNvSpPr>
            <a:spLocks noGrp="1"/>
          </p:cNvSpPr>
          <p:nvPr>
            <p:ph type="title"/>
          </p:nvPr>
        </p:nvSpPr>
        <p:spPr/>
        <p:txBody>
          <a:bodyPr/>
          <a:lstStyle/>
          <a:p>
            <a:r>
              <a:rPr lang="en-US" dirty="0">
                <a:solidFill>
                  <a:srgbClr val="FF0000"/>
                </a:solidFill>
                <a:latin typeface="72 Black" panose="020B0A04030603020204" pitchFamily="34" charset="0"/>
                <a:cs typeface="72 Black" panose="020B0A04030603020204" pitchFamily="34" charset="0"/>
              </a:rPr>
              <a:t>Building a correlational graph</a:t>
            </a:r>
            <a:endParaRPr lang="en-IN" dirty="0">
              <a:solidFill>
                <a:srgbClr val="FF0000"/>
              </a:solidFill>
              <a:latin typeface="72 Black" panose="020B0A04030603020204" pitchFamily="34" charset="0"/>
              <a:cs typeface="72 Black" panose="020B0A04030603020204" pitchFamily="34" charset="0"/>
            </a:endParaRPr>
          </a:p>
        </p:txBody>
      </p:sp>
      <p:sp>
        <p:nvSpPr>
          <p:cNvPr id="3" name="Content Placeholder 2">
            <a:extLst>
              <a:ext uri="{FF2B5EF4-FFF2-40B4-BE49-F238E27FC236}">
                <a16:creationId xmlns:a16="http://schemas.microsoft.com/office/drawing/2014/main" id="{AD6CBB20-0061-B871-D86C-3AA31E6E1A53}"/>
              </a:ext>
            </a:extLst>
          </p:cNvPr>
          <p:cNvSpPr>
            <a:spLocks noGrp="1"/>
          </p:cNvSpPr>
          <p:nvPr>
            <p:ph sz="half" idx="1"/>
          </p:nvPr>
        </p:nvSpPr>
        <p:spPr/>
        <p:txBody>
          <a:bodyPr>
            <a:normAutofit lnSpcReduction="10000"/>
          </a:bodyPr>
          <a:lstStyle/>
          <a:p>
            <a:r>
              <a:rPr lang="en-US" dirty="0"/>
              <a:t>Here we are using a heatmap for defining the correlation between various values.</a:t>
            </a:r>
          </a:p>
          <a:p>
            <a:r>
              <a:rPr lang="en-US" dirty="0"/>
              <a:t>We can find various relations with every aspect of the data frame.</a:t>
            </a:r>
          </a:p>
          <a:p>
            <a:r>
              <a:rPr lang="en-US" dirty="0"/>
              <a:t>Some of them are heavily correlated and some of them are mutually apart from each other.</a:t>
            </a:r>
            <a:br>
              <a:rPr lang="en-US" dirty="0"/>
            </a:br>
            <a:endParaRPr lang="en-US" dirty="0"/>
          </a:p>
          <a:p>
            <a:endParaRPr lang="en-IN" dirty="0"/>
          </a:p>
        </p:txBody>
      </p:sp>
      <p:pic>
        <p:nvPicPr>
          <p:cNvPr id="1028" name="Picture 4">
            <a:extLst>
              <a:ext uri="{FF2B5EF4-FFF2-40B4-BE49-F238E27FC236}">
                <a16:creationId xmlns:a16="http://schemas.microsoft.com/office/drawing/2014/main" id="{4AA00B73-3A9B-D565-E1E7-9FF91DA01F1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60106" y="1370013"/>
            <a:ext cx="4383894" cy="3262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164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7348-EF50-B079-E169-C417D439CBA3}"/>
              </a:ext>
            </a:extLst>
          </p:cNvPr>
          <p:cNvSpPr>
            <a:spLocks noGrp="1"/>
          </p:cNvSpPr>
          <p:nvPr>
            <p:ph type="title"/>
          </p:nvPr>
        </p:nvSpPr>
        <p:spPr/>
        <p:txBody>
          <a:bodyPr>
            <a:normAutofit/>
          </a:bodyPr>
          <a:lstStyle/>
          <a:p>
            <a:r>
              <a:rPr lang="en-US" sz="3200" dirty="0">
                <a:solidFill>
                  <a:srgbClr val="FF0000"/>
                </a:solidFill>
                <a:latin typeface="72 Black" panose="020B0A04030603020204" pitchFamily="34" charset="0"/>
                <a:cs typeface="72 Black" panose="020B0A04030603020204" pitchFamily="34" charset="0"/>
              </a:rPr>
              <a:t>Conclusion</a:t>
            </a:r>
            <a:endParaRPr lang="en-IN" sz="3200" dirty="0">
              <a:solidFill>
                <a:srgbClr val="FF0000"/>
              </a:solidFill>
              <a:latin typeface="72 Black" panose="020B0A04030603020204" pitchFamily="34" charset="0"/>
              <a:cs typeface="72 Black" panose="020B0A04030603020204" pitchFamily="34" charset="0"/>
            </a:endParaRPr>
          </a:p>
        </p:txBody>
      </p:sp>
      <p:sp>
        <p:nvSpPr>
          <p:cNvPr id="3" name="Content Placeholder 2">
            <a:extLst>
              <a:ext uri="{FF2B5EF4-FFF2-40B4-BE49-F238E27FC236}">
                <a16:creationId xmlns:a16="http://schemas.microsoft.com/office/drawing/2014/main" id="{32686AD8-853C-A3FA-D29E-9C4250DAC256}"/>
              </a:ext>
            </a:extLst>
          </p:cNvPr>
          <p:cNvSpPr>
            <a:spLocks noGrp="1"/>
          </p:cNvSpPr>
          <p:nvPr>
            <p:ph idx="1"/>
          </p:nvPr>
        </p:nvSpPr>
        <p:spPr/>
        <p:txBody>
          <a:bodyPr/>
          <a:lstStyle/>
          <a:p>
            <a:r>
              <a:rPr lang="en-US" dirty="0"/>
              <a:t>So according to our analysis we found out various of point some of them are listed below</a:t>
            </a:r>
          </a:p>
          <a:p>
            <a:pPr marL="457200" indent="-457200">
              <a:buFont typeface="+mj-lt"/>
              <a:buAutoNum type="arabicPeriod"/>
            </a:pPr>
            <a:r>
              <a:rPr lang="en-IN" dirty="0"/>
              <a:t>We found out that Sonder(NYC) is the most number of listed hosts among the whole data set.</a:t>
            </a:r>
          </a:p>
          <a:p>
            <a:pPr marL="457200" indent="-457200">
              <a:buFont typeface="+mj-lt"/>
              <a:buAutoNum type="arabicPeriod"/>
            </a:pPr>
            <a:r>
              <a:rPr lang="en-IN" dirty="0"/>
              <a:t>The Most listed </a:t>
            </a:r>
            <a:r>
              <a:rPr lang="en-IN" dirty="0" err="1"/>
              <a:t>neighborhoods</a:t>
            </a:r>
            <a:r>
              <a:rPr lang="en-IN" dirty="0"/>
              <a:t> in Manhattan and Brooklyn</a:t>
            </a:r>
          </a:p>
          <a:p>
            <a:pPr marL="457200" indent="-457200">
              <a:buFont typeface="+mj-lt"/>
              <a:buAutoNum type="arabicPeriod"/>
            </a:pPr>
            <a:r>
              <a:rPr lang="en-IN" dirty="0"/>
              <a:t>Prices of private rooms and entire apartments are on the higher side, cause these kinds of room types are preferred by most people.</a:t>
            </a:r>
          </a:p>
          <a:p>
            <a:pPr marL="457200" indent="-457200">
              <a:buFont typeface="+mj-lt"/>
              <a:buAutoNum type="arabicPeriod"/>
            </a:pPr>
            <a:r>
              <a:rPr lang="en-IN" dirty="0"/>
              <a:t>Busies host are Sonder(NYC),</a:t>
            </a:r>
            <a:r>
              <a:rPr lang="en-IN" dirty="0" err="1"/>
              <a:t>Blueground</a:t>
            </a:r>
            <a:r>
              <a:rPr lang="en-IN" dirty="0"/>
              <a:t> and Michael.</a:t>
            </a:r>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2717522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9AC7-40DB-62E0-8E5F-9620DA5715F9}"/>
              </a:ext>
            </a:extLst>
          </p:cNvPr>
          <p:cNvSpPr>
            <a:spLocks noGrp="1"/>
          </p:cNvSpPr>
          <p:nvPr>
            <p:ph type="title"/>
          </p:nvPr>
        </p:nvSpPr>
        <p:spPr/>
        <p:txBody>
          <a:bodyPr/>
          <a:lstStyle/>
          <a:p>
            <a:r>
              <a:rPr lang="en-US" dirty="0">
                <a:solidFill>
                  <a:srgbClr val="FF0000"/>
                </a:solidFill>
                <a:latin typeface="72 Black" panose="020B0A04030603020204" pitchFamily="34" charset="0"/>
                <a:cs typeface="72 Black" panose="020B0A04030603020204" pitchFamily="34" charset="0"/>
              </a:rPr>
              <a:t>Conclusion</a:t>
            </a:r>
            <a:endParaRPr lang="en-IN" dirty="0">
              <a:solidFill>
                <a:srgbClr val="FF0000"/>
              </a:solidFill>
              <a:latin typeface="72 Black" panose="020B0A04030603020204" pitchFamily="34" charset="0"/>
              <a:cs typeface="72 Black" panose="020B0A04030603020204" pitchFamily="34" charset="0"/>
            </a:endParaRPr>
          </a:p>
        </p:txBody>
      </p:sp>
      <p:sp>
        <p:nvSpPr>
          <p:cNvPr id="3" name="Content Placeholder 2">
            <a:extLst>
              <a:ext uri="{FF2B5EF4-FFF2-40B4-BE49-F238E27FC236}">
                <a16:creationId xmlns:a16="http://schemas.microsoft.com/office/drawing/2014/main" id="{7D365D58-3A90-6E69-1EB4-DAC65FA80930}"/>
              </a:ext>
            </a:extLst>
          </p:cNvPr>
          <p:cNvSpPr>
            <a:spLocks noGrp="1"/>
          </p:cNvSpPr>
          <p:nvPr>
            <p:ph idx="1"/>
          </p:nvPr>
        </p:nvSpPr>
        <p:spPr/>
        <p:txBody>
          <a:bodyPr/>
          <a:lstStyle/>
          <a:p>
            <a:pPr marL="0" indent="0">
              <a:buNone/>
            </a:pPr>
            <a:r>
              <a:rPr lang="en-US" dirty="0"/>
              <a:t>5. Most people want to visit Manhattan and Brooklyn cause of that these neighborhoods have the highest amount of traffic.</a:t>
            </a:r>
          </a:p>
          <a:p>
            <a:pPr marL="0" indent="0">
              <a:buNone/>
            </a:pPr>
            <a:r>
              <a:rPr lang="en-US" dirty="0"/>
              <a:t>6. The Most preferable property of this data set is ‘a private bedroom in Manhattan.</a:t>
            </a:r>
          </a:p>
          <a:p>
            <a:pPr marL="0" indent="0">
              <a:buNone/>
            </a:pPr>
            <a:r>
              <a:rPr lang="en-US" dirty="0"/>
              <a:t>7. Only 42.64 % of properties are available for more than 200 days.</a:t>
            </a:r>
          </a:p>
          <a:p>
            <a:pPr marL="0" indent="0">
              <a:buNone/>
            </a:pPr>
            <a:r>
              <a:rPr lang="en-US" dirty="0"/>
              <a:t>8. Manhattan has the most number of Airbnb.</a:t>
            </a:r>
          </a:p>
          <a:p>
            <a:pPr marL="0" indent="0">
              <a:buNone/>
            </a:pPr>
            <a:endParaRPr lang="en-IN" dirty="0"/>
          </a:p>
        </p:txBody>
      </p:sp>
    </p:spTree>
    <p:extLst>
      <p:ext uri="{BB962C8B-B14F-4D97-AF65-F5344CB8AC3E}">
        <p14:creationId xmlns:p14="http://schemas.microsoft.com/office/powerpoint/2010/main" val="1176642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46A1-1F2F-08AF-7D7C-97B4CDC4198C}"/>
              </a:ext>
            </a:extLst>
          </p:cNvPr>
          <p:cNvSpPr>
            <a:spLocks noGrp="1"/>
          </p:cNvSpPr>
          <p:nvPr>
            <p:ph type="title"/>
          </p:nvPr>
        </p:nvSpPr>
        <p:spPr/>
        <p:txBody>
          <a:bodyPr>
            <a:normAutofit fontScale="90000"/>
          </a:bodyPr>
          <a:lstStyle/>
          <a:p>
            <a:r>
              <a:rPr lang="en-IN" dirty="0">
                <a:solidFill>
                  <a:srgbClr val="FF0000"/>
                </a:solidFill>
                <a:latin typeface="72 Black" panose="020B0A04030603020204" pitchFamily="34" charset="0"/>
                <a:cs typeface="72 Black" panose="020B0A04030603020204" pitchFamily="34" charset="0"/>
              </a:rPr>
              <a:t>Content</a:t>
            </a:r>
            <a:br>
              <a:rPr lang="en-IN"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2DC5DB45-1BA6-3AED-0C0E-A70984621164}"/>
              </a:ext>
            </a:extLst>
          </p:cNvPr>
          <p:cNvSpPr>
            <a:spLocks noGrp="1"/>
          </p:cNvSpPr>
          <p:nvPr>
            <p:ph idx="1"/>
          </p:nvPr>
        </p:nvSpPr>
        <p:spPr>
          <a:xfrm>
            <a:off x="628650" y="928360"/>
            <a:ext cx="7886700" cy="3704363"/>
          </a:xfrm>
        </p:spPr>
        <p:txBody>
          <a:bodyPr>
            <a:normAutofit fontScale="77500" lnSpcReduction="20000"/>
          </a:bodyPr>
          <a:lstStyle/>
          <a:p>
            <a:r>
              <a:rPr lang="en-IN" dirty="0">
                <a:solidFill>
                  <a:srgbClr val="7030A0"/>
                </a:solidFill>
              </a:rPr>
              <a:t>About Airbnb</a:t>
            </a:r>
          </a:p>
          <a:p>
            <a:r>
              <a:rPr lang="en-IN" dirty="0">
                <a:solidFill>
                  <a:srgbClr val="7030A0"/>
                </a:solidFill>
              </a:rPr>
              <a:t>Data summary</a:t>
            </a:r>
          </a:p>
          <a:p>
            <a:r>
              <a:rPr lang="en-IN" dirty="0">
                <a:solidFill>
                  <a:srgbClr val="7030A0"/>
                </a:solidFill>
              </a:rPr>
              <a:t>Problems in Data set</a:t>
            </a:r>
          </a:p>
          <a:p>
            <a:r>
              <a:rPr lang="en-IN" dirty="0">
                <a:solidFill>
                  <a:srgbClr val="7030A0"/>
                </a:solidFill>
              </a:rPr>
              <a:t>Data cleaning</a:t>
            </a:r>
          </a:p>
          <a:p>
            <a:r>
              <a:rPr lang="en-IN" dirty="0">
                <a:solidFill>
                  <a:srgbClr val="7030A0"/>
                </a:solidFill>
              </a:rPr>
              <a:t>Information about hosts and neighbourhood</a:t>
            </a:r>
          </a:p>
          <a:p>
            <a:r>
              <a:rPr lang="en-IN" dirty="0">
                <a:solidFill>
                  <a:srgbClr val="7030A0"/>
                </a:solidFill>
              </a:rPr>
              <a:t>Prediction on the bases of our Data set</a:t>
            </a:r>
          </a:p>
          <a:p>
            <a:r>
              <a:rPr lang="en-IN" dirty="0">
                <a:solidFill>
                  <a:srgbClr val="7030A0"/>
                </a:solidFill>
              </a:rPr>
              <a:t>Busiest host of entire Data set</a:t>
            </a:r>
          </a:p>
          <a:p>
            <a:r>
              <a:rPr lang="en-IN" dirty="0">
                <a:solidFill>
                  <a:srgbClr val="7030A0"/>
                </a:solidFill>
              </a:rPr>
              <a:t>Traffic across the area and reasons</a:t>
            </a:r>
          </a:p>
          <a:p>
            <a:r>
              <a:rPr lang="en-IN" dirty="0">
                <a:solidFill>
                  <a:srgbClr val="7030A0"/>
                </a:solidFill>
              </a:rPr>
              <a:t>Most preferable properties</a:t>
            </a:r>
          </a:p>
          <a:p>
            <a:r>
              <a:rPr lang="en-IN" dirty="0">
                <a:solidFill>
                  <a:srgbClr val="7030A0"/>
                </a:solidFill>
              </a:rPr>
              <a:t>Properties availabilities</a:t>
            </a:r>
          </a:p>
          <a:p>
            <a:r>
              <a:rPr lang="en-IN" dirty="0">
                <a:solidFill>
                  <a:srgbClr val="7030A0"/>
                </a:solidFill>
              </a:rPr>
              <a:t>Airbnb across the whole neighbourhood</a:t>
            </a:r>
          </a:p>
          <a:p>
            <a:r>
              <a:rPr lang="en-IN" dirty="0">
                <a:solidFill>
                  <a:srgbClr val="7030A0"/>
                </a:solidFill>
              </a:rPr>
              <a:t>Building a correlational graph</a:t>
            </a:r>
          </a:p>
          <a:p>
            <a:r>
              <a:rPr lang="en-IN" dirty="0">
                <a:solidFill>
                  <a:srgbClr val="7030A0"/>
                </a:solidFill>
              </a:rPr>
              <a:t>Conclusion</a:t>
            </a:r>
          </a:p>
          <a:p>
            <a:endParaRPr lang="en-IN" dirty="0">
              <a:solidFill>
                <a:srgbClr val="7030A0"/>
              </a:solidFill>
            </a:endParaRPr>
          </a:p>
          <a:p>
            <a:endParaRPr lang="en-IN" dirty="0">
              <a:solidFill>
                <a:srgbClr val="7030A0"/>
              </a:solidFill>
            </a:endParaRPr>
          </a:p>
          <a:p>
            <a:endParaRPr lang="en-IN" dirty="0">
              <a:solidFill>
                <a:srgbClr val="7030A0"/>
              </a:solidFill>
            </a:endParaRPr>
          </a:p>
          <a:p>
            <a:endParaRPr lang="en-IN" dirty="0">
              <a:solidFill>
                <a:srgbClr val="7030A0"/>
              </a:solidFill>
            </a:endParaRPr>
          </a:p>
          <a:p>
            <a:endParaRPr lang="en-IN" dirty="0">
              <a:solidFill>
                <a:srgbClr val="7030A0"/>
              </a:solidFill>
            </a:endParaRPr>
          </a:p>
          <a:p>
            <a:endParaRPr lang="en-IN" dirty="0">
              <a:solidFill>
                <a:srgbClr val="7030A0"/>
              </a:solidFill>
            </a:endParaRPr>
          </a:p>
          <a:p>
            <a:endParaRPr lang="en-IN" dirty="0">
              <a:solidFill>
                <a:srgbClr val="7030A0"/>
              </a:solidFill>
            </a:endParaRPr>
          </a:p>
          <a:p>
            <a:endParaRPr lang="en-IN" dirty="0">
              <a:solidFill>
                <a:srgbClr val="002060"/>
              </a:solidFill>
            </a:endParaRPr>
          </a:p>
        </p:txBody>
      </p:sp>
    </p:spTree>
    <p:extLst>
      <p:ext uri="{BB962C8B-B14F-4D97-AF65-F5344CB8AC3E}">
        <p14:creationId xmlns:p14="http://schemas.microsoft.com/office/powerpoint/2010/main" val="203274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EFB8B-416A-B8EE-C062-50DB2BAC2F00}"/>
              </a:ext>
            </a:extLst>
          </p:cNvPr>
          <p:cNvSpPr>
            <a:spLocks noGrp="1"/>
          </p:cNvSpPr>
          <p:nvPr>
            <p:ph type="title"/>
          </p:nvPr>
        </p:nvSpPr>
        <p:spPr/>
        <p:txBody>
          <a:bodyPr/>
          <a:lstStyle/>
          <a:p>
            <a:r>
              <a:rPr lang="en-IN" dirty="0">
                <a:solidFill>
                  <a:srgbClr val="FF0000"/>
                </a:solidFill>
                <a:latin typeface="72 Black" panose="020B0A04030603020204" pitchFamily="34" charset="0"/>
                <a:cs typeface="72 Black" panose="020B0A04030603020204" pitchFamily="34" charset="0"/>
              </a:rPr>
              <a:t>About Airbnb</a:t>
            </a:r>
          </a:p>
        </p:txBody>
      </p:sp>
      <p:sp>
        <p:nvSpPr>
          <p:cNvPr id="3" name="Content Placeholder 2">
            <a:extLst>
              <a:ext uri="{FF2B5EF4-FFF2-40B4-BE49-F238E27FC236}">
                <a16:creationId xmlns:a16="http://schemas.microsoft.com/office/drawing/2014/main" id="{2919AF0D-BCBC-4600-DBEC-4DABE1A6D41A}"/>
              </a:ext>
            </a:extLst>
          </p:cNvPr>
          <p:cNvSpPr>
            <a:spLocks noGrp="1"/>
          </p:cNvSpPr>
          <p:nvPr>
            <p:ph idx="1"/>
          </p:nvPr>
        </p:nvSpPr>
        <p:spPr/>
        <p:txBody>
          <a:bodyPr/>
          <a:lstStyle/>
          <a:p>
            <a:r>
              <a:rPr lang="en-US" dirty="0"/>
              <a:t>Airbnb is an American company that operates an online marketplace for lodging, primarily homestays for vacation rentals, and tourism activities. Based in San Francisco, California, the platform is accessible via website and mobile app. Airbnb does not own any of the listed properties; instead, it profits by receiving commission from each booking. The company was founded in 2008 by Brian </a:t>
            </a:r>
            <a:r>
              <a:rPr lang="en-US" dirty="0" err="1"/>
              <a:t>Chesky</a:t>
            </a:r>
            <a:r>
              <a:rPr lang="en-US" dirty="0"/>
              <a:t>, Nathan </a:t>
            </a:r>
            <a:r>
              <a:rPr lang="en-US" dirty="0" err="1"/>
              <a:t>Blecharczyk</a:t>
            </a:r>
            <a:r>
              <a:rPr lang="en-US" dirty="0"/>
              <a:t>, and Joe </a:t>
            </a:r>
            <a:r>
              <a:rPr lang="en-US" dirty="0" err="1"/>
              <a:t>Gebbia</a:t>
            </a:r>
            <a:r>
              <a:rPr lang="en-US" dirty="0"/>
              <a:t>. Airbnb is a shortened version of its original name, AirBedandBreakfast.com.</a:t>
            </a:r>
            <a:endParaRPr lang="en-IN" dirty="0"/>
          </a:p>
        </p:txBody>
      </p:sp>
    </p:spTree>
    <p:extLst>
      <p:ext uri="{BB962C8B-B14F-4D97-AF65-F5344CB8AC3E}">
        <p14:creationId xmlns:p14="http://schemas.microsoft.com/office/powerpoint/2010/main" val="338131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EA59-C737-A348-BAED-E3DC7197748A}"/>
              </a:ext>
            </a:extLst>
          </p:cNvPr>
          <p:cNvSpPr>
            <a:spLocks noGrp="1"/>
          </p:cNvSpPr>
          <p:nvPr>
            <p:ph type="title"/>
          </p:nvPr>
        </p:nvSpPr>
        <p:spPr/>
        <p:txBody>
          <a:bodyPr/>
          <a:lstStyle/>
          <a:p>
            <a:r>
              <a:rPr lang="en-IN" dirty="0">
                <a:solidFill>
                  <a:srgbClr val="FF0000"/>
                </a:solidFill>
                <a:latin typeface="72 Black" panose="020B0A04030603020204" pitchFamily="34" charset="0"/>
                <a:cs typeface="72 Black" panose="020B0A04030603020204" pitchFamily="34" charset="0"/>
              </a:rPr>
              <a:t>Data summary</a:t>
            </a:r>
          </a:p>
        </p:txBody>
      </p:sp>
      <p:sp>
        <p:nvSpPr>
          <p:cNvPr id="3" name="Content Placeholder 2">
            <a:extLst>
              <a:ext uri="{FF2B5EF4-FFF2-40B4-BE49-F238E27FC236}">
                <a16:creationId xmlns:a16="http://schemas.microsoft.com/office/drawing/2014/main" id="{F7D82851-EBA2-8EA4-DE62-482A6D45F98D}"/>
              </a:ext>
            </a:extLst>
          </p:cNvPr>
          <p:cNvSpPr>
            <a:spLocks noGrp="1"/>
          </p:cNvSpPr>
          <p:nvPr>
            <p:ph idx="1"/>
          </p:nvPr>
        </p:nvSpPr>
        <p:spPr/>
        <p:txBody>
          <a:bodyPr>
            <a:normAutofit/>
          </a:bodyPr>
          <a:lstStyle/>
          <a:p>
            <a:pPr marL="0" indent="0">
              <a:buNone/>
            </a:pPr>
            <a:r>
              <a:rPr lang="en-IN" sz="1600" dirty="0" err="1"/>
              <a:t>df</a:t>
            </a:r>
            <a:r>
              <a:rPr lang="en-IN" sz="1600" dirty="0"/>
              <a:t> Airbnb = In our data set, we have 16 columns and  48895 rows.</a:t>
            </a:r>
          </a:p>
          <a:p>
            <a:pPr marL="0" indent="0">
              <a:buNone/>
            </a:pPr>
            <a:r>
              <a:rPr lang="en-IN" sz="1600" dirty="0"/>
              <a:t>Columns</a:t>
            </a:r>
          </a:p>
          <a:p>
            <a:r>
              <a:rPr lang="en-IN" sz="1600" dirty="0"/>
              <a:t>[id] = Every Airbnb has a unique number that unique number is defined as an id in this data frame.</a:t>
            </a:r>
          </a:p>
          <a:p>
            <a:r>
              <a:rPr lang="en-IN" sz="1600" dirty="0"/>
              <a:t>[name] = this column have Airbnb property names.</a:t>
            </a:r>
          </a:p>
          <a:p>
            <a:r>
              <a:rPr lang="en-IN" sz="1600" dirty="0"/>
              <a:t>[host id] = Every host can be identified by a unique id that id is represented as the host id.</a:t>
            </a:r>
          </a:p>
          <a:p>
            <a:r>
              <a:rPr lang="en-IN" sz="1600" dirty="0"/>
              <a:t>[host name] = this column have host’s name .</a:t>
            </a:r>
          </a:p>
          <a:p>
            <a:r>
              <a:rPr lang="en-IN" sz="1600" dirty="0"/>
              <a:t>[neighbourhood group] = this column has a whole city included.</a:t>
            </a:r>
          </a:p>
          <a:p>
            <a:r>
              <a:rPr lang="en-IN" sz="1600" dirty="0"/>
              <a:t>[neighbourhood] = this column has a local area around the property.</a:t>
            </a:r>
          </a:p>
          <a:p>
            <a:r>
              <a:rPr lang="en-IN" sz="1600" dirty="0"/>
              <a:t>[availability_365] = how many days each Airbnb is open, represented through this column.</a:t>
            </a:r>
          </a:p>
        </p:txBody>
      </p:sp>
    </p:spTree>
    <p:extLst>
      <p:ext uri="{BB962C8B-B14F-4D97-AF65-F5344CB8AC3E}">
        <p14:creationId xmlns:p14="http://schemas.microsoft.com/office/powerpoint/2010/main" val="136896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C17D-7F98-745E-B590-87AF6BF5457D}"/>
              </a:ext>
            </a:extLst>
          </p:cNvPr>
          <p:cNvSpPr>
            <a:spLocks noGrp="1"/>
          </p:cNvSpPr>
          <p:nvPr>
            <p:ph type="title"/>
          </p:nvPr>
        </p:nvSpPr>
        <p:spPr/>
        <p:txBody>
          <a:bodyPr/>
          <a:lstStyle/>
          <a:p>
            <a:r>
              <a:rPr lang="en-IN" dirty="0">
                <a:solidFill>
                  <a:srgbClr val="FF0000"/>
                </a:solidFill>
                <a:latin typeface="72 Black" panose="020B0A04030603020204" pitchFamily="34" charset="0"/>
                <a:cs typeface="72 Black" panose="020B0A04030603020204" pitchFamily="34" charset="0"/>
              </a:rPr>
              <a:t>Data summary</a:t>
            </a:r>
          </a:p>
        </p:txBody>
      </p:sp>
      <p:sp>
        <p:nvSpPr>
          <p:cNvPr id="3" name="Content Placeholder 2">
            <a:extLst>
              <a:ext uri="{FF2B5EF4-FFF2-40B4-BE49-F238E27FC236}">
                <a16:creationId xmlns:a16="http://schemas.microsoft.com/office/drawing/2014/main" id="{FB7BC918-1F30-98F5-333C-CC45036B45EC}"/>
              </a:ext>
            </a:extLst>
          </p:cNvPr>
          <p:cNvSpPr>
            <a:spLocks noGrp="1"/>
          </p:cNvSpPr>
          <p:nvPr>
            <p:ph idx="1"/>
          </p:nvPr>
        </p:nvSpPr>
        <p:spPr>
          <a:xfrm>
            <a:off x="628650" y="1369218"/>
            <a:ext cx="7886700" cy="3572729"/>
          </a:xfrm>
        </p:spPr>
        <p:txBody>
          <a:bodyPr>
            <a:normAutofit lnSpcReduction="10000"/>
          </a:bodyPr>
          <a:lstStyle/>
          <a:p>
            <a:r>
              <a:rPr lang="en-IN" sz="1600" dirty="0"/>
              <a:t>[latitude] = </a:t>
            </a:r>
            <a:r>
              <a:rPr lang="en-US" sz="1600" b="0" i="0" dirty="0">
                <a:solidFill>
                  <a:srgbClr val="202124"/>
                </a:solidFill>
                <a:effectLst/>
              </a:rPr>
              <a:t>the angular distance of an Airbnb north or south of the earth's equator, or of the equator of a celestial object.</a:t>
            </a:r>
          </a:p>
          <a:p>
            <a:r>
              <a:rPr lang="en-US" sz="1600" dirty="0">
                <a:solidFill>
                  <a:srgbClr val="202124"/>
                </a:solidFill>
              </a:rPr>
              <a:t>[longitude]= </a:t>
            </a:r>
            <a:r>
              <a:rPr lang="en-US" sz="1600" b="0" i="0" dirty="0">
                <a:solidFill>
                  <a:srgbClr val="202124"/>
                </a:solidFill>
                <a:effectLst/>
              </a:rPr>
              <a:t>the angular distance of an </a:t>
            </a:r>
            <a:r>
              <a:rPr lang="en-US" sz="1600" dirty="0">
                <a:solidFill>
                  <a:srgbClr val="202124"/>
                </a:solidFill>
              </a:rPr>
              <a:t>A</a:t>
            </a:r>
            <a:r>
              <a:rPr lang="en-US" sz="1600" b="0" i="0" dirty="0">
                <a:solidFill>
                  <a:srgbClr val="202124"/>
                </a:solidFill>
                <a:effectLst/>
              </a:rPr>
              <a:t>irbnb east or west of the Greenwich meridian, or west of the standard meridian of a celestial object.</a:t>
            </a:r>
          </a:p>
          <a:p>
            <a:r>
              <a:rPr lang="en-US" sz="1600" dirty="0">
                <a:solidFill>
                  <a:srgbClr val="202124"/>
                </a:solidFill>
              </a:rPr>
              <a:t>[room type] = every Airbnb has a different type of room that is described in this column.</a:t>
            </a:r>
          </a:p>
          <a:p>
            <a:r>
              <a:rPr lang="en-US" sz="1600" dirty="0">
                <a:solidFill>
                  <a:srgbClr val="202124"/>
                </a:solidFill>
              </a:rPr>
              <a:t>[price] = this column has the prices of every Airbnb.</a:t>
            </a:r>
          </a:p>
          <a:p>
            <a:r>
              <a:rPr lang="en-US" sz="1600" dirty="0">
                <a:solidFill>
                  <a:srgbClr val="202124"/>
                </a:solidFill>
              </a:rPr>
              <a:t>[minimum nights] = when a person arrives at any Airbnb he spent how many minimum nights there are represented in this column.</a:t>
            </a:r>
          </a:p>
          <a:p>
            <a:r>
              <a:rPr lang="en-US" sz="1600" dirty="0">
                <a:solidFill>
                  <a:srgbClr val="202124"/>
                </a:solidFill>
              </a:rPr>
              <a:t>[number of reviews] = how many reviews any Airbnb received to date.</a:t>
            </a:r>
          </a:p>
          <a:p>
            <a:r>
              <a:rPr lang="en-US" sz="1600" dirty="0">
                <a:solidFill>
                  <a:srgbClr val="202124"/>
                </a:solidFill>
              </a:rPr>
              <a:t>[last review] = it defines a date when Airbnb received the last review.</a:t>
            </a:r>
          </a:p>
          <a:p>
            <a:r>
              <a:rPr lang="en-US" sz="1600" dirty="0">
                <a:solidFill>
                  <a:srgbClr val="202124"/>
                </a:solidFill>
              </a:rPr>
              <a:t>[reviews per month] = how many reviews per month Airbnb received.</a:t>
            </a:r>
          </a:p>
          <a:p>
            <a:r>
              <a:rPr lang="en-US" sz="1600" dirty="0">
                <a:solidFill>
                  <a:srgbClr val="202124"/>
                </a:solidFill>
              </a:rPr>
              <a:t>[calculated host listing count] = this column represent the number of hosts has been listed on the property.</a:t>
            </a:r>
          </a:p>
          <a:p>
            <a:endParaRPr lang="en-US" sz="1600" dirty="0">
              <a:solidFill>
                <a:srgbClr val="202124"/>
              </a:solidFill>
            </a:endParaRPr>
          </a:p>
          <a:p>
            <a:endParaRPr lang="en-IN" sz="1600" dirty="0"/>
          </a:p>
        </p:txBody>
      </p:sp>
    </p:spTree>
    <p:extLst>
      <p:ext uri="{BB962C8B-B14F-4D97-AF65-F5344CB8AC3E}">
        <p14:creationId xmlns:p14="http://schemas.microsoft.com/office/powerpoint/2010/main" val="23484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956E0-7129-7CE8-FC02-E45FB42F0F1B}"/>
              </a:ext>
            </a:extLst>
          </p:cNvPr>
          <p:cNvSpPr>
            <a:spLocks noGrp="1"/>
          </p:cNvSpPr>
          <p:nvPr>
            <p:ph type="title"/>
          </p:nvPr>
        </p:nvSpPr>
        <p:spPr/>
        <p:txBody>
          <a:bodyPr>
            <a:normAutofit fontScale="90000"/>
          </a:bodyPr>
          <a:lstStyle/>
          <a:p>
            <a:r>
              <a:rPr lang="en-IN" dirty="0">
                <a:solidFill>
                  <a:srgbClr val="FF0000"/>
                </a:solidFill>
                <a:latin typeface="72 Black" panose="020B0A04030603020204" pitchFamily="34" charset="0"/>
                <a:cs typeface="72 Black" panose="020B0A04030603020204" pitchFamily="34" charset="0"/>
              </a:rPr>
              <a:t>Problems in Data set</a:t>
            </a:r>
            <a:br>
              <a:rPr lang="en-IN" dirty="0">
                <a:solidFill>
                  <a:srgbClr val="7030A0"/>
                </a:solidFill>
              </a:rPr>
            </a:br>
            <a:endParaRPr lang="en-IN" dirty="0">
              <a:solidFill>
                <a:srgbClr val="FF0000"/>
              </a:solidFill>
              <a:latin typeface="72 Black" panose="020B0A04030603020204" pitchFamily="34" charset="0"/>
              <a:cs typeface="72 Black" panose="020B0A04030603020204" pitchFamily="34" charset="0"/>
            </a:endParaRPr>
          </a:p>
        </p:txBody>
      </p:sp>
      <p:sp>
        <p:nvSpPr>
          <p:cNvPr id="3" name="Content Placeholder 2">
            <a:extLst>
              <a:ext uri="{FF2B5EF4-FFF2-40B4-BE49-F238E27FC236}">
                <a16:creationId xmlns:a16="http://schemas.microsoft.com/office/drawing/2014/main" id="{97E02249-F26E-482D-ED51-2BD7206DD89B}"/>
              </a:ext>
            </a:extLst>
          </p:cNvPr>
          <p:cNvSpPr>
            <a:spLocks noGrp="1"/>
          </p:cNvSpPr>
          <p:nvPr>
            <p:ph idx="1"/>
          </p:nvPr>
        </p:nvSpPr>
        <p:spPr>
          <a:xfrm>
            <a:off x="628650" y="893460"/>
            <a:ext cx="7886700" cy="3739263"/>
          </a:xfrm>
        </p:spPr>
        <p:txBody>
          <a:bodyPr/>
          <a:lstStyle/>
          <a:p>
            <a:r>
              <a:rPr lang="en-IN" dirty="0"/>
              <a:t>There are not many problems are there in our data frame. we have very few null values in the name and host name columns .but on the other side we have a large number of null values in a column last review and reviews number per month.</a:t>
            </a:r>
          </a:p>
          <a:p>
            <a:r>
              <a:rPr lang="en-IN" dirty="0"/>
              <a:t>In the price column there are a few 0 values and that can not be possible because there is no Airbnb for free. so this is some kind of data entry problem</a:t>
            </a:r>
          </a:p>
          <a:p>
            <a:endParaRPr lang="en-IN" dirty="0"/>
          </a:p>
        </p:txBody>
      </p:sp>
    </p:spTree>
    <p:extLst>
      <p:ext uri="{BB962C8B-B14F-4D97-AF65-F5344CB8AC3E}">
        <p14:creationId xmlns:p14="http://schemas.microsoft.com/office/powerpoint/2010/main" val="67134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DC340-B439-4C9C-033E-13DAFFA3085C}"/>
              </a:ext>
            </a:extLst>
          </p:cNvPr>
          <p:cNvSpPr>
            <a:spLocks noGrp="1"/>
          </p:cNvSpPr>
          <p:nvPr>
            <p:ph type="title"/>
          </p:nvPr>
        </p:nvSpPr>
        <p:spPr/>
        <p:txBody>
          <a:bodyPr/>
          <a:lstStyle/>
          <a:p>
            <a:r>
              <a:rPr lang="en-IN" dirty="0">
                <a:solidFill>
                  <a:srgbClr val="FF0000"/>
                </a:solidFill>
                <a:latin typeface="72 Black" panose="020B0A04030603020204" pitchFamily="34" charset="0"/>
                <a:cs typeface="72 Black" panose="020B0A04030603020204" pitchFamily="34" charset="0"/>
              </a:rPr>
              <a:t>Data cleaning</a:t>
            </a:r>
          </a:p>
        </p:txBody>
      </p:sp>
      <p:sp>
        <p:nvSpPr>
          <p:cNvPr id="3" name="Content Placeholder 2">
            <a:extLst>
              <a:ext uri="{FF2B5EF4-FFF2-40B4-BE49-F238E27FC236}">
                <a16:creationId xmlns:a16="http://schemas.microsoft.com/office/drawing/2014/main" id="{9EF4104C-BE14-E65C-B394-BB7865E33CBA}"/>
              </a:ext>
            </a:extLst>
          </p:cNvPr>
          <p:cNvSpPr>
            <a:spLocks noGrp="1"/>
          </p:cNvSpPr>
          <p:nvPr>
            <p:ph idx="1"/>
          </p:nvPr>
        </p:nvSpPr>
        <p:spPr/>
        <p:txBody>
          <a:bodyPr/>
          <a:lstStyle/>
          <a:p>
            <a:r>
              <a:rPr lang="en-IN" dirty="0"/>
              <a:t>As there are a few columns that we don’t need to have in our data frame so we leave them and just took those columns which we need to have for our further data analysis.</a:t>
            </a:r>
          </a:p>
          <a:p>
            <a:r>
              <a:rPr lang="en-IN" dirty="0"/>
              <a:t>So as we discussed earlier in our previous slide that there are a few 0 in price columns and we need to correct that cause there are no free rooms at Airbnb, we can replace the 0 values on the price column with the median of the rest of the non-zero values in the columns. so with this step we’ll eliminate the zero values from price columns</a:t>
            </a:r>
          </a:p>
          <a:p>
            <a:endParaRPr lang="en-IN" dirty="0"/>
          </a:p>
          <a:p>
            <a:endParaRPr lang="en-IN" dirty="0"/>
          </a:p>
        </p:txBody>
      </p:sp>
    </p:spTree>
    <p:extLst>
      <p:ext uri="{BB962C8B-B14F-4D97-AF65-F5344CB8AC3E}">
        <p14:creationId xmlns:p14="http://schemas.microsoft.com/office/powerpoint/2010/main" val="846070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F749-A47A-5783-47DA-FB9C0470B1AA}"/>
              </a:ext>
            </a:extLst>
          </p:cNvPr>
          <p:cNvSpPr>
            <a:spLocks noGrp="1"/>
          </p:cNvSpPr>
          <p:nvPr>
            <p:ph type="title"/>
          </p:nvPr>
        </p:nvSpPr>
        <p:spPr/>
        <p:txBody>
          <a:bodyPr>
            <a:normAutofit/>
          </a:bodyPr>
          <a:lstStyle/>
          <a:p>
            <a:r>
              <a:rPr lang="en-IN" sz="3200" dirty="0">
                <a:solidFill>
                  <a:srgbClr val="FF0000"/>
                </a:solidFill>
                <a:latin typeface="72 Black" panose="020B0A04030603020204" pitchFamily="34" charset="0"/>
                <a:cs typeface="72 Black" panose="020B0A04030603020204" pitchFamily="34" charset="0"/>
              </a:rPr>
              <a:t>Information about hosts and areas</a:t>
            </a:r>
          </a:p>
        </p:txBody>
      </p:sp>
      <p:sp>
        <p:nvSpPr>
          <p:cNvPr id="3" name="Content Placeholder 2">
            <a:extLst>
              <a:ext uri="{FF2B5EF4-FFF2-40B4-BE49-F238E27FC236}">
                <a16:creationId xmlns:a16="http://schemas.microsoft.com/office/drawing/2014/main" id="{5E668584-4F72-C3C2-D873-5D56C306CD83}"/>
              </a:ext>
            </a:extLst>
          </p:cNvPr>
          <p:cNvSpPr>
            <a:spLocks noGrp="1"/>
          </p:cNvSpPr>
          <p:nvPr>
            <p:ph sz="half" idx="1"/>
          </p:nvPr>
        </p:nvSpPr>
        <p:spPr/>
        <p:txBody>
          <a:bodyPr>
            <a:normAutofit/>
          </a:bodyPr>
          <a:lstStyle/>
          <a:p>
            <a:r>
              <a:rPr lang="en-IN" sz="1800" dirty="0"/>
              <a:t>From our analysis we found out that the Most listed host of our data frame is Sonder(NYC) after that there is </a:t>
            </a:r>
            <a:r>
              <a:rPr lang="en-IN" sz="1800" dirty="0" err="1"/>
              <a:t>Blueground</a:t>
            </a:r>
            <a:r>
              <a:rPr lang="en-IN" sz="1800" dirty="0"/>
              <a:t> which has the second highest listed on the Airbnb data frame.</a:t>
            </a:r>
          </a:p>
          <a:p>
            <a:r>
              <a:rPr lang="en-IN" sz="1800" dirty="0"/>
              <a:t>Interestingly both of them have been hosting in Manhattan </a:t>
            </a:r>
          </a:p>
          <a:p>
            <a:r>
              <a:rPr lang="en-IN" sz="1800" dirty="0"/>
              <a:t>Manhattan has the most number of hosting that’s why whoever hosting in Manhattan will have more listed Airbnb.</a:t>
            </a:r>
          </a:p>
        </p:txBody>
      </p:sp>
      <p:pic>
        <p:nvPicPr>
          <p:cNvPr id="1026" name="Picture 2">
            <a:extLst>
              <a:ext uri="{FF2B5EF4-FFF2-40B4-BE49-F238E27FC236}">
                <a16:creationId xmlns:a16="http://schemas.microsoft.com/office/drawing/2014/main" id="{94CB4ADF-83F4-0A6F-C321-346BE0AE0A8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2000" y="1369219"/>
            <a:ext cx="3886200" cy="360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219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3CB0-BB1B-D58C-2879-7D899BC25BF4}"/>
              </a:ext>
            </a:extLst>
          </p:cNvPr>
          <p:cNvSpPr>
            <a:spLocks noGrp="1"/>
          </p:cNvSpPr>
          <p:nvPr>
            <p:ph type="title"/>
          </p:nvPr>
        </p:nvSpPr>
        <p:spPr/>
        <p:txBody>
          <a:bodyPr>
            <a:normAutofit fontScale="90000"/>
          </a:bodyPr>
          <a:lstStyle/>
          <a:p>
            <a:r>
              <a:rPr lang="en-IN" sz="3200" dirty="0">
                <a:solidFill>
                  <a:srgbClr val="FF0000"/>
                </a:solidFill>
                <a:latin typeface="72 Black" panose="020B0A04030603020204" pitchFamily="34" charset="0"/>
                <a:cs typeface="72 Black" panose="020B0A04030603020204" pitchFamily="34" charset="0"/>
              </a:rPr>
              <a:t>Prediction on the bases of our Data set</a:t>
            </a:r>
            <a:br>
              <a:rPr lang="en-IN" sz="2000" dirty="0">
                <a:solidFill>
                  <a:srgbClr val="7030A0"/>
                </a:solidFill>
              </a:rPr>
            </a:br>
            <a:endParaRPr lang="en-IN" sz="3200" dirty="0">
              <a:solidFill>
                <a:srgbClr val="FF0000"/>
              </a:solidFill>
              <a:latin typeface="72 Black" panose="020B0A04030603020204" pitchFamily="34" charset="0"/>
              <a:cs typeface="72 Black" panose="020B0A04030603020204" pitchFamily="34" charset="0"/>
            </a:endParaRPr>
          </a:p>
        </p:txBody>
      </p:sp>
      <p:sp>
        <p:nvSpPr>
          <p:cNvPr id="3" name="Content Placeholder 2">
            <a:extLst>
              <a:ext uri="{FF2B5EF4-FFF2-40B4-BE49-F238E27FC236}">
                <a16:creationId xmlns:a16="http://schemas.microsoft.com/office/drawing/2014/main" id="{FD03D5BE-9D26-1032-4BE5-E9DE43ED3B1F}"/>
              </a:ext>
            </a:extLst>
          </p:cNvPr>
          <p:cNvSpPr>
            <a:spLocks noGrp="1"/>
          </p:cNvSpPr>
          <p:nvPr>
            <p:ph sz="half" idx="1"/>
          </p:nvPr>
        </p:nvSpPr>
        <p:spPr/>
        <p:txBody>
          <a:bodyPr>
            <a:normAutofit fontScale="92500"/>
          </a:bodyPr>
          <a:lstStyle/>
          <a:p>
            <a:r>
              <a:rPr lang="en-US" dirty="0"/>
              <a:t>Firstly we work with the prices column.</a:t>
            </a:r>
          </a:p>
          <a:p>
            <a:r>
              <a:rPr lang="en-US" dirty="0"/>
              <a:t>Here we found out that there are a few 0 values so we have to replace them with the median of the rest of the values.</a:t>
            </a:r>
          </a:p>
          <a:p>
            <a:r>
              <a:rPr lang="en-US" dirty="0"/>
              <a:t>So then we analysis that most of the high prices are of a private room and entire apartment cause most of the people wants to stay in private rooms and the entire home</a:t>
            </a:r>
            <a:endParaRPr lang="en-IN" dirty="0"/>
          </a:p>
        </p:txBody>
      </p:sp>
      <p:pic>
        <p:nvPicPr>
          <p:cNvPr id="6" name="Content Placeholder 5">
            <a:extLst>
              <a:ext uri="{FF2B5EF4-FFF2-40B4-BE49-F238E27FC236}">
                <a16:creationId xmlns:a16="http://schemas.microsoft.com/office/drawing/2014/main" id="{142FBEDB-0E39-6ECA-0234-F37EF98798E7}"/>
              </a:ext>
            </a:extLst>
          </p:cNvPr>
          <p:cNvPicPr>
            <a:picLocks noGrp="1" noChangeAspect="1"/>
          </p:cNvPicPr>
          <p:nvPr>
            <p:ph sz="half" idx="2"/>
          </p:nvPr>
        </p:nvPicPr>
        <p:blipFill>
          <a:blip r:embed="rId2"/>
          <a:stretch>
            <a:fillRect/>
          </a:stretch>
        </p:blipFill>
        <p:spPr>
          <a:xfrm>
            <a:off x="4572000" y="1369219"/>
            <a:ext cx="3886200" cy="3263504"/>
          </a:xfrm>
          <a:prstGeom prst="rect">
            <a:avLst/>
          </a:prstGeom>
        </p:spPr>
      </p:pic>
    </p:spTree>
    <p:extLst>
      <p:ext uri="{BB962C8B-B14F-4D97-AF65-F5344CB8AC3E}">
        <p14:creationId xmlns:p14="http://schemas.microsoft.com/office/powerpoint/2010/main" val="789304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817</TotalTime>
  <Words>1372</Words>
  <Application>Microsoft Office PowerPoint</Application>
  <PresentationFormat>On-screen Show (16:9)</PresentationFormat>
  <Paragraphs>93</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Montserrat</vt:lpstr>
      <vt:lpstr>Calibri Light</vt:lpstr>
      <vt:lpstr>Arial</vt:lpstr>
      <vt:lpstr>72 Black</vt:lpstr>
      <vt:lpstr>Calibri</vt:lpstr>
      <vt:lpstr>Office Theme</vt:lpstr>
      <vt:lpstr>           Capstone Project – 1                Airbnb Booking Analysis                           By – Aishwarye Gangwar  </vt:lpstr>
      <vt:lpstr>Content </vt:lpstr>
      <vt:lpstr>About Airbnb</vt:lpstr>
      <vt:lpstr>Data summary</vt:lpstr>
      <vt:lpstr>Data summary</vt:lpstr>
      <vt:lpstr>Problems in Data set </vt:lpstr>
      <vt:lpstr>Data cleaning</vt:lpstr>
      <vt:lpstr>Information about hosts and areas</vt:lpstr>
      <vt:lpstr>Prediction on the bases of our Data set </vt:lpstr>
      <vt:lpstr>Prediction on the bases of our Data set</vt:lpstr>
      <vt:lpstr>Busiest host</vt:lpstr>
      <vt:lpstr>Traffic across the area and reasons</vt:lpstr>
      <vt:lpstr>Most preferable properties</vt:lpstr>
      <vt:lpstr>Properties availabilities </vt:lpstr>
      <vt:lpstr>Airbnb across whole neighbourhood</vt:lpstr>
      <vt:lpstr>Building a correlational graph</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1                Airbnb Booking Analysis                           By – Aishwarye Gangwar</dc:title>
  <dc:creator>Admin</dc:creator>
  <cp:lastModifiedBy>Admin</cp:lastModifiedBy>
  <cp:revision>10</cp:revision>
  <dcterms:modified xsi:type="dcterms:W3CDTF">2022-08-21T10:04:06Z</dcterms:modified>
</cp:coreProperties>
</file>