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3997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28" y="-4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3" y="7070108"/>
            <a:ext cx="19889788" cy="15040222"/>
          </a:xfrm>
        </p:spPr>
        <p:txBody>
          <a:bodyPr anchor="b"/>
          <a:lstStyle>
            <a:lvl1pPr algn="ctr">
              <a:defRPr sz="153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71" y="22690342"/>
            <a:ext cx="17549813" cy="10430151"/>
          </a:xfrm>
        </p:spPr>
        <p:txBody>
          <a:bodyPr/>
          <a:lstStyle>
            <a:lvl1pPr marL="0" indent="0" algn="ctr">
              <a:buNone/>
              <a:defRPr sz="6142"/>
            </a:lvl1pPr>
            <a:lvl2pPr marL="1170173" indent="0" algn="ctr">
              <a:buNone/>
              <a:defRPr sz="5120"/>
            </a:lvl2pPr>
            <a:lvl3pPr marL="2340348" indent="0" algn="ctr">
              <a:buNone/>
              <a:defRPr sz="4607"/>
            </a:lvl3pPr>
            <a:lvl4pPr marL="3510522" indent="0" algn="ctr">
              <a:buNone/>
              <a:defRPr sz="4094"/>
            </a:lvl4pPr>
            <a:lvl5pPr marL="4680696" indent="0" algn="ctr">
              <a:buNone/>
              <a:defRPr sz="4094"/>
            </a:lvl5pPr>
            <a:lvl6pPr marL="5850870" indent="0" algn="ctr">
              <a:buNone/>
              <a:defRPr sz="4094"/>
            </a:lvl6pPr>
            <a:lvl7pPr marL="7021045" indent="0" algn="ctr">
              <a:buNone/>
              <a:defRPr sz="4094"/>
            </a:lvl7pPr>
            <a:lvl8pPr marL="8191218" indent="0" algn="ctr">
              <a:buNone/>
              <a:defRPr sz="4094"/>
            </a:lvl8pPr>
            <a:lvl9pPr marL="9361392" indent="0" algn="ctr">
              <a:buNone/>
              <a:defRPr sz="409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19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36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9" y="2300034"/>
            <a:ext cx="5045571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2300034"/>
            <a:ext cx="14844216" cy="366105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7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3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10770172"/>
            <a:ext cx="20182284" cy="17970262"/>
          </a:xfrm>
        </p:spPr>
        <p:txBody>
          <a:bodyPr anchor="b"/>
          <a:lstStyle>
            <a:lvl1pPr>
              <a:defRPr sz="153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8910440"/>
            <a:ext cx="20182284" cy="9450136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70173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340348" indent="0">
              <a:buNone/>
              <a:defRPr sz="4607">
                <a:solidFill>
                  <a:schemeClr val="tx1">
                    <a:tint val="75000"/>
                  </a:schemeClr>
                </a:solidFill>
              </a:defRPr>
            </a:lvl3pPr>
            <a:lvl4pPr marL="3510522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80696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5087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21045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9121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61392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4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57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300044"/>
            <a:ext cx="20182284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10590164"/>
            <a:ext cx="9899190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70173" indent="0">
              <a:buNone/>
              <a:defRPr sz="5120" b="1"/>
            </a:lvl2pPr>
            <a:lvl3pPr marL="2340348" indent="0">
              <a:buNone/>
              <a:defRPr sz="4607" b="1"/>
            </a:lvl3pPr>
            <a:lvl4pPr marL="3510522" indent="0">
              <a:buNone/>
              <a:defRPr sz="4094" b="1"/>
            </a:lvl4pPr>
            <a:lvl5pPr marL="4680696" indent="0">
              <a:buNone/>
              <a:defRPr sz="4094" b="1"/>
            </a:lvl5pPr>
            <a:lvl6pPr marL="5850870" indent="0">
              <a:buNone/>
              <a:defRPr sz="4094" b="1"/>
            </a:lvl6pPr>
            <a:lvl7pPr marL="7021045" indent="0">
              <a:buNone/>
              <a:defRPr sz="4094" b="1"/>
            </a:lvl7pPr>
            <a:lvl8pPr marL="8191218" indent="0">
              <a:buNone/>
              <a:defRPr sz="4094" b="1"/>
            </a:lvl8pPr>
            <a:lvl9pPr marL="9361392" indent="0">
              <a:buNone/>
              <a:defRPr sz="409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5780233"/>
            <a:ext cx="9899190" cy="232103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10590164"/>
            <a:ext cx="9947942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70173" indent="0">
              <a:buNone/>
              <a:defRPr sz="5120" b="1"/>
            </a:lvl2pPr>
            <a:lvl3pPr marL="2340348" indent="0">
              <a:buNone/>
              <a:defRPr sz="4607" b="1"/>
            </a:lvl3pPr>
            <a:lvl4pPr marL="3510522" indent="0">
              <a:buNone/>
              <a:defRPr sz="4094" b="1"/>
            </a:lvl4pPr>
            <a:lvl5pPr marL="4680696" indent="0">
              <a:buNone/>
              <a:defRPr sz="4094" b="1"/>
            </a:lvl5pPr>
            <a:lvl6pPr marL="5850870" indent="0">
              <a:buNone/>
              <a:defRPr sz="4094" b="1"/>
            </a:lvl6pPr>
            <a:lvl7pPr marL="7021045" indent="0">
              <a:buNone/>
              <a:defRPr sz="4094" b="1"/>
            </a:lvl7pPr>
            <a:lvl8pPr marL="8191218" indent="0">
              <a:buNone/>
              <a:defRPr sz="4094" b="1"/>
            </a:lvl8pPr>
            <a:lvl9pPr marL="9361392" indent="0">
              <a:buNone/>
              <a:defRPr sz="409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5780233"/>
            <a:ext cx="9947942" cy="232103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2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2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2" y="2880046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4" y="6220106"/>
            <a:ext cx="11846123" cy="30700453"/>
          </a:xfrm>
        </p:spPr>
        <p:txBody>
          <a:bodyPr/>
          <a:lstStyle>
            <a:lvl1pPr>
              <a:defRPr sz="8189"/>
            </a:lvl1pPr>
            <a:lvl2pPr>
              <a:defRPr sz="7167"/>
            </a:lvl2pPr>
            <a:lvl3pPr>
              <a:defRPr sz="6142"/>
            </a:lvl3pPr>
            <a:lvl4pPr>
              <a:defRPr sz="5120"/>
            </a:lvl4pPr>
            <a:lvl5pPr>
              <a:defRPr sz="5120"/>
            </a:lvl5pPr>
            <a:lvl6pPr>
              <a:defRPr sz="5120"/>
            </a:lvl6pPr>
            <a:lvl7pPr>
              <a:defRPr sz="5120"/>
            </a:lvl7pPr>
            <a:lvl8pPr>
              <a:defRPr sz="5120"/>
            </a:lvl8pPr>
            <a:lvl9pPr>
              <a:defRPr sz="51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2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70173" indent="0">
              <a:buNone/>
              <a:defRPr sz="3583"/>
            </a:lvl2pPr>
            <a:lvl3pPr marL="2340348" indent="0">
              <a:buNone/>
              <a:defRPr sz="3072"/>
            </a:lvl3pPr>
            <a:lvl4pPr marL="3510522" indent="0">
              <a:buNone/>
              <a:defRPr sz="2559"/>
            </a:lvl4pPr>
            <a:lvl5pPr marL="4680696" indent="0">
              <a:buNone/>
              <a:defRPr sz="2559"/>
            </a:lvl5pPr>
            <a:lvl6pPr marL="5850870" indent="0">
              <a:buNone/>
              <a:defRPr sz="2559"/>
            </a:lvl6pPr>
            <a:lvl7pPr marL="7021045" indent="0">
              <a:buNone/>
              <a:defRPr sz="2559"/>
            </a:lvl7pPr>
            <a:lvl8pPr marL="8191218" indent="0">
              <a:buNone/>
              <a:defRPr sz="2559"/>
            </a:lvl8pPr>
            <a:lvl9pPr marL="9361392" indent="0">
              <a:buNone/>
              <a:defRPr sz="255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9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2" y="2880046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4" y="6220106"/>
            <a:ext cx="11846123" cy="30700453"/>
          </a:xfrm>
        </p:spPr>
        <p:txBody>
          <a:bodyPr anchor="t"/>
          <a:lstStyle>
            <a:lvl1pPr marL="0" indent="0">
              <a:buNone/>
              <a:defRPr sz="8189"/>
            </a:lvl1pPr>
            <a:lvl2pPr marL="1170173" indent="0">
              <a:buNone/>
              <a:defRPr sz="7167"/>
            </a:lvl2pPr>
            <a:lvl3pPr marL="2340348" indent="0">
              <a:buNone/>
              <a:defRPr sz="6142"/>
            </a:lvl3pPr>
            <a:lvl4pPr marL="3510522" indent="0">
              <a:buNone/>
              <a:defRPr sz="5120"/>
            </a:lvl4pPr>
            <a:lvl5pPr marL="4680696" indent="0">
              <a:buNone/>
              <a:defRPr sz="5120"/>
            </a:lvl5pPr>
            <a:lvl6pPr marL="5850870" indent="0">
              <a:buNone/>
              <a:defRPr sz="5120"/>
            </a:lvl6pPr>
            <a:lvl7pPr marL="7021045" indent="0">
              <a:buNone/>
              <a:defRPr sz="5120"/>
            </a:lvl7pPr>
            <a:lvl8pPr marL="8191218" indent="0">
              <a:buNone/>
              <a:defRPr sz="5120"/>
            </a:lvl8pPr>
            <a:lvl9pPr marL="9361392" indent="0">
              <a:buNone/>
              <a:defRPr sz="512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2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70173" indent="0">
              <a:buNone/>
              <a:defRPr sz="3583"/>
            </a:lvl2pPr>
            <a:lvl3pPr marL="2340348" indent="0">
              <a:buNone/>
              <a:defRPr sz="3072"/>
            </a:lvl3pPr>
            <a:lvl4pPr marL="3510522" indent="0">
              <a:buNone/>
              <a:defRPr sz="2559"/>
            </a:lvl4pPr>
            <a:lvl5pPr marL="4680696" indent="0">
              <a:buNone/>
              <a:defRPr sz="2559"/>
            </a:lvl5pPr>
            <a:lvl6pPr marL="5850870" indent="0">
              <a:buNone/>
              <a:defRPr sz="2559"/>
            </a:lvl6pPr>
            <a:lvl7pPr marL="7021045" indent="0">
              <a:buNone/>
              <a:defRPr sz="2559"/>
            </a:lvl7pPr>
            <a:lvl8pPr marL="8191218" indent="0">
              <a:buNone/>
              <a:defRPr sz="2559"/>
            </a:lvl8pPr>
            <a:lvl9pPr marL="9361392" indent="0">
              <a:buNone/>
              <a:defRPr sz="255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20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300044"/>
            <a:ext cx="201822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1500170"/>
            <a:ext cx="201822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3960-E7F0-4231-991A-DEA16EAFE26C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0040601"/>
            <a:ext cx="789741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4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82A14-D533-44F4-A38D-631FCB14F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40348" rtl="0" eaLnBrk="1" latinLnBrk="0" hangingPunct="1">
        <a:lnSpc>
          <a:spcPct val="90000"/>
        </a:lnSpc>
        <a:spcBef>
          <a:spcPct val="0"/>
        </a:spcBef>
        <a:buNone/>
        <a:defRPr sz="112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5086" indent="-585086" algn="l" defTabSz="2340348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7" kern="1200">
          <a:solidFill>
            <a:schemeClr val="tx1"/>
          </a:solidFill>
          <a:latin typeface="+mn-lt"/>
          <a:ea typeface="+mn-ea"/>
          <a:cs typeface="+mn-cs"/>
        </a:defRPr>
      </a:lvl1pPr>
      <a:lvl2pPr marL="1755262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5435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3pPr>
      <a:lvl4pPr marL="4095610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7" kern="1200">
          <a:solidFill>
            <a:schemeClr val="tx1"/>
          </a:solidFill>
          <a:latin typeface="+mn-lt"/>
          <a:ea typeface="+mn-ea"/>
          <a:cs typeface="+mn-cs"/>
        </a:defRPr>
      </a:lvl4pPr>
      <a:lvl5pPr marL="5265783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7" kern="1200">
          <a:solidFill>
            <a:schemeClr val="tx1"/>
          </a:solidFill>
          <a:latin typeface="+mn-lt"/>
          <a:ea typeface="+mn-ea"/>
          <a:cs typeface="+mn-cs"/>
        </a:defRPr>
      </a:lvl5pPr>
      <a:lvl6pPr marL="6435956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7" kern="1200">
          <a:solidFill>
            <a:schemeClr val="tx1"/>
          </a:solidFill>
          <a:latin typeface="+mn-lt"/>
          <a:ea typeface="+mn-ea"/>
          <a:cs typeface="+mn-cs"/>
        </a:defRPr>
      </a:lvl6pPr>
      <a:lvl7pPr marL="7606131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7" kern="1200">
          <a:solidFill>
            <a:schemeClr val="tx1"/>
          </a:solidFill>
          <a:latin typeface="+mn-lt"/>
          <a:ea typeface="+mn-ea"/>
          <a:cs typeface="+mn-cs"/>
        </a:defRPr>
      </a:lvl7pPr>
      <a:lvl8pPr marL="8776305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7" kern="1200">
          <a:solidFill>
            <a:schemeClr val="tx1"/>
          </a:solidFill>
          <a:latin typeface="+mn-lt"/>
          <a:ea typeface="+mn-ea"/>
          <a:cs typeface="+mn-cs"/>
        </a:defRPr>
      </a:lvl8pPr>
      <a:lvl9pPr marL="9946480" indent="-585086" algn="l" defTabSz="2340348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1pPr>
      <a:lvl2pPr marL="1170173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2pPr>
      <a:lvl3pPr marL="2340348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3pPr>
      <a:lvl4pPr marL="3510522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4pPr>
      <a:lvl5pPr marL="4680696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5pPr>
      <a:lvl6pPr marL="5850870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6pPr>
      <a:lvl7pPr marL="7021045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7pPr>
      <a:lvl8pPr marL="8191218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8pPr>
      <a:lvl9pPr marL="9361392" algn="l" defTabSz="2340348" rtl="0" eaLnBrk="1" latinLnBrk="0" hangingPunct="1">
        <a:defRPr sz="46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sungp/contrastive-unpaired-translation" TargetMode="External"/><Relationship Id="rId2" Type="http://schemas.openxmlformats.org/officeDocument/2006/relationships/hyperlink" Target="https://github.com/junyanz/pytorch-CycleGAN-and-pix2pi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mseitzer/pytorch-f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C48CD9-88C9-9C08-43CE-128E19E8BD34}"/>
              </a:ext>
            </a:extLst>
          </p:cNvPr>
          <p:cNvSpPr txBox="1"/>
          <p:nvPr/>
        </p:nvSpPr>
        <p:spPr>
          <a:xfrm>
            <a:off x="0" y="14138644"/>
            <a:ext cx="23399750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討論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38E28A6-57AC-273F-E2D3-222045E33FEA}"/>
              </a:ext>
            </a:extLst>
          </p:cNvPr>
          <p:cNvSpPr txBox="1"/>
          <p:nvPr/>
        </p:nvSpPr>
        <p:spPr>
          <a:xfrm>
            <a:off x="0" y="30295218"/>
            <a:ext cx="23399750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8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結論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16F346-C495-0FE3-7A2E-5BBD7D78F2D4}"/>
              </a:ext>
            </a:extLst>
          </p:cNvPr>
          <p:cNvSpPr txBox="1"/>
          <p:nvPr/>
        </p:nvSpPr>
        <p:spPr>
          <a:xfrm>
            <a:off x="0" y="37225344"/>
            <a:ext cx="23399750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參考文獻與資料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397F0B-50F1-B54B-EE30-FB30FF4BF7CB}"/>
              </a:ext>
            </a:extLst>
          </p:cNvPr>
          <p:cNvSpPr txBox="1"/>
          <p:nvPr/>
        </p:nvSpPr>
        <p:spPr>
          <a:xfrm>
            <a:off x="155645" y="243107"/>
            <a:ext cx="23399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實驗七、各上色模型成效的評估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0DED6E3-5F05-104D-0557-37F2F2D7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14335"/>
              </p:ext>
            </p:extLst>
          </p:nvPr>
        </p:nvGraphicFramePr>
        <p:xfrm>
          <a:off x="155646" y="1040406"/>
          <a:ext cx="11350552" cy="12658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465">
                  <a:extLst>
                    <a:ext uri="{9D8B030D-6E8A-4147-A177-3AD203B41FA5}">
                      <a16:colId xmlns:a16="http://schemas.microsoft.com/office/drawing/2014/main" val="1105085112"/>
                    </a:ext>
                  </a:extLst>
                </a:gridCol>
                <a:gridCol w="2496465">
                  <a:extLst>
                    <a:ext uri="{9D8B030D-6E8A-4147-A177-3AD203B41FA5}">
                      <a16:colId xmlns:a16="http://schemas.microsoft.com/office/drawing/2014/main" val="2847496176"/>
                    </a:ext>
                  </a:extLst>
                </a:gridCol>
                <a:gridCol w="2144836">
                  <a:extLst>
                    <a:ext uri="{9D8B030D-6E8A-4147-A177-3AD203B41FA5}">
                      <a16:colId xmlns:a16="http://schemas.microsoft.com/office/drawing/2014/main" val="2217292067"/>
                    </a:ext>
                  </a:extLst>
                </a:gridCol>
                <a:gridCol w="2106393">
                  <a:extLst>
                    <a:ext uri="{9D8B030D-6E8A-4147-A177-3AD203B41FA5}">
                      <a16:colId xmlns:a16="http://schemas.microsoft.com/office/drawing/2014/main" val="4065061765"/>
                    </a:ext>
                  </a:extLst>
                </a:gridCol>
                <a:gridCol w="2106393">
                  <a:extLst>
                    <a:ext uri="{9D8B030D-6E8A-4147-A177-3AD203B41FA5}">
                      <a16:colId xmlns:a16="http://schemas.microsoft.com/office/drawing/2014/main" val="3485257164"/>
                    </a:ext>
                  </a:extLst>
                </a:gridCol>
              </a:tblGrid>
              <a:tr h="51896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Pix2pix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8710"/>
                  </a:ext>
                </a:extLst>
              </a:tr>
              <a:tr h="5189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採用模型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FID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 </a:t>
                      </a: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平均值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341051"/>
                  </a:ext>
                </a:extLst>
              </a:tr>
              <a:tr h="51896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以灰階處理之航照作輸入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Pix2pix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48.58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11.62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2.49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308229"/>
                  </a:ext>
                </a:extLst>
              </a:tr>
              <a:tr h="18392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Pix2pix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</a:t>
                      </a: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L*a*b</a:t>
                      </a: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空間處理的方式訓練</a:t>
                      </a: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43.11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12.10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2.51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27768"/>
                  </a:ext>
                </a:extLst>
              </a:tr>
              <a:tr h="11103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ngf=128,ndf=32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47.80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11.20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2.51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63612"/>
                  </a:ext>
                </a:extLst>
              </a:tr>
              <a:tr h="17017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ResNet 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生成器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(ngf=128,ndf=32)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46.96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12.42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2.52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005941"/>
                  </a:ext>
                </a:extLst>
              </a:tr>
              <a:tr h="51896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以舊航照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作輸入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Pix2pix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139.49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13.66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3.20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0488"/>
                  </a:ext>
                </a:extLst>
              </a:tr>
              <a:tr h="11103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L*a*b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空間處理的方式訓練</a:t>
                      </a: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138.11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13.69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3.22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987673"/>
                  </a:ext>
                </a:extLst>
              </a:tr>
              <a:tr h="11103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ngf=128,ndf=32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145.70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13.62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3.33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859355"/>
                  </a:ext>
                </a:extLst>
              </a:tr>
              <a:tr h="170171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ResNet 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生成器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(ngf=128,ndf=32)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132.90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11.75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3.38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197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9BCAEEE-497A-3BE3-37FC-C64C7C12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92626"/>
              </p:ext>
            </p:extLst>
          </p:nvPr>
        </p:nvGraphicFramePr>
        <p:xfrm>
          <a:off x="11893554" y="184488"/>
          <a:ext cx="11136545" cy="4940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476">
                  <a:extLst>
                    <a:ext uri="{9D8B030D-6E8A-4147-A177-3AD203B41FA5}">
                      <a16:colId xmlns:a16="http://schemas.microsoft.com/office/drawing/2014/main" val="1417998311"/>
                    </a:ext>
                  </a:extLst>
                </a:gridCol>
                <a:gridCol w="3114838">
                  <a:extLst>
                    <a:ext uri="{9D8B030D-6E8A-4147-A177-3AD203B41FA5}">
                      <a16:colId xmlns:a16="http://schemas.microsoft.com/office/drawing/2014/main" val="972914539"/>
                    </a:ext>
                  </a:extLst>
                </a:gridCol>
                <a:gridCol w="1381328">
                  <a:extLst>
                    <a:ext uri="{9D8B030D-6E8A-4147-A177-3AD203B41FA5}">
                      <a16:colId xmlns:a16="http://schemas.microsoft.com/office/drawing/2014/main" val="3093714834"/>
                    </a:ext>
                  </a:extLst>
                </a:gridCol>
                <a:gridCol w="2217906">
                  <a:extLst>
                    <a:ext uri="{9D8B030D-6E8A-4147-A177-3AD203B41FA5}">
                      <a16:colId xmlns:a16="http://schemas.microsoft.com/office/drawing/2014/main" val="989488069"/>
                    </a:ext>
                  </a:extLst>
                </a:gridCol>
                <a:gridCol w="2173997">
                  <a:extLst>
                    <a:ext uri="{9D8B030D-6E8A-4147-A177-3AD203B41FA5}">
                      <a16:colId xmlns:a16="http://schemas.microsoft.com/office/drawing/2014/main" val="2599975876"/>
                    </a:ext>
                  </a:extLst>
                </a:gridCol>
              </a:tblGrid>
              <a:tr h="53030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CycleGAN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35338"/>
                  </a:ext>
                </a:extLst>
              </a:tr>
              <a:tr h="530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採用模型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FID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 </a:t>
                      </a:r>
                      <a:r>
                        <a:rPr lang="zh-TW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平均值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96281"/>
                  </a:ext>
                </a:extLst>
              </a:tr>
              <a:tr h="77401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以灰階處理之航照作輸入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lang="en-US" sz="28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CycleGAN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169.50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11.18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3.05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826297"/>
                  </a:ext>
                </a:extLst>
              </a:tr>
              <a:tr h="11345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ngf</a:t>
                      </a: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=128,ndf=32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145.09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15.73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3.41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583483"/>
                  </a:ext>
                </a:extLst>
              </a:tr>
              <a:tr h="77401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以舊航照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作輸入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lang="en-US" sz="28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CycleGAN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144.24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11.93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3.28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88627"/>
                  </a:ext>
                </a:extLst>
              </a:tr>
              <a:tr h="11345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ngf</a:t>
                      </a: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=128,ndf=32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128.49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12.29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3.19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01262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1141461-85DA-E46E-ABC2-EB965557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94402"/>
              </p:ext>
            </p:extLst>
          </p:nvPr>
        </p:nvGraphicFramePr>
        <p:xfrm>
          <a:off x="11780956" y="5222133"/>
          <a:ext cx="11361740" cy="8516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624">
                  <a:extLst>
                    <a:ext uri="{9D8B030D-6E8A-4147-A177-3AD203B41FA5}">
                      <a16:colId xmlns:a16="http://schemas.microsoft.com/office/drawing/2014/main" val="4138368541"/>
                    </a:ext>
                  </a:extLst>
                </a:gridCol>
                <a:gridCol w="3367297">
                  <a:extLst>
                    <a:ext uri="{9D8B030D-6E8A-4147-A177-3AD203B41FA5}">
                      <a16:colId xmlns:a16="http://schemas.microsoft.com/office/drawing/2014/main" val="768898660"/>
                    </a:ext>
                  </a:extLst>
                </a:gridCol>
                <a:gridCol w="1364413">
                  <a:extLst>
                    <a:ext uri="{9D8B030D-6E8A-4147-A177-3AD203B41FA5}">
                      <a16:colId xmlns:a16="http://schemas.microsoft.com/office/drawing/2014/main" val="3050950324"/>
                    </a:ext>
                  </a:extLst>
                </a:gridCol>
                <a:gridCol w="2005916">
                  <a:extLst>
                    <a:ext uri="{9D8B030D-6E8A-4147-A177-3AD203B41FA5}">
                      <a16:colId xmlns:a16="http://schemas.microsoft.com/office/drawing/2014/main" val="3833652909"/>
                    </a:ext>
                  </a:extLst>
                </a:gridCol>
                <a:gridCol w="1967490">
                  <a:extLst>
                    <a:ext uri="{9D8B030D-6E8A-4147-A177-3AD203B41FA5}">
                      <a16:colId xmlns:a16="http://schemas.microsoft.com/office/drawing/2014/main" val="506850657"/>
                    </a:ext>
                  </a:extLst>
                </a:gridCol>
              </a:tblGrid>
              <a:tr h="460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</a:t>
                      </a:r>
                      <a:r>
                        <a:rPr lang="zh-TW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模式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採用模型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FID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</a:t>
                      </a:r>
                      <a:r>
                        <a:rPr lang="zh-TW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 </a:t>
                      </a: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平均值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446009"/>
                  </a:ext>
                </a:extLst>
              </a:tr>
              <a:tr h="98584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(LSGAN)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163.55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17.64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3.41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898792"/>
                  </a:ext>
                </a:extLst>
              </a:tr>
              <a:tr h="9858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ngf</a:t>
                      </a: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=128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ndf</a:t>
                      </a: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=32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160.14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12.25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3.07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150794"/>
                  </a:ext>
                </a:extLst>
              </a:tr>
              <a:tr h="9858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</a:t>
                      </a: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GAN</a:t>
                      </a: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(Vanilla)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167.11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14.39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2.91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722099"/>
                  </a:ext>
                </a:extLst>
              </a:tr>
              <a:tr h="98584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FastCUT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lang="en-US" sz="26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FastCUT</a:t>
                      </a:r>
                      <a:r>
                        <a:rPr lang="zh-TW" alt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採用</a:t>
                      </a:r>
                      <a:r>
                        <a:rPr lang="en-US" alt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LSGAN)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157.04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11.27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3.60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035047"/>
                  </a:ext>
                </a:extLst>
              </a:tr>
              <a:tr h="12988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LSGAN with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ngf</a:t>
                      </a: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=128,ndf=32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163.49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12.99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3.25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92386"/>
                  </a:ext>
                </a:extLst>
              </a:tr>
              <a:tr h="9858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</a:t>
                      </a: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GAN</a:t>
                      </a:r>
                      <a:r>
                        <a:rPr lang="zh-TW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(Vanilla)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176.55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12.55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3.36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625351"/>
                  </a:ext>
                </a:extLst>
              </a:tr>
              <a:tr h="98584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</a:t>
                      </a: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GAN</a:t>
                      </a:r>
                      <a:r>
                        <a:rPr lang="zh-TW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(WGAN-GP)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331.52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3.12</a:t>
                      </a:r>
                      <a:endParaRPr lang="zh-TW" sz="26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1.09</a:t>
                      </a:r>
                      <a:endParaRPr lang="zh-TW" sz="2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89671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587C94-3724-D82A-B65B-EEA19830A6E6}"/>
              </a:ext>
            </a:extLst>
          </p:cNvPr>
          <p:cNvSpPr txBox="1"/>
          <p:nvPr/>
        </p:nvSpPr>
        <p:spPr>
          <a:xfrm>
            <a:off x="155645" y="38559674"/>
            <a:ext cx="22874454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[1]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Taesung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Park, Alexei A.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Efros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Richard Zhang, Jun-Yan Zhu. Contrastive Learning for Unpaired Image-to-Image Translation. In ECCV 2020.</a:t>
            </a: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[2] Jun-Yan Zhu,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Taesung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Park, Phillip Isola, Alexei A.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Efros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 Unpaired Image-to-Image Translation using Cycle-Consistent Adversarial Networks. In CVPR 2020.</a:t>
            </a: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[3] Phillip Isola, Jun-Yan Zhu,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Tinghui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Zhou, Alexei A.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Efros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 Image-to-Image Translation with Conditional Adversarial Network. In CVPR 2017</a:t>
            </a: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[4]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CycleGAN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and pix2pix in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(</a:t>
            </a:r>
            <a:r>
              <a:rPr lang="en-US" altLang="zh-TW" sz="2400" kern="100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https://github.com/junyanz/pytorch-CycleGAN-and-pix2pix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[5] Contrastive-Unpaired-Translation (CUT) in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(</a:t>
            </a:r>
            <a:r>
              <a:rPr lang="en-US" altLang="zh-TW" sz="2400" kern="100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https://github.com/taesungp/contrastive-unpaired-translation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[6] FID score for </a:t>
            </a:r>
            <a:r>
              <a:rPr lang="en-US" altLang="zh-TW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https://github.com/mseitzer/pytorch-fid</a:t>
            </a:r>
            <a:r>
              <a:rPr lang="en-US" altLang="zh-TW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TW" altLang="zh-TW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06A033-6C82-7076-8617-B13F962EF8E2}"/>
              </a:ext>
            </a:extLst>
          </p:cNvPr>
          <p:cNvSpPr txBox="1"/>
          <p:nvPr/>
        </p:nvSpPr>
        <p:spPr>
          <a:xfrm>
            <a:off x="725491" y="31596621"/>
            <a:ext cx="22336125" cy="551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 通過</a:t>
            </a:r>
            <a:r>
              <a:rPr lang="zh-TW" altLang="en-US" sz="4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提升生成器之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權重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降低判別器權重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較能改善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pix2pix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4000" b="1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CycleGAN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的上色效果，</a:t>
            </a:r>
            <a:r>
              <a:rPr lang="zh-TW" altLang="en-US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也能有效降低二模型之對抗損失升高之趨勢，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而對於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CUT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模型的成效則較無顯著的影響。</a:t>
            </a:r>
            <a:endParaRPr lang="zh-TW" altLang="zh-TW" sz="40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9705" indent="-178435">
              <a:lnSpc>
                <a:spcPct val="150000"/>
              </a:lnSpc>
            </a:pP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二、使用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L*a*b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映射訓練方式、採用</a:t>
            </a:r>
            <a:r>
              <a:rPr lang="en-US" altLang="zh-TW" sz="4000" b="1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ResNet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、增加生成器權重都能顯著改善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pix2pix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對於舊航照的上色效果。</a:t>
            </a:r>
            <a:endParaRPr lang="zh-TW" altLang="zh-TW" sz="40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4000" b="1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CycleGAN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CUT</a:t>
            </a: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在舊航照上色的各項表現較為優異、穩定。</a:t>
            </a:r>
            <a:endParaRPr lang="zh-TW" altLang="zh-TW" sz="40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9705" indent="-178435">
              <a:lnSpc>
                <a:spcPct val="150000"/>
              </a:lnSpc>
            </a:pPr>
            <a:r>
              <a:rPr lang="zh-TW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zh-TW" altLang="en-US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不使用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Identity Loss</a:t>
            </a:r>
            <a:r>
              <a:rPr lang="zh-TW" altLang="en-US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可以提升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CUT</a:t>
            </a:r>
            <a:r>
              <a:rPr lang="zh-TW" altLang="en-US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生成影像的質量，而其中以搭配</a:t>
            </a:r>
            <a:r>
              <a:rPr lang="en-US" altLang="zh-TW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LSGAN</a:t>
            </a:r>
            <a:r>
              <a:rPr lang="zh-TW" altLang="en-US" sz="40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損失模式最為優秀</a:t>
            </a:r>
            <a:endParaRPr lang="zh-TW" altLang="zh-TW" sz="40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B72E709-B438-B6AE-6995-1D5F640D34F5}"/>
              </a:ext>
            </a:extLst>
          </p:cNvPr>
          <p:cNvSpPr txBox="1"/>
          <p:nvPr/>
        </p:nvSpPr>
        <p:spPr>
          <a:xfrm>
            <a:off x="12607858" y="17820907"/>
            <a:ext cx="1063624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實驗五、</a:t>
            </a:r>
            <a:r>
              <a:rPr lang="en-US" altLang="zh-TW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GAN</a:t>
            </a: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損失模式於對比式學習所帶來的影響 </a:t>
            </a:r>
            <a:r>
              <a:rPr lang="en-US" altLang="zh-TW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(LSGAN/Vanilla/WGAN-GP)</a:t>
            </a:r>
          </a:p>
          <a:p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綜合而言使用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LSGAN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損失模式的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具有較好的性能，對於大多數的航照物件如河流、植被均有上到比較正確的顏色，而使用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Vanilla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進行生成的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，所生成的圖像中央有些會出現藍綠色的雜訊。至於若使用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WGAN-GP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對影像進行套色，則無法正確生成灰階影像原先物件的輪廓，填色也不夠穩定、充滿著雜訊。</a:t>
            </a:r>
            <a:endParaRPr lang="en-US" altLang="zh-TW" sz="3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實驗六、有無採用</a:t>
            </a:r>
            <a:r>
              <a:rPr lang="en-US" altLang="zh-TW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Identity Loss</a:t>
            </a: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帶來的影響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Identity Loss 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對於採用對比式學習的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模型影響不是很大，在一些影像處理的細節，</a:t>
            </a:r>
            <a:r>
              <a:rPr lang="en-US" altLang="zh-TW" sz="3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FastCUT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即未採用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Identity Loss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勝過一般的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，如上色的多樣性較高、建築物輪廓較為明顯等。 因此，不採用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Identity Loss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，可以讓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模型生成影像的成效更好、更穩定。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實驗七、各上色模型成效的評估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3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CycleGAN</a:t>
            </a:r>
            <a:r>
              <a:rPr lang="zh-TW" altLang="zh-TW" sz="3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3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CUT</a:t>
            </a:r>
            <a:r>
              <a:rPr lang="zh-TW" altLang="zh-TW" sz="3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二模型對於舊航照的套色成效較好，而</a:t>
            </a:r>
            <a:r>
              <a:rPr lang="en-US" altLang="zh-TW" sz="3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pix2pix</a:t>
            </a:r>
            <a:r>
              <a:rPr lang="zh-TW" altLang="zh-TW" sz="3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對於灰階處理的現代航照有比較穩定、優質的上色。</a:t>
            </a:r>
            <a:endParaRPr lang="en-US" altLang="zh-TW" sz="3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4F0AB0-CE86-83EE-570A-97C6B7CFBA99}"/>
              </a:ext>
            </a:extLst>
          </p:cNvPr>
          <p:cNvSpPr txBox="1"/>
          <p:nvPr/>
        </p:nvSpPr>
        <p:spPr>
          <a:xfrm>
            <a:off x="347959" y="15682468"/>
            <a:ext cx="11853865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實驗一、預設模型的上色效果與瑕疵統整</a:t>
            </a:r>
            <a:r>
              <a:rPr lang="en-US" altLang="zh-TW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</a:t>
            </a:r>
          </a:p>
          <a:p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pix2pix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對於灰階處理航照的套色效果最好，對於舊航照的著色而言，</a:t>
            </a:r>
            <a:r>
              <a:rPr lang="en-US" altLang="zh-TW" sz="3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CycleGAN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的著色成效比較優異，但處理多主體的舊航照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同時具有植被與建築物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時，顏色的分界不夠清晰，而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pix2pix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所生成之圖片幾乎沒有除了綠色與淡棕色以外的顏色。</a:t>
            </a:r>
            <a:endParaRPr lang="en-US" altLang="zh-TW" sz="3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實驗二、調整生成器與判別器權重帶來的影響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對於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pix2pix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3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CycleGAN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兩模型，透過增加生成器的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filter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數量 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減少判別器的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filter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，能夠改善訓練後期，判別器的表現遠勝生成器成效，導致生成器的對抗損失大幅上升、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如右上圖片，改變前後的生成器對抗損失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及判別器的損失降至極低的現象，也讓生成影像的品質亦加穩定。</a:t>
            </a:r>
            <a:endParaRPr lang="en-US" altLang="zh-TW" sz="3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實驗三、改變</a:t>
            </a:r>
            <a:r>
              <a:rPr lang="en-US" altLang="zh-TW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pix2pix</a:t>
            </a: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生成器架構帶來的影響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U-Net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的模型所生成之圖像具有顏色飽和度低、邊緣模糊、色調單一等缺點，但在將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pxi2pix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的生成器改為</a:t>
            </a:r>
            <a:r>
              <a:rPr lang="en-US" altLang="zh-TW" sz="36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後，前述問題均有得到較為顯著的改善。</a:t>
            </a:r>
            <a:endParaRPr lang="en-US" altLang="zh-TW" sz="3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實驗四、調整</a:t>
            </a:r>
            <a:r>
              <a:rPr lang="en-US" altLang="zh-TW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pix2pix</a:t>
            </a: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訓練方式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若訓練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pix2pix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直接對應灰階圖像與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Ground truth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，當圖片主體為建築物時，邊緣及圖片的角落會出現紅、藍、綠的單色雜訊，而且會出現單一建築物，卻出現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個顏色以上的不穩定情形。 若使用由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通道的數值，預測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兩圖層的方式，可以大幅降低前述的情形，也能提高圖片的質量與穩定度。</a:t>
            </a:r>
            <a:endParaRPr lang="en-US" altLang="zh-TW" sz="3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11EB5F0-49DE-B13A-27E5-368B2199CC54}"/>
              </a:ext>
            </a:extLst>
          </p:cNvPr>
          <p:cNvGrpSpPr/>
          <p:nvPr/>
        </p:nvGrpSpPr>
        <p:grpSpPr>
          <a:xfrm>
            <a:off x="12661555" y="14081171"/>
            <a:ext cx="10232359" cy="3545450"/>
            <a:chOff x="12607859" y="14253900"/>
            <a:chExt cx="9036397" cy="3046593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CB1C827-EA46-21FA-D7E2-321A0C9DA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49" b="1"/>
            <a:stretch/>
          </p:blipFill>
          <p:spPr bwMode="auto">
            <a:xfrm>
              <a:off x="12607859" y="14253901"/>
              <a:ext cx="4518199" cy="304659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8F548D67-9498-548D-6AB2-0CB3DAB9F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41"/>
            <a:stretch/>
          </p:blipFill>
          <p:spPr bwMode="auto">
            <a:xfrm>
              <a:off x="17126057" y="14253900"/>
              <a:ext cx="4518199" cy="3046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8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</TotalTime>
  <Words>1083</Words>
  <Application>Microsoft Office PowerPoint</Application>
  <PresentationFormat>自訂</PresentationFormat>
  <Paragraphs>146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昱錡 賴</dc:creator>
  <cp:lastModifiedBy>昱錡 賴</cp:lastModifiedBy>
  <cp:revision>48</cp:revision>
  <dcterms:created xsi:type="dcterms:W3CDTF">2023-02-01T17:43:18Z</dcterms:created>
  <dcterms:modified xsi:type="dcterms:W3CDTF">2023-05-18T04:45:29Z</dcterms:modified>
</cp:coreProperties>
</file>