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82" r:id="rId6"/>
    <p:sldId id="283" r:id="rId7"/>
    <p:sldId id="260" r:id="rId8"/>
    <p:sldId id="261" r:id="rId9"/>
    <p:sldId id="262" r:id="rId10"/>
    <p:sldId id="263" r:id="rId11"/>
    <p:sldId id="264" r:id="rId12"/>
    <p:sldId id="265" r:id="rId13"/>
    <p:sldId id="267" r:id="rId14"/>
    <p:sldId id="268" r:id="rId15"/>
    <p:sldId id="266"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4" r:id="rId30"/>
    <p:sldId id="285" r:id="rId31"/>
    <p:sldId id="286" r:id="rId32"/>
    <p:sldId id="287" r:id="rId33"/>
    <p:sldId id="288" r:id="rId34"/>
    <p:sldId id="289" r:id="rId35"/>
    <p:sldId id="290" r:id="rId36"/>
    <p:sldId id="291"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4A80E14-3B06-4BA3-ABB2-CDA0D16FE876}" type="datetimeFigureOut">
              <a:rPr lang="en-IN" smtClean="0"/>
              <a:t>03-07-2022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D0ABC0F8-D148-4237-9309-D506AC28B8AF}"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7812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A80E14-3B06-4BA3-ABB2-CDA0D16FE876}" type="datetimeFigureOut">
              <a:rPr lang="en-IN" smtClean="0"/>
              <a:t>03-07-2022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ABC0F8-D148-4237-9309-D506AC28B8AF}" type="slidenum">
              <a:rPr lang="en-IN" smtClean="0"/>
              <a:t>‹#›</a:t>
            </a:fld>
            <a:endParaRPr lang="en-IN"/>
          </a:p>
        </p:txBody>
      </p:sp>
    </p:spTree>
    <p:extLst>
      <p:ext uri="{BB962C8B-B14F-4D97-AF65-F5344CB8AC3E}">
        <p14:creationId xmlns:p14="http://schemas.microsoft.com/office/powerpoint/2010/main" val="1942988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A80E14-3B06-4BA3-ABB2-CDA0D16FE876}" type="datetimeFigureOut">
              <a:rPr lang="en-IN" smtClean="0"/>
              <a:t>03-07-2022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ABC0F8-D148-4237-9309-D506AC28B8AF}"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04024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A80E14-3B06-4BA3-ABB2-CDA0D16FE876}" type="datetimeFigureOut">
              <a:rPr lang="en-IN" smtClean="0"/>
              <a:t>03-07-2022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ABC0F8-D148-4237-9309-D506AC28B8AF}"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4821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A80E14-3B06-4BA3-ABB2-CDA0D16FE876}" type="datetimeFigureOut">
              <a:rPr lang="en-IN" smtClean="0"/>
              <a:t>03-07-2022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ABC0F8-D148-4237-9309-D506AC28B8AF}" type="slidenum">
              <a:rPr lang="en-IN" smtClean="0"/>
              <a:t>‹#›</a:t>
            </a:fld>
            <a:endParaRPr lang="en-IN"/>
          </a:p>
        </p:txBody>
      </p:sp>
    </p:spTree>
    <p:extLst>
      <p:ext uri="{BB962C8B-B14F-4D97-AF65-F5344CB8AC3E}">
        <p14:creationId xmlns:p14="http://schemas.microsoft.com/office/powerpoint/2010/main" val="29506425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A80E14-3B06-4BA3-ABB2-CDA0D16FE876}" type="datetimeFigureOut">
              <a:rPr lang="en-IN" smtClean="0"/>
              <a:t>03-07-2022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ABC0F8-D148-4237-9309-D506AC28B8AF}"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62371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A80E14-3B06-4BA3-ABB2-CDA0D16FE876}" type="datetimeFigureOut">
              <a:rPr lang="en-IN" smtClean="0"/>
              <a:t>03-07-2022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ABC0F8-D148-4237-9309-D506AC28B8AF}"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75066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A80E14-3B06-4BA3-ABB2-CDA0D16FE876}" type="datetimeFigureOut">
              <a:rPr lang="en-IN" smtClean="0"/>
              <a:t>03-07-2022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ABC0F8-D148-4237-9309-D506AC28B8AF}"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11132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A80E14-3B06-4BA3-ABB2-CDA0D16FE876}" type="datetimeFigureOut">
              <a:rPr lang="en-IN" smtClean="0"/>
              <a:t>03-07-2022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ABC0F8-D148-4237-9309-D506AC28B8AF}"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631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A80E14-3B06-4BA3-ABB2-CDA0D16FE876}" type="datetimeFigureOut">
              <a:rPr lang="en-IN" smtClean="0"/>
              <a:t>03-07-2022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ABC0F8-D148-4237-9309-D506AC28B8AF}" type="slidenum">
              <a:rPr lang="en-IN" smtClean="0"/>
              <a:t>‹#›</a:t>
            </a:fld>
            <a:endParaRPr lang="en-IN"/>
          </a:p>
        </p:txBody>
      </p:sp>
    </p:spTree>
    <p:extLst>
      <p:ext uri="{BB962C8B-B14F-4D97-AF65-F5344CB8AC3E}">
        <p14:creationId xmlns:p14="http://schemas.microsoft.com/office/powerpoint/2010/main" val="1368613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A80E14-3B06-4BA3-ABB2-CDA0D16FE876}" type="datetimeFigureOut">
              <a:rPr lang="en-IN" smtClean="0"/>
              <a:t>03-07-2022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ABC0F8-D148-4237-9309-D506AC28B8AF}"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7412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A80E14-3B06-4BA3-ABB2-CDA0D16FE876}" type="datetimeFigureOut">
              <a:rPr lang="en-IN" smtClean="0"/>
              <a:t>03-07-2022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ABC0F8-D148-4237-9309-D506AC28B8AF}" type="slidenum">
              <a:rPr lang="en-IN" smtClean="0"/>
              <a:t>‹#›</a:t>
            </a:fld>
            <a:endParaRPr lang="en-IN"/>
          </a:p>
        </p:txBody>
      </p:sp>
    </p:spTree>
    <p:extLst>
      <p:ext uri="{BB962C8B-B14F-4D97-AF65-F5344CB8AC3E}">
        <p14:creationId xmlns:p14="http://schemas.microsoft.com/office/powerpoint/2010/main" val="2100652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A80E14-3B06-4BA3-ABB2-CDA0D16FE876}" type="datetimeFigureOut">
              <a:rPr lang="en-IN" smtClean="0"/>
              <a:t>03-07-2022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0ABC0F8-D148-4237-9309-D506AC28B8AF}"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4203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A80E14-3B06-4BA3-ABB2-CDA0D16FE876}" type="datetimeFigureOut">
              <a:rPr lang="en-IN" smtClean="0"/>
              <a:t>03-07-2022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ABC0F8-D148-4237-9309-D506AC28B8AF}"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8624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A80E14-3B06-4BA3-ABB2-CDA0D16FE876}" type="datetimeFigureOut">
              <a:rPr lang="en-IN" smtClean="0"/>
              <a:t>03-07-2022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0ABC0F8-D148-4237-9309-D506AC28B8AF}" type="slidenum">
              <a:rPr lang="en-IN" smtClean="0"/>
              <a:t>‹#›</a:t>
            </a:fld>
            <a:endParaRPr lang="en-IN"/>
          </a:p>
        </p:txBody>
      </p:sp>
    </p:spTree>
    <p:extLst>
      <p:ext uri="{BB962C8B-B14F-4D97-AF65-F5344CB8AC3E}">
        <p14:creationId xmlns:p14="http://schemas.microsoft.com/office/powerpoint/2010/main" val="910932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A80E14-3B06-4BA3-ABB2-CDA0D16FE876}" type="datetimeFigureOut">
              <a:rPr lang="en-IN" smtClean="0"/>
              <a:t>03-07-2022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ABC0F8-D148-4237-9309-D506AC28B8AF}"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91276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A80E14-3B06-4BA3-ABB2-CDA0D16FE876}" type="datetimeFigureOut">
              <a:rPr lang="en-IN" smtClean="0"/>
              <a:t>03-07-2022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ABC0F8-D148-4237-9309-D506AC28B8AF}" type="slidenum">
              <a:rPr lang="en-IN" smtClean="0"/>
              <a:t>‹#›</a:t>
            </a:fld>
            <a:endParaRPr lang="en-IN"/>
          </a:p>
        </p:txBody>
      </p:sp>
    </p:spTree>
    <p:extLst>
      <p:ext uri="{BB962C8B-B14F-4D97-AF65-F5344CB8AC3E}">
        <p14:creationId xmlns:p14="http://schemas.microsoft.com/office/powerpoint/2010/main" val="2720421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4A80E14-3B06-4BA3-ABB2-CDA0D16FE876}" type="datetimeFigureOut">
              <a:rPr lang="en-IN" smtClean="0"/>
              <a:t>03-07-2022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0ABC0F8-D148-4237-9309-D506AC28B8AF}" type="slidenum">
              <a:rPr lang="en-IN" smtClean="0"/>
              <a:t>‹#›</a:t>
            </a:fld>
            <a:endParaRPr lang="en-IN"/>
          </a:p>
        </p:txBody>
      </p:sp>
    </p:spTree>
    <p:extLst>
      <p:ext uri="{BB962C8B-B14F-4D97-AF65-F5344CB8AC3E}">
        <p14:creationId xmlns:p14="http://schemas.microsoft.com/office/powerpoint/2010/main" val="1704759138"/>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22E4C34-7AB6-1952-9E99-77B7B1D87701}"/>
              </a:ext>
            </a:extLst>
          </p:cNvPr>
          <p:cNvSpPr/>
          <p:nvPr/>
        </p:nvSpPr>
        <p:spPr>
          <a:xfrm>
            <a:off x="1512053" y="2967335"/>
            <a:ext cx="9167894"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PPT ON RFM MODELLING</a:t>
            </a:r>
          </a:p>
        </p:txBody>
      </p:sp>
    </p:spTree>
    <p:extLst>
      <p:ext uri="{BB962C8B-B14F-4D97-AF65-F5344CB8AC3E}">
        <p14:creationId xmlns:p14="http://schemas.microsoft.com/office/powerpoint/2010/main" val="3196753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63DD7E-8B0F-1043-F351-BDB85437CB6F}"/>
              </a:ext>
            </a:extLst>
          </p:cNvPr>
          <p:cNvPicPr>
            <a:picLocks noChangeAspect="1"/>
          </p:cNvPicPr>
          <p:nvPr/>
        </p:nvPicPr>
        <p:blipFill>
          <a:blip r:embed="rId2"/>
          <a:stretch>
            <a:fillRect/>
          </a:stretch>
        </p:blipFill>
        <p:spPr>
          <a:xfrm>
            <a:off x="645347" y="1389231"/>
            <a:ext cx="5271360" cy="4267796"/>
          </a:xfrm>
          <a:prstGeom prst="rect">
            <a:avLst/>
          </a:prstGeom>
        </p:spPr>
      </p:pic>
      <p:pic>
        <p:nvPicPr>
          <p:cNvPr id="5" name="Picture 4">
            <a:extLst>
              <a:ext uri="{FF2B5EF4-FFF2-40B4-BE49-F238E27FC236}">
                <a16:creationId xmlns:a16="http://schemas.microsoft.com/office/drawing/2014/main" id="{BCD8C37E-1745-50B5-3851-02948F6BC8F1}"/>
              </a:ext>
            </a:extLst>
          </p:cNvPr>
          <p:cNvPicPr>
            <a:picLocks noChangeAspect="1"/>
          </p:cNvPicPr>
          <p:nvPr/>
        </p:nvPicPr>
        <p:blipFill>
          <a:blip r:embed="rId3"/>
          <a:stretch>
            <a:fillRect/>
          </a:stretch>
        </p:blipFill>
        <p:spPr>
          <a:xfrm>
            <a:off x="6275295" y="1446389"/>
            <a:ext cx="5085336" cy="4210638"/>
          </a:xfrm>
          <a:prstGeom prst="rect">
            <a:avLst/>
          </a:prstGeom>
        </p:spPr>
      </p:pic>
    </p:spTree>
    <p:extLst>
      <p:ext uri="{BB962C8B-B14F-4D97-AF65-F5344CB8AC3E}">
        <p14:creationId xmlns:p14="http://schemas.microsoft.com/office/powerpoint/2010/main" val="3427436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CF08A2-00EC-ACC4-28ED-5B0B37F4A68D}"/>
              </a:ext>
            </a:extLst>
          </p:cNvPr>
          <p:cNvPicPr>
            <a:picLocks noChangeAspect="1"/>
          </p:cNvPicPr>
          <p:nvPr/>
        </p:nvPicPr>
        <p:blipFill>
          <a:blip r:embed="rId2"/>
          <a:stretch>
            <a:fillRect/>
          </a:stretch>
        </p:blipFill>
        <p:spPr>
          <a:xfrm>
            <a:off x="712695" y="1453389"/>
            <a:ext cx="5525449" cy="4220164"/>
          </a:xfrm>
          <a:prstGeom prst="rect">
            <a:avLst/>
          </a:prstGeom>
        </p:spPr>
      </p:pic>
      <p:sp>
        <p:nvSpPr>
          <p:cNvPr id="4" name="TextBox 3">
            <a:extLst>
              <a:ext uri="{FF2B5EF4-FFF2-40B4-BE49-F238E27FC236}">
                <a16:creationId xmlns:a16="http://schemas.microsoft.com/office/drawing/2014/main" id="{5241DAEA-C430-0757-3936-3D771C10F9DC}"/>
              </a:ext>
            </a:extLst>
          </p:cNvPr>
          <p:cNvSpPr txBox="1"/>
          <p:nvPr/>
        </p:nvSpPr>
        <p:spPr>
          <a:xfrm>
            <a:off x="6360459" y="1149238"/>
            <a:ext cx="4890246" cy="4524315"/>
          </a:xfrm>
          <a:prstGeom prst="rect">
            <a:avLst/>
          </a:prstGeom>
          <a:solidFill>
            <a:schemeClr val="accent3">
              <a:lumMod val="40000"/>
              <a:lumOff val="60000"/>
            </a:schemeClr>
          </a:solidFill>
          <a:ln w="57150">
            <a:solidFill>
              <a:schemeClr val="accent3">
                <a:lumMod val="50000"/>
              </a:schemeClr>
            </a:solidFill>
          </a:ln>
        </p:spPr>
        <p:txBody>
          <a:bodyPr wrap="square" rtlCol="0">
            <a:spAutoFit/>
          </a:bodyPr>
          <a:lstStyle/>
          <a:p>
            <a:r>
              <a:rPr lang="en-US" sz="4800" dirty="0"/>
              <a:t>From the above graphs, it is clear that customer ordered more on Thursday, Saturday and Sunday.</a:t>
            </a:r>
            <a:endParaRPr lang="en-IN" sz="4800" dirty="0"/>
          </a:p>
        </p:txBody>
      </p:sp>
    </p:spTree>
    <p:extLst>
      <p:ext uri="{BB962C8B-B14F-4D97-AF65-F5344CB8AC3E}">
        <p14:creationId xmlns:p14="http://schemas.microsoft.com/office/powerpoint/2010/main" val="581348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910922A-F441-0A73-781E-8FEFC7CDEB6E}"/>
              </a:ext>
            </a:extLst>
          </p:cNvPr>
          <p:cNvSpPr/>
          <p:nvPr/>
        </p:nvSpPr>
        <p:spPr>
          <a:xfrm>
            <a:off x="668059" y="479629"/>
            <a:ext cx="10855882" cy="1754326"/>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   </a:t>
            </a:r>
            <a:r>
              <a:rPr lang="en-US" sz="5400" b="1" u="sng" cap="none" spc="0" dirty="0">
                <a:ln w="0"/>
                <a:solidFill>
                  <a:schemeClr val="tx1"/>
                </a:solidFill>
                <a:effectLst>
                  <a:outerShdw blurRad="38100" dist="19050" dir="2700000" algn="tl" rotWithShape="0">
                    <a:schemeClr val="dk1">
                      <a:alpha val="40000"/>
                    </a:schemeClr>
                  </a:outerShdw>
                </a:effectLst>
              </a:rPr>
              <a:t>DAYWISE REVENUE VISULISATION</a:t>
            </a:r>
          </a:p>
        </p:txBody>
      </p:sp>
      <p:pic>
        <p:nvPicPr>
          <p:cNvPr id="8" name="Picture 7">
            <a:extLst>
              <a:ext uri="{FF2B5EF4-FFF2-40B4-BE49-F238E27FC236}">
                <a16:creationId xmlns:a16="http://schemas.microsoft.com/office/drawing/2014/main" id="{A6A411BE-576D-BFB7-F475-DD3B797FC9F1}"/>
              </a:ext>
            </a:extLst>
          </p:cNvPr>
          <p:cNvPicPr>
            <a:picLocks noChangeAspect="1"/>
          </p:cNvPicPr>
          <p:nvPr/>
        </p:nvPicPr>
        <p:blipFill>
          <a:blip r:embed="rId2"/>
          <a:stretch>
            <a:fillRect/>
          </a:stretch>
        </p:blipFill>
        <p:spPr>
          <a:xfrm>
            <a:off x="968187" y="2111189"/>
            <a:ext cx="5440847" cy="3992670"/>
          </a:xfrm>
          <a:prstGeom prst="rect">
            <a:avLst/>
          </a:prstGeom>
        </p:spPr>
      </p:pic>
      <p:pic>
        <p:nvPicPr>
          <p:cNvPr id="10" name="Picture 9">
            <a:extLst>
              <a:ext uri="{FF2B5EF4-FFF2-40B4-BE49-F238E27FC236}">
                <a16:creationId xmlns:a16="http://schemas.microsoft.com/office/drawing/2014/main" id="{37FD58D7-18FB-7B41-41E0-C0EE7D411A6C}"/>
              </a:ext>
            </a:extLst>
          </p:cNvPr>
          <p:cNvPicPr>
            <a:picLocks noChangeAspect="1"/>
          </p:cNvPicPr>
          <p:nvPr/>
        </p:nvPicPr>
        <p:blipFill>
          <a:blip r:embed="rId3"/>
          <a:stretch>
            <a:fillRect/>
          </a:stretch>
        </p:blipFill>
        <p:spPr>
          <a:xfrm>
            <a:off x="6521823" y="2233955"/>
            <a:ext cx="4846939" cy="3869904"/>
          </a:xfrm>
          <a:prstGeom prst="rect">
            <a:avLst/>
          </a:prstGeom>
        </p:spPr>
      </p:pic>
    </p:spTree>
    <p:extLst>
      <p:ext uri="{BB962C8B-B14F-4D97-AF65-F5344CB8AC3E}">
        <p14:creationId xmlns:p14="http://schemas.microsoft.com/office/powerpoint/2010/main" val="2658235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0054FE5-2682-C2D6-F997-BB42164A5CD2}"/>
              </a:ext>
            </a:extLst>
          </p:cNvPr>
          <p:cNvPicPr>
            <a:picLocks noChangeAspect="1"/>
          </p:cNvPicPr>
          <p:nvPr/>
        </p:nvPicPr>
        <p:blipFill>
          <a:blip r:embed="rId2"/>
          <a:stretch>
            <a:fillRect/>
          </a:stretch>
        </p:blipFill>
        <p:spPr>
          <a:xfrm>
            <a:off x="829425" y="1629233"/>
            <a:ext cx="4760261" cy="3924689"/>
          </a:xfrm>
          <a:prstGeom prst="rect">
            <a:avLst/>
          </a:prstGeom>
        </p:spPr>
      </p:pic>
      <p:pic>
        <p:nvPicPr>
          <p:cNvPr id="3" name="Picture 2">
            <a:extLst>
              <a:ext uri="{FF2B5EF4-FFF2-40B4-BE49-F238E27FC236}">
                <a16:creationId xmlns:a16="http://schemas.microsoft.com/office/drawing/2014/main" id="{531A1845-1DD5-80DE-3A02-62D20D0CB5B2}"/>
              </a:ext>
            </a:extLst>
          </p:cNvPr>
          <p:cNvPicPr>
            <a:picLocks noChangeAspect="1"/>
          </p:cNvPicPr>
          <p:nvPr/>
        </p:nvPicPr>
        <p:blipFill>
          <a:blip r:embed="rId3"/>
          <a:stretch>
            <a:fillRect/>
          </a:stretch>
        </p:blipFill>
        <p:spPr>
          <a:xfrm>
            <a:off x="6340956" y="1629233"/>
            <a:ext cx="5021619" cy="4115373"/>
          </a:xfrm>
          <a:prstGeom prst="rect">
            <a:avLst/>
          </a:prstGeom>
        </p:spPr>
      </p:pic>
    </p:spTree>
    <p:extLst>
      <p:ext uri="{BB962C8B-B14F-4D97-AF65-F5344CB8AC3E}">
        <p14:creationId xmlns:p14="http://schemas.microsoft.com/office/powerpoint/2010/main" val="1632906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A2F0AD-7C9F-4F34-C304-8E213E9526A8}"/>
              </a:ext>
            </a:extLst>
          </p:cNvPr>
          <p:cNvPicPr>
            <a:picLocks noChangeAspect="1"/>
          </p:cNvPicPr>
          <p:nvPr/>
        </p:nvPicPr>
        <p:blipFill>
          <a:blip r:embed="rId2"/>
          <a:stretch>
            <a:fillRect/>
          </a:stretch>
        </p:blipFill>
        <p:spPr>
          <a:xfrm>
            <a:off x="824752" y="1492624"/>
            <a:ext cx="5145742" cy="4237244"/>
          </a:xfrm>
          <a:prstGeom prst="rect">
            <a:avLst/>
          </a:prstGeom>
        </p:spPr>
      </p:pic>
      <p:pic>
        <p:nvPicPr>
          <p:cNvPr id="4" name="Picture 3">
            <a:extLst>
              <a:ext uri="{FF2B5EF4-FFF2-40B4-BE49-F238E27FC236}">
                <a16:creationId xmlns:a16="http://schemas.microsoft.com/office/drawing/2014/main" id="{EEF18664-248B-6454-9206-0BB8A27E50B3}"/>
              </a:ext>
            </a:extLst>
          </p:cNvPr>
          <p:cNvPicPr>
            <a:picLocks noChangeAspect="1"/>
          </p:cNvPicPr>
          <p:nvPr/>
        </p:nvPicPr>
        <p:blipFill>
          <a:blip r:embed="rId3"/>
          <a:stretch>
            <a:fillRect/>
          </a:stretch>
        </p:blipFill>
        <p:spPr>
          <a:xfrm>
            <a:off x="6347010" y="1624280"/>
            <a:ext cx="4926107" cy="4105588"/>
          </a:xfrm>
          <a:prstGeom prst="rect">
            <a:avLst/>
          </a:prstGeom>
        </p:spPr>
      </p:pic>
    </p:spTree>
    <p:extLst>
      <p:ext uri="{BB962C8B-B14F-4D97-AF65-F5344CB8AC3E}">
        <p14:creationId xmlns:p14="http://schemas.microsoft.com/office/powerpoint/2010/main" val="962881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8EECE44-D6EF-213E-E95C-5C629BE6543A}"/>
              </a:ext>
            </a:extLst>
          </p:cNvPr>
          <p:cNvPicPr>
            <a:picLocks noChangeAspect="1"/>
          </p:cNvPicPr>
          <p:nvPr/>
        </p:nvPicPr>
        <p:blipFill>
          <a:blip r:embed="rId2"/>
          <a:stretch>
            <a:fillRect/>
          </a:stretch>
        </p:blipFill>
        <p:spPr>
          <a:xfrm>
            <a:off x="833716" y="1556493"/>
            <a:ext cx="5009137" cy="4134427"/>
          </a:xfrm>
          <a:prstGeom prst="rect">
            <a:avLst/>
          </a:prstGeom>
        </p:spPr>
      </p:pic>
      <p:sp>
        <p:nvSpPr>
          <p:cNvPr id="6" name="TextBox 5">
            <a:extLst>
              <a:ext uri="{FF2B5EF4-FFF2-40B4-BE49-F238E27FC236}">
                <a16:creationId xmlns:a16="http://schemas.microsoft.com/office/drawing/2014/main" id="{58E4D2E1-3048-1558-D6F6-B161F90ACD6E}"/>
              </a:ext>
            </a:extLst>
          </p:cNvPr>
          <p:cNvSpPr txBox="1"/>
          <p:nvPr/>
        </p:nvSpPr>
        <p:spPr>
          <a:xfrm>
            <a:off x="6557684" y="893081"/>
            <a:ext cx="4800600" cy="5262979"/>
          </a:xfrm>
          <a:prstGeom prst="rect">
            <a:avLst/>
          </a:prstGeom>
          <a:solidFill>
            <a:schemeClr val="accent3">
              <a:lumMod val="40000"/>
              <a:lumOff val="60000"/>
            </a:schemeClr>
          </a:solidFill>
          <a:ln w="57150">
            <a:solidFill>
              <a:schemeClr val="accent3">
                <a:lumMod val="50000"/>
              </a:schemeClr>
            </a:solidFill>
          </a:ln>
        </p:spPr>
        <p:txBody>
          <a:bodyPr wrap="square" rtlCol="0">
            <a:spAutoFit/>
          </a:bodyPr>
          <a:lstStyle/>
          <a:p>
            <a:r>
              <a:rPr lang="en-IN" sz="4800" dirty="0"/>
              <a:t>From day wise revenue visualisation, it is clear that customers order of cost up to 10000 on daily basis</a:t>
            </a:r>
          </a:p>
        </p:txBody>
      </p:sp>
    </p:spTree>
    <p:extLst>
      <p:ext uri="{BB962C8B-B14F-4D97-AF65-F5344CB8AC3E}">
        <p14:creationId xmlns:p14="http://schemas.microsoft.com/office/powerpoint/2010/main" val="3833320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06676F-9695-67C5-58E4-988718492A4F}"/>
              </a:ext>
            </a:extLst>
          </p:cNvPr>
          <p:cNvPicPr>
            <a:picLocks noChangeAspect="1"/>
          </p:cNvPicPr>
          <p:nvPr/>
        </p:nvPicPr>
        <p:blipFill>
          <a:blip r:embed="rId2"/>
          <a:stretch>
            <a:fillRect/>
          </a:stretch>
        </p:blipFill>
        <p:spPr>
          <a:xfrm>
            <a:off x="504046" y="2528046"/>
            <a:ext cx="4915120" cy="3733807"/>
          </a:xfrm>
          <a:prstGeom prst="rect">
            <a:avLst/>
          </a:prstGeom>
        </p:spPr>
      </p:pic>
      <p:sp>
        <p:nvSpPr>
          <p:cNvPr id="4" name="Rectangle 3">
            <a:extLst>
              <a:ext uri="{FF2B5EF4-FFF2-40B4-BE49-F238E27FC236}">
                <a16:creationId xmlns:a16="http://schemas.microsoft.com/office/drawing/2014/main" id="{E1ED4F94-A387-1B0B-C2BD-2E1D281DD7EF}"/>
              </a:ext>
            </a:extLst>
          </p:cNvPr>
          <p:cNvSpPr/>
          <p:nvPr/>
        </p:nvSpPr>
        <p:spPr>
          <a:xfrm>
            <a:off x="1102147" y="596146"/>
            <a:ext cx="10381642" cy="1754326"/>
          </a:xfrm>
          <a:prstGeom prst="rect">
            <a:avLst/>
          </a:prstGeom>
          <a:noFill/>
        </p:spPr>
        <p:txBody>
          <a:bodyPr wrap="square" lIns="91440" tIns="45720" rIns="91440" bIns="45720">
            <a:spAutoFit/>
          </a:bodyPr>
          <a:lstStyle/>
          <a:p>
            <a:pPr algn="ctr"/>
            <a:r>
              <a:rPr lang="en-US" sz="5400" b="1" cap="none" spc="0" dirty="0">
                <a:ln w="0"/>
                <a:solidFill>
                  <a:schemeClr val="tx1"/>
                </a:solidFill>
                <a:effectLst>
                  <a:outerShdw blurRad="38100" dist="19050" dir="2700000" algn="tl" rotWithShape="0">
                    <a:schemeClr val="dk1">
                      <a:alpha val="40000"/>
                    </a:schemeClr>
                  </a:outerShdw>
                </a:effectLst>
              </a:rPr>
              <a:t> </a:t>
            </a:r>
            <a:r>
              <a:rPr lang="en-US" sz="5400" b="1" u="sng" cap="none" spc="0" dirty="0">
                <a:ln w="0"/>
                <a:solidFill>
                  <a:schemeClr val="tx1"/>
                </a:solidFill>
                <a:effectLst>
                  <a:outerShdw blurRad="38100" dist="19050" dir="2700000" algn="tl" rotWithShape="0">
                    <a:schemeClr val="dk1">
                      <a:alpha val="40000"/>
                    </a:schemeClr>
                  </a:outerShdw>
                </a:effectLst>
              </a:rPr>
              <a:t>WEEKWISE ORDER    VISUALISATION</a:t>
            </a:r>
          </a:p>
        </p:txBody>
      </p:sp>
      <p:pic>
        <p:nvPicPr>
          <p:cNvPr id="6" name="Picture 5">
            <a:extLst>
              <a:ext uri="{FF2B5EF4-FFF2-40B4-BE49-F238E27FC236}">
                <a16:creationId xmlns:a16="http://schemas.microsoft.com/office/drawing/2014/main" id="{5798B011-66B2-C739-AD42-F814093BFE73}"/>
              </a:ext>
            </a:extLst>
          </p:cNvPr>
          <p:cNvPicPr>
            <a:picLocks noChangeAspect="1"/>
          </p:cNvPicPr>
          <p:nvPr/>
        </p:nvPicPr>
        <p:blipFill>
          <a:blip r:embed="rId3"/>
          <a:stretch>
            <a:fillRect/>
          </a:stretch>
        </p:blipFill>
        <p:spPr>
          <a:xfrm>
            <a:off x="5755341" y="2528046"/>
            <a:ext cx="5073013" cy="3733807"/>
          </a:xfrm>
          <a:prstGeom prst="rect">
            <a:avLst/>
          </a:prstGeom>
        </p:spPr>
      </p:pic>
    </p:spTree>
    <p:extLst>
      <p:ext uri="{BB962C8B-B14F-4D97-AF65-F5344CB8AC3E}">
        <p14:creationId xmlns:p14="http://schemas.microsoft.com/office/powerpoint/2010/main" val="1939387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8FB21C-3F2F-B156-9AA7-927DA93257A9}"/>
              </a:ext>
            </a:extLst>
          </p:cNvPr>
          <p:cNvPicPr>
            <a:picLocks noChangeAspect="1"/>
          </p:cNvPicPr>
          <p:nvPr/>
        </p:nvPicPr>
        <p:blipFill>
          <a:blip r:embed="rId2"/>
          <a:stretch>
            <a:fillRect/>
          </a:stretch>
        </p:blipFill>
        <p:spPr>
          <a:xfrm>
            <a:off x="836132" y="1546412"/>
            <a:ext cx="5259868" cy="4121535"/>
          </a:xfrm>
          <a:prstGeom prst="rect">
            <a:avLst/>
          </a:prstGeom>
        </p:spPr>
      </p:pic>
      <p:pic>
        <p:nvPicPr>
          <p:cNvPr id="5" name="Picture 4">
            <a:extLst>
              <a:ext uri="{FF2B5EF4-FFF2-40B4-BE49-F238E27FC236}">
                <a16:creationId xmlns:a16="http://schemas.microsoft.com/office/drawing/2014/main" id="{25D23CBC-E996-849E-0598-BC2AA865604A}"/>
              </a:ext>
            </a:extLst>
          </p:cNvPr>
          <p:cNvPicPr>
            <a:picLocks noChangeAspect="1"/>
          </p:cNvPicPr>
          <p:nvPr/>
        </p:nvPicPr>
        <p:blipFill>
          <a:blip r:embed="rId3"/>
          <a:stretch>
            <a:fillRect/>
          </a:stretch>
        </p:blipFill>
        <p:spPr>
          <a:xfrm>
            <a:off x="6683187" y="1586753"/>
            <a:ext cx="4941621" cy="3895199"/>
          </a:xfrm>
          <a:prstGeom prst="rect">
            <a:avLst/>
          </a:prstGeom>
        </p:spPr>
      </p:pic>
    </p:spTree>
    <p:extLst>
      <p:ext uri="{BB962C8B-B14F-4D97-AF65-F5344CB8AC3E}">
        <p14:creationId xmlns:p14="http://schemas.microsoft.com/office/powerpoint/2010/main" val="707647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0366F2-C411-EEEB-C25D-2F3825DA028A}"/>
              </a:ext>
            </a:extLst>
          </p:cNvPr>
          <p:cNvSpPr txBox="1"/>
          <p:nvPr/>
        </p:nvSpPr>
        <p:spPr>
          <a:xfrm>
            <a:off x="1775013" y="1721224"/>
            <a:ext cx="5486400" cy="3785652"/>
          </a:xfrm>
          <a:prstGeom prst="rect">
            <a:avLst/>
          </a:prstGeom>
          <a:solidFill>
            <a:schemeClr val="accent3">
              <a:lumMod val="40000"/>
              <a:lumOff val="60000"/>
            </a:schemeClr>
          </a:solidFill>
          <a:ln w="57150">
            <a:solidFill>
              <a:schemeClr val="accent3">
                <a:lumMod val="50000"/>
              </a:schemeClr>
            </a:solidFill>
          </a:ln>
        </p:spPr>
        <p:txBody>
          <a:bodyPr wrap="square" rtlCol="0">
            <a:spAutoFit/>
          </a:bodyPr>
          <a:lstStyle/>
          <a:p>
            <a:r>
              <a:rPr lang="en-IN" sz="4800" dirty="0"/>
              <a:t>Week wise order visualisation tells us that the most order is done on week 2 and week 4</a:t>
            </a:r>
          </a:p>
        </p:txBody>
      </p:sp>
    </p:spTree>
    <p:extLst>
      <p:ext uri="{BB962C8B-B14F-4D97-AF65-F5344CB8AC3E}">
        <p14:creationId xmlns:p14="http://schemas.microsoft.com/office/powerpoint/2010/main" val="29168441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C0BC5E-3897-9B02-2B66-AEB46A292BDF}"/>
              </a:ext>
            </a:extLst>
          </p:cNvPr>
          <p:cNvPicPr>
            <a:picLocks noChangeAspect="1"/>
          </p:cNvPicPr>
          <p:nvPr/>
        </p:nvPicPr>
        <p:blipFill>
          <a:blip r:embed="rId2"/>
          <a:stretch>
            <a:fillRect/>
          </a:stretch>
        </p:blipFill>
        <p:spPr>
          <a:xfrm>
            <a:off x="6096000" y="2487706"/>
            <a:ext cx="5274448" cy="3676097"/>
          </a:xfrm>
          <a:prstGeom prst="rect">
            <a:avLst/>
          </a:prstGeom>
        </p:spPr>
      </p:pic>
      <p:sp>
        <p:nvSpPr>
          <p:cNvPr id="6" name="Rectangle 5">
            <a:extLst>
              <a:ext uri="{FF2B5EF4-FFF2-40B4-BE49-F238E27FC236}">
                <a16:creationId xmlns:a16="http://schemas.microsoft.com/office/drawing/2014/main" id="{BD668923-3643-F452-748C-DDA3C0FC1882}"/>
              </a:ext>
            </a:extLst>
          </p:cNvPr>
          <p:cNvSpPr/>
          <p:nvPr/>
        </p:nvSpPr>
        <p:spPr>
          <a:xfrm>
            <a:off x="1102147" y="596146"/>
            <a:ext cx="10381642" cy="1754326"/>
          </a:xfrm>
          <a:prstGeom prst="rect">
            <a:avLst/>
          </a:prstGeom>
          <a:noFill/>
        </p:spPr>
        <p:txBody>
          <a:bodyPr wrap="square" lIns="91440" tIns="45720" rIns="91440" bIns="45720">
            <a:spAutoFit/>
          </a:bodyPr>
          <a:lstStyle/>
          <a:p>
            <a:pPr algn="ctr"/>
            <a:r>
              <a:rPr lang="en-US" sz="5400" b="1" cap="none" spc="0" dirty="0">
                <a:ln w="0"/>
                <a:solidFill>
                  <a:schemeClr val="tx1"/>
                </a:solidFill>
                <a:effectLst>
                  <a:outerShdw blurRad="38100" dist="19050" dir="2700000" algn="tl" rotWithShape="0">
                    <a:schemeClr val="dk1">
                      <a:alpha val="40000"/>
                    </a:schemeClr>
                  </a:outerShdw>
                </a:effectLst>
              </a:rPr>
              <a:t> </a:t>
            </a:r>
            <a:r>
              <a:rPr lang="en-US" sz="5400" b="1" u="sng" cap="none" spc="0" dirty="0">
                <a:ln w="0"/>
                <a:solidFill>
                  <a:schemeClr val="tx1"/>
                </a:solidFill>
                <a:effectLst>
                  <a:outerShdw blurRad="38100" dist="19050" dir="2700000" algn="tl" rotWithShape="0">
                    <a:schemeClr val="dk1">
                      <a:alpha val="40000"/>
                    </a:schemeClr>
                  </a:outerShdw>
                </a:effectLst>
              </a:rPr>
              <a:t>WEEKWISE REVENUE    VISUALISATION</a:t>
            </a:r>
          </a:p>
        </p:txBody>
      </p:sp>
      <p:pic>
        <p:nvPicPr>
          <p:cNvPr id="8" name="Picture 7">
            <a:extLst>
              <a:ext uri="{FF2B5EF4-FFF2-40B4-BE49-F238E27FC236}">
                <a16:creationId xmlns:a16="http://schemas.microsoft.com/office/drawing/2014/main" id="{4195F256-BB28-F1E3-E78F-0D4CFD19730E}"/>
              </a:ext>
            </a:extLst>
          </p:cNvPr>
          <p:cNvPicPr>
            <a:picLocks noChangeAspect="1"/>
          </p:cNvPicPr>
          <p:nvPr/>
        </p:nvPicPr>
        <p:blipFill>
          <a:blip r:embed="rId3"/>
          <a:stretch>
            <a:fillRect/>
          </a:stretch>
        </p:blipFill>
        <p:spPr>
          <a:xfrm>
            <a:off x="821552" y="2585757"/>
            <a:ext cx="4993853" cy="3676097"/>
          </a:xfrm>
          <a:prstGeom prst="rect">
            <a:avLst/>
          </a:prstGeom>
        </p:spPr>
      </p:pic>
    </p:spTree>
    <p:extLst>
      <p:ext uri="{BB962C8B-B14F-4D97-AF65-F5344CB8AC3E}">
        <p14:creationId xmlns:p14="http://schemas.microsoft.com/office/powerpoint/2010/main" val="1114829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1B63244-23A9-27C6-5A1C-6792EE7E1BD3}"/>
              </a:ext>
            </a:extLst>
          </p:cNvPr>
          <p:cNvSpPr/>
          <p:nvPr/>
        </p:nvSpPr>
        <p:spPr>
          <a:xfrm>
            <a:off x="1337823" y="533417"/>
            <a:ext cx="9785307" cy="923330"/>
          </a:xfrm>
          <a:prstGeom prst="rect">
            <a:avLst/>
          </a:prstGeom>
          <a:noFill/>
        </p:spPr>
        <p:txBody>
          <a:bodyPr wrap="none" lIns="91440" tIns="45720" rIns="91440" bIns="45720">
            <a:spAutoFit/>
          </a:bodyPr>
          <a:lstStyle/>
          <a:p>
            <a:pPr algn="ctr"/>
            <a:r>
              <a:rPr lang="en-US" sz="5400" b="0" u="sng" cap="none" spc="0" dirty="0">
                <a:ln w="0"/>
                <a:solidFill>
                  <a:schemeClr val="tx1"/>
                </a:solidFill>
                <a:effectLst>
                  <a:outerShdw blurRad="38100" dist="19050" dir="2700000" algn="tl" rotWithShape="0">
                    <a:schemeClr val="dk1">
                      <a:alpha val="40000"/>
                    </a:schemeClr>
                  </a:outerShdw>
                </a:effectLst>
              </a:rPr>
              <a:t>INFORMATION OF THE DATA</a:t>
            </a:r>
          </a:p>
        </p:txBody>
      </p:sp>
      <p:sp>
        <p:nvSpPr>
          <p:cNvPr id="7" name="TextBox 6">
            <a:extLst>
              <a:ext uri="{FF2B5EF4-FFF2-40B4-BE49-F238E27FC236}">
                <a16:creationId xmlns:a16="http://schemas.microsoft.com/office/drawing/2014/main" id="{8A64F373-155C-DB31-05B2-C05F52F15431}"/>
              </a:ext>
            </a:extLst>
          </p:cNvPr>
          <p:cNvSpPr txBox="1"/>
          <p:nvPr/>
        </p:nvSpPr>
        <p:spPr>
          <a:xfrm>
            <a:off x="1855694" y="2366682"/>
            <a:ext cx="7422776" cy="1815882"/>
          </a:xfrm>
          <a:prstGeom prst="rect">
            <a:avLst/>
          </a:prstGeom>
          <a:solidFill>
            <a:schemeClr val="accent3">
              <a:lumMod val="40000"/>
              <a:lumOff val="60000"/>
            </a:schemeClr>
          </a:solidFill>
        </p:spPr>
        <p:txBody>
          <a:bodyPr wrap="square" rtlCol="0">
            <a:spAutoFit/>
          </a:bodyPr>
          <a:lstStyle/>
          <a:p>
            <a:r>
              <a:rPr lang="en-IN" sz="2800" dirty="0"/>
              <a:t>Shape of the data = (5000,40)</a:t>
            </a:r>
          </a:p>
          <a:p>
            <a:r>
              <a:rPr lang="en-IN" sz="2800" dirty="0"/>
              <a:t>Dimension of data = 2</a:t>
            </a:r>
          </a:p>
          <a:p>
            <a:r>
              <a:rPr lang="en-IN" sz="2800" dirty="0"/>
              <a:t>Type of data = pandas </a:t>
            </a:r>
            <a:r>
              <a:rPr lang="en-IN" sz="2800" dirty="0" err="1"/>
              <a:t>DataFrame</a:t>
            </a:r>
            <a:endParaRPr lang="en-IN" sz="2800" dirty="0"/>
          </a:p>
          <a:p>
            <a:r>
              <a:rPr lang="en-IN" sz="2800" dirty="0"/>
              <a:t>Null values count = 0</a:t>
            </a:r>
          </a:p>
        </p:txBody>
      </p:sp>
    </p:spTree>
    <p:extLst>
      <p:ext uri="{BB962C8B-B14F-4D97-AF65-F5344CB8AC3E}">
        <p14:creationId xmlns:p14="http://schemas.microsoft.com/office/powerpoint/2010/main" val="3231269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6FE0C7-C01E-3566-1D85-6177DD2A9457}"/>
              </a:ext>
            </a:extLst>
          </p:cNvPr>
          <p:cNvPicPr>
            <a:picLocks noChangeAspect="1"/>
          </p:cNvPicPr>
          <p:nvPr/>
        </p:nvPicPr>
        <p:blipFill>
          <a:blip r:embed="rId2"/>
          <a:stretch>
            <a:fillRect/>
          </a:stretch>
        </p:blipFill>
        <p:spPr>
          <a:xfrm>
            <a:off x="929420" y="1677809"/>
            <a:ext cx="4946945" cy="4058216"/>
          </a:xfrm>
          <a:prstGeom prst="rect">
            <a:avLst/>
          </a:prstGeom>
        </p:spPr>
      </p:pic>
      <p:pic>
        <p:nvPicPr>
          <p:cNvPr id="5" name="Picture 4">
            <a:extLst>
              <a:ext uri="{FF2B5EF4-FFF2-40B4-BE49-F238E27FC236}">
                <a16:creationId xmlns:a16="http://schemas.microsoft.com/office/drawing/2014/main" id="{61876771-9C25-C958-8C52-E05A788AAE37}"/>
              </a:ext>
            </a:extLst>
          </p:cNvPr>
          <p:cNvPicPr>
            <a:picLocks noChangeAspect="1"/>
          </p:cNvPicPr>
          <p:nvPr/>
        </p:nvPicPr>
        <p:blipFill>
          <a:blip r:embed="rId3"/>
          <a:stretch>
            <a:fillRect/>
          </a:stretch>
        </p:blipFill>
        <p:spPr>
          <a:xfrm>
            <a:off x="6656293" y="1601598"/>
            <a:ext cx="4834045" cy="4134427"/>
          </a:xfrm>
          <a:prstGeom prst="rect">
            <a:avLst/>
          </a:prstGeom>
        </p:spPr>
      </p:pic>
    </p:spTree>
    <p:extLst>
      <p:ext uri="{BB962C8B-B14F-4D97-AF65-F5344CB8AC3E}">
        <p14:creationId xmlns:p14="http://schemas.microsoft.com/office/powerpoint/2010/main" val="22915705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26BC6F5-10EC-58A9-99DB-270EE2A117DF}"/>
              </a:ext>
            </a:extLst>
          </p:cNvPr>
          <p:cNvSpPr txBox="1"/>
          <p:nvPr/>
        </p:nvSpPr>
        <p:spPr>
          <a:xfrm>
            <a:off x="1415303" y="1270311"/>
            <a:ext cx="6111688" cy="4524315"/>
          </a:xfrm>
          <a:prstGeom prst="rect">
            <a:avLst/>
          </a:prstGeom>
          <a:solidFill>
            <a:schemeClr val="accent3">
              <a:lumMod val="40000"/>
              <a:lumOff val="60000"/>
            </a:schemeClr>
          </a:solidFill>
          <a:ln w="57150">
            <a:solidFill>
              <a:schemeClr val="accent3">
                <a:lumMod val="50000"/>
              </a:schemeClr>
            </a:solidFill>
          </a:ln>
        </p:spPr>
        <p:txBody>
          <a:bodyPr wrap="square">
            <a:spAutoFit/>
          </a:bodyPr>
          <a:lstStyle/>
          <a:p>
            <a:r>
              <a:rPr lang="en-IN" sz="4800" dirty="0"/>
              <a:t>It is clear from the week wise revenue visualisation that in a week each customer order between the cost 0-2000</a:t>
            </a:r>
          </a:p>
        </p:txBody>
      </p:sp>
    </p:spTree>
    <p:extLst>
      <p:ext uri="{BB962C8B-B14F-4D97-AF65-F5344CB8AC3E}">
        <p14:creationId xmlns:p14="http://schemas.microsoft.com/office/powerpoint/2010/main" val="3679387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E9B478-5550-9E91-81FF-9ED622D58E57}"/>
              </a:ext>
            </a:extLst>
          </p:cNvPr>
          <p:cNvPicPr>
            <a:picLocks noChangeAspect="1"/>
          </p:cNvPicPr>
          <p:nvPr/>
        </p:nvPicPr>
        <p:blipFill>
          <a:blip r:embed="rId2"/>
          <a:stretch>
            <a:fillRect/>
          </a:stretch>
        </p:blipFill>
        <p:spPr>
          <a:xfrm>
            <a:off x="796633" y="2164975"/>
            <a:ext cx="5025943" cy="3980909"/>
          </a:xfrm>
          <a:prstGeom prst="rect">
            <a:avLst/>
          </a:prstGeom>
        </p:spPr>
      </p:pic>
      <p:sp>
        <p:nvSpPr>
          <p:cNvPr id="4" name="Rectangle 3">
            <a:extLst>
              <a:ext uri="{FF2B5EF4-FFF2-40B4-BE49-F238E27FC236}">
                <a16:creationId xmlns:a16="http://schemas.microsoft.com/office/drawing/2014/main" id="{C3D61FBC-6DBF-A7FA-8452-9F36CF448120}"/>
              </a:ext>
            </a:extLst>
          </p:cNvPr>
          <p:cNvSpPr/>
          <p:nvPr/>
        </p:nvSpPr>
        <p:spPr>
          <a:xfrm>
            <a:off x="1102147" y="596146"/>
            <a:ext cx="10381642" cy="1754326"/>
          </a:xfrm>
          <a:prstGeom prst="rect">
            <a:avLst/>
          </a:prstGeom>
          <a:noFill/>
        </p:spPr>
        <p:txBody>
          <a:bodyPr wrap="square" lIns="91440" tIns="45720" rIns="91440" bIns="45720">
            <a:spAutoFit/>
          </a:bodyPr>
          <a:lstStyle/>
          <a:p>
            <a:pPr algn="ctr"/>
            <a:r>
              <a:rPr lang="en-US" sz="5400" b="1" cap="none" spc="0" dirty="0">
                <a:ln w="0"/>
                <a:solidFill>
                  <a:schemeClr val="tx1"/>
                </a:solidFill>
                <a:effectLst>
                  <a:outerShdw blurRad="38100" dist="19050" dir="2700000" algn="tl" rotWithShape="0">
                    <a:schemeClr val="dk1">
                      <a:alpha val="40000"/>
                    </a:schemeClr>
                  </a:outerShdw>
                </a:effectLst>
              </a:rPr>
              <a:t> </a:t>
            </a:r>
            <a:r>
              <a:rPr lang="en-US" sz="5400" b="1" u="sng" cap="none" spc="0" dirty="0">
                <a:ln w="0"/>
                <a:solidFill>
                  <a:schemeClr val="tx1"/>
                </a:solidFill>
                <a:effectLst>
                  <a:outerShdw blurRad="38100" dist="19050" dir="2700000" algn="tl" rotWithShape="0">
                    <a:schemeClr val="dk1">
                      <a:alpha val="40000"/>
                    </a:schemeClr>
                  </a:outerShdw>
                </a:effectLst>
              </a:rPr>
              <a:t>TIMEWISE ORDER    VISUALISATION</a:t>
            </a:r>
          </a:p>
        </p:txBody>
      </p:sp>
      <p:pic>
        <p:nvPicPr>
          <p:cNvPr id="6" name="Picture 5">
            <a:extLst>
              <a:ext uri="{FF2B5EF4-FFF2-40B4-BE49-F238E27FC236}">
                <a16:creationId xmlns:a16="http://schemas.microsoft.com/office/drawing/2014/main" id="{9C955F98-79BB-FD8A-4EDD-2AB07ECFA2B0}"/>
              </a:ext>
            </a:extLst>
          </p:cNvPr>
          <p:cNvPicPr>
            <a:picLocks noChangeAspect="1"/>
          </p:cNvPicPr>
          <p:nvPr/>
        </p:nvPicPr>
        <p:blipFill>
          <a:blip r:embed="rId3"/>
          <a:stretch>
            <a:fillRect/>
          </a:stretch>
        </p:blipFill>
        <p:spPr>
          <a:xfrm>
            <a:off x="6096000" y="2256022"/>
            <a:ext cx="4889798" cy="3980909"/>
          </a:xfrm>
          <a:prstGeom prst="rect">
            <a:avLst/>
          </a:prstGeom>
        </p:spPr>
      </p:pic>
    </p:spTree>
    <p:extLst>
      <p:ext uri="{BB962C8B-B14F-4D97-AF65-F5344CB8AC3E}">
        <p14:creationId xmlns:p14="http://schemas.microsoft.com/office/powerpoint/2010/main" val="28099016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F607A1-5EF8-1965-DC67-AD62E6D74025}"/>
              </a:ext>
            </a:extLst>
          </p:cNvPr>
          <p:cNvPicPr>
            <a:picLocks noChangeAspect="1"/>
          </p:cNvPicPr>
          <p:nvPr/>
        </p:nvPicPr>
        <p:blipFill>
          <a:blip r:embed="rId2"/>
          <a:stretch>
            <a:fillRect/>
          </a:stretch>
        </p:blipFill>
        <p:spPr>
          <a:xfrm>
            <a:off x="819607" y="1536598"/>
            <a:ext cx="4639899" cy="4134427"/>
          </a:xfrm>
          <a:prstGeom prst="rect">
            <a:avLst/>
          </a:prstGeom>
        </p:spPr>
      </p:pic>
      <p:pic>
        <p:nvPicPr>
          <p:cNvPr id="5" name="Picture 4">
            <a:extLst>
              <a:ext uri="{FF2B5EF4-FFF2-40B4-BE49-F238E27FC236}">
                <a16:creationId xmlns:a16="http://schemas.microsoft.com/office/drawing/2014/main" id="{0635449F-4410-FCC9-6607-DBA6BC24F020}"/>
              </a:ext>
            </a:extLst>
          </p:cNvPr>
          <p:cNvPicPr>
            <a:picLocks noChangeAspect="1"/>
          </p:cNvPicPr>
          <p:nvPr/>
        </p:nvPicPr>
        <p:blipFill>
          <a:blip r:embed="rId3"/>
          <a:stretch>
            <a:fillRect/>
          </a:stretch>
        </p:blipFill>
        <p:spPr>
          <a:xfrm>
            <a:off x="6096000" y="1593756"/>
            <a:ext cx="5178342" cy="4077269"/>
          </a:xfrm>
          <a:prstGeom prst="rect">
            <a:avLst/>
          </a:prstGeom>
        </p:spPr>
      </p:pic>
    </p:spTree>
    <p:extLst>
      <p:ext uri="{BB962C8B-B14F-4D97-AF65-F5344CB8AC3E}">
        <p14:creationId xmlns:p14="http://schemas.microsoft.com/office/powerpoint/2010/main" val="37699168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94F562-3FC2-7708-84F3-C9BC0C540911}"/>
              </a:ext>
            </a:extLst>
          </p:cNvPr>
          <p:cNvSpPr txBox="1"/>
          <p:nvPr/>
        </p:nvSpPr>
        <p:spPr>
          <a:xfrm>
            <a:off x="2232211" y="797510"/>
            <a:ext cx="4612342" cy="5262979"/>
          </a:xfrm>
          <a:prstGeom prst="rect">
            <a:avLst/>
          </a:prstGeom>
          <a:solidFill>
            <a:schemeClr val="accent3">
              <a:lumMod val="40000"/>
              <a:lumOff val="60000"/>
            </a:schemeClr>
          </a:solidFill>
          <a:ln w="57150">
            <a:solidFill>
              <a:schemeClr val="accent3">
                <a:lumMod val="50000"/>
              </a:schemeClr>
            </a:solidFill>
          </a:ln>
        </p:spPr>
        <p:txBody>
          <a:bodyPr wrap="square" rtlCol="0">
            <a:spAutoFit/>
          </a:bodyPr>
          <a:lstStyle/>
          <a:p>
            <a:r>
              <a:rPr lang="en-IN" sz="4800" dirty="0"/>
              <a:t>From time wise order visualisation we come know that the maximum order is placed    between </a:t>
            </a:r>
          </a:p>
          <a:p>
            <a:r>
              <a:rPr lang="en-IN" sz="4800" dirty="0"/>
              <a:t>18:01 – 23:59 </a:t>
            </a:r>
          </a:p>
        </p:txBody>
      </p:sp>
    </p:spTree>
    <p:extLst>
      <p:ext uri="{BB962C8B-B14F-4D97-AF65-F5344CB8AC3E}">
        <p14:creationId xmlns:p14="http://schemas.microsoft.com/office/powerpoint/2010/main" val="30648006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1F8828-4588-171F-1F92-3B35231AE9A3}"/>
              </a:ext>
            </a:extLst>
          </p:cNvPr>
          <p:cNvPicPr>
            <a:picLocks noChangeAspect="1"/>
          </p:cNvPicPr>
          <p:nvPr/>
        </p:nvPicPr>
        <p:blipFill>
          <a:blip r:embed="rId2"/>
          <a:stretch>
            <a:fillRect/>
          </a:stretch>
        </p:blipFill>
        <p:spPr>
          <a:xfrm>
            <a:off x="6437108" y="2556627"/>
            <a:ext cx="4903078" cy="3705227"/>
          </a:xfrm>
          <a:prstGeom prst="rect">
            <a:avLst/>
          </a:prstGeom>
        </p:spPr>
      </p:pic>
      <p:sp>
        <p:nvSpPr>
          <p:cNvPr id="4" name="Rectangle 3">
            <a:extLst>
              <a:ext uri="{FF2B5EF4-FFF2-40B4-BE49-F238E27FC236}">
                <a16:creationId xmlns:a16="http://schemas.microsoft.com/office/drawing/2014/main" id="{B852B895-FE37-8AD4-79D4-0D3D9AC6A39B}"/>
              </a:ext>
            </a:extLst>
          </p:cNvPr>
          <p:cNvSpPr/>
          <p:nvPr/>
        </p:nvSpPr>
        <p:spPr>
          <a:xfrm>
            <a:off x="1102147" y="596146"/>
            <a:ext cx="10381642" cy="1754326"/>
          </a:xfrm>
          <a:prstGeom prst="rect">
            <a:avLst/>
          </a:prstGeom>
          <a:noFill/>
        </p:spPr>
        <p:txBody>
          <a:bodyPr wrap="square" lIns="91440" tIns="45720" rIns="91440" bIns="45720">
            <a:spAutoFit/>
          </a:bodyPr>
          <a:lstStyle/>
          <a:p>
            <a:pPr algn="ctr"/>
            <a:r>
              <a:rPr lang="en-US" sz="5400" b="1" cap="none" spc="0" dirty="0">
                <a:ln w="0"/>
                <a:solidFill>
                  <a:schemeClr val="tx1"/>
                </a:solidFill>
                <a:effectLst>
                  <a:outerShdw blurRad="38100" dist="19050" dir="2700000" algn="tl" rotWithShape="0">
                    <a:schemeClr val="dk1">
                      <a:alpha val="40000"/>
                    </a:schemeClr>
                  </a:outerShdw>
                </a:effectLst>
              </a:rPr>
              <a:t> </a:t>
            </a:r>
            <a:r>
              <a:rPr lang="en-US" sz="5400" b="1" u="sng" cap="none" spc="0" dirty="0">
                <a:ln w="0"/>
                <a:solidFill>
                  <a:schemeClr val="tx1"/>
                </a:solidFill>
                <a:effectLst>
                  <a:outerShdw blurRad="38100" dist="19050" dir="2700000" algn="tl" rotWithShape="0">
                    <a:schemeClr val="dk1">
                      <a:alpha val="40000"/>
                    </a:schemeClr>
                  </a:outerShdw>
                </a:effectLst>
              </a:rPr>
              <a:t>TIMEWISE REVENUE   VISUALISATION</a:t>
            </a:r>
          </a:p>
        </p:txBody>
      </p:sp>
      <p:pic>
        <p:nvPicPr>
          <p:cNvPr id="6" name="Picture 5">
            <a:extLst>
              <a:ext uri="{FF2B5EF4-FFF2-40B4-BE49-F238E27FC236}">
                <a16:creationId xmlns:a16="http://schemas.microsoft.com/office/drawing/2014/main" id="{A86FA0F7-175D-5C4C-F6B2-0E777446792D}"/>
              </a:ext>
            </a:extLst>
          </p:cNvPr>
          <p:cNvPicPr>
            <a:picLocks noChangeAspect="1"/>
          </p:cNvPicPr>
          <p:nvPr/>
        </p:nvPicPr>
        <p:blipFill>
          <a:blip r:embed="rId3"/>
          <a:stretch>
            <a:fillRect/>
          </a:stretch>
        </p:blipFill>
        <p:spPr>
          <a:xfrm>
            <a:off x="851815" y="2510126"/>
            <a:ext cx="4607691" cy="3705228"/>
          </a:xfrm>
          <a:prstGeom prst="rect">
            <a:avLst/>
          </a:prstGeom>
        </p:spPr>
      </p:pic>
    </p:spTree>
    <p:extLst>
      <p:ext uri="{BB962C8B-B14F-4D97-AF65-F5344CB8AC3E}">
        <p14:creationId xmlns:p14="http://schemas.microsoft.com/office/powerpoint/2010/main" val="14896837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608E0E-CB8A-23F3-BDA9-4BEB7AD98548}"/>
              </a:ext>
            </a:extLst>
          </p:cNvPr>
          <p:cNvPicPr>
            <a:picLocks noChangeAspect="1"/>
          </p:cNvPicPr>
          <p:nvPr/>
        </p:nvPicPr>
        <p:blipFill>
          <a:blip r:embed="rId2"/>
          <a:stretch>
            <a:fillRect/>
          </a:stretch>
        </p:blipFill>
        <p:spPr>
          <a:xfrm>
            <a:off x="879552" y="1677516"/>
            <a:ext cx="4996814" cy="4067743"/>
          </a:xfrm>
          <a:prstGeom prst="rect">
            <a:avLst/>
          </a:prstGeom>
        </p:spPr>
      </p:pic>
      <p:pic>
        <p:nvPicPr>
          <p:cNvPr id="5" name="Picture 4">
            <a:extLst>
              <a:ext uri="{FF2B5EF4-FFF2-40B4-BE49-F238E27FC236}">
                <a16:creationId xmlns:a16="http://schemas.microsoft.com/office/drawing/2014/main" id="{38591116-E092-91D1-FC39-1F900F94D57D}"/>
              </a:ext>
            </a:extLst>
          </p:cNvPr>
          <p:cNvPicPr>
            <a:picLocks noChangeAspect="1"/>
          </p:cNvPicPr>
          <p:nvPr/>
        </p:nvPicPr>
        <p:blipFill>
          <a:blip r:embed="rId3"/>
          <a:stretch>
            <a:fillRect/>
          </a:stretch>
        </p:blipFill>
        <p:spPr>
          <a:xfrm>
            <a:off x="6315634" y="1808066"/>
            <a:ext cx="4996814" cy="3937193"/>
          </a:xfrm>
          <a:prstGeom prst="rect">
            <a:avLst/>
          </a:prstGeom>
        </p:spPr>
      </p:pic>
    </p:spTree>
    <p:extLst>
      <p:ext uri="{BB962C8B-B14F-4D97-AF65-F5344CB8AC3E}">
        <p14:creationId xmlns:p14="http://schemas.microsoft.com/office/powerpoint/2010/main" val="37494892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F64CFF-A4FB-17C7-6D0B-2E74CAB42B3B}"/>
              </a:ext>
            </a:extLst>
          </p:cNvPr>
          <p:cNvSpPr txBox="1"/>
          <p:nvPr/>
        </p:nvSpPr>
        <p:spPr>
          <a:xfrm>
            <a:off x="1640541" y="1166842"/>
            <a:ext cx="4182036" cy="4524315"/>
          </a:xfrm>
          <a:prstGeom prst="rect">
            <a:avLst/>
          </a:prstGeom>
          <a:solidFill>
            <a:schemeClr val="accent3">
              <a:lumMod val="40000"/>
              <a:lumOff val="60000"/>
            </a:schemeClr>
          </a:solidFill>
          <a:ln w="57150">
            <a:solidFill>
              <a:schemeClr val="accent3">
                <a:lumMod val="50000"/>
              </a:schemeClr>
            </a:solidFill>
          </a:ln>
        </p:spPr>
        <p:txBody>
          <a:bodyPr wrap="square" rtlCol="0">
            <a:spAutoFit/>
          </a:bodyPr>
          <a:lstStyle/>
          <a:p>
            <a:r>
              <a:rPr lang="en-IN" sz="3600" dirty="0"/>
              <a:t>Time wise revenue visualisation shows that the customers have ordered of cost around 0-2000 mostly between the time period of </a:t>
            </a:r>
          </a:p>
          <a:p>
            <a:r>
              <a:rPr lang="en-IN" sz="3600" dirty="0"/>
              <a:t>18:01 – 23:59</a:t>
            </a:r>
            <a:r>
              <a:rPr lang="en-IN" dirty="0"/>
              <a:t>.</a:t>
            </a:r>
          </a:p>
        </p:txBody>
      </p:sp>
    </p:spTree>
    <p:extLst>
      <p:ext uri="{BB962C8B-B14F-4D97-AF65-F5344CB8AC3E}">
        <p14:creationId xmlns:p14="http://schemas.microsoft.com/office/powerpoint/2010/main" val="40870189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77F3227-D848-40A6-D158-1F8615E72FE5}"/>
              </a:ext>
            </a:extLst>
          </p:cNvPr>
          <p:cNvPicPr>
            <a:picLocks noChangeAspect="1"/>
          </p:cNvPicPr>
          <p:nvPr/>
        </p:nvPicPr>
        <p:blipFill>
          <a:blip r:embed="rId2"/>
          <a:stretch>
            <a:fillRect/>
          </a:stretch>
        </p:blipFill>
        <p:spPr>
          <a:xfrm>
            <a:off x="968188" y="762564"/>
            <a:ext cx="4303060" cy="3818409"/>
          </a:xfrm>
          <a:prstGeom prst="rect">
            <a:avLst/>
          </a:prstGeom>
        </p:spPr>
      </p:pic>
      <p:pic>
        <p:nvPicPr>
          <p:cNvPr id="7" name="Picture 6">
            <a:extLst>
              <a:ext uri="{FF2B5EF4-FFF2-40B4-BE49-F238E27FC236}">
                <a16:creationId xmlns:a16="http://schemas.microsoft.com/office/drawing/2014/main" id="{A8431E2E-3020-85BA-E469-CEE211D1C459}"/>
              </a:ext>
            </a:extLst>
          </p:cNvPr>
          <p:cNvPicPr>
            <a:picLocks noChangeAspect="1"/>
          </p:cNvPicPr>
          <p:nvPr/>
        </p:nvPicPr>
        <p:blipFill>
          <a:blip r:embed="rId3"/>
          <a:stretch>
            <a:fillRect/>
          </a:stretch>
        </p:blipFill>
        <p:spPr>
          <a:xfrm>
            <a:off x="6360459" y="762565"/>
            <a:ext cx="4303060" cy="3818409"/>
          </a:xfrm>
          <a:prstGeom prst="rect">
            <a:avLst/>
          </a:prstGeom>
        </p:spPr>
      </p:pic>
      <p:sp>
        <p:nvSpPr>
          <p:cNvPr id="8" name="TextBox 7">
            <a:extLst>
              <a:ext uri="{FF2B5EF4-FFF2-40B4-BE49-F238E27FC236}">
                <a16:creationId xmlns:a16="http://schemas.microsoft.com/office/drawing/2014/main" id="{35CDC287-6775-AA94-084A-C49219F5FABD}"/>
              </a:ext>
            </a:extLst>
          </p:cNvPr>
          <p:cNvSpPr txBox="1"/>
          <p:nvPr/>
        </p:nvSpPr>
        <p:spPr>
          <a:xfrm>
            <a:off x="2877670" y="5109880"/>
            <a:ext cx="6629400" cy="830997"/>
          </a:xfrm>
          <a:prstGeom prst="rect">
            <a:avLst/>
          </a:prstGeom>
          <a:solidFill>
            <a:schemeClr val="accent5">
              <a:lumMod val="60000"/>
              <a:lumOff val="40000"/>
            </a:schemeClr>
          </a:solidFill>
          <a:ln w="57150">
            <a:solidFill>
              <a:schemeClr val="tx1"/>
            </a:solidFill>
          </a:ln>
        </p:spPr>
        <p:txBody>
          <a:bodyPr wrap="square" rtlCol="0">
            <a:spAutoFit/>
          </a:bodyPr>
          <a:lstStyle/>
          <a:p>
            <a:r>
              <a:rPr lang="en-IN" sz="4800" dirty="0"/>
              <a:t>Recency score of the data.</a:t>
            </a:r>
          </a:p>
        </p:txBody>
      </p:sp>
    </p:spTree>
    <p:extLst>
      <p:ext uri="{BB962C8B-B14F-4D97-AF65-F5344CB8AC3E}">
        <p14:creationId xmlns:p14="http://schemas.microsoft.com/office/powerpoint/2010/main" val="36221885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D8971C-63B2-1373-F3C6-3346401C0EE3}"/>
              </a:ext>
            </a:extLst>
          </p:cNvPr>
          <p:cNvPicPr>
            <a:picLocks noChangeAspect="1"/>
          </p:cNvPicPr>
          <p:nvPr/>
        </p:nvPicPr>
        <p:blipFill>
          <a:blip r:embed="rId2"/>
          <a:stretch>
            <a:fillRect/>
          </a:stretch>
        </p:blipFill>
        <p:spPr>
          <a:xfrm>
            <a:off x="973041" y="1631560"/>
            <a:ext cx="5889071" cy="4191585"/>
          </a:xfrm>
          <a:prstGeom prst="rect">
            <a:avLst/>
          </a:prstGeom>
        </p:spPr>
      </p:pic>
      <p:sp>
        <p:nvSpPr>
          <p:cNvPr id="4" name="Rectangle 3">
            <a:extLst>
              <a:ext uri="{FF2B5EF4-FFF2-40B4-BE49-F238E27FC236}">
                <a16:creationId xmlns:a16="http://schemas.microsoft.com/office/drawing/2014/main" id="{AB9891A4-AF5B-D4A6-9B75-E28261DCC02D}"/>
              </a:ext>
            </a:extLst>
          </p:cNvPr>
          <p:cNvSpPr/>
          <p:nvPr/>
        </p:nvSpPr>
        <p:spPr>
          <a:xfrm>
            <a:off x="2777265" y="533418"/>
            <a:ext cx="7175362" cy="923330"/>
          </a:xfrm>
          <a:prstGeom prst="rect">
            <a:avLst/>
          </a:prstGeom>
          <a:noFill/>
        </p:spPr>
        <p:txBody>
          <a:bodyPr wrap="none" lIns="91440" tIns="45720" rIns="91440" bIns="45720">
            <a:spAutoFit/>
          </a:bodyPr>
          <a:lstStyle/>
          <a:p>
            <a:pPr algn="ctr"/>
            <a:r>
              <a:rPr lang="en-US" sz="5400" b="1" u="sng" dirty="0">
                <a:ln w="0"/>
                <a:effectLst>
                  <a:outerShdw blurRad="38100" dist="19050" dir="2700000" algn="tl" rotWithShape="0">
                    <a:schemeClr val="dk1">
                      <a:alpha val="40000"/>
                    </a:schemeClr>
                  </a:outerShdw>
                </a:effectLst>
              </a:rPr>
              <a:t>FREQUENCY SCORE</a:t>
            </a:r>
            <a:endParaRPr lang="en-US" sz="5400" b="1" u="sng" cap="none" spc="0" dirty="0">
              <a:ln w="0"/>
              <a:solidFill>
                <a:schemeClr val="tx1"/>
              </a:solidFill>
              <a:effectLst>
                <a:outerShdw blurRad="38100" dist="19050" dir="2700000" algn="tl" rotWithShape="0">
                  <a:schemeClr val="dk1">
                    <a:alpha val="40000"/>
                  </a:schemeClr>
                </a:outerShdw>
              </a:effectLst>
            </a:endParaRPr>
          </a:p>
        </p:txBody>
      </p:sp>
      <p:sp>
        <p:nvSpPr>
          <p:cNvPr id="5" name="TextBox 4">
            <a:extLst>
              <a:ext uri="{FF2B5EF4-FFF2-40B4-BE49-F238E27FC236}">
                <a16:creationId xmlns:a16="http://schemas.microsoft.com/office/drawing/2014/main" id="{78B635B9-4B28-2DE1-46A5-9E604F6F4047}"/>
              </a:ext>
            </a:extLst>
          </p:cNvPr>
          <p:cNvSpPr txBox="1"/>
          <p:nvPr/>
        </p:nvSpPr>
        <p:spPr>
          <a:xfrm>
            <a:off x="7157947" y="2460812"/>
            <a:ext cx="4061012" cy="2308324"/>
          </a:xfrm>
          <a:prstGeom prst="rect">
            <a:avLst/>
          </a:prstGeom>
          <a:solidFill>
            <a:schemeClr val="accent3">
              <a:lumMod val="40000"/>
              <a:lumOff val="60000"/>
            </a:schemeClr>
          </a:solidFill>
          <a:ln w="57150">
            <a:solidFill>
              <a:schemeClr val="tx1"/>
            </a:solidFill>
          </a:ln>
        </p:spPr>
        <p:txBody>
          <a:bodyPr wrap="square" rtlCol="0">
            <a:spAutoFit/>
          </a:bodyPr>
          <a:lstStyle/>
          <a:p>
            <a:r>
              <a:rPr lang="en-IN" sz="3600" dirty="0"/>
              <a:t>Here, the frequency score of the data is constant i.e., frequency score =1</a:t>
            </a:r>
          </a:p>
        </p:txBody>
      </p:sp>
    </p:spTree>
    <p:extLst>
      <p:ext uri="{BB962C8B-B14F-4D97-AF65-F5344CB8AC3E}">
        <p14:creationId xmlns:p14="http://schemas.microsoft.com/office/powerpoint/2010/main" val="1057861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479ED1-3C54-4278-68DB-DAB49E61F39C}"/>
              </a:ext>
            </a:extLst>
          </p:cNvPr>
          <p:cNvSpPr/>
          <p:nvPr/>
        </p:nvSpPr>
        <p:spPr>
          <a:xfrm>
            <a:off x="5065529" y="506523"/>
            <a:ext cx="1630639" cy="923330"/>
          </a:xfrm>
          <a:prstGeom prst="rect">
            <a:avLst/>
          </a:prstGeom>
          <a:noFill/>
        </p:spPr>
        <p:txBody>
          <a:bodyPr wrap="none" lIns="91440" tIns="45720" rIns="91440" bIns="45720">
            <a:spAutoFit/>
          </a:bodyPr>
          <a:lstStyle/>
          <a:p>
            <a:pPr algn="ctr"/>
            <a:r>
              <a:rPr lang="en-US" sz="5400" b="1" u="sng" cap="none" spc="0" dirty="0">
                <a:ln w="0"/>
                <a:solidFill>
                  <a:schemeClr val="tx1"/>
                </a:solidFill>
                <a:effectLst>
                  <a:outerShdw blurRad="38100" dist="19050" dir="2700000" algn="tl" rotWithShape="0">
                    <a:schemeClr val="dk1">
                      <a:alpha val="40000"/>
                    </a:schemeClr>
                  </a:outerShdw>
                </a:effectLst>
              </a:rPr>
              <a:t>EDA</a:t>
            </a:r>
          </a:p>
        </p:txBody>
      </p:sp>
      <p:pic>
        <p:nvPicPr>
          <p:cNvPr id="4" name="Picture 3">
            <a:extLst>
              <a:ext uri="{FF2B5EF4-FFF2-40B4-BE49-F238E27FC236}">
                <a16:creationId xmlns:a16="http://schemas.microsoft.com/office/drawing/2014/main" id="{2E98AFD2-4B57-34B2-32F4-BD9FA6DC01F9}"/>
              </a:ext>
            </a:extLst>
          </p:cNvPr>
          <p:cNvPicPr>
            <a:picLocks noChangeAspect="1"/>
          </p:cNvPicPr>
          <p:nvPr/>
        </p:nvPicPr>
        <p:blipFill>
          <a:blip r:embed="rId2"/>
          <a:stretch>
            <a:fillRect/>
          </a:stretch>
        </p:blipFill>
        <p:spPr>
          <a:xfrm>
            <a:off x="900952" y="1905017"/>
            <a:ext cx="6373905" cy="3762943"/>
          </a:xfrm>
          <a:prstGeom prst="rect">
            <a:avLst/>
          </a:prstGeom>
        </p:spPr>
      </p:pic>
      <p:sp>
        <p:nvSpPr>
          <p:cNvPr id="5" name="TextBox 4">
            <a:extLst>
              <a:ext uri="{FF2B5EF4-FFF2-40B4-BE49-F238E27FC236}">
                <a16:creationId xmlns:a16="http://schemas.microsoft.com/office/drawing/2014/main" id="{FF9CA483-3588-4049-480D-2132B46C673F}"/>
              </a:ext>
            </a:extLst>
          </p:cNvPr>
          <p:cNvSpPr txBox="1"/>
          <p:nvPr/>
        </p:nvSpPr>
        <p:spPr>
          <a:xfrm>
            <a:off x="2554940" y="5795682"/>
            <a:ext cx="2844053" cy="369332"/>
          </a:xfrm>
          <a:prstGeom prst="rect">
            <a:avLst/>
          </a:prstGeom>
          <a:solidFill>
            <a:schemeClr val="accent2">
              <a:lumMod val="40000"/>
              <a:lumOff val="60000"/>
            </a:schemeClr>
          </a:solidFill>
        </p:spPr>
        <p:txBody>
          <a:bodyPr wrap="square" rtlCol="0">
            <a:spAutoFit/>
          </a:bodyPr>
          <a:lstStyle/>
          <a:p>
            <a:r>
              <a:rPr lang="en-IN" dirty="0"/>
              <a:t>Violin plot of Total Orders. </a:t>
            </a:r>
          </a:p>
        </p:txBody>
      </p:sp>
      <p:sp>
        <p:nvSpPr>
          <p:cNvPr id="6" name="TextBox 5">
            <a:extLst>
              <a:ext uri="{FF2B5EF4-FFF2-40B4-BE49-F238E27FC236}">
                <a16:creationId xmlns:a16="http://schemas.microsoft.com/office/drawing/2014/main" id="{B99994A9-146C-4030-BA0B-697E129F31A6}"/>
              </a:ext>
            </a:extLst>
          </p:cNvPr>
          <p:cNvSpPr txBox="1"/>
          <p:nvPr/>
        </p:nvSpPr>
        <p:spPr>
          <a:xfrm>
            <a:off x="605117" y="1372909"/>
            <a:ext cx="7772401" cy="461665"/>
          </a:xfrm>
          <a:prstGeom prst="rect">
            <a:avLst/>
          </a:prstGeom>
          <a:solidFill>
            <a:schemeClr val="accent2">
              <a:lumMod val="40000"/>
              <a:lumOff val="60000"/>
            </a:schemeClr>
          </a:solidFill>
        </p:spPr>
        <p:txBody>
          <a:bodyPr wrap="square" rtlCol="0">
            <a:spAutoFit/>
          </a:bodyPr>
          <a:lstStyle/>
          <a:p>
            <a:r>
              <a:rPr lang="en-IN" sz="2400" b="1" dirty="0"/>
              <a:t>1) TOTAL ORDERS DETAILED INFORMATION</a:t>
            </a:r>
          </a:p>
        </p:txBody>
      </p:sp>
      <p:pic>
        <p:nvPicPr>
          <p:cNvPr id="7" name="Picture 6">
            <a:extLst>
              <a:ext uri="{FF2B5EF4-FFF2-40B4-BE49-F238E27FC236}">
                <a16:creationId xmlns:a16="http://schemas.microsoft.com/office/drawing/2014/main" id="{730AFBDC-6C05-34D3-00C4-A7AAC92AEBF0}"/>
              </a:ext>
            </a:extLst>
          </p:cNvPr>
          <p:cNvPicPr>
            <a:picLocks noChangeAspect="1"/>
          </p:cNvPicPr>
          <p:nvPr/>
        </p:nvPicPr>
        <p:blipFill>
          <a:blip r:embed="rId3"/>
          <a:stretch>
            <a:fillRect/>
          </a:stretch>
        </p:blipFill>
        <p:spPr>
          <a:xfrm>
            <a:off x="8377519" y="2017059"/>
            <a:ext cx="2568388" cy="3361765"/>
          </a:xfrm>
          <a:prstGeom prst="rect">
            <a:avLst/>
          </a:prstGeom>
        </p:spPr>
      </p:pic>
    </p:spTree>
    <p:extLst>
      <p:ext uri="{BB962C8B-B14F-4D97-AF65-F5344CB8AC3E}">
        <p14:creationId xmlns:p14="http://schemas.microsoft.com/office/powerpoint/2010/main" val="34286131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4D08FD5-C35F-83A2-414F-A1BBB2DAB3FA}"/>
              </a:ext>
            </a:extLst>
          </p:cNvPr>
          <p:cNvPicPr>
            <a:picLocks noChangeAspect="1"/>
          </p:cNvPicPr>
          <p:nvPr/>
        </p:nvPicPr>
        <p:blipFill>
          <a:blip r:embed="rId2"/>
          <a:stretch>
            <a:fillRect/>
          </a:stretch>
        </p:blipFill>
        <p:spPr>
          <a:xfrm>
            <a:off x="1033074" y="1694885"/>
            <a:ext cx="5553850" cy="4086795"/>
          </a:xfrm>
          <a:prstGeom prst="rect">
            <a:avLst/>
          </a:prstGeom>
        </p:spPr>
      </p:pic>
      <p:sp>
        <p:nvSpPr>
          <p:cNvPr id="6" name="Rectangle 5">
            <a:extLst>
              <a:ext uri="{FF2B5EF4-FFF2-40B4-BE49-F238E27FC236}">
                <a16:creationId xmlns:a16="http://schemas.microsoft.com/office/drawing/2014/main" id="{EA8A8753-3DEE-99C0-1BA1-FEB1C2DB87A8}"/>
              </a:ext>
            </a:extLst>
          </p:cNvPr>
          <p:cNvSpPr/>
          <p:nvPr/>
        </p:nvSpPr>
        <p:spPr>
          <a:xfrm>
            <a:off x="2988957" y="533418"/>
            <a:ext cx="6751978" cy="923330"/>
          </a:xfrm>
          <a:prstGeom prst="rect">
            <a:avLst/>
          </a:prstGeom>
          <a:noFill/>
        </p:spPr>
        <p:txBody>
          <a:bodyPr wrap="none" lIns="91440" tIns="45720" rIns="91440" bIns="45720">
            <a:spAutoFit/>
          </a:bodyPr>
          <a:lstStyle/>
          <a:p>
            <a:pPr algn="ctr"/>
            <a:r>
              <a:rPr lang="en-US" sz="5400" b="1" u="sng" dirty="0">
                <a:ln w="0"/>
                <a:effectLst>
                  <a:outerShdw blurRad="38100" dist="19050" dir="2700000" algn="tl" rotWithShape="0">
                    <a:schemeClr val="dk1">
                      <a:alpha val="40000"/>
                    </a:schemeClr>
                  </a:outerShdw>
                </a:effectLst>
              </a:rPr>
              <a:t>MONETARY SCORE</a:t>
            </a:r>
            <a:endParaRPr lang="en-US" sz="5400" b="1" u="sng" cap="none" spc="0" dirty="0">
              <a:ln w="0"/>
              <a:solidFill>
                <a:schemeClr val="tx1"/>
              </a:solidFill>
              <a:effectLst>
                <a:outerShdw blurRad="38100" dist="19050" dir="2700000" algn="tl" rotWithShape="0">
                  <a:schemeClr val="dk1">
                    <a:alpha val="40000"/>
                  </a:schemeClr>
                </a:outerShdw>
              </a:effectLst>
            </a:endParaRPr>
          </a:p>
        </p:txBody>
      </p:sp>
      <p:sp>
        <p:nvSpPr>
          <p:cNvPr id="7" name="TextBox 6">
            <a:extLst>
              <a:ext uri="{FF2B5EF4-FFF2-40B4-BE49-F238E27FC236}">
                <a16:creationId xmlns:a16="http://schemas.microsoft.com/office/drawing/2014/main" id="{E9B026E9-7B9B-7A44-5ED1-F62E4DF732E3}"/>
              </a:ext>
            </a:extLst>
          </p:cNvPr>
          <p:cNvSpPr txBox="1"/>
          <p:nvPr/>
        </p:nvSpPr>
        <p:spPr>
          <a:xfrm>
            <a:off x="7342094" y="1828800"/>
            <a:ext cx="3160059" cy="3785652"/>
          </a:xfrm>
          <a:prstGeom prst="rect">
            <a:avLst/>
          </a:prstGeom>
          <a:solidFill>
            <a:schemeClr val="accent3">
              <a:lumMod val="40000"/>
              <a:lumOff val="60000"/>
            </a:schemeClr>
          </a:solidFill>
          <a:ln w="57150">
            <a:solidFill>
              <a:schemeClr val="tx1"/>
            </a:solidFill>
          </a:ln>
        </p:spPr>
        <p:txBody>
          <a:bodyPr wrap="square" rtlCol="0">
            <a:spAutoFit/>
          </a:bodyPr>
          <a:lstStyle/>
          <a:p>
            <a:r>
              <a:rPr lang="en-IN" sz="4000" dirty="0"/>
              <a:t>On an average the customer do the shopping of cost between 0-10000.</a:t>
            </a:r>
          </a:p>
        </p:txBody>
      </p:sp>
    </p:spTree>
    <p:extLst>
      <p:ext uri="{BB962C8B-B14F-4D97-AF65-F5344CB8AC3E}">
        <p14:creationId xmlns:p14="http://schemas.microsoft.com/office/powerpoint/2010/main" val="11408369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E6A480-F1C4-F299-2C4D-168DC87A82D2}"/>
              </a:ext>
            </a:extLst>
          </p:cNvPr>
          <p:cNvPicPr>
            <a:picLocks noChangeAspect="1"/>
          </p:cNvPicPr>
          <p:nvPr/>
        </p:nvPicPr>
        <p:blipFill>
          <a:blip r:embed="rId2"/>
          <a:stretch>
            <a:fillRect/>
          </a:stretch>
        </p:blipFill>
        <p:spPr>
          <a:xfrm>
            <a:off x="2985247" y="1922929"/>
            <a:ext cx="6024282" cy="3805518"/>
          </a:xfrm>
          <a:prstGeom prst="rect">
            <a:avLst/>
          </a:prstGeom>
        </p:spPr>
      </p:pic>
      <p:sp>
        <p:nvSpPr>
          <p:cNvPr id="4" name="Rectangle 3">
            <a:extLst>
              <a:ext uri="{FF2B5EF4-FFF2-40B4-BE49-F238E27FC236}">
                <a16:creationId xmlns:a16="http://schemas.microsoft.com/office/drawing/2014/main" id="{618D98C9-0AFD-C7D7-28E5-3985E44B00C1}"/>
              </a:ext>
            </a:extLst>
          </p:cNvPr>
          <p:cNvSpPr/>
          <p:nvPr/>
        </p:nvSpPr>
        <p:spPr>
          <a:xfrm>
            <a:off x="4005587" y="546865"/>
            <a:ext cx="4180825" cy="923330"/>
          </a:xfrm>
          <a:prstGeom prst="rect">
            <a:avLst/>
          </a:prstGeom>
          <a:noFill/>
        </p:spPr>
        <p:txBody>
          <a:bodyPr wrap="none" lIns="91440" tIns="45720" rIns="91440" bIns="45720">
            <a:spAutoFit/>
          </a:bodyPr>
          <a:lstStyle/>
          <a:p>
            <a:pPr algn="ctr"/>
            <a:r>
              <a:rPr lang="en-US" sz="5400" b="1" u="sng" cap="none" spc="0" dirty="0">
                <a:ln w="0"/>
                <a:solidFill>
                  <a:schemeClr val="tx1"/>
                </a:solidFill>
                <a:effectLst>
                  <a:outerShdw blurRad="38100" dist="19050" dir="2700000" algn="tl" rotWithShape="0">
                    <a:schemeClr val="dk1">
                      <a:alpha val="40000"/>
                    </a:schemeClr>
                  </a:outerShdw>
                </a:effectLst>
              </a:rPr>
              <a:t>RFM TA</a:t>
            </a:r>
            <a:r>
              <a:rPr lang="en-US" sz="5400" b="1" u="sng" dirty="0">
                <a:ln w="0"/>
                <a:effectLst>
                  <a:outerShdw blurRad="38100" dist="19050" dir="2700000" algn="tl" rotWithShape="0">
                    <a:schemeClr val="dk1">
                      <a:alpha val="40000"/>
                    </a:schemeClr>
                  </a:outerShdw>
                </a:effectLst>
              </a:rPr>
              <a:t>BLE</a:t>
            </a:r>
            <a:endParaRPr lang="en-US" sz="5400" b="1" u="sng"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2049126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89720D0-E7B3-880A-1149-1FC284FB432F}"/>
              </a:ext>
            </a:extLst>
          </p:cNvPr>
          <p:cNvSpPr/>
          <p:nvPr/>
        </p:nvSpPr>
        <p:spPr>
          <a:xfrm>
            <a:off x="3973464" y="546865"/>
            <a:ext cx="4245073" cy="923330"/>
          </a:xfrm>
          <a:prstGeom prst="rect">
            <a:avLst/>
          </a:prstGeom>
          <a:noFill/>
        </p:spPr>
        <p:txBody>
          <a:bodyPr wrap="none" lIns="91440" tIns="45720" rIns="91440" bIns="45720">
            <a:spAutoFit/>
          </a:bodyPr>
          <a:lstStyle/>
          <a:p>
            <a:pPr algn="ctr"/>
            <a:r>
              <a:rPr lang="en-US" sz="5400" b="1" u="sng" cap="none" spc="0" dirty="0">
                <a:ln w="0"/>
                <a:solidFill>
                  <a:schemeClr val="tx1"/>
                </a:solidFill>
                <a:effectLst>
                  <a:outerShdw blurRad="38100" dist="19050" dir="2700000" algn="tl" rotWithShape="0">
                    <a:schemeClr val="dk1">
                      <a:alpha val="40000"/>
                    </a:schemeClr>
                  </a:outerShdw>
                </a:effectLst>
              </a:rPr>
              <a:t>RFM </a:t>
            </a:r>
            <a:r>
              <a:rPr lang="en-US" sz="5400" b="1" u="sng" dirty="0">
                <a:ln w="0"/>
                <a:effectLst>
                  <a:outerShdw blurRad="38100" dist="19050" dir="2700000" algn="tl" rotWithShape="0">
                    <a:schemeClr val="dk1">
                      <a:alpha val="40000"/>
                    </a:schemeClr>
                  </a:outerShdw>
                </a:effectLst>
              </a:rPr>
              <a:t>SCORE</a:t>
            </a:r>
            <a:endParaRPr lang="en-US" sz="5400" b="1" u="sng" cap="none" spc="0" dirty="0">
              <a:ln w="0"/>
              <a:solidFill>
                <a:schemeClr val="tx1"/>
              </a:solidFill>
              <a:effectLst>
                <a:outerShdw blurRad="38100" dist="19050" dir="2700000" algn="tl" rotWithShape="0">
                  <a:schemeClr val="dk1">
                    <a:alpha val="40000"/>
                  </a:schemeClr>
                </a:outerShdw>
              </a:effectLst>
            </a:endParaRPr>
          </a:p>
        </p:txBody>
      </p:sp>
      <p:pic>
        <p:nvPicPr>
          <p:cNvPr id="4" name="Picture 3">
            <a:extLst>
              <a:ext uri="{FF2B5EF4-FFF2-40B4-BE49-F238E27FC236}">
                <a16:creationId xmlns:a16="http://schemas.microsoft.com/office/drawing/2014/main" id="{1BDB93E8-0717-B772-5887-0449AD62A232}"/>
              </a:ext>
            </a:extLst>
          </p:cNvPr>
          <p:cNvPicPr>
            <a:picLocks noChangeAspect="1"/>
          </p:cNvPicPr>
          <p:nvPr/>
        </p:nvPicPr>
        <p:blipFill>
          <a:blip r:embed="rId2"/>
          <a:stretch>
            <a:fillRect/>
          </a:stretch>
        </p:blipFill>
        <p:spPr>
          <a:xfrm>
            <a:off x="3245223" y="1761564"/>
            <a:ext cx="5701553" cy="4047565"/>
          </a:xfrm>
          <a:prstGeom prst="rect">
            <a:avLst/>
          </a:prstGeom>
        </p:spPr>
      </p:pic>
    </p:spTree>
    <p:extLst>
      <p:ext uri="{BB962C8B-B14F-4D97-AF65-F5344CB8AC3E}">
        <p14:creationId xmlns:p14="http://schemas.microsoft.com/office/powerpoint/2010/main" val="16634681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E10069E-AD02-CA85-2BD9-5297693B7A0C}"/>
              </a:ext>
            </a:extLst>
          </p:cNvPr>
          <p:cNvPicPr>
            <a:picLocks noChangeAspect="1"/>
          </p:cNvPicPr>
          <p:nvPr/>
        </p:nvPicPr>
        <p:blipFill>
          <a:blip r:embed="rId2"/>
          <a:stretch>
            <a:fillRect/>
          </a:stretch>
        </p:blipFill>
        <p:spPr>
          <a:xfrm>
            <a:off x="3213846" y="1847629"/>
            <a:ext cx="5688107" cy="4338018"/>
          </a:xfrm>
          <a:prstGeom prst="rect">
            <a:avLst/>
          </a:prstGeom>
        </p:spPr>
      </p:pic>
      <p:sp>
        <p:nvSpPr>
          <p:cNvPr id="4" name="Rectangle 3">
            <a:extLst>
              <a:ext uri="{FF2B5EF4-FFF2-40B4-BE49-F238E27FC236}">
                <a16:creationId xmlns:a16="http://schemas.microsoft.com/office/drawing/2014/main" id="{B9D9C9A8-10BB-72A5-CB91-1741B94ADC6B}"/>
              </a:ext>
            </a:extLst>
          </p:cNvPr>
          <p:cNvSpPr/>
          <p:nvPr/>
        </p:nvSpPr>
        <p:spPr>
          <a:xfrm>
            <a:off x="2166272" y="546865"/>
            <a:ext cx="7859460" cy="923330"/>
          </a:xfrm>
          <a:prstGeom prst="rect">
            <a:avLst/>
          </a:prstGeom>
          <a:noFill/>
        </p:spPr>
        <p:txBody>
          <a:bodyPr wrap="none" lIns="91440" tIns="45720" rIns="91440" bIns="45720">
            <a:spAutoFit/>
          </a:bodyPr>
          <a:lstStyle/>
          <a:p>
            <a:pPr algn="ctr"/>
            <a:r>
              <a:rPr lang="en-US" sz="5400" b="1" u="sng" dirty="0">
                <a:ln w="0"/>
                <a:effectLst>
                  <a:outerShdw blurRad="38100" dist="19050" dir="2700000" algn="tl" rotWithShape="0">
                    <a:schemeClr val="dk1">
                      <a:alpha val="40000"/>
                    </a:schemeClr>
                  </a:outerShdw>
                </a:effectLst>
              </a:rPr>
              <a:t>CUSTOMER SEGMENT</a:t>
            </a:r>
            <a:endParaRPr lang="en-US" sz="5400" b="1" u="sng"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084330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11662B2-BB3B-A508-B699-68C205A107A6}"/>
              </a:ext>
            </a:extLst>
          </p:cNvPr>
          <p:cNvPicPr>
            <a:picLocks noChangeAspect="1"/>
          </p:cNvPicPr>
          <p:nvPr/>
        </p:nvPicPr>
        <p:blipFill>
          <a:blip r:embed="rId2"/>
          <a:stretch>
            <a:fillRect/>
          </a:stretch>
        </p:blipFill>
        <p:spPr>
          <a:xfrm>
            <a:off x="1339136" y="1936931"/>
            <a:ext cx="4525006" cy="4086795"/>
          </a:xfrm>
          <a:prstGeom prst="rect">
            <a:avLst/>
          </a:prstGeom>
        </p:spPr>
      </p:pic>
      <p:sp>
        <p:nvSpPr>
          <p:cNvPr id="4" name="TextBox 3">
            <a:extLst>
              <a:ext uri="{FF2B5EF4-FFF2-40B4-BE49-F238E27FC236}">
                <a16:creationId xmlns:a16="http://schemas.microsoft.com/office/drawing/2014/main" id="{DA49591D-A7CE-B08C-82E3-0B4F5AA27BB4}"/>
              </a:ext>
            </a:extLst>
          </p:cNvPr>
          <p:cNvSpPr txBox="1"/>
          <p:nvPr/>
        </p:nvSpPr>
        <p:spPr>
          <a:xfrm>
            <a:off x="6845640" y="1842247"/>
            <a:ext cx="4007224" cy="4031873"/>
          </a:xfrm>
          <a:prstGeom prst="rect">
            <a:avLst/>
          </a:prstGeom>
          <a:solidFill>
            <a:schemeClr val="accent3">
              <a:lumMod val="40000"/>
              <a:lumOff val="60000"/>
            </a:schemeClr>
          </a:solidFill>
          <a:ln w="57150">
            <a:solidFill>
              <a:schemeClr val="tx1"/>
            </a:solidFill>
          </a:ln>
        </p:spPr>
        <p:txBody>
          <a:bodyPr wrap="square" rtlCol="0">
            <a:spAutoFit/>
          </a:bodyPr>
          <a:lstStyle/>
          <a:p>
            <a:r>
              <a:rPr lang="en-IN" sz="3200" dirty="0"/>
              <a:t>Hence, 21% of customers are champions, 58% of customers are potential customers and 21% of customers are the customers who need attention</a:t>
            </a:r>
          </a:p>
        </p:txBody>
      </p:sp>
      <p:sp>
        <p:nvSpPr>
          <p:cNvPr id="5" name="Rectangle 4">
            <a:extLst>
              <a:ext uri="{FF2B5EF4-FFF2-40B4-BE49-F238E27FC236}">
                <a16:creationId xmlns:a16="http://schemas.microsoft.com/office/drawing/2014/main" id="{19636394-DE3B-E3C9-EE27-FC7CD2819709}"/>
              </a:ext>
            </a:extLst>
          </p:cNvPr>
          <p:cNvSpPr/>
          <p:nvPr/>
        </p:nvSpPr>
        <p:spPr>
          <a:xfrm>
            <a:off x="3856443" y="546865"/>
            <a:ext cx="4479111" cy="923330"/>
          </a:xfrm>
          <a:prstGeom prst="rect">
            <a:avLst/>
          </a:prstGeom>
          <a:noFill/>
        </p:spPr>
        <p:txBody>
          <a:bodyPr wrap="none" lIns="91440" tIns="45720" rIns="91440" bIns="45720">
            <a:spAutoFit/>
          </a:bodyPr>
          <a:lstStyle/>
          <a:p>
            <a:pPr algn="ctr"/>
            <a:r>
              <a:rPr lang="en-US" sz="5400" b="1" u="sng" cap="none" spc="0" dirty="0">
                <a:ln w="0"/>
                <a:solidFill>
                  <a:schemeClr val="tx1"/>
                </a:solidFill>
                <a:effectLst>
                  <a:outerShdw blurRad="38100" dist="19050" dir="2700000" algn="tl" rotWithShape="0">
                    <a:schemeClr val="dk1">
                      <a:alpha val="40000"/>
                    </a:schemeClr>
                  </a:outerShdw>
                </a:effectLst>
              </a:rPr>
              <a:t>INFERENCE</a:t>
            </a:r>
          </a:p>
        </p:txBody>
      </p:sp>
    </p:spTree>
    <p:extLst>
      <p:ext uri="{BB962C8B-B14F-4D97-AF65-F5344CB8AC3E}">
        <p14:creationId xmlns:p14="http://schemas.microsoft.com/office/powerpoint/2010/main" val="40878500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358F7F-2446-3435-A66C-C69843AA8FCD}"/>
              </a:ext>
            </a:extLst>
          </p:cNvPr>
          <p:cNvSpPr txBox="1"/>
          <p:nvPr/>
        </p:nvSpPr>
        <p:spPr>
          <a:xfrm>
            <a:off x="690282" y="833718"/>
            <a:ext cx="10811435" cy="4093428"/>
          </a:xfrm>
          <a:prstGeom prst="rect">
            <a:avLst/>
          </a:prstGeom>
          <a:solidFill>
            <a:schemeClr val="accent6">
              <a:lumMod val="40000"/>
              <a:lumOff val="60000"/>
            </a:schemeClr>
          </a:solidFill>
        </p:spPr>
        <p:txBody>
          <a:bodyPr wrap="square" rtlCol="0">
            <a:spAutoFit/>
          </a:bodyPr>
          <a:lstStyle/>
          <a:p>
            <a:endParaRPr lang="en-IN" sz="2800" dirty="0">
              <a:solidFill>
                <a:srgbClr val="1F497D"/>
              </a:solidFill>
              <a:effectLst/>
              <a:latin typeface="Symbol" panose="05050102010706020507" pitchFamily="18" charset="2"/>
              <a:ea typeface="Calibri" panose="020F0502020204030204" pitchFamily="34" charset="0"/>
            </a:endParaRPr>
          </a:p>
          <a:p>
            <a:r>
              <a:rPr lang="en-IN" sz="2800" dirty="0">
                <a:solidFill>
                  <a:srgbClr val="1F497D"/>
                </a:solidFill>
                <a:effectLst/>
                <a:latin typeface="Symbol" panose="05050102010706020507" pitchFamily="18" charset="2"/>
                <a:ea typeface="Calibri" panose="020F0502020204030204" pitchFamily="34" charset="0"/>
                <a:cs typeface="Calibri" panose="020F0502020204030204" pitchFamily="34" charset="0"/>
              </a:rPr>
              <a:t>·</a:t>
            </a:r>
            <a:r>
              <a:rPr lang="en-IN" sz="2800" dirty="0">
                <a:solidFill>
                  <a:srgbClr val="1F497D"/>
                </a:solidFill>
                <a:effectLst/>
                <a:latin typeface="Times New Roman" panose="02020603050405020304" pitchFamily="18" charset="0"/>
                <a:ea typeface="Calibri" panose="020F0502020204030204" pitchFamily="34" charset="0"/>
              </a:rPr>
              <a:t> </a:t>
            </a:r>
            <a:r>
              <a:rPr lang="en-IN" sz="2800" dirty="0">
                <a:solidFill>
                  <a:srgbClr val="1F497D"/>
                </a:solidFill>
                <a:effectLst/>
                <a:latin typeface="Calibri" panose="020F0502020204030204" pitchFamily="34" charset="0"/>
                <a:ea typeface="Calibri" panose="020F0502020204030204" pitchFamily="34" charset="0"/>
              </a:rPr>
              <a:t>What decision company should take based on the data   insights?</a:t>
            </a:r>
          </a:p>
          <a:p>
            <a:r>
              <a:rPr lang="en-IN" sz="2800" dirty="0"/>
              <a:t>ANS= On the basis of data more than 50% of customers are potential customers it means they have to work more on the customers who need attention and provide them offer time to time to increase their shopping interest and earn more profit through them.</a:t>
            </a:r>
          </a:p>
          <a:p>
            <a:endParaRPr lang="en-IN" sz="2800" dirty="0">
              <a:effectLst/>
              <a:ea typeface="Calibri" panose="020F0502020204030204" pitchFamily="34" charset="0"/>
            </a:endParaRPr>
          </a:p>
          <a:p>
            <a:endParaRPr lang="en-IN" sz="2800" dirty="0"/>
          </a:p>
          <a:p>
            <a:endParaRPr lang="en-IN" dirty="0"/>
          </a:p>
          <a:p>
            <a:endParaRPr lang="en-IN" dirty="0"/>
          </a:p>
        </p:txBody>
      </p:sp>
    </p:spTree>
    <p:extLst>
      <p:ext uri="{BB962C8B-B14F-4D97-AF65-F5344CB8AC3E}">
        <p14:creationId xmlns:p14="http://schemas.microsoft.com/office/powerpoint/2010/main" val="35081366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785A154-5355-B1C4-59D8-F339206DD3AF}"/>
              </a:ext>
            </a:extLst>
          </p:cNvPr>
          <p:cNvSpPr/>
          <p:nvPr/>
        </p:nvSpPr>
        <p:spPr>
          <a:xfrm>
            <a:off x="3681045" y="2967335"/>
            <a:ext cx="4453399"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1940556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8850EF9-F0B1-5CCB-95A1-F7287799D4EB}"/>
              </a:ext>
            </a:extLst>
          </p:cNvPr>
          <p:cNvPicPr>
            <a:picLocks noChangeAspect="1"/>
          </p:cNvPicPr>
          <p:nvPr/>
        </p:nvPicPr>
        <p:blipFill>
          <a:blip r:embed="rId2"/>
          <a:stretch>
            <a:fillRect/>
          </a:stretch>
        </p:blipFill>
        <p:spPr>
          <a:xfrm>
            <a:off x="1008940" y="1586753"/>
            <a:ext cx="6023872" cy="3724835"/>
          </a:xfrm>
          <a:prstGeom prst="rect">
            <a:avLst/>
          </a:prstGeom>
        </p:spPr>
      </p:pic>
      <p:sp>
        <p:nvSpPr>
          <p:cNvPr id="7" name="TextBox 6">
            <a:extLst>
              <a:ext uri="{FF2B5EF4-FFF2-40B4-BE49-F238E27FC236}">
                <a16:creationId xmlns:a16="http://schemas.microsoft.com/office/drawing/2014/main" id="{82B1CAFE-A57C-5EA8-6E9A-D6B5303FC6E6}"/>
              </a:ext>
            </a:extLst>
          </p:cNvPr>
          <p:cNvSpPr txBox="1"/>
          <p:nvPr/>
        </p:nvSpPr>
        <p:spPr>
          <a:xfrm>
            <a:off x="605117" y="851630"/>
            <a:ext cx="8471648" cy="461665"/>
          </a:xfrm>
          <a:prstGeom prst="rect">
            <a:avLst/>
          </a:prstGeom>
          <a:solidFill>
            <a:schemeClr val="accent2">
              <a:lumMod val="40000"/>
              <a:lumOff val="60000"/>
            </a:schemeClr>
          </a:solidFill>
        </p:spPr>
        <p:txBody>
          <a:bodyPr wrap="square" rtlCol="0">
            <a:spAutoFit/>
          </a:bodyPr>
          <a:lstStyle/>
          <a:p>
            <a:r>
              <a:rPr lang="en-IN" sz="2400" b="1" dirty="0"/>
              <a:t>2) TOTAL REVENUE DETAILED INFORMATION</a:t>
            </a:r>
          </a:p>
        </p:txBody>
      </p:sp>
      <p:sp>
        <p:nvSpPr>
          <p:cNvPr id="12" name="TextBox 11">
            <a:extLst>
              <a:ext uri="{FF2B5EF4-FFF2-40B4-BE49-F238E27FC236}">
                <a16:creationId xmlns:a16="http://schemas.microsoft.com/office/drawing/2014/main" id="{70235B77-D594-51D9-3384-96D617FF5084}"/>
              </a:ext>
            </a:extLst>
          </p:cNvPr>
          <p:cNvSpPr txBox="1"/>
          <p:nvPr/>
        </p:nvSpPr>
        <p:spPr>
          <a:xfrm>
            <a:off x="2501152" y="5311588"/>
            <a:ext cx="2844053" cy="369332"/>
          </a:xfrm>
          <a:prstGeom prst="rect">
            <a:avLst/>
          </a:prstGeom>
          <a:solidFill>
            <a:schemeClr val="accent2">
              <a:lumMod val="40000"/>
              <a:lumOff val="60000"/>
            </a:schemeClr>
          </a:solidFill>
        </p:spPr>
        <p:txBody>
          <a:bodyPr wrap="square" rtlCol="0">
            <a:spAutoFit/>
          </a:bodyPr>
          <a:lstStyle/>
          <a:p>
            <a:r>
              <a:rPr lang="en-IN" dirty="0"/>
              <a:t>Violin plot of Total Revenue. </a:t>
            </a:r>
          </a:p>
        </p:txBody>
      </p:sp>
      <p:pic>
        <p:nvPicPr>
          <p:cNvPr id="14" name="Picture 13">
            <a:extLst>
              <a:ext uri="{FF2B5EF4-FFF2-40B4-BE49-F238E27FC236}">
                <a16:creationId xmlns:a16="http://schemas.microsoft.com/office/drawing/2014/main" id="{11C3831B-D6E7-2EE4-DF81-A9AFE8A57F95}"/>
              </a:ext>
            </a:extLst>
          </p:cNvPr>
          <p:cNvPicPr>
            <a:picLocks noChangeAspect="1"/>
          </p:cNvPicPr>
          <p:nvPr/>
        </p:nvPicPr>
        <p:blipFill>
          <a:blip r:embed="rId3"/>
          <a:stretch>
            <a:fillRect/>
          </a:stretch>
        </p:blipFill>
        <p:spPr>
          <a:xfrm>
            <a:off x="8175812" y="1586753"/>
            <a:ext cx="3007248" cy="3429000"/>
          </a:xfrm>
          <a:prstGeom prst="rect">
            <a:avLst/>
          </a:prstGeom>
        </p:spPr>
      </p:pic>
    </p:spTree>
    <p:extLst>
      <p:ext uri="{BB962C8B-B14F-4D97-AF65-F5344CB8AC3E}">
        <p14:creationId xmlns:p14="http://schemas.microsoft.com/office/powerpoint/2010/main" val="2147623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381C0F0-0F02-3BE0-4C39-A6CC698FF3CF}"/>
              </a:ext>
            </a:extLst>
          </p:cNvPr>
          <p:cNvPicPr>
            <a:picLocks noChangeAspect="1"/>
          </p:cNvPicPr>
          <p:nvPr/>
        </p:nvPicPr>
        <p:blipFill>
          <a:blip r:embed="rId2"/>
          <a:stretch>
            <a:fillRect/>
          </a:stretch>
        </p:blipFill>
        <p:spPr>
          <a:xfrm>
            <a:off x="727913" y="656838"/>
            <a:ext cx="6210769" cy="5179186"/>
          </a:xfrm>
          <a:prstGeom prst="rect">
            <a:avLst/>
          </a:prstGeom>
        </p:spPr>
      </p:pic>
      <p:sp>
        <p:nvSpPr>
          <p:cNvPr id="3" name="TextBox 2">
            <a:extLst>
              <a:ext uri="{FF2B5EF4-FFF2-40B4-BE49-F238E27FC236}">
                <a16:creationId xmlns:a16="http://schemas.microsoft.com/office/drawing/2014/main" id="{06136AAA-847A-01CC-1FD3-0E8E90CC6BFD}"/>
              </a:ext>
            </a:extLst>
          </p:cNvPr>
          <p:cNvSpPr txBox="1"/>
          <p:nvPr/>
        </p:nvSpPr>
        <p:spPr>
          <a:xfrm>
            <a:off x="7732059" y="1869141"/>
            <a:ext cx="3160059" cy="2554545"/>
          </a:xfrm>
          <a:prstGeom prst="rect">
            <a:avLst/>
          </a:prstGeom>
          <a:solidFill>
            <a:schemeClr val="accent3">
              <a:lumMod val="40000"/>
              <a:lumOff val="60000"/>
            </a:schemeClr>
          </a:solidFill>
          <a:ln w="57150">
            <a:solidFill>
              <a:schemeClr val="tx1"/>
            </a:solidFill>
          </a:ln>
        </p:spPr>
        <p:txBody>
          <a:bodyPr wrap="square" rtlCol="0">
            <a:spAutoFit/>
          </a:bodyPr>
          <a:lstStyle/>
          <a:p>
            <a:r>
              <a:rPr lang="en-IN" sz="3200" dirty="0"/>
              <a:t>This plot shows that some customers have ordered very frequently</a:t>
            </a:r>
          </a:p>
        </p:txBody>
      </p:sp>
    </p:spTree>
    <p:extLst>
      <p:ext uri="{BB962C8B-B14F-4D97-AF65-F5344CB8AC3E}">
        <p14:creationId xmlns:p14="http://schemas.microsoft.com/office/powerpoint/2010/main" val="3906591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B9CFF4-0E3B-E4B5-9E92-6A8DB00B8DEA}"/>
              </a:ext>
            </a:extLst>
          </p:cNvPr>
          <p:cNvPicPr>
            <a:picLocks noChangeAspect="1"/>
          </p:cNvPicPr>
          <p:nvPr/>
        </p:nvPicPr>
        <p:blipFill>
          <a:blip r:embed="rId2"/>
          <a:stretch>
            <a:fillRect/>
          </a:stretch>
        </p:blipFill>
        <p:spPr>
          <a:xfrm>
            <a:off x="413544" y="671127"/>
            <a:ext cx="7910185" cy="5515745"/>
          </a:xfrm>
          <a:prstGeom prst="rect">
            <a:avLst/>
          </a:prstGeom>
        </p:spPr>
      </p:pic>
      <p:sp>
        <p:nvSpPr>
          <p:cNvPr id="4" name="TextBox 3">
            <a:extLst>
              <a:ext uri="{FF2B5EF4-FFF2-40B4-BE49-F238E27FC236}">
                <a16:creationId xmlns:a16="http://schemas.microsoft.com/office/drawing/2014/main" id="{94C95826-C22E-414F-4B75-C94A663563B6}"/>
              </a:ext>
            </a:extLst>
          </p:cNvPr>
          <p:cNvSpPr txBox="1"/>
          <p:nvPr/>
        </p:nvSpPr>
        <p:spPr>
          <a:xfrm>
            <a:off x="8323729" y="1452282"/>
            <a:ext cx="2944906" cy="3539430"/>
          </a:xfrm>
          <a:prstGeom prst="rect">
            <a:avLst/>
          </a:prstGeom>
          <a:solidFill>
            <a:schemeClr val="accent3">
              <a:lumMod val="40000"/>
              <a:lumOff val="60000"/>
            </a:schemeClr>
          </a:solidFill>
          <a:ln w="57150">
            <a:solidFill>
              <a:schemeClr val="tx1"/>
            </a:solidFill>
          </a:ln>
        </p:spPr>
        <p:txBody>
          <a:bodyPr wrap="square" rtlCol="0">
            <a:spAutoFit/>
          </a:bodyPr>
          <a:lstStyle/>
          <a:p>
            <a:r>
              <a:rPr lang="en-IN" sz="3200" dirty="0"/>
              <a:t>This plot help us to know that the highest order value is 156 i.e., some customers have ordered 156 items.</a:t>
            </a:r>
          </a:p>
        </p:txBody>
      </p:sp>
    </p:spTree>
    <p:extLst>
      <p:ext uri="{BB962C8B-B14F-4D97-AF65-F5344CB8AC3E}">
        <p14:creationId xmlns:p14="http://schemas.microsoft.com/office/powerpoint/2010/main" val="3650483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5F2871-0D1C-37A4-D1DE-D308FA688B0B}"/>
              </a:ext>
            </a:extLst>
          </p:cNvPr>
          <p:cNvPicPr>
            <a:picLocks noChangeAspect="1"/>
          </p:cNvPicPr>
          <p:nvPr/>
        </p:nvPicPr>
        <p:blipFill>
          <a:blip r:embed="rId2"/>
          <a:stretch>
            <a:fillRect/>
          </a:stretch>
        </p:blipFill>
        <p:spPr>
          <a:xfrm>
            <a:off x="1097200" y="1195075"/>
            <a:ext cx="5963482" cy="4467849"/>
          </a:xfrm>
          <a:prstGeom prst="rect">
            <a:avLst/>
          </a:prstGeom>
        </p:spPr>
      </p:pic>
      <p:sp>
        <p:nvSpPr>
          <p:cNvPr id="4" name="TextBox 3">
            <a:extLst>
              <a:ext uri="{FF2B5EF4-FFF2-40B4-BE49-F238E27FC236}">
                <a16:creationId xmlns:a16="http://schemas.microsoft.com/office/drawing/2014/main" id="{5505AD2A-3F9B-5BA0-AE48-FE426BABDD39}"/>
              </a:ext>
            </a:extLst>
          </p:cNvPr>
          <p:cNvSpPr txBox="1"/>
          <p:nvPr/>
        </p:nvSpPr>
        <p:spPr>
          <a:xfrm>
            <a:off x="7060682" y="821194"/>
            <a:ext cx="4302083" cy="5016758"/>
          </a:xfrm>
          <a:prstGeom prst="rect">
            <a:avLst/>
          </a:prstGeom>
          <a:solidFill>
            <a:schemeClr val="accent3">
              <a:lumMod val="40000"/>
              <a:lumOff val="60000"/>
            </a:schemeClr>
          </a:solidFill>
          <a:ln w="57150">
            <a:solidFill>
              <a:schemeClr val="accent3">
                <a:lumMod val="75000"/>
              </a:schemeClr>
            </a:solidFill>
          </a:ln>
        </p:spPr>
        <p:txBody>
          <a:bodyPr wrap="square" rtlCol="0">
            <a:spAutoFit/>
          </a:bodyPr>
          <a:lstStyle/>
          <a:p>
            <a:r>
              <a:rPr lang="en-IN" sz="3200" dirty="0"/>
              <a:t>Scatter plot between Total Orders and Revenue shows that Revenue does not show any large change with the increasing number of orders. It means customer generally place order which cost around </a:t>
            </a:r>
          </a:p>
          <a:p>
            <a:r>
              <a:rPr lang="en-IN" sz="3200" dirty="0"/>
              <a:t>0-10000 INR.</a:t>
            </a:r>
          </a:p>
        </p:txBody>
      </p:sp>
    </p:spTree>
    <p:extLst>
      <p:ext uri="{BB962C8B-B14F-4D97-AF65-F5344CB8AC3E}">
        <p14:creationId xmlns:p14="http://schemas.microsoft.com/office/powerpoint/2010/main" val="3073463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1D4DB0-AD17-B61E-F706-9B24E020B4C7}"/>
              </a:ext>
            </a:extLst>
          </p:cNvPr>
          <p:cNvPicPr>
            <a:picLocks noChangeAspect="1"/>
          </p:cNvPicPr>
          <p:nvPr/>
        </p:nvPicPr>
        <p:blipFill>
          <a:blip r:embed="rId2"/>
          <a:stretch>
            <a:fillRect/>
          </a:stretch>
        </p:blipFill>
        <p:spPr>
          <a:xfrm>
            <a:off x="682319" y="1446389"/>
            <a:ext cx="4911657" cy="4324954"/>
          </a:xfrm>
          <a:prstGeom prst="rect">
            <a:avLst/>
          </a:prstGeom>
        </p:spPr>
      </p:pic>
      <p:sp>
        <p:nvSpPr>
          <p:cNvPr id="6" name="Rectangle 5">
            <a:extLst>
              <a:ext uri="{FF2B5EF4-FFF2-40B4-BE49-F238E27FC236}">
                <a16:creationId xmlns:a16="http://schemas.microsoft.com/office/drawing/2014/main" id="{5F26470E-27F0-807E-99C6-B4D0C532BE21}"/>
              </a:ext>
            </a:extLst>
          </p:cNvPr>
          <p:cNvSpPr/>
          <p:nvPr/>
        </p:nvSpPr>
        <p:spPr>
          <a:xfrm>
            <a:off x="378174" y="412394"/>
            <a:ext cx="11710732" cy="923330"/>
          </a:xfrm>
          <a:prstGeom prst="rect">
            <a:avLst/>
          </a:prstGeom>
          <a:noFill/>
        </p:spPr>
        <p:txBody>
          <a:bodyPr wrap="square" lIns="91440" tIns="45720" rIns="91440" bIns="45720">
            <a:spAutoFit/>
          </a:bodyPr>
          <a:lstStyle/>
          <a:p>
            <a:pPr algn="ctr"/>
            <a:r>
              <a:rPr lang="en-US" sz="5400" b="1" u="sng" cap="none" spc="0" dirty="0">
                <a:ln w="0"/>
                <a:solidFill>
                  <a:schemeClr val="tx1"/>
                </a:solidFill>
                <a:effectLst>
                  <a:outerShdw blurRad="38100" dist="19050" dir="2700000" algn="tl" rotWithShape="0">
                    <a:schemeClr val="dk1">
                      <a:alpha val="40000"/>
                    </a:schemeClr>
                  </a:outerShdw>
                </a:effectLst>
              </a:rPr>
              <a:t>DAYWISE ORDER VISUALISATION</a:t>
            </a:r>
          </a:p>
        </p:txBody>
      </p:sp>
      <p:pic>
        <p:nvPicPr>
          <p:cNvPr id="7" name="Picture 6">
            <a:extLst>
              <a:ext uri="{FF2B5EF4-FFF2-40B4-BE49-F238E27FC236}">
                <a16:creationId xmlns:a16="http://schemas.microsoft.com/office/drawing/2014/main" id="{B0B1D401-7F3A-6FA3-A9B2-B4CBBB01B273}"/>
              </a:ext>
            </a:extLst>
          </p:cNvPr>
          <p:cNvPicPr>
            <a:picLocks noChangeAspect="1"/>
          </p:cNvPicPr>
          <p:nvPr/>
        </p:nvPicPr>
        <p:blipFill>
          <a:blip r:embed="rId3"/>
          <a:stretch>
            <a:fillRect/>
          </a:stretch>
        </p:blipFill>
        <p:spPr>
          <a:xfrm>
            <a:off x="5889811" y="1446389"/>
            <a:ext cx="4911656" cy="4324954"/>
          </a:xfrm>
          <a:prstGeom prst="rect">
            <a:avLst/>
          </a:prstGeom>
        </p:spPr>
      </p:pic>
    </p:spTree>
    <p:extLst>
      <p:ext uri="{BB962C8B-B14F-4D97-AF65-F5344CB8AC3E}">
        <p14:creationId xmlns:p14="http://schemas.microsoft.com/office/powerpoint/2010/main" val="1241236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FF39D15-12CF-DC31-D44A-DA58D89E528C}"/>
              </a:ext>
            </a:extLst>
          </p:cNvPr>
          <p:cNvPicPr>
            <a:picLocks noChangeAspect="1"/>
          </p:cNvPicPr>
          <p:nvPr/>
        </p:nvPicPr>
        <p:blipFill>
          <a:blip r:embed="rId2"/>
          <a:stretch>
            <a:fillRect/>
          </a:stretch>
        </p:blipFill>
        <p:spPr>
          <a:xfrm>
            <a:off x="800263" y="1450310"/>
            <a:ext cx="5295737" cy="4172532"/>
          </a:xfrm>
          <a:prstGeom prst="rect">
            <a:avLst/>
          </a:prstGeom>
        </p:spPr>
      </p:pic>
      <p:pic>
        <p:nvPicPr>
          <p:cNvPr id="6" name="Picture 5">
            <a:extLst>
              <a:ext uri="{FF2B5EF4-FFF2-40B4-BE49-F238E27FC236}">
                <a16:creationId xmlns:a16="http://schemas.microsoft.com/office/drawing/2014/main" id="{A546DD33-CF17-5CF6-D96E-66AB2D3CA885}"/>
              </a:ext>
            </a:extLst>
          </p:cNvPr>
          <p:cNvPicPr>
            <a:picLocks noChangeAspect="1"/>
          </p:cNvPicPr>
          <p:nvPr/>
        </p:nvPicPr>
        <p:blipFill>
          <a:blip r:embed="rId3"/>
          <a:stretch>
            <a:fillRect/>
          </a:stretch>
        </p:blipFill>
        <p:spPr>
          <a:xfrm>
            <a:off x="6230639" y="1450310"/>
            <a:ext cx="5295737" cy="4172532"/>
          </a:xfrm>
          <a:prstGeom prst="rect">
            <a:avLst/>
          </a:prstGeom>
        </p:spPr>
      </p:pic>
    </p:spTree>
    <p:extLst>
      <p:ext uri="{BB962C8B-B14F-4D97-AF65-F5344CB8AC3E}">
        <p14:creationId xmlns:p14="http://schemas.microsoft.com/office/powerpoint/2010/main" val="117515920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211</TotalTime>
  <Words>405</Words>
  <Application>Microsoft Office PowerPoint</Application>
  <PresentationFormat>Widescreen</PresentationFormat>
  <Paragraphs>45</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Garamond</vt:lpstr>
      <vt:lpstr>Symbol</vt:lpstr>
      <vt:lpstr>Times New Roman</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akanksha pathak</dc:creator>
  <cp:lastModifiedBy>akanksha pathak</cp:lastModifiedBy>
  <cp:revision>37</cp:revision>
  <dcterms:created xsi:type="dcterms:W3CDTF">2022-07-03T13:11:18Z</dcterms:created>
  <dcterms:modified xsi:type="dcterms:W3CDTF">2022-07-03T17:13:44Z</dcterms:modified>
</cp:coreProperties>
</file>