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6A6E866-F927-4C0E-9086-BA8B8D333274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04/04/19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168403F-6486-448B-B573-810E8E27964C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E47B05F-2FB6-4372-A45C-EE1FA00E6817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04/04/19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F4379A5-1B69-41FB-838A-B08AD9D8FF8C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E16D8F5-45AC-4A33-A545-123ADC01DF32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04/04/19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24B79B1-DA66-410E-B8E8-387FC4097F55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85800" y="609480"/>
            <a:ext cx="7772040" cy="3580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br/>
            <a:r>
              <a:rPr b="0" lang="en-US" sz="4400" spc="-1" strike="noStrike" u="sng">
                <a:solidFill>
                  <a:srgbClr val="ff0000"/>
                </a:solidFill>
                <a:uFillTx/>
                <a:latin typeface="Calibri"/>
              </a:rPr>
              <a:t>UNIT-V</a:t>
            </a:r>
            <a:br/>
            <a:br/>
            <a:r>
              <a:rPr b="1" lang="en-US" sz="4400" spc="-1" strike="noStrike">
                <a:solidFill>
                  <a:srgbClr val="c00000"/>
                </a:solidFill>
                <a:latin typeface="Calibri"/>
              </a:rPr>
              <a:t>PHP(</a:t>
            </a:r>
            <a:r>
              <a:rPr b="0" lang="en-US" sz="4400" spc="-1" strike="noStrike">
                <a:solidFill>
                  <a:srgbClr val="c00000"/>
                </a:solidFill>
                <a:latin typeface="Calibri"/>
              </a:rPr>
              <a:t>Hypertext Preprocessor (earlier called,</a:t>
            </a:r>
            <a:r>
              <a:rPr b="1" lang="en-US" sz="4400" spc="-1" strike="noStrike">
                <a:solidFill>
                  <a:srgbClr val="c00000"/>
                </a:solidFill>
                <a:latin typeface="Calibri"/>
              </a:rPr>
              <a:t>Personal Home Page</a:t>
            </a:r>
            <a:r>
              <a:rPr b="0" lang="en-US" sz="4400" spc="-1" strike="noStrike">
                <a:solidFill>
                  <a:srgbClr val="c00000"/>
                </a:solidFill>
                <a:latin typeface="Calibri"/>
              </a:rPr>
              <a:t>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28600" y="0"/>
            <a:ext cx="4266720" cy="6857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while Loop: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&lt;?php </a:t>
            </a:r>
            <a:br/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$x = 1; </a:t>
            </a:r>
            <a:br/>
            <a:br/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while($x &lt;= 5) {</a:t>
            </a:r>
            <a:br/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    echo "The number is: $x &lt;br&gt;";</a:t>
            </a:r>
            <a:br/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    $x++;</a:t>
            </a:r>
            <a:br/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} </a:t>
            </a:r>
            <a:br/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?&gt;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Do- while Loop: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&lt;?php </a:t>
            </a:r>
            <a:br/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$x = 1; </a:t>
            </a:r>
            <a:br/>
            <a:br/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do {</a:t>
            </a:r>
            <a:br/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    echo "The number is: $x &lt;br&gt;";</a:t>
            </a:r>
            <a:br/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    $x++;</a:t>
            </a:r>
            <a:br/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} while ($x &lt;= 5);</a:t>
            </a:r>
            <a:br/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?&gt;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343400" y="0"/>
            <a:ext cx="4343040" cy="6705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3000"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for Loop: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&lt;?php </a:t>
            </a:r>
            <a:br/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for ($x = 0; $x &lt;= 10; $x++) {</a:t>
            </a:r>
            <a:br/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    echo "The number is: $x &lt;br&gt;";</a:t>
            </a:r>
            <a:br/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} </a:t>
            </a:r>
            <a:br/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?&gt;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For-each Loop: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&lt;?php </a:t>
            </a:r>
            <a:br/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$colors = array("red", "green", "blue", "yellow"); </a:t>
            </a:r>
            <a:br/>
            <a:br/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foreach ($colors as $value) {</a:t>
            </a:r>
            <a:br/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    echo "$value &lt;br&gt;";</a:t>
            </a:r>
            <a:br/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}</a:t>
            </a:r>
            <a:br/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?&gt;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33520" y="0"/>
            <a:ext cx="822924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Arrays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457200" y="838080"/>
            <a:ext cx="8229240" cy="5714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PHP, the array() function is used to create an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array: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array();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PHP, there are three types of arrays: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Indexed arrays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- Arrays with a numeric index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Associative arrays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- Arrays with named keys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Multidimensional arrays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- Arrays containing one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or more arrays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152280"/>
            <a:ext cx="8229240" cy="6705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Indexed Arrays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$cars = array("Volvo", "BMW", "Toyota");      or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$cars[0] = "Volvo";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$cars[1] = "BMW";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$cars[2] = "Toyota";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Example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&lt;?php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$cars = array("Volvo", "BMW", "Toyota");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echo "I like " . $cars[0] . ", " . $cars[1] . " and " . $cars[2] . ".";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echo count($cars);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I like Volvo, BMW and Toyota.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3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Loop Through an Indexed Array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80880" y="914400"/>
            <a:ext cx="8229240" cy="5943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&lt;?php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$cars = array("Volvo", "BMW", "Toyota");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$arrlength = count($cars);</a:t>
            </a:r>
            <a:br/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for($x = 0; $x &lt; $arrlength; $x++) {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   echo $cars[$x];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   echo "&lt;br&gt;";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Volvo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BMW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Toyota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 marL="343080" indent="-342720"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Associative Arrays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Associative arrays are arrays that use named keys that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you assign to them.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$age = array("Peter"=&gt;"35", "Ben"=&gt;"37", "Joe"=&gt;"43"); or: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$age['Peter'] = "35";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$age['Ben'] = "37";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$age['Joe'] = "43";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named keys can then be used in a script: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Example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&lt;?php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$age = array("Peter"=&gt;"35", "Ben"=&gt;"37", "Joe"=&gt;"43");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echo "Peter is " . $age['Peter'] . " years old.";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Peter is 35 years old.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Loop Through an Associative Array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457200" y="990720"/>
            <a:ext cx="8229240" cy="5866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&lt;?php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$age = array("Peter"=&gt;"35", "Ben"=&gt;"37", "Joe"=&gt;"43");</a:t>
            </a:r>
            <a:br/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foreach($age as $x =&gt; $x_value) {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   echo "Key=" . $x . ", Value=" . $x_value;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   echo "&lt;br&gt;";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Key=Peter, Value=35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Key=Ben, Value=37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Key=Joe, Value=43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Multidimensional Arrays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57200" y="533520"/>
            <a:ext cx="7848360" cy="6324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0000"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60"/>
              </a:spcBef>
            </a:pPr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&lt;!DOCTYPE html&gt;</a:t>
            </a:r>
            <a:br/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&lt;html&gt;</a:t>
            </a:r>
            <a:br/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&lt;body&gt;</a:t>
            </a:r>
            <a:br/>
            <a:br/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&lt;?php</a:t>
            </a:r>
            <a:br/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$cars = array</a:t>
            </a:r>
            <a:br/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  (</a:t>
            </a:r>
            <a:br/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  array("Volvo",22,18),</a:t>
            </a:r>
            <a:br/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  array("BMW",15,13),</a:t>
            </a:r>
            <a:br/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  array("Saab",5,2),</a:t>
            </a:r>
            <a:br/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  array("Land Rover",17,15)</a:t>
            </a:r>
            <a:br/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  );</a:t>
            </a:r>
            <a:br/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echo $cars[0][0].": In stock: ".$cars[0][1].", sold: ".$cars[0][2].".&lt;br&gt;";</a:t>
            </a:r>
            <a:br/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echo $cars[1][0].": In stock: ".$cars[1][1].", sold: ".$cars[1][2].".&lt;br&gt;";</a:t>
            </a:r>
            <a:br/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echo $cars[2][0].": In stock: ".$cars[2][1].", sold: ".$cars[2][2].".&lt;br&gt;";</a:t>
            </a:r>
            <a:br/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echo $cars[3][0].": In stock: ".$cars[3][1].", sold: ".$cars[3][2].".&lt;br&gt;";</a:t>
            </a:r>
            <a:br/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?&gt;</a:t>
            </a:r>
            <a:br/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br/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3962520" y="1600200"/>
            <a:ext cx="4723920" cy="2057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5000"/>
          </a:bodyPr>
          <a:p>
            <a:pPr marL="343080" indent="-342720">
              <a:lnSpc>
                <a:spcPct val="100000"/>
              </a:lnSpc>
              <a:spcBef>
                <a:spcPts val="760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800" spc="-1" strike="noStrike">
                <a:solidFill>
                  <a:srgbClr val="ff0000"/>
                </a:solidFill>
                <a:latin typeface="Calibri"/>
              </a:rPr>
              <a:t>Volvo: In stock: 22, sold: 18.</a:t>
            </a:r>
            <a:br/>
            <a:r>
              <a:rPr b="0" lang="en-US" sz="3800" spc="-1" strike="noStrike">
                <a:solidFill>
                  <a:srgbClr val="ff0000"/>
                </a:solidFill>
                <a:latin typeface="Calibri"/>
              </a:rPr>
              <a:t>BMW: In stock: 15, sold: 13.</a:t>
            </a:r>
            <a:br/>
            <a:r>
              <a:rPr b="0" lang="en-US" sz="3800" spc="-1" strike="noStrike">
                <a:solidFill>
                  <a:srgbClr val="ff0000"/>
                </a:solidFill>
                <a:latin typeface="Calibri"/>
              </a:rPr>
              <a:t>Saab: In stock: 5, sold: 2.</a:t>
            </a:r>
            <a:br/>
            <a:r>
              <a:rPr b="0" lang="en-US" sz="3800" spc="-1" strike="noStrike">
                <a:solidFill>
                  <a:srgbClr val="ff0000"/>
                </a:solidFill>
                <a:latin typeface="Calibri"/>
              </a:rPr>
              <a:t>Land Rover: In stock: 17, sold: 15</a:t>
            </a:r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0"/>
            <a:ext cx="6019560" cy="6857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6000"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&lt;!DOCTYPE html&gt;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&lt;html&gt;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&lt;body&gt;</a:t>
            </a:r>
            <a:br/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&lt;?php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$cars = array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 (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 array("Volvo",22,18),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 array("BMW",15,13),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 array("Saab",5,2),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 array("Land Rover",17,15)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 );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   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 ($row = 0; $row &lt; 4; $row++) {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 echo "&lt;p&gt;&lt;b&gt;Row number $row&lt;/b&gt;&lt;/p&gt;";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 echo "&lt;ul&gt;";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 for ($col = 0; $col &lt; 3; $col++) {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   echo "&lt;li&gt;".$cars[$row][$col]."&lt;/li&gt;";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 }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 echo "&lt;/ul&gt;";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}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?&gt;</a:t>
            </a:r>
            <a:br/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6553080" y="457200"/>
            <a:ext cx="2133360" cy="6019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Row number 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Volvo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22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18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Row number 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BMW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15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13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Row number 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Saab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Row number 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Land Rover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17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Sort Functions For Arrays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57200" y="914400"/>
            <a:ext cx="8229240" cy="5562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sort() - sort arrays in ascending order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rsort() - sort arrays in descending order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asort() - sort associative arrays in ascending order, according to the value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ksort() - sort associative arrays in ascending order, according to the key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arsort() - sort associative arrays in descending order, according to the value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krsort() - sort associative arrays in descending order, according to the key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</a:pP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80880" y="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Functions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457200" y="990720"/>
            <a:ext cx="8229240" cy="56383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User-defined Functions: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Syntax: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function </a:t>
            </a:r>
            <a:r>
              <a:rPr b="0" i="1" lang="en-US" sz="3200" spc="-1" strike="noStrike">
                <a:solidFill>
                  <a:srgbClr val="002060"/>
                </a:solidFill>
                <a:latin typeface="Calibri"/>
              </a:rPr>
              <a:t>functionName</a:t>
            </a:r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() {</a:t>
            </a:r>
            <a:br/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0" i="1" lang="en-US" sz="3200" spc="-1" strike="noStrike">
                <a:solidFill>
                  <a:srgbClr val="00b050"/>
                </a:solidFill>
                <a:latin typeface="Calibri"/>
              </a:rPr>
              <a:t>code to be executed</a:t>
            </a:r>
            <a:r>
              <a:rPr b="0" lang="en-US" sz="3200" spc="-1" strike="noStrike">
                <a:solidFill>
                  <a:srgbClr val="00b050"/>
                </a:solidFill>
                <a:latin typeface="Calibri"/>
              </a:rPr>
              <a:t>;</a:t>
            </a:r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Example: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70c0"/>
                </a:solidFill>
                <a:latin typeface="Calibri"/>
              </a:rPr>
              <a:t>&lt;?php</a:t>
            </a:r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function writeMsg() {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  </a:t>
            </a:r>
            <a:r>
              <a:rPr b="0" lang="en-US" sz="3200" spc="-1" strike="noStrike">
                <a:solidFill>
                  <a:srgbClr val="00b050"/>
                </a:solidFill>
                <a:latin typeface="Calibri"/>
              </a:rPr>
              <a:t> echo "Hello world!";</a:t>
            </a:r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}</a:t>
            </a:r>
            <a:br/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writeMsg(); // call the function</a:t>
            </a:r>
            <a:br/>
            <a:r>
              <a:rPr b="0" lang="en-US" sz="3200" spc="-1" strike="noStrike">
                <a:solidFill>
                  <a:srgbClr val="0070c0"/>
                </a:solidFill>
                <a:latin typeface="Calibri"/>
              </a:rPr>
              <a:t>?&gt;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0"/>
            <a:ext cx="8229240" cy="837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Calibri"/>
              </a:rPr>
              <a:t>Overview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152280" y="838080"/>
            <a:ext cx="8991360" cy="5714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PHP is an HTML-embedded, server-side scripting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language designed for web development.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It was created by Rasmus Lerdorf in 1994 and appeared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in the market in 1995.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7030a0"/>
                </a:solidFill>
                <a:latin typeface="Calibri"/>
              </a:rPr>
              <a:t>A PHP file consists of texts, HTML tags and scripts with a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7030a0"/>
                </a:solidFill>
                <a:latin typeface="Calibri"/>
              </a:rPr>
              <a:t>file extension of .php, .php3, or .phtml.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Its scripts are executed on the server. PHP code is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processed by a PHP interpreter.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The main goal of PHP is to allow web developer to create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dynamically generated pages quickly.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Function Arguments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200" y="838080"/>
            <a:ext cx="8229240" cy="6019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Example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&lt;!DOCTYPE html&gt;</a:t>
            </a:r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&lt;html&gt;</a:t>
            </a:r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&lt;body&gt;</a:t>
            </a:r>
            <a:br/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&lt;?php</a:t>
            </a:r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function familyName($fname, $year) {</a:t>
            </a:r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    echo "$fname chris. Born in $year &lt;br&gt;";</a:t>
            </a:r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}</a:t>
            </a:r>
            <a:br/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familyName("Hege","1975");</a:t>
            </a:r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familyName("Stale","1978");</a:t>
            </a:r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familyName("Kai Jim","1983");</a:t>
            </a:r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?&gt;</a:t>
            </a:r>
            <a:br/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&lt;/body&gt;</a:t>
            </a:r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&lt;/html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0" y="304920"/>
            <a:ext cx="4800240" cy="6552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Call By Reference: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c00000"/>
                </a:solidFill>
                <a:latin typeface="Calibri"/>
              </a:rPr>
              <a:t>&lt;?php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function</a:t>
            </a:r>
            <a:r>
              <a:rPr b="0" lang="en-US" sz="2800" spc="-1" strike="noStrike">
                <a:solidFill>
                  <a:srgbClr val="c00000"/>
                </a:solidFill>
                <a:latin typeface="Calibri"/>
              </a:rPr>
              <a:t>addFive($num)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c00000"/>
                </a:solidFill>
                <a:latin typeface="Calibri"/>
              </a:rPr>
              <a:t>{ $num += 5; }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function</a:t>
            </a:r>
            <a:r>
              <a:rPr b="0" lang="en-US" sz="2800" spc="-1" strike="noStrike">
                <a:solidFill>
                  <a:srgbClr val="c00000"/>
                </a:solidFill>
                <a:latin typeface="Calibri"/>
              </a:rPr>
              <a:t> addSix(</a:t>
            </a: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&amp;</a:t>
            </a:r>
            <a:r>
              <a:rPr b="0" lang="en-US" sz="2800" spc="-1" strike="noStrike">
                <a:solidFill>
                  <a:srgbClr val="c00000"/>
                </a:solidFill>
                <a:latin typeface="Calibri"/>
              </a:rPr>
              <a:t>$num)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c00000"/>
                </a:solidFill>
                <a:latin typeface="Calibri"/>
              </a:rPr>
              <a:t>{ $num += 6; }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c00000"/>
                </a:solidFill>
                <a:latin typeface="Calibri"/>
              </a:rPr>
              <a:t>$orignum = 10;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c00000"/>
                </a:solidFill>
                <a:latin typeface="Calibri"/>
              </a:rPr>
              <a:t>addFive( $orignum );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c00000"/>
                </a:solidFill>
                <a:latin typeface="Calibri"/>
              </a:rPr>
              <a:t>echo "Original Value is $orignum&lt;br /&gt;";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c00000"/>
                </a:solidFill>
                <a:latin typeface="Calibri"/>
              </a:rPr>
              <a:t>addSix( $orignum );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c00000"/>
                </a:solidFill>
                <a:latin typeface="Calibri"/>
              </a:rPr>
              <a:t>echo "Original Value is $orignum&lt;br /&gt;";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?&gt;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648320" y="228600"/>
            <a:ext cx="4343040" cy="640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Default Arguments: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7030a0"/>
                </a:solidFill>
                <a:latin typeface="Calibri"/>
              </a:rPr>
              <a:t>&lt;?php 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b="0" lang="en-US" sz="2800" spc="-1" strike="noStrike">
                <a:solidFill>
                  <a:srgbClr val="7030a0"/>
                </a:solidFill>
                <a:latin typeface="Calibri"/>
              </a:rPr>
              <a:t> sayHello($name=“rahul"){ 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7030a0"/>
                </a:solidFill>
                <a:latin typeface="Calibri"/>
              </a:rPr>
              <a:t>echo "Hello $name&lt;br/&gt;"; 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7030a0"/>
                </a:solidFill>
                <a:latin typeface="Calibri"/>
              </a:rPr>
              <a:t>} 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7030a0"/>
                </a:solidFill>
                <a:latin typeface="Calibri"/>
              </a:rPr>
              <a:t>sayHello(“dravid"); 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7030a0"/>
                </a:solidFill>
                <a:latin typeface="Calibri"/>
              </a:rPr>
              <a:t>sayHello();//passing no value 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7030a0"/>
                </a:solidFill>
                <a:latin typeface="Calibri"/>
              </a:rPr>
              <a:t>sayHello("John"); 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7030a0"/>
                </a:solidFill>
                <a:latin typeface="Calibri"/>
              </a:rPr>
              <a:t>?&gt;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4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Functions - Returning values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57200" y="914400"/>
            <a:ext cx="8229240" cy="521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70c0"/>
                </a:solidFill>
                <a:latin typeface="Calibri"/>
              </a:rPr>
              <a:t>&lt;?php</a:t>
            </a:r>
            <a:br/>
            <a:r>
              <a:rPr b="0" lang="en-US" sz="3200" spc="-1" strike="noStrike">
                <a:solidFill>
                  <a:srgbClr val="0070c0"/>
                </a:solidFill>
                <a:latin typeface="Calibri"/>
              </a:rPr>
              <a:t>function sum($x, $y) {</a:t>
            </a:r>
            <a:br/>
            <a:r>
              <a:rPr b="0" lang="en-US" sz="3200" spc="-1" strike="noStrike">
                <a:solidFill>
                  <a:srgbClr val="0070c0"/>
                </a:solidFill>
                <a:latin typeface="Calibri"/>
              </a:rPr>
              <a:t>    $z = $x + $y;</a:t>
            </a:r>
            <a:br/>
            <a:r>
              <a:rPr b="0" lang="en-US" sz="3200" spc="-1" strike="noStrike">
                <a:solidFill>
                  <a:srgbClr val="0070c0"/>
                </a:solidFill>
                <a:latin typeface="Calibri"/>
              </a:rPr>
              <a:t>    return $z;</a:t>
            </a:r>
            <a:br/>
            <a:r>
              <a:rPr b="0" lang="en-US" sz="3200" spc="-1" strike="noStrike">
                <a:solidFill>
                  <a:srgbClr val="0070c0"/>
                </a:solidFill>
                <a:latin typeface="Calibri"/>
              </a:rPr>
              <a:t>}</a:t>
            </a:r>
            <a:br/>
            <a:br/>
            <a:r>
              <a:rPr b="0" lang="en-US" sz="3200" spc="-1" strike="noStrike">
                <a:solidFill>
                  <a:srgbClr val="0070c0"/>
                </a:solidFill>
                <a:latin typeface="Calibri"/>
              </a:rPr>
              <a:t>echo "5 + 10 = " . sum(5, 10) . "&lt;br&gt;";</a:t>
            </a:r>
            <a:br/>
            <a:r>
              <a:rPr b="0" lang="en-US" sz="3200" spc="-1" strike="noStrike">
                <a:solidFill>
                  <a:srgbClr val="0070c0"/>
                </a:solidFill>
                <a:latin typeface="Calibri"/>
              </a:rPr>
              <a:t>echo "7 + 13 = " . sum(7, 13) . "&lt;br&gt;";</a:t>
            </a:r>
            <a:br/>
            <a:r>
              <a:rPr b="0" lang="en-US" sz="3200" spc="-1" strike="noStrike">
                <a:solidFill>
                  <a:srgbClr val="0070c0"/>
                </a:solidFill>
                <a:latin typeface="Calibri"/>
              </a:rPr>
              <a:t>echo "2 + 4 = " . sum(2, 4);</a:t>
            </a:r>
            <a:br/>
            <a:r>
              <a:rPr b="0" lang="en-US" sz="3200" spc="-1" strike="noStrike">
                <a:solidFill>
                  <a:srgbClr val="0070c0"/>
                </a:solidFill>
                <a:latin typeface="Calibri"/>
              </a:rPr>
              <a:t>?&gt;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0"/>
            <a:ext cx="8229240" cy="380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6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Cookie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0" y="457200"/>
            <a:ext cx="9143640" cy="6400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2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Syntax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setcookie(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name, value, expire, path, domain, secure, httponly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Create/Retrieve a Cookie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&lt;?php</a:t>
            </a:r>
            <a:br/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$cookie_name = "user";</a:t>
            </a:r>
            <a:br/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$cookie_value = "John Doe";</a:t>
            </a:r>
            <a:br/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setcookie($cookie_name, $cookie_value, time() + (86400 * 30), "/"); // 86400 = 1 day</a:t>
            </a:r>
            <a:br/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?&gt;</a:t>
            </a:r>
            <a:br/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&lt;html&gt;</a:t>
            </a:r>
            <a:br/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&lt;body&gt;</a:t>
            </a:r>
            <a:br/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&lt;?php</a:t>
            </a:r>
            <a:br/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if(!isset($_COOKIE[$cookie_name])) {</a:t>
            </a:r>
            <a:br/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    echo "Cookie named '" . $cookie_name . "' is not set!";</a:t>
            </a:r>
            <a:br/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} else {</a:t>
            </a:r>
            <a:br/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    echo "Cookie '" . $cookie_name . "' is set!&lt;br&gt;";</a:t>
            </a:r>
            <a:br/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    echo "Value is: " . $_COOKIE[$cookie_name];</a:t>
            </a:r>
            <a:br/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}</a:t>
            </a:r>
            <a:br/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?&gt;</a:t>
            </a:r>
            <a:br/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&lt;/body&gt;</a:t>
            </a:r>
            <a:br/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&lt;/html&gt;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0"/>
            <a:ext cx="8229240" cy="487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Delete a Cookie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609480"/>
            <a:ext cx="8229240" cy="5516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&lt;?php</a:t>
            </a:r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// set the expiration date to one hour ago</a:t>
            </a:r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setcookie("user", "", time() - 3600);</a:t>
            </a:r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?&gt;</a:t>
            </a:r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&lt;html&gt;</a:t>
            </a:r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&lt;body&gt;</a:t>
            </a:r>
            <a:br/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&lt;?php</a:t>
            </a:r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echo "Cookie 'user' is deleted.";</a:t>
            </a:r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?&gt;</a:t>
            </a:r>
            <a:br/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&lt;/body&gt;</a:t>
            </a:r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&lt;/html&gt;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8088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Check if Cookies are Enabled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&lt;?php</a:t>
            </a:r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setcookie("test_cookie", "test", time() + 3600, '/');</a:t>
            </a:r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?&gt;</a:t>
            </a:r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&lt;html&gt;</a:t>
            </a:r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&lt;body&gt;</a:t>
            </a:r>
            <a:br/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&lt;?php</a:t>
            </a:r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if(count($_COOKIE) &gt; 0) {</a:t>
            </a:r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    echo "Cookies are enabled.";</a:t>
            </a:r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} else {</a:t>
            </a:r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    echo "Cookies are disabled.";</a:t>
            </a:r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}</a:t>
            </a:r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?&gt;</a:t>
            </a:r>
            <a:br/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&lt;/body&gt;</a:t>
            </a:r>
            <a:br/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&lt;/html&gt;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Sessions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0" y="762120"/>
            <a:ext cx="9143640" cy="609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6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session is started with the 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session_start() 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function.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&lt;?php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// Start the session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session_start();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?&gt;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&lt;!DOCTYPE html&gt;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&lt;html&gt;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&lt;body&gt;</a:t>
            </a:r>
            <a:br/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&lt;?php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// Set session variables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$_SESSION["favcolor"] = "green";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$_SESSION["favanimal"] = "cat";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echo "Session variables are set.";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echo "Favorite color is " . $_SESSION["favcolor"] . ".&lt;br&gt;";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echo "Favorite animal is " . $_SESSION["favanimal"] . "."; 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?&gt;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&lt;/body&gt;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&lt;/html&gt;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304920"/>
            <a:ext cx="8229240" cy="6324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8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Another way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&lt;?php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session_start();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?&gt;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&lt;!DOCTYPE html&gt;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&lt;html&gt;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&lt;body&gt;</a:t>
            </a:r>
            <a:br/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&lt;?php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print_r($_SESSION);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// to change a session variable, just overwrite it </a:t>
            </a:r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$_SESSION["favcolor"] = "yellow";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print_r($_SESSION); 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?&gt;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&lt;/body&gt;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&lt;/html&gt;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Destroy a PHP Session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57200" y="838080"/>
            <a:ext cx="8229240" cy="58669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5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&lt;?php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session_start();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?&gt;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&lt;!DOCTYPE html&gt;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&lt;html&gt;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&lt;body&gt;</a:t>
            </a:r>
            <a:br/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&lt;?php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// remove all session variables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session_unset(); </a:t>
            </a:r>
            <a:br/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// destroy the session 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session_destroy(); 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?&gt;</a:t>
            </a:r>
            <a:br/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&lt;/body&gt;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3352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File Handling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57200" y="685800"/>
            <a:ext cx="8229240" cy="61718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70c0"/>
                </a:solidFill>
                <a:latin typeface="Calibri"/>
              </a:rPr>
              <a:t>readfile() Function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 readfile() function reads a file and writes it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 the output buffer.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&lt;?php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echo readfile("webdictionary.txt");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?&gt;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70c0"/>
                </a:solidFill>
                <a:latin typeface="Calibri"/>
              </a:rPr>
              <a:t>Open File - fopen()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&lt;?php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$myfile = fopen("webdictionary.txt", "r") or die("Unable to open file!");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echo fread($myfile,filesize("webdictionary.txt"));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fclose($myfile);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?&gt;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Key features of PHP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b050"/>
                </a:solidFill>
                <a:latin typeface="Calibri"/>
              </a:rPr>
              <a:t>PHP stands for Hypertext Preprocessor.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70c0"/>
                </a:solidFill>
                <a:latin typeface="Calibri"/>
              </a:rPr>
              <a:t>PHP is a server-side scripting language like ASP.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PHP supports various databases like MySQL, Oracle, Sybase, Solid, PostgreSQL, Informix etc.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PHP is an open source software and it is free to download and use.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0" y="228600"/>
            <a:ext cx="9143640" cy="6629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7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fgets()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70c0"/>
                </a:solidFill>
                <a:latin typeface="Calibri"/>
              </a:rPr>
              <a:t>The fgets() function is used to read a single line from a file.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&lt;?php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$myfile = fopen("webdictionary.txt", "r") or die("Unable to open file!");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echo fgets($myfile);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fclose($myfile);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feof()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70c0"/>
                </a:solidFill>
                <a:latin typeface="Calibri"/>
              </a:rPr>
              <a:t>The feof() function checks if the "end-of-file" (EOF) has been reached.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70c0"/>
                </a:solidFill>
                <a:latin typeface="Calibri"/>
              </a:rPr>
              <a:t>The feof() function is useful for looping through data of unknown length.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&lt;?php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$myfile = fopen("webdictionary.txt", "r") or die("Unable to open file!");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// Output one line until end-of-file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while(!feof($myfile)) {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 echo fgets($myfile) . "&lt;br&gt;";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fclose($myfile);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152280"/>
            <a:ext cx="8686440" cy="5973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fgetc()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70c0"/>
                </a:solidFill>
                <a:latin typeface="Calibri"/>
              </a:rPr>
              <a:t>The fgetc() function is used to read a single character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70c0"/>
                </a:solidFill>
                <a:latin typeface="Calibri"/>
              </a:rPr>
              <a:t>from a file.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&lt;?php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$myfile = fopen("webdictionary.txt", "r") or die("Unable to open file!");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// Output one character until end-of-file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while(!feof($myfile)) {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 echo fgetc($myfile);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fclose($myfile);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1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File Upload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0" y="533520"/>
            <a:ext cx="9143640" cy="61718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7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Configure The "php.ini" File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First, ensure that PHP is configured to allow file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uploads.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your "php.ini" file, search for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 file_uploads directive, and set it to On: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file_uploads = 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&lt;?php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$target_dir = "uploads/";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$target_file = $target_dir . basename($_FILES["fileToUpload"]["name"]);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$uploadOk = 1;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$imageFileType = strtolower(pathinfo($target_file,PATHINFO_EXTENSION));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// Check if image file is a actual image or fake image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if(isset($_POST["submit"])) {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   $check = getimagesize($_FILES["fileToUpload"]["tmp_name"]);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   if($check !== false) {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       echo "File is an image - " . $check["mime"] . ".";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       $uploadOk = 1;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   } else {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       echo "File is not an image.";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       $uploadOk = 0;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   }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Form handling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0" y="685800"/>
            <a:ext cx="9143640" cy="579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PHP superglobals $_GET and $_POST are used to collect form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data.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7030a0"/>
                </a:solidFill>
                <a:latin typeface="Calibri"/>
              </a:rPr>
              <a:t>Get Form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i="1" lang="en-US" sz="3200" spc="-1" strike="noStrike">
                <a:solidFill>
                  <a:srgbClr val="0070c0"/>
                </a:solidFill>
                <a:latin typeface="Calibri"/>
              </a:rPr>
              <a:t>File: form1.html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&lt;form action="welcome.php" method="get"&gt;  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Name: &lt;input type="text" name="name"/&gt;  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&lt;input type="submit" value="visit"/&gt;  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&lt;/form&gt;  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i="1" lang="en-US" sz="3200" spc="-1" strike="noStrike">
                <a:solidFill>
                  <a:srgbClr val="0070c0"/>
                </a:solidFill>
                <a:latin typeface="Calibri"/>
              </a:rPr>
              <a:t>File: welcome.php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&lt;?php  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$name=$_GET["name"];//receiving name field value in $name variable  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echo "Welcome, $name";  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?&gt;  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304920"/>
            <a:ext cx="8229240" cy="6248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20000"/>
          </a:bodyPr>
          <a:p>
            <a:pPr marL="343080" indent="-342720">
              <a:lnSpc>
                <a:spcPct val="100000"/>
              </a:lnSpc>
              <a:spcBef>
                <a:spcPts val="1020"/>
              </a:spcBef>
            </a:pPr>
            <a:r>
              <a:rPr b="0" lang="en-US" sz="5100" spc="-1" strike="noStrike">
                <a:solidFill>
                  <a:srgbClr val="7030a0"/>
                </a:solidFill>
                <a:latin typeface="Calibri"/>
              </a:rPr>
              <a:t>Post Form</a:t>
            </a:r>
            <a:endParaRPr b="0" lang="en-US" sz="51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879"/>
              </a:spcBef>
            </a:pPr>
            <a:r>
              <a:rPr b="0" lang="en-US" sz="4400" spc="-1" strike="noStrike">
                <a:solidFill>
                  <a:srgbClr val="00b0f0"/>
                </a:solidFill>
                <a:latin typeface="Calibri"/>
              </a:rPr>
              <a:t>File: form1.html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879"/>
              </a:spcBef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&lt;form action="login.php" method="post"&gt;   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879"/>
              </a:spcBef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&lt;table&gt;   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879"/>
              </a:spcBef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&lt;tr&gt;&lt;td&gt;Name:&lt;/td&gt;&lt;td&gt; &lt;input type="text" name="name"/&gt;&lt;/td&gt;&lt;/tr&gt;  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879"/>
              </a:spcBef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&lt;tr&gt;&lt;td&gt;Password:&lt;/td&gt;&lt;td&gt; &lt;input type="password" name="password"/&gt;&lt;/td&gt;&lt;/tr&gt;   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879"/>
              </a:spcBef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&lt;tr&gt;&lt;td colspan="2"&gt;&lt;input type="submit" value="login"/&gt;  &lt;/td&gt;&lt;/tr&gt;  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879"/>
              </a:spcBef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&lt;/table&gt;  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879"/>
              </a:spcBef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&lt;/form&gt;   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879"/>
              </a:spcBef>
            </a:pPr>
            <a:r>
              <a:rPr b="0" lang="en-US" sz="4400" spc="-1" strike="noStrike">
                <a:solidFill>
                  <a:srgbClr val="00b0f0"/>
                </a:solidFill>
                <a:latin typeface="Calibri"/>
              </a:rPr>
              <a:t>File: login.php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879"/>
              </a:spcBef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&lt;?php  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879"/>
              </a:spcBef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$name=$_POST["name"];//receiving name field value in $name variable  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879"/>
              </a:spcBef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$password=$_POST["password"];//receiving password field value in $password variable  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879"/>
              </a:spcBef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  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879"/>
              </a:spcBef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echo "Welcome: $name, your password is: $password";  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879"/>
              </a:spcBef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?&gt;  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PHP mail() Function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57200" y="838080"/>
            <a:ext cx="8229240" cy="52876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3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Syntax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mail(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to,subject,message,headers,parameters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&lt;?php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// the message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$msg = "First line of text\nSecond line of text";</a:t>
            </a:r>
            <a:br/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// use wordwrap() if lines are longer than 70 characters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$msg = wordwrap($msg,70);</a:t>
            </a:r>
            <a:br/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// send email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mail("someone@example.com","My subject",$msg);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4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Calibri"/>
              </a:rPr>
              <a:t>Advantages of PHP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228600" y="914400"/>
            <a:ext cx="8457840" cy="5562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1) </a:t>
            </a:r>
            <a:r>
              <a:rPr b="1" lang="en-US" sz="3200" spc="-1" strike="noStrike">
                <a:solidFill>
                  <a:srgbClr val="002060"/>
                </a:solidFill>
                <a:latin typeface="Calibri"/>
              </a:rPr>
              <a:t>Free of Cost</a:t>
            </a:r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: PHP is open source and all its components are free to use and distribute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2) </a:t>
            </a:r>
            <a:r>
              <a:rPr b="1" lang="en-US" sz="3200" spc="-1" strike="noStrike">
                <a:solidFill>
                  <a:srgbClr val="00b0f0"/>
                </a:solidFill>
                <a:latin typeface="Calibri"/>
              </a:rPr>
              <a:t>Platform independent</a:t>
            </a: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: PHP is platform independent and can be run on all major operating systems.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3) </a:t>
            </a:r>
            <a:r>
              <a:rPr b="1" lang="en-US" sz="3200" spc="-1" strike="noStrike">
                <a:solidFill>
                  <a:srgbClr val="c00000"/>
                </a:solidFill>
                <a:latin typeface="Calibri"/>
              </a:rPr>
              <a:t>Compatible with almost all servers</a:t>
            </a: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: PHP is compatible with almost all servers used today.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b050"/>
                </a:solidFill>
                <a:latin typeface="Calibri"/>
              </a:rPr>
              <a:t>4) Secure: PHP has multiple layers of security to prevent threats and other malicious attacks.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5) </a:t>
            </a:r>
            <a:r>
              <a:rPr b="1" lang="en-US" sz="3200" spc="-1" strike="noStrike">
                <a:solidFill>
                  <a:srgbClr val="ff0000"/>
                </a:solidFill>
                <a:latin typeface="Calibri"/>
              </a:rPr>
              <a:t>Easy to learn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: PHP has a very easy and understandable syntax. Its codes are based on C, C++ and embedded with HTML so it is very easy to learn for a programmer.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0"/>
            <a:ext cx="8229240" cy="487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General Syntactic Characteristics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0" y="609480"/>
            <a:ext cx="9143640" cy="6019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script starts with &lt;?php and ends with ?&gt; 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PHP statements terminated with a (;)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All variable in PHP begin with the dollar sign ($) 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only string operator is the catenation operator, a period (.)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PHP display  statements: echo, print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echo "A rose by any other name &lt;br /&gt;", "Is a rose &lt;br /&gt;";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 "&lt;b&gt;Welcome to my home document &lt;br /&gt;&lt;br /&gt;";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Variables in PHP is case-sensitive but not keywords, functions and class names(while, if, echo etc)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Braces({}) used to form compound statements for control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structures 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PHP Comments: 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Single-line comments: // or #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Multiple-line comments: /* and */ 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br/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Primitives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762120"/>
            <a:ext cx="8229240" cy="5363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Numbers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1079640" indent="-104400">
              <a:lnSpc>
                <a:spcPct val="120000"/>
              </a:lnSpc>
              <a:spcBef>
                <a:spcPts val="641"/>
              </a:spcBef>
              <a:buClr>
                <a:srgbClr val="1407b9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1407b9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1407b9"/>
                </a:solidFill>
                <a:latin typeface="Calibri"/>
              </a:rPr>
              <a:t>int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1079640" indent="-104400">
              <a:lnSpc>
                <a:spcPct val="120000"/>
              </a:lnSpc>
              <a:spcBef>
                <a:spcPts val="641"/>
              </a:spcBef>
              <a:buClr>
                <a:srgbClr val="1407b9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1407b9"/>
                </a:solidFill>
                <a:latin typeface="Calibri"/>
              </a:rPr>
              <a:t>double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Strings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Boolean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Array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Object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Resource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NULL </a:t>
            </a:r>
            <a:br/>
            <a:br/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2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304920"/>
            <a:ext cx="8229240" cy="5820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 algn="ctr">
              <a:lnSpc>
                <a:spcPct val="100000"/>
              </a:lnSpc>
              <a:spcBef>
                <a:spcPts val="859"/>
              </a:spcBef>
            </a:pPr>
            <a:r>
              <a:rPr b="0" lang="en-US" sz="4300" spc="-1" strike="noStrike">
                <a:solidFill>
                  <a:srgbClr val="ff0000"/>
                </a:solidFill>
                <a:latin typeface="Calibri"/>
              </a:rPr>
              <a:t>Arithmetic Operators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</a:t>
            </a:r>
            <a:br/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Logical or Relational Operators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Comparison Operators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Conditional or Ternary Operators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Assignment Operators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Spaceship Operators &lt;=&gt; (Introduced in PHP 7)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Array Operators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Increment/Decrement Operators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String Operators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Decision Making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066680"/>
            <a:ext cx="4038120" cy="505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if Statement: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&lt;?php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$x = 12;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if ($x &gt; 0)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    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echo "The number is positive";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?&gt;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br/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4648320" y="990720"/>
            <a:ext cx="4038120" cy="5135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3000"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if…else Statement: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&lt;?php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$x = -12;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if ($x &gt; 0)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    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echo "The number is positive";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else{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    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echo "The number is negative";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?&gt;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533520"/>
            <a:ext cx="4038120" cy="6324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4000"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if…elseif…else Statement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&lt;?php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$x = "August";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if ($x == "January")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    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echo "Happy Republic Day";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elseif ($x == "August")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    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echo "Happy Independence Day!!!";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else{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    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echo "Nothing to show";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?&gt;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648320" y="152280"/>
            <a:ext cx="4495320" cy="65527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8000"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switch Statement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&lt;?php</a:t>
            </a:r>
            <a:br/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$favcolor = "red";</a:t>
            </a:r>
            <a:br/>
            <a:br/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switch ($favcolor) {</a:t>
            </a:r>
            <a:br/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    case "red":</a:t>
            </a:r>
            <a:br/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        echo "Your favorite color is red!";</a:t>
            </a:r>
            <a:br/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        break;</a:t>
            </a:r>
            <a:br/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    case "blue":</a:t>
            </a:r>
            <a:br/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        echo "Your favorite color is blue!";</a:t>
            </a:r>
            <a:br/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        break;</a:t>
            </a:r>
            <a:br/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    case "green":</a:t>
            </a:r>
            <a:br/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        echo "Your favorite color is green!";</a:t>
            </a:r>
            <a:br/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        break;</a:t>
            </a:r>
            <a:br/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    default:</a:t>
            </a:r>
            <a:br/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        echo "Your favorite color is neither red, blue, nor green!";</a:t>
            </a:r>
            <a:br/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}</a:t>
            </a:r>
            <a:br/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?&gt;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Application>LibreOffice/6.2.0.3$Linux_X86_64 LibreOffice_project/98c6a8a1c6c7b144ce3cc729e34964b47ce25d62</Application>
  <Words>546</Words>
  <Paragraphs>286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sunitha</dc:creator>
  <dc:description/>
  <dc:language>en-IN</dc:language>
  <cp:lastModifiedBy/>
  <dcterms:modified xsi:type="dcterms:W3CDTF">2019-04-04T10:32:28Z</dcterms:modified>
  <cp:revision>21</cp:revision>
  <dc:subject/>
  <dc:title>UNIT-V  PHP(Hypertext Preprocessor (earlier called,Personal Home Page)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35</vt:i4>
  </property>
</Properties>
</file>