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2" r:id="rId3"/>
    <p:sldId id="263" r:id="rId4"/>
    <p:sldId id="264" r:id="rId5"/>
    <p:sldId id="266" r:id="rId6"/>
    <p:sldId id="268" r:id="rId7"/>
    <p:sldId id="269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2" r:id="rId18"/>
    <p:sldId id="281" r:id="rId19"/>
    <p:sldId id="283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81757-C2BD-4A51-B3A3-1429CD6D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F0845-8DAE-4203-A107-B9717CFFF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FE417-F14D-4B9D-9771-306221BD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6D2C2-8B67-4653-B9B9-53A39F0D6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444113-D828-43FF-9F4D-D8C4DAE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7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5B31C-6810-487D-B80F-16BBA807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B69E74-82E5-49DF-99A2-E8A7AB293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E8B6F-7C12-4559-8CF2-C5F50EDE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2C99E-E4BE-488F-87D0-D0ED78A0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0618F-03C4-4638-A4A6-D661F369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C11DD2-6F75-4E88-829D-D5AD38162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A5A9C4-2E47-44BB-B31A-19060DB8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394ED-22FA-4561-AA78-B956A003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1D8CC-0021-4D9A-9BB7-D776012B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5A97E-8965-48C6-91E4-A1D2DE1B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rát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pt-18.3.13 RGB-06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85751" y="0"/>
            <a:ext cx="1190624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Marcador de contenido 3"/>
          <p:cNvSpPr>
            <a:spLocks noGrp="1"/>
          </p:cNvSpPr>
          <p:nvPr>
            <p:ph sz="half" idx="13"/>
          </p:nvPr>
        </p:nvSpPr>
        <p:spPr>
          <a:xfrm>
            <a:off x="10659042" y="6343618"/>
            <a:ext cx="3065916" cy="426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0" i="0">
                <a:solidFill>
                  <a:srgbClr val="003472"/>
                </a:solidFill>
                <a:latin typeface="Flexo Medium"/>
                <a:cs typeface="Flexo Medium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sp>
        <p:nvSpPr>
          <p:cNvPr id="6" name="Marcador de contenido 3"/>
          <p:cNvSpPr>
            <a:spLocks noGrp="1"/>
          </p:cNvSpPr>
          <p:nvPr>
            <p:ph sz="half" idx="14"/>
          </p:nvPr>
        </p:nvSpPr>
        <p:spPr>
          <a:xfrm>
            <a:off x="1202522" y="4034966"/>
            <a:ext cx="7058921" cy="561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="0" i="0">
                <a:solidFill>
                  <a:srgbClr val="0D50A7"/>
                </a:solidFill>
                <a:latin typeface="Flexo Heavy It"/>
                <a:cs typeface="Flexo Heavy It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contenido 3"/>
          <p:cNvSpPr>
            <a:spLocks noGrp="1"/>
          </p:cNvSpPr>
          <p:nvPr>
            <p:ph sz="half" idx="15"/>
          </p:nvPr>
        </p:nvSpPr>
        <p:spPr>
          <a:xfrm>
            <a:off x="1202522" y="4601094"/>
            <a:ext cx="7058921" cy="5107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i="0" baseline="0">
                <a:solidFill>
                  <a:srgbClr val="FF6600"/>
                </a:solidFill>
                <a:latin typeface="Flexo Medium It"/>
                <a:cs typeface="Flexo Medium It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6725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11226-99F7-45C1-AEA5-958FE025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E6F5F-9659-4427-BC15-9858083E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7A1E7-5334-4FF4-AFFC-2997615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41CA7-F7E1-4D7C-8105-DFE7316E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01C604-8421-446A-AA3E-D535E207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4B688-06ED-483F-8070-8F7C4137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69706-BBBD-4FCF-AE8E-0D8C79A56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9A388B-C29F-4F29-A08C-332559A8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9046DB-404D-4C9F-A620-C06058AB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8961D6-81AA-4DE4-AD91-426EB732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530DA-A08B-48B0-8A4A-7BDBF3E2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A1C83-6B24-4855-BCD5-DC8D01289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3C5997-45FA-4B85-8A6A-AB2E9EF79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597FE3-DC07-4F63-9806-C974A1DE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1227D5-BB8C-490C-8F14-2829CE35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3AA5E-793C-4578-B692-F38B242E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C041-AD1D-498E-888C-9A6CBFF0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B8DE60-6FDA-4DC3-8573-530AF6A8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2A11AF-674A-4098-86D3-8D4CC140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35AE54-2F51-4342-B2C6-B4B98A61A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17EC7-97F4-404E-B452-19916BABC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6671EE-150B-4F24-91DC-14FD12600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5B7889-27DD-43CE-8596-5A77581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A192C3-FBB7-4015-BC13-AC82C046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4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5B8FA-8316-47DF-940F-E6C199CD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56D971-8F5A-4264-A40B-E1D99697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01B4D7-8FD1-406B-8AA3-776AFE7F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E9ACDD-67FF-468E-BAE8-ADD2CCC7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47714D-C603-4DD5-93AD-7C2463B7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A9CDAA-084E-4309-AF5E-5DD3A8AA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E4DF85-3A33-4A42-8B93-D7076C2A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1C0A3-B212-4644-B0CD-1E494D2A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5470D-E943-4034-B3E8-9CAA8520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F89D4D-2A37-4368-8791-7556B6985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9D4818-33BE-4ECB-8581-6F43758F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F2EBE3-D16B-43CE-96D9-94CA614F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634409-EB0C-4FA4-92FA-A2C403C0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7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C8A0D-9B8A-486E-889A-175F52C9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8CF97A-7522-44B3-A258-19CE1B9BE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7EC5F-90E5-40FC-8A0B-E961294B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AFD310-DD31-4DBA-A247-94B5A7D9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4D14A-55D1-48FF-ACBC-BD520135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65180-8230-40ED-8C9E-92CD5FC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A58784-6325-4AB7-BB88-079F3E40C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ED3F3A-F98F-4C11-8764-453F4CE36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A830D7-E3C5-4430-9198-2E640472E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C6965-6A68-436A-B327-37320D7FF823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910D5-C4EF-48F9-BF90-C170D0283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F84CD0-0E6B-4901-A00C-E9287BBBA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696D-5FF7-4815-9747-12D477E2E40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tbdow00:8081/tfs/ARQUITECTURA%20Y%20ESTANDAR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tbdow00:8081/tfs/ARQUITECTURA%20Y%20ESTANDARES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2 Marcador de contenido"/>
          <p:cNvSpPr>
            <a:spLocks noGrp="1"/>
          </p:cNvSpPr>
          <p:nvPr>
            <p:ph sz="half" idx="14"/>
          </p:nvPr>
        </p:nvSpPr>
        <p:spPr bwMode="auto">
          <a:xfrm>
            <a:off x="2279576" y="3717032"/>
            <a:ext cx="7776864" cy="97074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s-PE" sz="80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DevOps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5"/>
          </p:nvPr>
        </p:nvSpPr>
        <p:spPr bwMode="auto">
          <a:xfrm>
            <a:off x="4837564" y="4896412"/>
            <a:ext cx="5294313" cy="9361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r" eaLnBrk="1" hangingPunct="1"/>
            <a:r>
              <a:rPr lang="es-PE" sz="2400" dirty="0">
                <a:solidFill>
                  <a:srgbClr val="FF4F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Arquitectura y Estándares TI</a:t>
            </a:r>
            <a:endParaRPr lang="es-PE" sz="2000" dirty="0">
              <a:solidFill>
                <a:srgbClr val="FF4F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r" eaLnBrk="1" hangingPunct="1"/>
            <a:endParaRPr lang="es-PE" sz="1400" dirty="0">
              <a:ea typeface="Flexo Medium It"/>
            </a:endParaRPr>
          </a:p>
        </p:txBody>
      </p:sp>
      <p:sp>
        <p:nvSpPr>
          <p:cNvPr id="6" name="3 Marcador de contenido"/>
          <p:cNvSpPr txBox="1">
            <a:spLocks/>
          </p:cNvSpPr>
          <p:nvPr/>
        </p:nvSpPr>
        <p:spPr bwMode="auto">
          <a:xfrm>
            <a:off x="1322147" y="6314190"/>
            <a:ext cx="4572000" cy="28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600" b="0" i="0" kern="1200" baseline="0">
                <a:solidFill>
                  <a:srgbClr val="FF6600"/>
                </a:solidFill>
                <a:latin typeface="Flexo Medium It"/>
                <a:ea typeface="+mn-ea"/>
                <a:cs typeface="Flexo Medium It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BO" sz="1800" dirty="0">
                <a:latin typeface="Segoe UI Light" panose="020B0502040204020203" pitchFamily="34" charset="0"/>
                <a:ea typeface="Flexo Medium It"/>
                <a:cs typeface="Segoe UI Light" panose="020B0502040204020203" pitchFamily="34" charset="0"/>
              </a:rPr>
              <a:t>Soluciones de Negocio y Desarrollo TI</a:t>
            </a:r>
            <a:endParaRPr lang="es-PE" sz="1400" dirty="0">
              <a:latin typeface="Segoe UI Light" panose="020B0502040204020203" pitchFamily="34" charset="0"/>
              <a:ea typeface="Flexo Medium It"/>
              <a:cs typeface="Segoe UI Light" panose="020B0502040204020203" pitchFamily="34" charset="0"/>
            </a:endParaRPr>
          </a:p>
        </p:txBody>
      </p:sp>
      <p:sp>
        <p:nvSpPr>
          <p:cNvPr id="7" name="1 Marcador de contenido"/>
          <p:cNvSpPr>
            <a:spLocks noGrp="1"/>
          </p:cNvSpPr>
          <p:nvPr>
            <p:ph sz="half" idx="13"/>
          </p:nvPr>
        </p:nvSpPr>
        <p:spPr bwMode="auto">
          <a:xfrm>
            <a:off x="9518650" y="6314190"/>
            <a:ext cx="2298700" cy="427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fld id="{34EA18FB-A9BE-484C-94BA-082508D65B61}" type="datetime1">
              <a:rPr lang="es-PE" sz="1600" b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pPr eaLnBrk="1" hangingPunct="1"/>
              <a:t>29/09/2020</a:t>
            </a:fld>
            <a:endParaRPr lang="es-PE" sz="3200" b="1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72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Generar Compilación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481" y="1411549"/>
            <a:ext cx="2885579" cy="25149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51" y="1411549"/>
            <a:ext cx="4571975" cy="29941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81" y="3926504"/>
            <a:ext cx="4012815" cy="291427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39" y="4749247"/>
            <a:ext cx="5530686" cy="173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36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94" y="1544330"/>
            <a:ext cx="8738409" cy="528619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Estructura archivo YAML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80010" y="715444"/>
            <a:ext cx="1202970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BO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BO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trigger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master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BO" sz="1000" dirty="0">
                <a:solidFill>
                  <a:srgbClr val="008080"/>
                </a:solidFill>
                <a:latin typeface="Consolas" panose="020B0609020204030204" pitchFamily="49" charset="0"/>
              </a:rPr>
              <a:t>pool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Agentes_Desarrollo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demands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Agent.Name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 -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equals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Agente_ARQ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BO" sz="1000" dirty="0">
                <a:solidFill>
                  <a:srgbClr val="008080"/>
                </a:solidFill>
                <a:latin typeface="Consolas" panose="020B0609020204030204" pitchFamily="49" charset="0"/>
              </a:rPr>
              <a:t>variables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solution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'**/*.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sln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buildPlatform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Any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 CPU'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buildConfiguration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Release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steps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task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NuGetToolInstaller@0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task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NuGetCommand@2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8080"/>
                </a:solidFill>
                <a:latin typeface="Consolas" panose="020B0609020204030204" pitchFamily="49" charset="0"/>
              </a:rPr>
              <a:t>inputs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restoreSolution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'$(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solution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)'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task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VSBuild@1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8080"/>
                </a:solidFill>
                <a:latin typeface="Consolas" panose="020B0609020204030204" pitchFamily="49" charset="0"/>
              </a:rPr>
              <a:t>inputs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solution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'$(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solution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)'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msbuildArgs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'/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p:DeployOnBuild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=true /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p:WebPublishMethod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=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Package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 /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p:PackageAsSingleFile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=true /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p:SkipInvalidConfigurations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=true /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p:PackageLocation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="$(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build.artifactStagingDirectory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)" /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p:AllowUnsafeBlocks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=true'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platform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'$(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buildPlatform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)'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configuration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'$(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buildConfiguration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)'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task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PublishBuildArtifacts@1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displayName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Publish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 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artifacts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8080"/>
                </a:solidFill>
                <a:latin typeface="Consolas" panose="020B0609020204030204" pitchFamily="49" charset="0"/>
              </a:rPr>
              <a:t>inputs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PathtoPublish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$(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build.artifactstagingdirectory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)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ArtifactName</a:t>
            </a:r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r>
              <a:rPr lang="es-BO" sz="1000" dirty="0" err="1">
                <a:solidFill>
                  <a:srgbClr val="0451A5"/>
                </a:solidFill>
                <a:latin typeface="Consolas" panose="020B0609020204030204" pitchFamily="49" charset="0"/>
              </a:rPr>
              <a:t>PublishBuildArtifacts</a:t>
            </a:r>
            <a:r>
              <a:rPr lang="es-BO" sz="1000" dirty="0">
                <a:solidFill>
                  <a:srgbClr val="0451A5"/>
                </a:solidFill>
                <a:latin typeface="Consolas" panose="020B0609020204030204" pitchFamily="49" charset="0"/>
              </a:rPr>
              <a:t>'</a:t>
            </a:r>
            <a:endParaRPr lang="es-BO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BO" sz="1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s-BO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8" y="1565459"/>
            <a:ext cx="1057143" cy="38095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1244" y="4589841"/>
            <a:ext cx="1514286" cy="45714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9816" y="5046984"/>
            <a:ext cx="1685714" cy="70476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3625" y="4180317"/>
            <a:ext cx="1038095" cy="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3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Verificar compilación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508" y="1315070"/>
            <a:ext cx="4089832" cy="376217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771" y="5204005"/>
            <a:ext cx="941904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Generar </a:t>
            </a:r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Canalización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71" y="1320416"/>
            <a:ext cx="9647619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96" y="-30934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Exportar Canalización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5" y="3253839"/>
            <a:ext cx="7437495" cy="344978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05" y="1985196"/>
            <a:ext cx="6475828" cy="1192915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12105" y="968502"/>
            <a:ext cx="1091342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la colección de Arquitectura clonar la plantilla estándar según la necesidad</a:t>
            </a:r>
            <a:endParaRPr lang="es-E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419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12105" y="1475116"/>
            <a:ext cx="68812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BO" sz="1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https://</a:t>
            </a:r>
            <a:r>
              <a:rPr lang="es-BO" sz="1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btbdow00:8081/tfs/ARQUITECTURA%20Y%20ESTANDARES</a:t>
            </a:r>
            <a:endParaRPr lang="es-BO" sz="1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03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96" y="-30934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Imp</a:t>
            </a:r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ortar</a:t>
            </a:r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 Canalización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r="11442"/>
          <a:stretch/>
        </p:blipFill>
        <p:spPr>
          <a:xfrm>
            <a:off x="612105" y="1337834"/>
            <a:ext cx="5574939" cy="363809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34" y="1337834"/>
            <a:ext cx="5513450" cy="445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1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96" y="-30934"/>
            <a:ext cx="1048379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Configurar variables propias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97" y="1009557"/>
            <a:ext cx="5217198" cy="5552033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024782" y="1253509"/>
            <a:ext cx="4624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Eliminar el artefacto clonado, y reemplazarlo por el artefacto propio de la aplicación</a:t>
            </a:r>
            <a:endParaRPr lang="es-E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419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3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96" y="-30934"/>
            <a:ext cx="1048379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Configurar variables propias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7861466" y="1253509"/>
            <a:ext cx="37882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 la tarea de Transformación de variables actualizar por el nombre propio del Publicado.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419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77" y="1253509"/>
            <a:ext cx="6982589" cy="464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06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96" y="-30934"/>
            <a:ext cx="1048379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Configurar variables propias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29" y="1235033"/>
            <a:ext cx="5907501" cy="4097519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861466" y="1253509"/>
            <a:ext cx="378822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 la sección de variables se debe modificar todo lo que corresponda a variables propias de la aplicación.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Adicionar las variables con el mismo nombre de los </a:t>
            </a:r>
            <a:r>
              <a:rPr lang="es-ES" sz="2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Keys</a:t>
            </a: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del archivo de configuración, respetando el mismo nombre del Key y el valor por ambiente.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Guardar los cambios.</a:t>
            </a:r>
            <a:endParaRPr lang="es-E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419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90" y="5558028"/>
            <a:ext cx="739047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0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96" y="-30934"/>
            <a:ext cx="1048379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Crear Versión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95" y="963370"/>
            <a:ext cx="6933339" cy="3545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903" y="914401"/>
            <a:ext cx="4144381" cy="44677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705" y="4662979"/>
            <a:ext cx="3425198" cy="21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4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144000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Creación de Proyectos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71" y="1523591"/>
            <a:ext cx="9510357" cy="47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1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96" y="-30934"/>
            <a:ext cx="1048379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Verificar despliegue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65896" y="1460124"/>
            <a:ext cx="90608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 despliegue correcto</a:t>
            </a: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debe verse de la siguiente forma.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419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96" y="2568120"/>
            <a:ext cx="9409524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68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896" y="-30934"/>
            <a:ext cx="1048379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Consideraciones finales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65896" y="1460124"/>
            <a:ext cx="90608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Una vez terminado la fase de DESARROLLO procedemos con el clonado de la tarea para CERTIFICACION y PRODUCCION.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Las variables sensibles deben ser protegidas en DevOps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Para Certificación y Producción deben incluirse autorizadore</a:t>
            </a: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 previo a los despliegues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Las colecciones de arquitectura contienen plantillas estándar para todo los tipos de despliegues (IIS, Windows </a:t>
            </a:r>
            <a:r>
              <a:rPr lang="es-ES" sz="2400" dirty="0" err="1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r>
              <a:rPr lang="es-ES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SSIS, etc.)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s-419" sz="2400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</a:t>
            </a:r>
            <a:r>
              <a:rPr lang="es-419" sz="2400" dirty="0" smtClean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btbdow00:8081/tfs/ARQUITECTURA%20Y%20ESTANDARES</a:t>
            </a:r>
            <a:endParaRPr lang="es-419" sz="2400" dirty="0" smtClean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419" sz="2400" dirty="0" smtClean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 smtClean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s-419" dirty="0">
              <a:solidFill>
                <a:srgbClr val="00206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26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466" y="2165231"/>
            <a:ext cx="9144000" cy="2058531"/>
          </a:xfrm>
        </p:spPr>
        <p:txBody>
          <a:bodyPr>
            <a:noAutofit/>
          </a:bodyPr>
          <a:lstStyle/>
          <a:p>
            <a:r>
              <a:rPr lang="es-ES" sz="140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FIN</a:t>
            </a:r>
            <a:endParaRPr lang="es-ES" sz="140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5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144000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Creación de Repositorios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71" y="1712523"/>
            <a:ext cx="100488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2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081087"/>
            <a:ext cx="92583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9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144000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Conectarse al Servidor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20" y="1858710"/>
            <a:ext cx="9036451" cy="327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Clonar Solución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314" y="1655822"/>
            <a:ext cx="7108885" cy="422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Copiar código fuente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59" y="1689904"/>
            <a:ext cx="10990162" cy="379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7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Subir código al Servidor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5" y="1411550"/>
            <a:ext cx="11246494" cy="391387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45" y="5222240"/>
            <a:ext cx="2750753" cy="14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0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F25BA7E-EEBC-42BB-896F-C4BE2321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771" y="371059"/>
            <a:ext cx="9484478" cy="1040491"/>
          </a:xfrm>
        </p:spPr>
        <p:txBody>
          <a:bodyPr>
            <a:noAutofit/>
          </a:bodyPr>
          <a:lstStyle/>
          <a:p>
            <a:pPr algn="l"/>
            <a:r>
              <a:rPr lang="es-ES" sz="4400" b="1" dirty="0" smtClean="0">
                <a:solidFill>
                  <a:srgbClr val="000000"/>
                </a:solidFill>
                <a:latin typeface="Montserrat" panose="00000500000000000000" pitchFamily="2" charset="0"/>
              </a:rPr>
              <a:t>Verificar código subido</a:t>
            </a:r>
            <a:endParaRPr lang="es-ES" sz="4400" b="1" i="0" dirty="0">
              <a:solidFill>
                <a:srgbClr val="00000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5" y="1645574"/>
            <a:ext cx="9102555" cy="434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01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21075</TotalTime>
  <Words>230</Words>
  <Application>Microsoft Office PowerPoint</Application>
  <PresentationFormat>Panorámica</PresentationFormat>
  <Paragraphs>71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Flexo Heavy It</vt:lpstr>
      <vt:lpstr>Flexo Medium</vt:lpstr>
      <vt:lpstr>Flexo Medium It</vt:lpstr>
      <vt:lpstr>Montserrat</vt:lpstr>
      <vt:lpstr>Segoe UI Light</vt:lpstr>
      <vt:lpstr>Wingdings</vt:lpstr>
      <vt:lpstr>Tema de Office</vt:lpstr>
      <vt:lpstr>Presentación de PowerPoint</vt:lpstr>
      <vt:lpstr>Creación de Proyectos</vt:lpstr>
      <vt:lpstr>Creación de Repositorios</vt:lpstr>
      <vt:lpstr>Presentación de PowerPoint</vt:lpstr>
      <vt:lpstr>Conectarse al Servidor</vt:lpstr>
      <vt:lpstr>Clonar Solución</vt:lpstr>
      <vt:lpstr>Copiar código fuente</vt:lpstr>
      <vt:lpstr>Subir código al Servidor</vt:lpstr>
      <vt:lpstr>Verificar código subido</vt:lpstr>
      <vt:lpstr>Generar Compilación</vt:lpstr>
      <vt:lpstr>Estructura archivo YAML</vt:lpstr>
      <vt:lpstr>Verificar compilación</vt:lpstr>
      <vt:lpstr>Generar Canalización</vt:lpstr>
      <vt:lpstr>Exportar Canalización</vt:lpstr>
      <vt:lpstr>Importar Canalización</vt:lpstr>
      <vt:lpstr>Configurar variables propias</vt:lpstr>
      <vt:lpstr>Configurar variables propias</vt:lpstr>
      <vt:lpstr>Configurar variables propias</vt:lpstr>
      <vt:lpstr>Crear Versión</vt:lpstr>
      <vt:lpstr>Verificar despliegue</vt:lpstr>
      <vt:lpstr>Consideraciones finales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Tarquino</dc:creator>
  <cp:lastModifiedBy>Tarquino Tapia Diego</cp:lastModifiedBy>
  <cp:revision>29</cp:revision>
  <dcterms:created xsi:type="dcterms:W3CDTF">2020-09-07T15:01:33Z</dcterms:created>
  <dcterms:modified xsi:type="dcterms:W3CDTF">2020-09-29T23:17:33Z</dcterms:modified>
</cp:coreProperties>
</file>