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68" r:id="rId4"/>
    <p:sldId id="285" r:id="rId5"/>
    <p:sldId id="270" r:id="rId6"/>
    <p:sldId id="271" r:id="rId7"/>
    <p:sldId id="272" r:id="rId8"/>
    <p:sldId id="273" r:id="rId9"/>
    <p:sldId id="274" r:id="rId10"/>
    <p:sldId id="275" r:id="rId11"/>
    <p:sldId id="276" r:id="rId12"/>
    <p:sldId id="277" r:id="rId13"/>
    <p:sldId id="278" r:id="rId14"/>
    <p:sldId id="279" r:id="rId15"/>
    <p:sldId id="267" r:id="rId1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1B42-DF43-A8EE-6436-1466CD3E5874}" v="327" dt="2021-11-11T15:23:43.103"/>
    <p1510:client id="{15790305-F175-2ACF-FBEF-BE25F0AA20F0}" v="8" dt="2021-11-03T20:37:53.084"/>
    <p1510:client id="{21CB624D-CEBC-D576-D908-7538CEC046EA}" v="84" dt="2021-11-16T19:48:33.391"/>
    <p1510:client id="{57A0EC19-822A-9116-33D9-FEF554B777C4}" v="11" dt="2021-11-11T16:47:19.687"/>
    <p1510:client id="{5BA0F5F8-6EC7-9413-78EC-BDCCB1E7C570}" v="198" dt="2021-11-16T18:16:45.367"/>
    <p1510:client id="{600FA94E-CD8E-54EC-0F53-35883F3573DF}" v="240" dt="2021-11-09T13:42:09.728"/>
    <p1510:client id="{6D89D0EA-8A3B-8677-B41F-B670724336BF}" v="543" dt="2021-11-11T20:19:52.404"/>
    <p1510:client id="{8DF81307-01CB-D16C-76B5-E4BA94E7A17E}" v="29" dt="2021-11-10T19:46:13.746"/>
    <p1510:client id="{B24213E4-AE84-4714-D543-9A0671F1035A}" v="30" dt="2021-11-10T21:17:30.340"/>
    <p1510:client id="{B2C07185-02CB-21DB-A129-712A76850269}" v="19" dt="2021-11-17T13:07:36.273"/>
    <p1510:client id="{BE266F16-DB2B-9437-DA9B-DBAA1159111A}" v="302" dt="2021-10-26T23:57:18.851"/>
    <p1510:client id="{D4E7C260-20E3-56F9-9C93-AD7C2011FD9F}" v="407" dt="2021-10-27T19:44:28.764"/>
    <p1510:client id="{DE527AEF-8B11-476E-9471-2037D6EEE38D}" v="229" dt="2021-10-26T23:41:17.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87" d="100"/>
          <a:sy n="87" d="100"/>
        </p:scale>
        <p:origin x="114"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8" name="Marcador de pie de página 7"/>
          <p:cNvSpPr>
            <a:spLocks noGrp="1"/>
          </p:cNvSpPr>
          <p:nvPr>
            <p:ph type="ftr" sz="quarter" idx="11"/>
          </p:nvPr>
        </p:nvSpPr>
        <p:spPr/>
        <p:txBody>
          <a:bodyPr/>
          <a:lstStyle/>
          <a:p>
            <a:endParaRPr lang="es-ES" dirty="0"/>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4" name="Marcador de pie de página 3"/>
          <p:cNvSpPr>
            <a:spLocks noGrp="1"/>
          </p:cNvSpPr>
          <p:nvPr>
            <p:ph type="ftr" sz="quarter" idx="11"/>
          </p:nvPr>
        </p:nvSpPr>
        <p:spPr/>
        <p:txBody>
          <a:bodyPr/>
          <a:lstStyle/>
          <a:p>
            <a:endParaRPr lang="es-ES" dirty="0"/>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3" name="Marcador de pie de página 2"/>
          <p:cNvSpPr>
            <a:spLocks noGrp="1"/>
          </p:cNvSpPr>
          <p:nvPr>
            <p:ph type="ftr" sz="quarter" idx="11"/>
          </p:nvPr>
        </p:nvSpPr>
        <p:spPr/>
        <p:txBody>
          <a:bodyPr/>
          <a:lstStyle/>
          <a:p>
            <a:endParaRPr lang="es-ES" dirty="0"/>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27/12/2022</a:t>
            </a:fld>
            <a:endParaRPr lang="es-ES" dirty="0"/>
          </a:p>
        </p:txBody>
      </p:sp>
      <p:sp>
        <p:nvSpPr>
          <p:cNvPr id="6" name="Marcador de pie de página 5"/>
          <p:cNvSpPr>
            <a:spLocks noGrp="1"/>
          </p:cNvSpPr>
          <p:nvPr>
            <p:ph type="ftr" sz="quarter" idx="11"/>
          </p:nvPr>
        </p:nvSpPr>
        <p:spPr/>
        <p:txBody>
          <a:bodyPr/>
          <a:lstStyle/>
          <a:p>
            <a:endParaRPr lang="es-ES" dirty="0"/>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dirty="0"/>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27/12/2022</a:t>
            </a:fld>
            <a:endParaRPr lang="es-E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dirty="0"/>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84C7332A-4C21-4A10-B3A6-2C9393EC245E}"/>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DC6662AB-9C37-4CF5-B121-B34B20EE95FC}"/>
              </a:ext>
            </a:extLst>
          </p:cNvPr>
          <p:cNvSpPr txBox="1"/>
          <p:nvPr/>
        </p:nvSpPr>
        <p:spPr>
          <a:xfrm>
            <a:off x="4789006" y="947883"/>
            <a:ext cx="5113866" cy="144655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4400" b="1" dirty="0">
                <a:solidFill>
                  <a:srgbClr val="004B8D"/>
                </a:solidFill>
                <a:cs typeface="Calibri"/>
              </a:rPr>
              <a:t>BANCO DE CRÉDITO DE BOLIVIA</a:t>
            </a:r>
            <a:endParaRPr lang="es-ES" sz="4400" dirty="0"/>
          </a:p>
        </p:txBody>
      </p:sp>
      <p:sp>
        <p:nvSpPr>
          <p:cNvPr id="4" name="CuadroTexto 3">
            <a:extLst>
              <a:ext uri="{FF2B5EF4-FFF2-40B4-BE49-F238E27FC236}">
                <a16:creationId xmlns:a16="http://schemas.microsoft.com/office/drawing/2014/main" id="{0774CF27-91BD-47F5-8ABC-6B41DE8DCC13}"/>
              </a:ext>
            </a:extLst>
          </p:cNvPr>
          <p:cNvSpPr txBox="1"/>
          <p:nvPr/>
        </p:nvSpPr>
        <p:spPr>
          <a:xfrm>
            <a:off x="3844546" y="2797274"/>
            <a:ext cx="7002639" cy="978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es-ES" sz="3200" dirty="0" smtClean="0">
                <a:solidFill>
                  <a:srgbClr val="004B8D"/>
                </a:solidFill>
                <a:ea typeface="+mn-lt"/>
                <a:cs typeface="+mn-lt"/>
              </a:rPr>
              <a:t>Automatización</a:t>
            </a:r>
            <a:r>
              <a:rPr lang="en-US" sz="3200" dirty="0" smtClean="0">
                <a:solidFill>
                  <a:srgbClr val="004B8D"/>
                </a:solidFill>
                <a:ea typeface="+mn-lt"/>
                <a:cs typeface="+mn-lt"/>
              </a:rPr>
              <a:t> de </a:t>
            </a:r>
            <a:r>
              <a:rPr lang="en-US" sz="3200" dirty="0" err="1" smtClean="0">
                <a:solidFill>
                  <a:srgbClr val="004B8D"/>
                </a:solidFill>
                <a:ea typeface="+mn-lt"/>
                <a:cs typeface="+mn-lt"/>
              </a:rPr>
              <a:t>pago</a:t>
            </a:r>
            <a:r>
              <a:rPr lang="en-US" sz="3200" dirty="0" smtClean="0">
                <a:solidFill>
                  <a:srgbClr val="004B8D"/>
                </a:solidFill>
                <a:ea typeface="+mn-lt"/>
                <a:cs typeface="+mn-lt"/>
              </a:rPr>
              <a:t> a </a:t>
            </a:r>
            <a:r>
              <a:rPr lang="en-US" sz="3200" dirty="0" err="1" smtClean="0">
                <a:solidFill>
                  <a:srgbClr val="004B8D"/>
                </a:solidFill>
                <a:ea typeface="+mn-lt"/>
                <a:cs typeface="+mn-lt"/>
              </a:rPr>
              <a:t>vendedores</a:t>
            </a:r>
            <a:r>
              <a:rPr lang="en-US" sz="3200" dirty="0" smtClean="0">
                <a:solidFill>
                  <a:srgbClr val="004B8D"/>
                </a:solidFill>
                <a:ea typeface="+mn-lt"/>
                <a:cs typeface="+mn-lt"/>
              </a:rPr>
              <a:t> </a:t>
            </a:r>
            <a:r>
              <a:rPr lang="en-US" sz="3200" dirty="0" err="1" smtClean="0">
                <a:solidFill>
                  <a:srgbClr val="004B8D"/>
                </a:solidFill>
                <a:ea typeface="+mn-lt"/>
                <a:cs typeface="+mn-lt"/>
              </a:rPr>
              <a:t>en</a:t>
            </a:r>
            <a:r>
              <a:rPr lang="en-US" sz="3200" dirty="0" smtClean="0">
                <a:solidFill>
                  <a:srgbClr val="004B8D"/>
                </a:solidFill>
                <a:ea typeface="+mn-lt"/>
                <a:cs typeface="+mn-lt"/>
              </a:rPr>
              <a:t> </a:t>
            </a:r>
            <a:r>
              <a:rPr lang="en-US" sz="3200" dirty="0" err="1" smtClean="0">
                <a:solidFill>
                  <a:srgbClr val="004B8D"/>
                </a:solidFill>
                <a:ea typeface="+mn-lt"/>
                <a:cs typeface="+mn-lt"/>
              </a:rPr>
              <a:t>operaciones</a:t>
            </a:r>
            <a:r>
              <a:rPr lang="en-US" sz="3200" dirty="0" smtClean="0">
                <a:solidFill>
                  <a:srgbClr val="004B8D"/>
                </a:solidFill>
                <a:ea typeface="+mn-lt"/>
                <a:cs typeface="+mn-lt"/>
              </a:rPr>
              <a:t> con </a:t>
            </a:r>
            <a:r>
              <a:rPr lang="en-US" sz="3200" dirty="0" err="1" smtClean="0">
                <a:solidFill>
                  <a:srgbClr val="004B8D"/>
                </a:solidFill>
                <a:ea typeface="+mn-lt"/>
                <a:cs typeface="+mn-lt"/>
              </a:rPr>
              <a:t>transferencia</a:t>
            </a:r>
            <a:endParaRPr lang="es-ES" sz="3200" dirty="0">
              <a:solidFill>
                <a:srgbClr val="004B8D"/>
              </a:solidFill>
              <a:ea typeface="+mn-lt"/>
              <a:cs typeface="+mn-lt"/>
            </a:endParaRPr>
          </a:p>
        </p:txBody>
      </p:sp>
      <p:sp>
        <p:nvSpPr>
          <p:cNvPr id="6" name="CuadroTexto 5">
            <a:extLst>
              <a:ext uri="{FF2B5EF4-FFF2-40B4-BE49-F238E27FC236}">
                <a16:creationId xmlns:a16="http://schemas.microsoft.com/office/drawing/2014/main" id="{3AE82139-7F55-405F-8BF6-357C438E5441}"/>
              </a:ext>
            </a:extLst>
          </p:cNvPr>
          <p:cNvSpPr txBox="1"/>
          <p:nvPr/>
        </p:nvSpPr>
        <p:spPr>
          <a:xfrm>
            <a:off x="5453212" y="5252607"/>
            <a:ext cx="57447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lnSpc>
                <a:spcPct val="90000"/>
              </a:lnSpc>
              <a:spcBef>
                <a:spcPts val="1000"/>
              </a:spcBef>
            </a:pPr>
            <a:r>
              <a:rPr lang="es-BO" sz="2000" dirty="0" smtClean="0">
                <a:solidFill>
                  <a:schemeClr val="accent2"/>
                </a:solidFill>
                <a:ea typeface="+mn-lt"/>
                <a:cs typeface="+mn-lt"/>
              </a:rPr>
              <a:t>27/11/2022</a:t>
            </a:r>
            <a:r>
              <a:rPr lang="es-BO" sz="2000" dirty="0">
                <a:solidFill>
                  <a:schemeClr val="accent2"/>
                </a:solidFill>
                <a:ea typeface="+mn-lt"/>
                <a:cs typeface="+mn-lt"/>
              </a:rPr>
              <a:t/>
            </a:r>
            <a:br>
              <a:rPr lang="es-BO" sz="2000" dirty="0">
                <a:solidFill>
                  <a:schemeClr val="accent2"/>
                </a:solidFill>
                <a:ea typeface="+mn-lt"/>
                <a:cs typeface="+mn-lt"/>
              </a:rPr>
            </a:br>
            <a:r>
              <a:rPr lang="es-BO" sz="2000" dirty="0">
                <a:solidFill>
                  <a:schemeClr val="accent2"/>
                </a:solidFill>
                <a:ea typeface="+mn-lt"/>
                <a:cs typeface="+mn-lt"/>
              </a:rPr>
              <a:t>CANALES PRESENCIALES</a:t>
            </a:r>
            <a:endParaRPr lang="es-ES" sz="2000" dirty="0">
              <a:solidFill>
                <a:schemeClr val="accent2"/>
              </a:solidFill>
            </a:endParaRPr>
          </a:p>
        </p:txBody>
      </p:sp>
    </p:spTree>
    <p:extLst>
      <p:ext uri="{BB962C8B-B14F-4D97-AF65-F5344CB8AC3E}">
        <p14:creationId xmlns:p14="http://schemas.microsoft.com/office/powerpoint/2010/main" val="10091278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20954D9D-7B74-4F9D-AFC7-082B7333B6DE}"/>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7051932"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s-ES" dirty="0">
                <a:solidFill>
                  <a:srgbClr val="004B8D"/>
                </a:solidFill>
                <a:ea typeface="+mn-lt"/>
                <a:cs typeface="+mn-lt"/>
              </a:rPr>
              <a:t>Se debe desplegar por </a:t>
            </a:r>
            <a:r>
              <a:rPr lang="es-ES" dirty="0" err="1">
                <a:solidFill>
                  <a:srgbClr val="004B8D"/>
                </a:solidFill>
                <a:ea typeface="+mn-lt"/>
                <a:cs typeface="+mn-lt"/>
              </a:rPr>
              <a:t>DevOps</a:t>
            </a:r>
            <a:r>
              <a:rPr lang="es-ES" dirty="0">
                <a:solidFill>
                  <a:srgbClr val="004B8D"/>
                </a:solidFill>
                <a:ea typeface="+mn-lt"/>
                <a:cs typeface="+mn-lt"/>
              </a:rPr>
              <a:t> </a:t>
            </a:r>
            <a:r>
              <a:rPr lang="es-ES" dirty="0" smtClean="0">
                <a:solidFill>
                  <a:srgbClr val="004B8D"/>
                </a:solidFill>
                <a:ea typeface="+mn-lt"/>
                <a:cs typeface="+mn-lt"/>
              </a:rPr>
              <a:t>los servicios, </a:t>
            </a:r>
            <a:r>
              <a:rPr lang="es-ES" dirty="0">
                <a:solidFill>
                  <a:srgbClr val="004B8D"/>
                </a:solidFill>
                <a:ea typeface="+mn-lt"/>
                <a:cs typeface="+mn-lt"/>
              </a:rPr>
              <a:t>para ello se preparará </a:t>
            </a:r>
            <a:r>
              <a:rPr lang="es-ES" dirty="0" smtClean="0">
                <a:solidFill>
                  <a:srgbClr val="004B8D"/>
                </a:solidFill>
                <a:ea typeface="+mn-lt"/>
                <a:cs typeface="+mn-lt"/>
              </a:rPr>
              <a:t>los ambientes de </a:t>
            </a:r>
            <a:r>
              <a:rPr lang="es-ES" dirty="0">
                <a:solidFill>
                  <a:srgbClr val="004B8D"/>
                </a:solidFill>
                <a:ea typeface="+mn-lt"/>
                <a:cs typeface="+mn-lt"/>
              </a:rPr>
              <a:t>DESARROLLO, CERTIFICACION y </a:t>
            </a:r>
            <a:r>
              <a:rPr lang="es-ES" dirty="0" smtClean="0">
                <a:solidFill>
                  <a:srgbClr val="004B8D"/>
                </a:solidFill>
                <a:ea typeface="+mn-lt"/>
                <a:cs typeface="+mn-lt"/>
              </a:rPr>
              <a:t>PRODUCCION, se realizaran las configuraciones  correspondientes.</a:t>
            </a:r>
            <a:endParaRPr lang="es-ES" dirty="0">
              <a:solidFill>
                <a:srgbClr val="004B8D"/>
              </a:solidFill>
              <a:ea typeface="+mn-lt"/>
              <a:cs typeface="+mn-lt"/>
            </a:endParaRPr>
          </a:p>
        </p:txBody>
      </p:sp>
    </p:spTree>
    <p:extLst>
      <p:ext uri="{BB962C8B-B14F-4D97-AF65-F5344CB8AC3E}">
        <p14:creationId xmlns:p14="http://schemas.microsoft.com/office/powerpoint/2010/main" val="3650964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5A2C3C5E-FF70-4227-8798-C6DE5B4C3BB4}"/>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7051932"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smtClean="0">
                <a:solidFill>
                  <a:srgbClr val="004B8D"/>
                </a:solidFill>
              </a:rPr>
              <a:t>Se solicita al área de contaduría el número de cuenta donde se realizara la transacción del monto para el “PAGO AL VENDEDOR”, este se debitara del desembolso realizado en la cuenta del cliente.</a:t>
            </a:r>
            <a:endParaRPr lang="es-ES" dirty="0">
              <a:solidFill>
                <a:srgbClr val="004B8D"/>
              </a:solidFill>
              <a:cs typeface="Calibri"/>
            </a:endParaRPr>
          </a:p>
        </p:txBody>
      </p:sp>
    </p:spTree>
    <p:extLst>
      <p:ext uri="{BB962C8B-B14F-4D97-AF65-F5344CB8AC3E}">
        <p14:creationId xmlns:p14="http://schemas.microsoft.com/office/powerpoint/2010/main" val="3618769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180F7D02-A2CF-445E-BBFC-1479D306A544}"/>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6974814" cy="5909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lnSpc>
                <a:spcPct val="90000"/>
              </a:lnSpc>
              <a:spcBef>
                <a:spcPts val="1000"/>
              </a:spcBef>
              <a:buFont typeface="Arial"/>
              <a:buChar char="•"/>
            </a:pPr>
            <a:r>
              <a:rPr lang="es-ES" dirty="0" smtClean="0">
                <a:solidFill>
                  <a:srgbClr val="004B8D"/>
                </a:solidFill>
                <a:ea typeface="+mn-lt"/>
                <a:cs typeface="+mn-lt"/>
              </a:rPr>
              <a:t>Como contingencia se tendría el flujo actual, que es la retención de la cuenta del monto para el “PAGO DE VENDEDORES”.</a:t>
            </a:r>
            <a:endParaRPr lang="es-ES" dirty="0" smtClean="0">
              <a:solidFill>
                <a:srgbClr val="004B8D"/>
              </a:solidFill>
              <a:ea typeface="+mn-lt"/>
              <a:cs typeface="+mn-lt"/>
            </a:endParaRPr>
          </a:p>
        </p:txBody>
      </p:sp>
    </p:spTree>
    <p:extLst>
      <p:ext uri="{BB962C8B-B14F-4D97-AF65-F5344CB8AC3E}">
        <p14:creationId xmlns:p14="http://schemas.microsoft.com/office/powerpoint/2010/main" val="1298356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1F06CBD2-F225-4612-A1DA-EF42A24257D3}"/>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675509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s-ES" dirty="0">
                <a:solidFill>
                  <a:srgbClr val="004B8D"/>
                </a:solidFill>
                <a:ea typeface="+mn-lt"/>
                <a:cs typeface="+mn-lt"/>
              </a:rPr>
              <a:t>No existe impacto en esta sección.</a:t>
            </a:r>
            <a:endParaRPr lang="es-ES" dirty="0">
              <a:ea typeface="+mn-lt"/>
              <a:cs typeface="+mn-lt"/>
            </a:endParaRPr>
          </a:p>
        </p:txBody>
      </p:sp>
    </p:spTree>
    <p:extLst>
      <p:ext uri="{BB962C8B-B14F-4D97-AF65-F5344CB8AC3E}">
        <p14:creationId xmlns:p14="http://schemas.microsoft.com/office/powerpoint/2010/main" val="7588956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387815D8-228C-4871-8116-8900D8FACD1D}"/>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1F26B622-8C2E-423C-BC7F-BC851B1B29C3}"/>
              </a:ext>
            </a:extLst>
          </p:cNvPr>
          <p:cNvSpPr txBox="1"/>
          <p:nvPr/>
        </p:nvSpPr>
        <p:spPr>
          <a:xfrm>
            <a:off x="4361543" y="938590"/>
            <a:ext cx="69309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s-ES" dirty="0">
                <a:solidFill>
                  <a:srgbClr val="004B8D"/>
                </a:solidFill>
                <a:ea typeface="+mn-lt"/>
                <a:cs typeface="+mn-lt"/>
              </a:rPr>
              <a:t>No existe impacto en esta sección.</a:t>
            </a:r>
            <a:endParaRPr lang="es-ES" dirty="0">
              <a:ea typeface="+mn-lt"/>
              <a:cs typeface="+mn-lt"/>
            </a:endParaRPr>
          </a:p>
        </p:txBody>
      </p:sp>
    </p:spTree>
    <p:extLst>
      <p:ext uri="{BB962C8B-B14F-4D97-AF65-F5344CB8AC3E}">
        <p14:creationId xmlns:p14="http://schemas.microsoft.com/office/powerpoint/2010/main" val="34372590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4" name="Imagen 4" descr="Aplicación, Logotipo&#10;&#10;Descripción generada automáticamente">
            <a:extLst>
              <a:ext uri="{FF2B5EF4-FFF2-40B4-BE49-F238E27FC236}">
                <a16:creationId xmlns:a16="http://schemas.microsoft.com/office/drawing/2014/main" id="{ED015CCB-BB25-4B21-B0BB-54F990BB6DE9}"/>
              </a:ext>
            </a:extLst>
          </p:cNvPr>
          <p:cNvPicPr>
            <a:picLocks noChangeAspect="1"/>
          </p:cNvPicPr>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22888517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84C7332A-4C21-4A10-B3A6-2C9393EC245E}"/>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DC6662AB-9C37-4CF5-B121-B34B20EE95FC}"/>
              </a:ext>
            </a:extLst>
          </p:cNvPr>
          <p:cNvSpPr txBox="1"/>
          <p:nvPr/>
        </p:nvSpPr>
        <p:spPr>
          <a:xfrm>
            <a:off x="4789006" y="947883"/>
            <a:ext cx="5113866"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s-ES" sz="2400" b="1" smtClean="0">
                <a:solidFill>
                  <a:srgbClr val="004B8D"/>
                </a:solidFill>
                <a:cs typeface="Calibri"/>
              </a:rPr>
              <a:t>OBJETIVOS</a:t>
            </a:r>
            <a:endParaRPr lang="es-ES" sz="2400" b="1" dirty="0">
              <a:solidFill>
                <a:srgbClr val="004B8D"/>
              </a:solidFill>
              <a:cs typeface="Calibri"/>
            </a:endParaRPr>
          </a:p>
        </p:txBody>
      </p:sp>
      <p:sp>
        <p:nvSpPr>
          <p:cNvPr id="4" name="CuadroTexto 3">
            <a:extLst>
              <a:ext uri="{FF2B5EF4-FFF2-40B4-BE49-F238E27FC236}">
                <a16:creationId xmlns:a16="http://schemas.microsoft.com/office/drawing/2014/main" id="{0774CF27-91BD-47F5-8ABC-6B41DE8DCC13}"/>
              </a:ext>
            </a:extLst>
          </p:cNvPr>
          <p:cNvSpPr txBox="1"/>
          <p:nvPr/>
        </p:nvSpPr>
        <p:spPr>
          <a:xfrm>
            <a:off x="4473498" y="1890132"/>
            <a:ext cx="57447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ES" dirty="0" smtClean="0">
                <a:solidFill>
                  <a:schemeClr val="accent1">
                    <a:lumMod val="75000"/>
                  </a:schemeClr>
                </a:solidFill>
              </a:rPr>
              <a:t>Realizar de manera automática el débito del monto aprobado para compra de inmueble y el inmediato pago al vendedor (PYME e Hipotecario).</a:t>
            </a:r>
            <a:endParaRPr lang="es-ES" dirty="0" smtClean="0">
              <a:solidFill>
                <a:schemeClr val="accent1">
                  <a:lumMod val="75000"/>
                </a:schemeClr>
              </a:solidFill>
            </a:endParaRPr>
          </a:p>
        </p:txBody>
      </p:sp>
    </p:spTree>
    <p:extLst>
      <p:ext uri="{BB962C8B-B14F-4D97-AF65-F5344CB8AC3E}">
        <p14:creationId xmlns:p14="http://schemas.microsoft.com/office/powerpoint/2010/main" val="3073888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4" name="Imagen 4" descr="Interfaz de usuario gráfica, Texto, Aplicación&#10;&#10;Descripción generada automáticamente">
            <a:extLst>
              <a:ext uri="{FF2B5EF4-FFF2-40B4-BE49-F238E27FC236}">
                <a16:creationId xmlns:a16="http://schemas.microsoft.com/office/drawing/2014/main" id="{92D7DB7F-2CEE-400A-A59E-2E7C5152F562}"/>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3" name="CuadroTexto 2">
            <a:extLst>
              <a:ext uri="{FF2B5EF4-FFF2-40B4-BE49-F238E27FC236}">
                <a16:creationId xmlns:a16="http://schemas.microsoft.com/office/drawing/2014/main" id="{FDFD4BEC-72CF-4E25-80C4-83006CD5E567}"/>
              </a:ext>
            </a:extLst>
          </p:cNvPr>
          <p:cNvSpPr txBox="1"/>
          <p:nvPr/>
        </p:nvSpPr>
        <p:spPr>
          <a:xfrm>
            <a:off x="5486400" y="-1414733"/>
            <a:ext cx="227164" cy="168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7" name="CuadroTexto 6">
            <a:extLst>
              <a:ext uri="{FF2B5EF4-FFF2-40B4-BE49-F238E27FC236}">
                <a16:creationId xmlns:a16="http://schemas.microsoft.com/office/drawing/2014/main" id="{4524AEB8-262E-424F-A085-F2049AD5653E}"/>
              </a:ext>
            </a:extLst>
          </p:cNvPr>
          <p:cNvSpPr txBox="1"/>
          <p:nvPr/>
        </p:nvSpPr>
        <p:spPr>
          <a:xfrm>
            <a:off x="3736435" y="433955"/>
            <a:ext cx="1017919" cy="1249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11" name="CuadroTexto 10">
            <a:extLst>
              <a:ext uri="{FF2B5EF4-FFF2-40B4-BE49-F238E27FC236}">
                <a16:creationId xmlns:a16="http://schemas.microsoft.com/office/drawing/2014/main" id="{0774CF27-91BD-47F5-8ABC-6B41DE8DCC13}"/>
              </a:ext>
            </a:extLst>
          </p:cNvPr>
          <p:cNvSpPr txBox="1"/>
          <p:nvPr/>
        </p:nvSpPr>
        <p:spPr>
          <a:xfrm>
            <a:off x="4059903" y="558873"/>
            <a:ext cx="57447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smtClean="0">
                <a:solidFill>
                  <a:schemeClr val="accent1">
                    <a:lumMod val="75000"/>
                  </a:schemeClr>
                </a:solidFill>
              </a:rPr>
              <a:t>Solución</a:t>
            </a:r>
            <a:endParaRPr lang="es-ES" dirty="0">
              <a:solidFill>
                <a:schemeClr val="accent1">
                  <a:lumMod val="75000"/>
                </a:schemeClr>
              </a:solidFill>
            </a:endParaRPr>
          </a:p>
        </p:txBody>
      </p:sp>
      <p:pic>
        <p:nvPicPr>
          <p:cNvPr id="10" name="Imagen 9" descr="C:\Users\BC2526\Downloads\DT MICREDITO 4T, SPRINT2.vpd-2022, 3T - SCORE TARJETA NUEVO (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98211" y="433955"/>
            <a:ext cx="4792654" cy="5937671"/>
          </a:xfrm>
          <a:prstGeom prst="rect">
            <a:avLst/>
          </a:prstGeom>
          <a:noFill/>
          <a:ln>
            <a:noFill/>
          </a:ln>
        </p:spPr>
      </p:pic>
    </p:spTree>
    <p:extLst>
      <p:ext uri="{BB962C8B-B14F-4D97-AF65-F5344CB8AC3E}">
        <p14:creationId xmlns:p14="http://schemas.microsoft.com/office/powerpoint/2010/main" val="4211677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EDFF8C47-0F2E-4EB2-8E54-EDEAAA87D83E}"/>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5" name="CuadroTexto 4">
            <a:extLst>
              <a:ext uri="{FF2B5EF4-FFF2-40B4-BE49-F238E27FC236}">
                <a16:creationId xmlns:a16="http://schemas.microsoft.com/office/drawing/2014/main" id="{6A747944-2A02-4FBB-B149-CBFD07610755}"/>
              </a:ext>
            </a:extLst>
          </p:cNvPr>
          <p:cNvSpPr txBox="1"/>
          <p:nvPr/>
        </p:nvSpPr>
        <p:spPr>
          <a:xfrm>
            <a:off x="7883912" y="2382644"/>
            <a:ext cx="1971908" cy="248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6" name="CuadroTexto 5">
            <a:extLst>
              <a:ext uri="{FF2B5EF4-FFF2-40B4-BE49-F238E27FC236}">
                <a16:creationId xmlns:a16="http://schemas.microsoft.com/office/drawing/2014/main" id="{AACB25DE-B754-42D5-9732-E737E98BFFC0}"/>
              </a:ext>
            </a:extLst>
          </p:cNvPr>
          <p:cNvSpPr txBox="1"/>
          <p:nvPr/>
        </p:nvSpPr>
        <p:spPr>
          <a:xfrm>
            <a:off x="6042781" y="2377924"/>
            <a:ext cx="1642534" cy="2604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8" name="CuadroTexto 7">
            <a:extLst>
              <a:ext uri="{FF2B5EF4-FFF2-40B4-BE49-F238E27FC236}">
                <a16:creationId xmlns:a16="http://schemas.microsoft.com/office/drawing/2014/main" id="{0C8EC100-012C-4173-ADD9-FC3266477538}"/>
              </a:ext>
            </a:extLst>
          </p:cNvPr>
          <p:cNvSpPr txBox="1"/>
          <p:nvPr/>
        </p:nvSpPr>
        <p:spPr>
          <a:xfrm>
            <a:off x="5946019" y="1875857"/>
            <a:ext cx="1247955" cy="254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9" name="CuadroTexto 8">
            <a:extLst>
              <a:ext uri="{FF2B5EF4-FFF2-40B4-BE49-F238E27FC236}">
                <a16:creationId xmlns:a16="http://schemas.microsoft.com/office/drawing/2014/main" id="{E3A15712-7EC9-41EA-85A2-DD5808293C3B}"/>
              </a:ext>
            </a:extLst>
          </p:cNvPr>
          <p:cNvSpPr txBox="1"/>
          <p:nvPr/>
        </p:nvSpPr>
        <p:spPr>
          <a:xfrm>
            <a:off x="5702059" y="2035833"/>
            <a:ext cx="1866182" cy="254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10" name="CuadroTexto 9">
            <a:extLst>
              <a:ext uri="{FF2B5EF4-FFF2-40B4-BE49-F238E27FC236}">
                <a16:creationId xmlns:a16="http://schemas.microsoft.com/office/drawing/2014/main" id="{CB7636C8-F7D8-4ABB-B35A-2D8BCAC7F79B}"/>
              </a:ext>
            </a:extLst>
          </p:cNvPr>
          <p:cNvSpPr txBox="1"/>
          <p:nvPr/>
        </p:nvSpPr>
        <p:spPr>
          <a:xfrm>
            <a:off x="5687683" y="1331343"/>
            <a:ext cx="1032295" cy="182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sp>
        <p:nvSpPr>
          <p:cNvPr id="11" name="CuadroTexto 10">
            <a:extLst>
              <a:ext uri="{FF2B5EF4-FFF2-40B4-BE49-F238E27FC236}">
                <a16:creationId xmlns:a16="http://schemas.microsoft.com/office/drawing/2014/main" id="{0511D562-DB4F-47FA-B582-EC9593D16BC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s-ES" dirty="0"/>
          </a:p>
        </p:txBody>
      </p:sp>
      <p:pic>
        <p:nvPicPr>
          <p:cNvPr id="12" name="Imagen 11" descr="D:\Doc_Micael\MICREDITO\2022 4T\SPRINT_4-PagoVendedor\DIAGRAMAS\DT MICREDITO 4T, SPRINT2.vpd-2022, 3T - ESTRUCTURA.jpg"/>
          <p:cNvPicPr/>
          <p:nvPr/>
        </p:nvPicPr>
        <p:blipFill>
          <a:blip r:embed="rId3">
            <a:extLst>
              <a:ext uri="{28A0092B-C50C-407E-A947-70E740481C1C}">
                <a14:useLocalDpi xmlns:a14="http://schemas.microsoft.com/office/drawing/2010/main" val="0"/>
              </a:ext>
            </a:extLst>
          </a:blip>
          <a:srcRect/>
          <a:stretch>
            <a:fillRect/>
          </a:stretch>
        </p:blipFill>
        <p:spPr bwMode="auto">
          <a:xfrm>
            <a:off x="4914017" y="1334452"/>
            <a:ext cx="5939790" cy="4189095"/>
          </a:xfrm>
          <a:prstGeom prst="rect">
            <a:avLst/>
          </a:prstGeom>
          <a:noFill/>
          <a:ln>
            <a:noFill/>
          </a:ln>
        </p:spPr>
      </p:pic>
    </p:spTree>
    <p:extLst>
      <p:ext uri="{BB962C8B-B14F-4D97-AF65-F5344CB8AC3E}">
        <p14:creationId xmlns:p14="http://schemas.microsoft.com/office/powerpoint/2010/main" val="2832826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AC0881B6-44D0-4D3C-8880-BCFC01641067}"/>
              </a:ext>
            </a:extLst>
          </p:cNvPr>
          <p:cNvPicPr>
            <a:picLocks noChangeAspect="1"/>
          </p:cNvPicPr>
          <p:nvPr/>
        </p:nvPicPr>
        <p:blipFill rotWithShape="1">
          <a:blip r:embed="rId2"/>
          <a:srcRect t="19"/>
          <a:stretch/>
        </p:blipFill>
        <p:spPr>
          <a:xfrm>
            <a:off x="20" y="30037"/>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51138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a:solidFill>
                  <a:srgbClr val="004B8D"/>
                </a:solidFill>
              </a:rPr>
              <a:t>No existe impacto en esta sección.</a:t>
            </a:r>
            <a:endParaRPr lang="es-ES" dirty="0">
              <a:solidFill>
                <a:srgbClr val="004B8D"/>
              </a:solidFill>
              <a:cs typeface="Calibri"/>
            </a:endParaRPr>
          </a:p>
        </p:txBody>
      </p:sp>
    </p:spTree>
    <p:extLst>
      <p:ext uri="{BB962C8B-B14F-4D97-AF65-F5344CB8AC3E}">
        <p14:creationId xmlns:p14="http://schemas.microsoft.com/office/powerpoint/2010/main" val="3013859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F5037AAF-C0B1-4DF1-8942-647C879113B5}"/>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51138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a:solidFill>
                  <a:srgbClr val="004B8D"/>
                </a:solidFill>
              </a:rPr>
              <a:t>No existe impacto en esta sección.</a:t>
            </a:r>
            <a:endParaRPr lang="es-ES" dirty="0">
              <a:solidFill>
                <a:srgbClr val="004B8D"/>
              </a:solidFill>
              <a:cs typeface="Calibri"/>
            </a:endParaRPr>
          </a:p>
        </p:txBody>
      </p:sp>
    </p:spTree>
    <p:extLst>
      <p:ext uri="{BB962C8B-B14F-4D97-AF65-F5344CB8AC3E}">
        <p14:creationId xmlns:p14="http://schemas.microsoft.com/office/powerpoint/2010/main" val="9776360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DB99B117-8906-4938-A49A-E149C34361A7}"/>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51138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a:solidFill>
                  <a:srgbClr val="004B8D"/>
                </a:solidFill>
              </a:rPr>
              <a:t>No existe impacto en esta sección.</a:t>
            </a:r>
            <a:endParaRPr lang="es-ES" dirty="0">
              <a:solidFill>
                <a:srgbClr val="004B8D"/>
              </a:solidFill>
              <a:cs typeface="Calibri"/>
            </a:endParaRPr>
          </a:p>
        </p:txBody>
      </p:sp>
    </p:spTree>
    <p:extLst>
      <p:ext uri="{BB962C8B-B14F-4D97-AF65-F5344CB8AC3E}">
        <p14:creationId xmlns:p14="http://schemas.microsoft.com/office/powerpoint/2010/main" val="40469970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48C7B845-CF94-4A6F-B847-59412746A3F3}"/>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51138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a:solidFill>
                  <a:srgbClr val="004B8D"/>
                </a:solidFill>
              </a:rPr>
              <a:t>No existe impacto en esta sección.</a:t>
            </a:r>
            <a:endParaRPr lang="es-ES" dirty="0">
              <a:solidFill>
                <a:srgbClr val="004B8D"/>
              </a:solidFill>
              <a:cs typeface="Calibri"/>
            </a:endParaRPr>
          </a:p>
        </p:txBody>
      </p:sp>
    </p:spTree>
    <p:extLst>
      <p:ext uri="{BB962C8B-B14F-4D97-AF65-F5344CB8AC3E}">
        <p14:creationId xmlns:p14="http://schemas.microsoft.com/office/powerpoint/2010/main" val="95049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2" name="Imagen 2" descr="Interfaz de usuario gráfica, Texto, Aplicación&#10;&#10;Descripción generada automáticamente">
            <a:extLst>
              <a:ext uri="{FF2B5EF4-FFF2-40B4-BE49-F238E27FC236}">
                <a16:creationId xmlns:a16="http://schemas.microsoft.com/office/drawing/2014/main" id="{A0D77D14-55B4-4411-A26F-452BF5C2E2C1}"/>
              </a:ext>
            </a:extLst>
          </p:cNvPr>
          <p:cNvPicPr>
            <a:picLocks noChangeAspect="1"/>
          </p:cNvPicPr>
          <p:nvPr/>
        </p:nvPicPr>
        <p:blipFill rotWithShape="1">
          <a:blip r:embed="rId2"/>
          <a:srcRect t="19"/>
          <a:stretch/>
        </p:blipFill>
        <p:spPr>
          <a:xfrm>
            <a:off x="20" y="1282"/>
            <a:ext cx="12191980" cy="6856718"/>
          </a:xfrm>
          <a:prstGeom prst="rect">
            <a:avLst/>
          </a:prstGeom>
        </p:spPr>
      </p:pic>
      <p:sp>
        <p:nvSpPr>
          <p:cNvPr id="4" name="CuadroTexto 1">
            <a:extLst>
              <a:ext uri="{FF2B5EF4-FFF2-40B4-BE49-F238E27FC236}">
                <a16:creationId xmlns:a16="http://schemas.microsoft.com/office/drawing/2014/main" id="{54816AB5-7247-439D-A90A-94AB354F9BA6}"/>
              </a:ext>
            </a:extLst>
          </p:cNvPr>
          <p:cNvSpPr txBox="1"/>
          <p:nvPr/>
        </p:nvSpPr>
        <p:spPr>
          <a:xfrm>
            <a:off x="4361543" y="938590"/>
            <a:ext cx="511386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s-ES" dirty="0">
                <a:solidFill>
                  <a:srgbClr val="004B8D"/>
                </a:solidFill>
              </a:rPr>
              <a:t>No existe impacto en esta sección.</a:t>
            </a:r>
            <a:endParaRPr lang="es-ES" dirty="0">
              <a:solidFill>
                <a:srgbClr val="004B8D"/>
              </a:solidFill>
              <a:cs typeface="Calibri"/>
            </a:endParaRPr>
          </a:p>
        </p:txBody>
      </p:sp>
    </p:spTree>
    <p:extLst>
      <p:ext uri="{BB962C8B-B14F-4D97-AF65-F5344CB8AC3E}">
        <p14:creationId xmlns:p14="http://schemas.microsoft.com/office/powerpoint/2010/main" val="1294956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1436</TotalTime>
  <Words>180</Words>
  <Application>Microsoft Office PowerPoint</Application>
  <PresentationFormat>Panorámica</PresentationFormat>
  <Paragraphs>16</Paragraphs>
  <Slides>15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15</vt:i4>
      </vt:variant>
    </vt:vector>
  </HeadingPairs>
  <TitlesOfParts>
    <vt:vector size="19" baseType="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Chavez Choque Micael Roger</cp:lastModifiedBy>
  <cp:revision>335</cp:revision>
  <dcterms:created xsi:type="dcterms:W3CDTF">2021-10-26T20:44:16Z</dcterms:created>
  <dcterms:modified xsi:type="dcterms:W3CDTF">2022-12-27T14:18:07Z</dcterms:modified>
</cp:coreProperties>
</file>