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316" r:id="rId3"/>
    <p:sldId id="326" r:id="rId4"/>
    <p:sldId id="322" r:id="rId5"/>
    <p:sldId id="301" r:id="rId6"/>
    <p:sldId id="313" r:id="rId7"/>
    <p:sldId id="280" r:id="rId8"/>
    <p:sldId id="281" r:id="rId9"/>
    <p:sldId id="282" r:id="rId10"/>
    <p:sldId id="325" r:id="rId11"/>
    <p:sldId id="297" r:id="rId12"/>
    <p:sldId id="283" r:id="rId13"/>
    <p:sldId id="284" r:id="rId14"/>
    <p:sldId id="327" r:id="rId15"/>
    <p:sldId id="323" r:id="rId16"/>
    <p:sldId id="324" r:id="rId17"/>
    <p:sldId id="32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BA1"/>
    <a:srgbClr val="F47D31"/>
    <a:srgbClr val="004B8D"/>
    <a:srgbClr val="1CADE4"/>
    <a:srgbClr val="000066"/>
    <a:srgbClr val="77869F"/>
    <a:srgbClr val="E6FEEC"/>
    <a:srgbClr val="D0FEDC"/>
    <a:srgbClr val="FDD5D1"/>
    <a:srgbClr val="F58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26/04/2023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3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26/04/2023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26/04/2023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7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26/04/2023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0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26/04/2023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2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26/04/2023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0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26/04/2023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26/04/2023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26/04/2023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26/04/2023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26/04/2023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26/04/2023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6799" y="-15911"/>
            <a:ext cx="13965599" cy="6858957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89120" y="2785716"/>
            <a:ext cx="7166990" cy="1655762"/>
          </a:xfrm>
        </p:spPr>
        <p:txBody>
          <a:bodyPr/>
          <a:lstStyle/>
          <a:p>
            <a:pPr algn="r"/>
            <a:r>
              <a:rPr lang="es-BO" sz="2400" dirty="0">
                <a:solidFill>
                  <a:schemeClr val="bg1"/>
                </a:solidFill>
              </a:rPr>
              <a:t>Banco de Crédito de Bolivia S.A.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Comite de Arquitectura</a:t>
            </a:r>
          </a:p>
          <a:p>
            <a:pPr algn="r"/>
            <a:r>
              <a:rPr lang="es-BO" sz="2400" dirty="0">
                <a:solidFill>
                  <a:schemeClr val="bg1"/>
                </a:solidFill>
              </a:rPr>
              <a:t>F0000369 </a:t>
            </a:r>
            <a:r>
              <a:rPr lang="es-BO" sz="2400" dirty="0" smtClean="0">
                <a:solidFill>
                  <a:schemeClr val="bg1"/>
                </a:solidFill>
              </a:rPr>
              <a:t>- DESEMBOLSO SIN CUENTA ABONO MICREDITO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84" y="2641079"/>
            <a:ext cx="4218874" cy="11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5CF6E1-4BB3-4582-9B18-E12E745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8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</a:t>
            </a:r>
            <a:r>
              <a:rPr lang="es-BO" sz="4000" dirty="0" smtClean="0">
                <a:solidFill>
                  <a:schemeClr val="accent1"/>
                </a:solidFill>
              </a:rPr>
              <a:t>UIF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26D0FE1A-E82F-49E2-AC21-D35C221D31F5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18866"/>
            <a:ext cx="10249886" cy="968991"/>
          </a:xfrm>
        </p:spPr>
        <p:txBody>
          <a:bodyPr>
            <a:normAutofit/>
          </a:bodyPr>
          <a:lstStyle/>
          <a:p>
            <a:r>
              <a:rPr lang="es-BO" sz="4000" dirty="0">
                <a:solidFill>
                  <a:schemeClr val="accent1"/>
                </a:solidFill>
              </a:rPr>
              <a:t>9</a:t>
            </a:r>
            <a:r>
              <a:rPr lang="es-BO" sz="4000" dirty="0" smtClean="0">
                <a:solidFill>
                  <a:schemeClr val="accent1"/>
                </a:solidFill>
              </a:rPr>
              <a:t>. </a:t>
            </a:r>
            <a:r>
              <a:rPr lang="es-ES" sz="4000" dirty="0" err="1">
                <a:solidFill>
                  <a:schemeClr val="accent1"/>
                </a:solidFill>
              </a:rPr>
              <a:t>DevSecOps</a:t>
            </a:r>
            <a:endParaRPr lang="es-BO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0917B-290C-48D3-A937-9DBEE90C2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7012"/>
            <a:ext cx="1505160" cy="15051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BC5DAF-8411-43C2-A9F4-71858381EE6C}"/>
              </a:ext>
            </a:extLst>
          </p:cNvPr>
          <p:cNvSpPr txBox="1"/>
          <p:nvPr/>
        </p:nvSpPr>
        <p:spPr>
          <a:xfrm>
            <a:off x="895767" y="1866322"/>
            <a:ext cx="1050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Se hará uso de los despliegues por DEVOPS (BD_MICREDITO, COORDINADOR)</a:t>
            </a:r>
          </a:p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Se hará el </a:t>
            </a:r>
            <a:r>
              <a:rPr lang="es-BO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scaneo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 de </a:t>
            </a:r>
            <a:r>
              <a:rPr lang="es-BO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SonarQube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F3EFB-CA08-45AE-B15E-864691A9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00369"/>
            <a:ext cx="9720072" cy="942370"/>
          </a:xfrm>
        </p:spPr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10.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Contable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D0E61A-65BE-4B76-865A-3D19B49A4050}"/>
              </a:ext>
            </a:extLst>
          </p:cNvPr>
          <p:cNvSpPr txBox="1"/>
          <p:nvPr/>
        </p:nvSpPr>
        <p:spPr>
          <a:xfrm>
            <a:off x="767407" y="1970739"/>
            <a:ext cx="1050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El registro del desembolso se realizará de tal manera que no se contabilizará el desembolso ya que el mismo lo realiza el usuario manualmente. 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11.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Contingencia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12.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</a:t>
            </a:r>
            <a:r>
              <a:rPr lang="es-BO" sz="4000" dirty="0" smtClean="0">
                <a:solidFill>
                  <a:schemeClr val="accent1"/>
                </a:solidFill>
              </a:rPr>
              <a:t>DEPURACIÓN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13.</a:t>
            </a:r>
            <a:r>
              <a:rPr lang="es-BO" sz="4000" dirty="0" smtClean="0">
                <a:solidFill>
                  <a:schemeClr val="accent1"/>
                </a:solidFill>
              </a:rPr>
              <a:t> PRUEBAS DE ESTRÉS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</a:pPr>
            <a:r>
              <a:rPr lang="es-BO" sz="4000" b="1" dirty="0" smtClean="0">
                <a:solidFill>
                  <a:schemeClr val="accent1"/>
                </a:solidFill>
              </a:rPr>
              <a:t>14.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Tamaño estimado del espacio en BD y en repositorios requerido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5400" b="1" dirty="0" smtClean="0">
                <a:solidFill>
                  <a:schemeClr val="accent1"/>
                </a:solidFill>
              </a:rPr>
              <a:t>15.</a:t>
            </a:r>
            <a:r>
              <a:rPr lang="es-BO" sz="5400" dirty="0" smtClean="0">
                <a:solidFill>
                  <a:schemeClr val="accent1"/>
                </a:solidFill>
              </a:rPr>
              <a:t> TECNOLOGÍAS Y VERSIONES DE DESARROLLO DE SOFTWARE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- El coordinador se encuentra en NET Framework 4.8, solamente se hará la adecuación de la cuenta para desembolsos sin cuenta abono.</a:t>
            </a:r>
          </a:p>
          <a:p>
            <a:r>
              <a:rPr lang="es-BO" dirty="0" smtClean="0"/>
              <a:t>- Se está contemplando migrar el coordinador a NET Core 6 con la API Core que se tiene actualmente en </a:t>
            </a:r>
            <a:r>
              <a:rPr lang="es-BO" dirty="0" err="1" smtClean="0"/>
              <a:t>micredito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724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solidFill>
                  <a:schemeClr val="bg1"/>
                </a:solidFill>
              </a:rPr>
              <a:t>FIN DE LA PRESENTACIÓN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617" y="6045995"/>
            <a:ext cx="1895308" cy="530606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1024127" y="3109897"/>
            <a:ext cx="9720073" cy="6382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s-PE" sz="3200" dirty="0">
                <a:solidFill>
                  <a:schemeClr val="bg1"/>
                </a:solidFill>
              </a:rPr>
              <a:t>Muchas gracias…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es-PE" dirty="0"/>
          </a:p>
          <a:p>
            <a:pPr marL="0" indent="0" algn="ctr">
              <a:buFont typeface="Tw Cen MT" panose="020B0602020104020603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65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18866"/>
            <a:ext cx="10249886" cy="968991"/>
          </a:xfrm>
        </p:spPr>
        <p:txBody>
          <a:bodyPr>
            <a:normAutofit/>
          </a:bodyPr>
          <a:lstStyle/>
          <a:p>
            <a:r>
              <a:rPr lang="es-BO" sz="4000" dirty="0">
                <a:solidFill>
                  <a:schemeClr val="accent1"/>
                </a:solidFill>
              </a:rPr>
              <a:t>CONTENIDO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67407" y="1787857"/>
            <a:ext cx="105066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BO" sz="2000" dirty="0">
                <a:solidFill>
                  <a:schemeClr val="tx2"/>
                </a:solidFill>
                <a:cs typeface="Arial" panose="020B0604020202020204" pitchFamily="34" charset="0"/>
              </a:rPr>
              <a:t>Antecedentes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Diseño Lógico de la Solución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Diseño </a:t>
            </a: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de la infraestructura de HW y SW requerido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de seguridad (Incluir catálogo de roles)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PCI (Diagrama de flujos y dispositivos conectados cuando se presenten números de tarjetas)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en facturación (Cuadre de facturación – glosas)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en DWH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UIF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err="1">
                <a:solidFill>
                  <a:schemeClr val="tx2"/>
                </a:solidFill>
                <a:cs typeface="Arial" panose="020B0604020202020204" pitchFamily="34" charset="0"/>
              </a:rPr>
              <a:t>DevSecOps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contable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de </a:t>
            </a: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Contingencia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Esquema de Depuración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Pruebas de Estrés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Tamaño estimado del espacio en BD y en repositorios </a:t>
            </a: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requerido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BO" sz="2000" dirty="0">
                <a:solidFill>
                  <a:schemeClr val="tx2"/>
                </a:solidFill>
                <a:cs typeface="Arial" panose="020B0604020202020204" pitchFamily="34" charset="0"/>
              </a:rPr>
              <a:t>Tecnologías y versiones de desarrollo de software 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3D186-7B02-45EA-BBBA-1F1B0D96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33" y="4750534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1697" y="583588"/>
            <a:ext cx="9720072" cy="1499616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1.</a:t>
            </a:r>
            <a:r>
              <a:rPr lang="es-BO" sz="4000" dirty="0">
                <a:solidFill>
                  <a:schemeClr val="accent1"/>
                </a:solidFill>
              </a:rPr>
              <a:t> antecedentes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073342" y="6392094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800" dirty="0"/>
              <a:t>9,336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10939" y="2102881"/>
            <a:ext cx="10263075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buClr>
                <a:srgbClr val="FF6600"/>
              </a:buClr>
            </a:pPr>
            <a:r>
              <a:rPr lang="es-ES" b="1" dirty="0">
                <a:solidFill>
                  <a:schemeClr val="tx2"/>
                </a:solidFill>
                <a:cs typeface="Arial" panose="020B0604020202020204" pitchFamily="34" charset="0"/>
              </a:rPr>
              <a:t>Situación Actual</a:t>
            </a:r>
            <a:r>
              <a:rPr lang="es-ES" b="1" dirty="0" smtClean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Actualmente el usuario necesita registrar desembolsos </a:t>
            </a: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sin abono en cuenta </a:t>
            </a: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de operaciones de tipo hipotecario, pyme y consumo, para ello se genera tickets de soporte por cada caso generando retrasos e incrementando riesgos a errores.</a:t>
            </a:r>
          </a:p>
          <a:p>
            <a:pPr marL="285750" indent="-285750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Para subsanar el mismo se habilitará la funcionalidad de realizar el registro de desembolsos sin cuenta abono desde el aplicativo de MICREDITO.</a:t>
            </a:r>
          </a:p>
          <a:p>
            <a:pPr marL="285750" indent="-285750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Se creará una cuenta ficticia para registrar este tipo de desembolsos.</a:t>
            </a:r>
          </a:p>
          <a:p>
            <a:pPr marL="285750" indent="-285750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Se adecuará únicamente el coordinador de </a:t>
            </a:r>
            <a:r>
              <a:rPr lang="es-ES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micredito</a:t>
            </a: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 para tener el menor impacto en desarrollo e implementación.</a:t>
            </a:r>
          </a:p>
          <a:p>
            <a:pPr>
              <a:buClr>
                <a:srgbClr val="FF6600"/>
              </a:buClr>
            </a:pPr>
            <a:endParaRPr lang="es-ES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602796-35FD-4A15-9867-6527C0CA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67" y="5102958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485" y="785412"/>
            <a:ext cx="11135026" cy="988797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2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Diseño lógico de la solución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23771" y="14230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17500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615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02000" y="101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C7602796-35FD-4A15-9867-6527C0CA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67" y="5102958"/>
            <a:ext cx="1505160" cy="15051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45" y="1461276"/>
            <a:ext cx="6810242" cy="51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1"/>
          <p:cNvSpPr txBox="1">
            <a:spLocks/>
          </p:cNvSpPr>
          <p:nvPr/>
        </p:nvSpPr>
        <p:spPr>
          <a:xfrm>
            <a:off x="845924" y="698589"/>
            <a:ext cx="10505944" cy="108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4000" b="1" dirty="0">
                <a:solidFill>
                  <a:schemeClr val="accent1"/>
                </a:solidFill>
              </a:rPr>
              <a:t>3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Diseño de infraestructura HW y SW requerido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42" y="1782918"/>
            <a:ext cx="6732799" cy="48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4376" y="202439"/>
            <a:ext cx="9720072" cy="1499616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4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seguridad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F358BF9C-522D-4607-BF05-C73C2495A277}"/>
              </a:ext>
            </a:extLst>
          </p:cNvPr>
          <p:cNvSpPr txBox="1"/>
          <p:nvPr/>
        </p:nvSpPr>
        <p:spPr>
          <a:xfrm>
            <a:off x="767407" y="1816965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Se mantendrá el mismo esquema de seguridad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74EB417-5E12-45A3-94E8-E0D0350C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358" y="111391"/>
            <a:ext cx="1641312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B78DF-70EE-4129-9690-9BF87E4D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5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PCI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9717FCA4-6E10-4DB8-9FDA-B8CBA0953A09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49F2AF-F9D8-4031-8C9C-28576B20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6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en facturación 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11229FAC-641A-42B9-BCEE-9878706BDA77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5CF6E1-4BB3-4582-9B18-E12E745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7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DWH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26D0FE1A-E82F-49E2-AC21-D35C221D31F5}"/>
              </a:ext>
            </a:extLst>
          </p:cNvPr>
          <p:cNvSpPr txBox="1"/>
          <p:nvPr/>
        </p:nvSpPr>
        <p:spPr>
          <a:xfrm>
            <a:off x="874983" y="2084832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27217</TotalTime>
  <Words>416</Words>
  <Application>Microsoft Office PowerPoint</Application>
  <PresentationFormat>Panorámica</PresentationFormat>
  <Paragraphs>55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Tw Cen MT</vt:lpstr>
      <vt:lpstr>Tw Cen MT Condensed</vt:lpstr>
      <vt:lpstr>Webdings</vt:lpstr>
      <vt:lpstr>Wingdings 3</vt:lpstr>
      <vt:lpstr>Integral</vt:lpstr>
      <vt:lpstr>Presentación de PowerPoint</vt:lpstr>
      <vt:lpstr>CONTENIDO</vt:lpstr>
      <vt:lpstr>1. antecedentes</vt:lpstr>
      <vt:lpstr>2. Diseño lógico de la solución</vt:lpstr>
      <vt:lpstr>Presentación de PowerPoint</vt:lpstr>
      <vt:lpstr>4. Esquema de seguridad</vt:lpstr>
      <vt:lpstr>5. Esquema PCI</vt:lpstr>
      <vt:lpstr>6. Impacto en facturación </vt:lpstr>
      <vt:lpstr>7. Impacto DWH</vt:lpstr>
      <vt:lpstr>8. Impacto UIF</vt:lpstr>
      <vt:lpstr>9. DevSecOps</vt:lpstr>
      <vt:lpstr>10. Esquema Contable</vt:lpstr>
      <vt:lpstr>11. Esquema de Contingencia</vt:lpstr>
      <vt:lpstr>12. Esquema de DEPURACIÓN</vt:lpstr>
      <vt:lpstr>13. PRUEBAS DE ESTRÉS</vt:lpstr>
      <vt:lpstr>14. Tamaño estimado del espacio en BD y en repositorios requerido</vt:lpstr>
      <vt:lpstr>15. TECNOLOGÍAS Y VERSIONES DE DESARROLLO DE SOFTWARE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- Plantilla Arquitectura</dc:title>
  <dc:creator>gustavo enriquez arias</dc:creator>
  <cp:lastModifiedBy>Toro Salas Douglas Alejandro</cp:lastModifiedBy>
  <cp:revision>721</cp:revision>
  <dcterms:created xsi:type="dcterms:W3CDTF">2015-11-12T13:46:02Z</dcterms:created>
  <dcterms:modified xsi:type="dcterms:W3CDTF">2023-04-26T21:38:15Z</dcterms:modified>
</cp:coreProperties>
</file>