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316" r:id="rId3"/>
    <p:sldId id="326" r:id="rId4"/>
    <p:sldId id="322" r:id="rId5"/>
    <p:sldId id="301" r:id="rId6"/>
    <p:sldId id="313" r:id="rId7"/>
    <p:sldId id="280" r:id="rId8"/>
    <p:sldId id="281" r:id="rId9"/>
    <p:sldId id="282" r:id="rId10"/>
    <p:sldId id="325" r:id="rId11"/>
    <p:sldId id="297" r:id="rId12"/>
    <p:sldId id="283" r:id="rId13"/>
    <p:sldId id="284" r:id="rId14"/>
    <p:sldId id="327" r:id="rId15"/>
    <p:sldId id="323" r:id="rId16"/>
    <p:sldId id="324" r:id="rId17"/>
    <p:sldId id="32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BA1"/>
    <a:srgbClr val="F47D31"/>
    <a:srgbClr val="004B8D"/>
    <a:srgbClr val="1CADE4"/>
    <a:srgbClr val="000066"/>
    <a:srgbClr val="77869F"/>
    <a:srgbClr val="E6FEEC"/>
    <a:srgbClr val="D0FEDC"/>
    <a:srgbClr val="FDD5D1"/>
    <a:srgbClr val="F5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799" y="-15911"/>
            <a:ext cx="13965599" cy="68589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0" y="2785716"/>
            <a:ext cx="7166990" cy="1655762"/>
          </a:xfrm>
        </p:spPr>
        <p:txBody>
          <a:bodyPr/>
          <a:lstStyle/>
          <a:p>
            <a:pPr algn="r"/>
            <a:r>
              <a:rPr lang="es-BO" sz="2400" dirty="0">
                <a:solidFill>
                  <a:schemeClr val="bg1"/>
                </a:solidFill>
              </a:rPr>
              <a:t>Banco de Crédito de Bolivia S.A.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Comite de Arquitectura</a:t>
            </a:r>
          </a:p>
          <a:p>
            <a:pPr algn="r"/>
            <a:r>
              <a:rPr lang="es-BO" sz="2400" dirty="0">
                <a:solidFill>
                  <a:schemeClr val="bg1"/>
                </a:solidFill>
              </a:rPr>
              <a:t>F0000369 </a:t>
            </a:r>
            <a:r>
              <a:rPr lang="es-BO" sz="2400" dirty="0" smtClean="0">
                <a:solidFill>
                  <a:schemeClr val="bg1"/>
                </a:solidFill>
              </a:rPr>
              <a:t>– REPORTE DE SOLICITUDES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</a:rPr>
              <a:t> MICREDITO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84" y="2641079"/>
            <a:ext cx="4218874" cy="1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8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</a:t>
            </a:r>
            <a:r>
              <a:rPr lang="es-BO" sz="4000" dirty="0" smtClean="0">
                <a:solidFill>
                  <a:schemeClr val="accent1"/>
                </a:solidFill>
              </a:rPr>
              <a:t>UIF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9</a:t>
            </a:r>
            <a:r>
              <a:rPr lang="es-BO" sz="4000" dirty="0" smtClean="0">
                <a:solidFill>
                  <a:schemeClr val="accent1"/>
                </a:solidFill>
              </a:rPr>
              <a:t>. </a:t>
            </a:r>
            <a:r>
              <a:rPr lang="es-ES" sz="4000" dirty="0" err="1">
                <a:solidFill>
                  <a:schemeClr val="accent1"/>
                </a:solidFill>
              </a:rPr>
              <a:t>DevSecOps</a:t>
            </a:r>
            <a:endParaRPr lang="es-BO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17B-290C-48D3-A937-9DBEE90C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7012"/>
            <a:ext cx="1505160" cy="15051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BC5DAF-8411-43C2-A9F4-71858381EE6C}"/>
              </a:ext>
            </a:extLst>
          </p:cNvPr>
          <p:cNvSpPr txBox="1"/>
          <p:nvPr/>
        </p:nvSpPr>
        <p:spPr>
          <a:xfrm>
            <a:off x="895767" y="1866322"/>
            <a:ext cx="1050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uso de los despliegues por DEVOPS (BD_MICREDITO, COORDINADOR)</a:t>
            </a:r>
          </a:p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el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scaneo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de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SonarQube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F3EFB-CA08-45AE-B15E-864691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00369"/>
            <a:ext cx="9720072" cy="942370"/>
          </a:xfrm>
        </p:spPr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10.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Contable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0E61A-65BE-4B76-865A-3D19B49A4050}"/>
              </a:ext>
            </a:extLst>
          </p:cNvPr>
          <p:cNvSpPr txBox="1"/>
          <p:nvPr/>
        </p:nvSpPr>
        <p:spPr>
          <a:xfrm>
            <a:off x="767407" y="1970739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11.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Contingencia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12.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</a:t>
            </a:r>
            <a:r>
              <a:rPr lang="es-BO" sz="4000" dirty="0" smtClean="0">
                <a:solidFill>
                  <a:schemeClr val="accent1"/>
                </a:solidFill>
              </a:rPr>
              <a:t>DEPURACIÓN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13.</a:t>
            </a:r>
            <a:r>
              <a:rPr lang="es-BO" sz="4000" dirty="0" smtClean="0">
                <a:solidFill>
                  <a:schemeClr val="accent1"/>
                </a:solidFill>
              </a:rPr>
              <a:t> PRUEBAS DE ESTRÉS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</a:pPr>
            <a:r>
              <a:rPr lang="es-BO" sz="4000" b="1" dirty="0" smtClean="0">
                <a:solidFill>
                  <a:schemeClr val="accent1"/>
                </a:solidFill>
              </a:rPr>
              <a:t>14.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Tamaño estimado del espacio en BD y en repositorios requerido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accent1"/>
                </a:solidFill>
              </a:rPr>
              <a:t>15.</a:t>
            </a:r>
            <a:r>
              <a:rPr lang="es-BO" sz="5400" dirty="0" smtClean="0">
                <a:solidFill>
                  <a:schemeClr val="accent1"/>
                </a:solidFill>
              </a:rPr>
              <a:t> TECNOLOGÍAS Y VERSIONES DE DESARROLLO DE SOFTWARE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 El coordinador se encuentra en NET Framework 4.8, solamente se hará la adecuación de la cuenta para desembolsos sin cuenta abono.</a:t>
            </a:r>
          </a:p>
          <a:p>
            <a:r>
              <a:rPr lang="es-BO" dirty="0" smtClean="0"/>
              <a:t>- Se está contemplando migrar el coordinador a NET Core 6 con la API Core que se tiene actualmente en </a:t>
            </a:r>
            <a:r>
              <a:rPr lang="es-BO" dirty="0" err="1" smtClean="0"/>
              <a:t>micredito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724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FIN DE LA PRESENTACIÓN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17" y="6045995"/>
            <a:ext cx="1895308" cy="5306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024127" y="3109897"/>
            <a:ext cx="9720073" cy="6382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s-PE" sz="3200" dirty="0">
                <a:solidFill>
                  <a:schemeClr val="bg1"/>
                </a:solidFill>
              </a:rPr>
              <a:t>Muchas gracias…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5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CONTENIDO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7407" y="1787857"/>
            <a:ext cx="10506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Antecedentes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Lógico de la Solución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</a:t>
            </a: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de la infraestructura de HW y SW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seguridad (Incluir catálogo de roles)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PCI (Diagrama de flujos y dispositivos conectados cuando se presenten números de tarjetas)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facturación (Cuadre de facturación – glosas)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DWH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UIF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err="1">
                <a:solidFill>
                  <a:schemeClr val="tx2"/>
                </a:solidFill>
                <a:cs typeface="Arial" panose="020B0604020202020204" pitchFamily="34" charset="0"/>
              </a:rPr>
              <a:t>DevSecOps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contable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Contingencia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Esquema de Depuración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Pruebas de Estrés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Tamaño estimado del espacio en BD y en repositorios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Tecnologías y versiones de desarrollo de software 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D186-7B02-45EA-BBBA-1F1B0D9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33" y="4750534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antecedentes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ES" b="1" dirty="0">
                <a:solidFill>
                  <a:schemeClr val="tx2"/>
                </a:solidFill>
                <a:cs typeface="Arial" panose="020B0604020202020204" pitchFamily="34" charset="0"/>
              </a:rPr>
              <a:t>Situación Actual</a:t>
            </a:r>
            <a:r>
              <a:rPr lang="es-ES" b="1" dirty="0" smtClean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Actualmente se tiene problemas a la hora de reportar a la ASFI solicitudes </a:t>
            </a:r>
            <a:r>
              <a:rPr lang="es-ES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reaperturadas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 que fueron denegadas.</a:t>
            </a:r>
          </a:p>
          <a:p>
            <a:pPr marL="285750" indent="-28575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Para subsanar el problema se realizará la adecuación en el coordinador de MICREDITO para que todas las solicitudes denegadas que cambien de estado se registren en la tabla de reporte.</a:t>
            </a:r>
          </a:p>
          <a:p>
            <a:pPr marL="285750" indent="-28575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A la vez se modificará los numero de solicitudes con la tercera letra a “R” para identificar la operación </a:t>
            </a:r>
            <a:r>
              <a:rPr lang="es-ES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reaperturada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Se coordinará con el usuario para reservar la letra R para operaciones </a:t>
            </a:r>
            <a:r>
              <a:rPr lang="es-ES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reaperturadas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FF6600"/>
              </a:buClr>
            </a:pPr>
            <a:endParaRPr lang="es-ES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485" y="785412"/>
            <a:ext cx="11135026" cy="988797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2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lógico de la solución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3771" y="14230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750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615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200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25" y="1627589"/>
            <a:ext cx="6723675" cy="51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/>
          <p:cNvSpPr txBox="1">
            <a:spLocks/>
          </p:cNvSpPr>
          <p:nvPr/>
        </p:nvSpPr>
        <p:spPr>
          <a:xfrm>
            <a:off x="845924" y="698589"/>
            <a:ext cx="10505944" cy="108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4000" b="1" dirty="0">
                <a:solidFill>
                  <a:schemeClr val="accent1"/>
                </a:solidFill>
              </a:rPr>
              <a:t>3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de infraestructura HW y SW requerido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37" y="1625600"/>
            <a:ext cx="7762518" cy="49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376" y="202439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4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seguridad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358BF9C-522D-4607-BF05-C73C2495A277}"/>
              </a:ext>
            </a:extLst>
          </p:cNvPr>
          <p:cNvSpPr txBox="1"/>
          <p:nvPr/>
        </p:nvSpPr>
        <p:spPr>
          <a:xfrm>
            <a:off x="767407" y="1816965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Se mantendrá el mismo esquema de seguridad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4EB417-5E12-45A3-94E8-E0D0350C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58" y="111391"/>
            <a:ext cx="164131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B78DF-70EE-4129-9690-9BF87E4D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5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PCI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717FCA4-6E10-4DB8-9FDA-B8CBA0953A09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9F2AF-F9D8-4031-8C9C-28576B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6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en facturación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1229FAC-641A-42B9-BCEE-9878706BDA77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7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DWH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874983" y="2084832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27227</TotalTime>
  <Words>391</Words>
  <Application>Microsoft Office PowerPoint</Application>
  <PresentationFormat>Panorámica</PresentationFormat>
  <Paragraphs>56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Tw Cen MT</vt:lpstr>
      <vt:lpstr>Tw Cen MT Condensed</vt:lpstr>
      <vt:lpstr>Webdings</vt:lpstr>
      <vt:lpstr>Wingdings 3</vt:lpstr>
      <vt:lpstr>Integral</vt:lpstr>
      <vt:lpstr>Presentación de PowerPoint</vt:lpstr>
      <vt:lpstr>CONTENIDO</vt:lpstr>
      <vt:lpstr>1. antecedentes</vt:lpstr>
      <vt:lpstr>2. Diseño lógico de la solución</vt:lpstr>
      <vt:lpstr>Presentación de PowerPoint</vt:lpstr>
      <vt:lpstr>4. Esquema de seguridad</vt:lpstr>
      <vt:lpstr>5. Esquema PCI</vt:lpstr>
      <vt:lpstr>6. Impacto en facturación </vt:lpstr>
      <vt:lpstr>7. Impacto DWH</vt:lpstr>
      <vt:lpstr>8. Impacto UIF</vt:lpstr>
      <vt:lpstr>9. DevSecOps</vt:lpstr>
      <vt:lpstr>10. Esquema Contable</vt:lpstr>
      <vt:lpstr>11. Esquema de Contingencia</vt:lpstr>
      <vt:lpstr>12. Esquema de DEPURACIÓN</vt:lpstr>
      <vt:lpstr>13. PRUEBAS DE ESTRÉS</vt:lpstr>
      <vt:lpstr>14. Tamaño estimado del espacio en BD y en repositorios requerido</vt:lpstr>
      <vt:lpstr>15. TECNOLOGÍAS Y VERSIONES DE DESARROLLO DE SOFTWARE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- Plantilla Arquitectura</dc:title>
  <dc:creator>gustavo enriquez arias</dc:creator>
  <cp:lastModifiedBy>Toro Salas Douglas Alejandro</cp:lastModifiedBy>
  <cp:revision>724</cp:revision>
  <dcterms:created xsi:type="dcterms:W3CDTF">2015-11-12T13:46:02Z</dcterms:created>
  <dcterms:modified xsi:type="dcterms:W3CDTF">2023-04-27T19:51:00Z</dcterms:modified>
</cp:coreProperties>
</file>