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27" r:id="rId1"/>
  </p:sldMasterIdLst>
  <p:sldIdLst>
    <p:sldId id="256" r:id="rId2"/>
    <p:sldId id="316" r:id="rId3"/>
    <p:sldId id="326" r:id="rId4"/>
    <p:sldId id="322" r:id="rId5"/>
    <p:sldId id="330" r:id="rId6"/>
    <p:sldId id="301" r:id="rId7"/>
    <p:sldId id="329" r:id="rId8"/>
    <p:sldId id="313" r:id="rId9"/>
    <p:sldId id="280" r:id="rId10"/>
    <p:sldId id="281" r:id="rId11"/>
    <p:sldId id="282" r:id="rId12"/>
    <p:sldId id="325" r:id="rId13"/>
    <p:sldId id="297" r:id="rId14"/>
    <p:sldId id="283" r:id="rId15"/>
    <p:sldId id="284" r:id="rId16"/>
    <p:sldId id="327" r:id="rId17"/>
    <p:sldId id="323" r:id="rId18"/>
    <p:sldId id="324" r:id="rId19"/>
    <p:sldId id="328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9BA1"/>
    <a:srgbClr val="F47D31"/>
    <a:srgbClr val="004B8D"/>
    <a:srgbClr val="1CADE4"/>
    <a:srgbClr val="000066"/>
    <a:srgbClr val="77869F"/>
    <a:srgbClr val="E6FEEC"/>
    <a:srgbClr val="D0FEDC"/>
    <a:srgbClr val="FDD5D1"/>
    <a:srgbClr val="F5820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3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6AD6EE87-EBD5-4F12-A48A-63ACA297AC8F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2324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73815-2707-4475-8F1A-B873CB631BB4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6701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AFB99-0EAB-4182-AFF8-E214C82A68F6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4574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3794B-289A-4A80-97D7-111025398D45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6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61015F-7CC6-4D0A-9D87-873EA4C304CC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0925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C6A301-0538-44EC-B09D-202E1042A48B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202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89574A-8875-45EF-8EA2-3CAA0F7ABC4C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9576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F4D4C-5367-4C26-9E2B-D8088D7FCA81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468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1E96-98B0-4413-9547-46F3504108EF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6413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C68B11-C5A8-448C-8CE9-B1A273C79CFC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07885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16CA0-919D-4A49-9C8A-62FDFB3A5183}" type="datetimeFigureOut">
              <a:rPr lang="en-US" smtClean="0"/>
              <a:t>29/06/2023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E5644-1E61-4311-A31E-84CB9C7AA8A9}" type="slidenum">
              <a:rPr lang="en-US" smtClean="0"/>
              <a:t>‹Nº›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7849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0298CD5-6C1E-4009-B41F-6DF62E31D3BE}" type="datetimeFigureOut">
              <a:rPr lang="en-US" smtClean="0"/>
              <a:pPr/>
              <a:t>29/06/2023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‹Nº›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16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8" r:id="rId1"/>
    <p:sldLayoutId id="2147483829" r:id="rId2"/>
    <p:sldLayoutId id="2147483830" r:id="rId3"/>
    <p:sldLayoutId id="2147483831" r:id="rId4"/>
    <p:sldLayoutId id="2147483832" r:id="rId5"/>
    <p:sldLayoutId id="2147483833" r:id="rId6"/>
    <p:sldLayoutId id="2147483834" r:id="rId7"/>
    <p:sldLayoutId id="2147483835" r:id="rId8"/>
    <p:sldLayoutId id="2147483836" r:id="rId9"/>
    <p:sldLayoutId id="2147483837" r:id="rId10"/>
    <p:sldLayoutId id="214748383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n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886799" y="-15911"/>
            <a:ext cx="13965599" cy="6858957"/>
          </a:xfrm>
          <a:prstGeom prst="rect">
            <a:avLst/>
          </a:prstGeom>
        </p:spPr>
      </p:pic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4389120" y="2785716"/>
            <a:ext cx="7166990" cy="1655762"/>
          </a:xfrm>
        </p:spPr>
        <p:txBody>
          <a:bodyPr>
            <a:normAutofit fontScale="92500"/>
          </a:bodyPr>
          <a:lstStyle/>
          <a:p>
            <a:pPr algn="r"/>
            <a:r>
              <a:rPr lang="es-BO" sz="2400" dirty="0">
                <a:solidFill>
                  <a:schemeClr val="bg1"/>
                </a:solidFill>
              </a:rPr>
              <a:t>Banco de Crédito de Bolivia S.A.</a:t>
            </a:r>
          </a:p>
          <a:p>
            <a:pPr algn="r"/>
            <a:r>
              <a:rPr lang="en-US" sz="2400" dirty="0">
                <a:solidFill>
                  <a:schemeClr val="bg1"/>
                </a:solidFill>
              </a:rPr>
              <a:t>Comite de Arquitectura</a:t>
            </a:r>
          </a:p>
          <a:p>
            <a:pPr algn="r"/>
            <a:r>
              <a:rPr lang="es-BO" sz="2400" dirty="0">
                <a:solidFill>
                  <a:schemeClr val="bg1"/>
                </a:solidFill>
              </a:rPr>
              <a:t>F0000369 </a:t>
            </a:r>
            <a:r>
              <a:rPr lang="es-BO" sz="2400" dirty="0" smtClean="0">
                <a:solidFill>
                  <a:schemeClr val="bg1"/>
                </a:solidFill>
              </a:rPr>
              <a:t>– </a:t>
            </a:r>
            <a:r>
              <a:rPr lang="es-BO" sz="2400" dirty="0" smtClean="0">
                <a:solidFill>
                  <a:schemeClr val="bg1"/>
                </a:solidFill>
              </a:rPr>
              <a:t>DEADLINE FRAMEWORK Y COMPONENTES F1</a:t>
            </a:r>
            <a:endParaRPr lang="es-BO" sz="2400" dirty="0" smtClean="0">
              <a:solidFill>
                <a:schemeClr val="bg1"/>
              </a:solidFill>
            </a:endParaRPr>
          </a:p>
          <a:p>
            <a:pPr algn="r"/>
            <a:r>
              <a:rPr lang="es-BO" sz="2400" dirty="0" smtClean="0">
                <a:solidFill>
                  <a:schemeClr val="bg1"/>
                </a:solidFill>
              </a:rPr>
              <a:t> MICREDITO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284" y="2641079"/>
            <a:ext cx="4218874" cy="1181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956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649F2AF-F9D8-4031-8C9C-28576B206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6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en facturación 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11229FAC-641A-42B9-BCEE-9878706BDA77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066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7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DWH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874983" y="2084832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5355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F5CF6E1-4BB3-4582-9B18-E12E745E7C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8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Impacto </a:t>
            </a:r>
            <a:r>
              <a:rPr lang="es-BO" sz="4000" dirty="0" smtClean="0">
                <a:solidFill>
                  <a:schemeClr val="accent1"/>
                </a:solidFill>
              </a:rPr>
              <a:t>UIF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26D0FE1A-E82F-49E2-AC21-D35C221D31F5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0806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9</a:t>
            </a:r>
            <a:r>
              <a:rPr lang="es-BO" sz="4000" dirty="0" smtClean="0">
                <a:solidFill>
                  <a:schemeClr val="accent1"/>
                </a:solidFill>
              </a:rPr>
              <a:t>. </a:t>
            </a:r>
            <a:r>
              <a:rPr lang="es-ES" sz="4000" dirty="0" err="1">
                <a:solidFill>
                  <a:schemeClr val="accent1"/>
                </a:solidFill>
              </a:rPr>
              <a:t>DevSecOps</a:t>
            </a:r>
            <a:endParaRPr lang="es-BO" sz="4000" dirty="0">
              <a:solidFill>
                <a:schemeClr val="accent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70917B-290C-48D3-A937-9DBEE90C2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7012"/>
            <a:ext cx="1505160" cy="150516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7BC5DAF-8411-43C2-A9F4-71858381EE6C}"/>
              </a:ext>
            </a:extLst>
          </p:cNvPr>
          <p:cNvSpPr txBox="1"/>
          <p:nvPr/>
        </p:nvSpPr>
        <p:spPr>
          <a:xfrm>
            <a:off x="895767" y="1866322"/>
            <a:ext cx="105066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uso de los despliegues por DEVOPS (MICRE_NMAP_WCF, MICRE_NMAP_WEB, MICRE_EDBP)</a:t>
            </a:r>
          </a:p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Se hará el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scaneo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de 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SonarQube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para cada Pipeline.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411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4F3EFB-CA08-45AE-B15E-864691A90F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00369"/>
            <a:ext cx="9720072" cy="942370"/>
          </a:xfrm>
        </p:spPr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10.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Contable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4D0E61A-65BE-4B76-865A-3D19B49A4050}"/>
              </a:ext>
            </a:extLst>
          </p:cNvPr>
          <p:cNvSpPr txBox="1"/>
          <p:nvPr/>
        </p:nvSpPr>
        <p:spPr>
          <a:xfrm>
            <a:off x="767407" y="1970739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89443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11.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Contingencia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50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12.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</a:t>
            </a:r>
            <a:r>
              <a:rPr lang="es-BO" sz="4000" dirty="0" smtClean="0">
                <a:solidFill>
                  <a:schemeClr val="accent1"/>
                </a:solidFill>
              </a:rPr>
              <a:t>DEPURACIÓN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6599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 smtClean="0">
                <a:solidFill>
                  <a:schemeClr val="accent1"/>
                </a:solidFill>
              </a:rPr>
              <a:t>13.</a:t>
            </a:r>
            <a:r>
              <a:rPr lang="es-BO" sz="4000" dirty="0" smtClean="0">
                <a:solidFill>
                  <a:schemeClr val="accent1"/>
                </a:solidFill>
              </a:rPr>
              <a:t> PRUEBAS DE ESTRÉS</a:t>
            </a:r>
            <a:endParaRPr lang="es-BO" sz="4000" dirty="0">
              <a:solidFill>
                <a:schemeClr val="accent1"/>
              </a:solidFill>
            </a:endParaRP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14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buClr>
                <a:srgbClr val="FF6600"/>
              </a:buClr>
            </a:pPr>
            <a:r>
              <a:rPr lang="es-BO" sz="4000" b="1" dirty="0" smtClean="0">
                <a:solidFill>
                  <a:schemeClr val="accent1"/>
                </a:solidFill>
              </a:rPr>
              <a:t>14.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Tamaño estimado del espacio en BD y en repositorios requerido</a:t>
            </a:r>
          </a:p>
        </p:txBody>
      </p:sp>
      <p:sp>
        <p:nvSpPr>
          <p:cNvPr id="6" name="CuadroTexto 4">
            <a:extLst>
              <a:ext uri="{FF2B5EF4-FFF2-40B4-BE49-F238E27FC236}">
                <a16:creationId xmlns:a16="http://schemas.microsoft.com/office/drawing/2014/main" id="{9D63F778-0673-465E-AB1F-19755198A026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No se tiene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F48FD84-571B-433B-B3A0-A0AE26F194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4794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5400" b="1" dirty="0" smtClean="0">
                <a:solidFill>
                  <a:schemeClr val="accent1"/>
                </a:solidFill>
              </a:rPr>
              <a:t>15.</a:t>
            </a:r>
            <a:r>
              <a:rPr lang="es-BO" sz="5400" dirty="0" smtClean="0">
                <a:solidFill>
                  <a:schemeClr val="accent1"/>
                </a:solidFill>
              </a:rPr>
              <a:t> TECNOLOGÍAS Y VERSIONES DE DESARROLLO DE SOFTWARE</a:t>
            </a:r>
            <a:endParaRPr lang="es-B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BO" dirty="0" smtClean="0"/>
              <a:t>- Los aplicativos mencionados se actualizarán a la versión de Framework 4.8.</a:t>
            </a:r>
            <a:endParaRPr lang="es-BO" dirty="0"/>
          </a:p>
        </p:txBody>
      </p:sp>
    </p:spTree>
    <p:extLst>
      <p:ext uri="{BB962C8B-B14F-4D97-AF65-F5344CB8AC3E}">
        <p14:creationId xmlns:p14="http://schemas.microsoft.com/office/powerpoint/2010/main" val="3372447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818866"/>
            <a:ext cx="10249886" cy="968991"/>
          </a:xfrm>
        </p:spPr>
        <p:txBody>
          <a:bodyPr>
            <a:normAutofit/>
          </a:bodyPr>
          <a:lstStyle/>
          <a:p>
            <a:r>
              <a:rPr lang="es-BO" sz="4000" dirty="0">
                <a:solidFill>
                  <a:schemeClr val="accent1"/>
                </a:solidFill>
              </a:rPr>
              <a:t>CONTENIDO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67407" y="1787857"/>
            <a:ext cx="1050660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Antecedentes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Lógico de la Solución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Diseño </a:t>
            </a: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de la infraestructura de HW y SW 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seguridad (Incluir catálogo de roles)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PCI (Diagrama de flujos y dispositivos conectados cuando se presenten números de tarjetas)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facturación (Cuadre de facturación – glosas)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en DWH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Impacto UIF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err="1">
                <a:solidFill>
                  <a:schemeClr val="tx2"/>
                </a:solidFill>
                <a:cs typeface="Arial" panose="020B0604020202020204" pitchFamily="34" charset="0"/>
              </a:rPr>
              <a:t>DevSecOps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contable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Esquema de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Contingencia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Esquema de Depuración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Pruebas de Estrés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ES" sz="2000" dirty="0">
                <a:solidFill>
                  <a:schemeClr val="tx2"/>
                </a:solidFill>
                <a:cs typeface="Arial" panose="020B0604020202020204" pitchFamily="34" charset="0"/>
              </a:rPr>
              <a:t>Tamaño estimado del espacio en BD y en repositorios </a:t>
            </a:r>
            <a:r>
              <a:rPr lang="es-ES" sz="2000" dirty="0" smtClean="0">
                <a:solidFill>
                  <a:schemeClr val="tx2"/>
                </a:solidFill>
                <a:cs typeface="Arial" panose="020B0604020202020204" pitchFamily="34" charset="0"/>
              </a:rPr>
              <a:t>requerido</a:t>
            </a:r>
          </a:p>
          <a:p>
            <a:pPr marL="342900" indent="-342900">
              <a:buClr>
                <a:srgbClr val="FF6600"/>
              </a:buClr>
              <a:buFont typeface="+mj-lt"/>
              <a:buAutoNum type="arabicPeriod"/>
            </a:pPr>
            <a:r>
              <a:rPr lang="es-BO" sz="2000" dirty="0">
                <a:solidFill>
                  <a:schemeClr val="tx2"/>
                </a:solidFill>
                <a:cs typeface="Arial" panose="020B0604020202020204" pitchFamily="34" charset="0"/>
              </a:rPr>
              <a:t>Tecnologías y versiones de desarrollo de software </a:t>
            </a:r>
            <a:endParaRPr lang="es-ES" sz="2000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23D186-7B02-45EA-BBBA-1F1B0D963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33" y="4750534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724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B8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dirty="0">
                <a:solidFill>
                  <a:schemeClr val="bg1"/>
                </a:solidFill>
              </a:rPr>
              <a:t>FIN DE LA PRESENTACIÓN</a:t>
            </a: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6617" y="6045995"/>
            <a:ext cx="1895308" cy="530606"/>
          </a:xfrm>
          <a:prstGeom prst="rect">
            <a:avLst/>
          </a:prstGeom>
        </p:spPr>
      </p:pic>
      <p:sp>
        <p:nvSpPr>
          <p:cNvPr id="9" name="Marcador de contenido 2"/>
          <p:cNvSpPr txBox="1">
            <a:spLocks/>
          </p:cNvSpPr>
          <p:nvPr/>
        </p:nvSpPr>
        <p:spPr>
          <a:xfrm>
            <a:off x="1024127" y="3109897"/>
            <a:ext cx="9720073" cy="638206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Tw Cen MT" panose="020B0602020104020603" pitchFamily="34" charset="0"/>
              <a:buChar char=" 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6517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480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59436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77724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914400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060704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216152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362456" indent="-13716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Wingdings 3" pitchFamily="18" charset="2"/>
              <a:buChar char="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Tw Cen MT" panose="020B0602020104020603" pitchFamily="34" charset="0"/>
              <a:buNone/>
            </a:pPr>
            <a:r>
              <a:rPr lang="es-PE" sz="3200" dirty="0">
                <a:solidFill>
                  <a:schemeClr val="bg1"/>
                </a:solidFill>
              </a:rPr>
              <a:t>Muchas gracias…</a:t>
            </a:r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  <a:p>
            <a:pPr marL="0" indent="0" algn="ctr">
              <a:buFont typeface="Tw Cen MT" panose="020B0602020104020603" pitchFamily="34" charset="0"/>
              <a:buNone/>
            </a:pP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146591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1697" y="583588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1.</a:t>
            </a:r>
            <a:r>
              <a:rPr lang="es-BO" sz="4000" dirty="0">
                <a:solidFill>
                  <a:schemeClr val="accent1"/>
                </a:solidFill>
              </a:rPr>
              <a:t> antecedentes</a:t>
            </a:r>
          </a:p>
        </p:txBody>
      </p:sp>
      <p:sp>
        <p:nvSpPr>
          <p:cNvPr id="10" name="Rectángulo 9"/>
          <p:cNvSpPr/>
          <p:nvPr/>
        </p:nvSpPr>
        <p:spPr>
          <a:xfrm>
            <a:off x="6073342" y="6392094"/>
            <a:ext cx="1080120" cy="4320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BO" sz="2800" dirty="0"/>
              <a:t>9,336</a:t>
            </a:r>
          </a:p>
        </p:txBody>
      </p:sp>
      <p:sp>
        <p:nvSpPr>
          <p:cNvPr id="12" name="CuadroTexto 11"/>
          <p:cNvSpPr txBox="1"/>
          <p:nvPr/>
        </p:nvSpPr>
        <p:spPr>
          <a:xfrm>
            <a:off x="1010939" y="2102881"/>
            <a:ext cx="10263075" cy="646331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pPr>
              <a:buClr>
                <a:srgbClr val="FF6600"/>
              </a:buClr>
            </a:pPr>
            <a:r>
              <a:rPr lang="es-ES" b="1" dirty="0">
                <a:solidFill>
                  <a:schemeClr val="tx2"/>
                </a:solidFill>
                <a:cs typeface="Arial" panose="020B0604020202020204" pitchFamily="34" charset="0"/>
              </a:rPr>
              <a:t>Situación Actual</a:t>
            </a:r>
            <a:r>
              <a:rPr lang="es-ES" b="1" dirty="0" smtClean="0">
                <a:solidFill>
                  <a:schemeClr val="tx2"/>
                </a:solidFill>
                <a:cs typeface="Arial" panose="020B0604020202020204" pitchFamily="34" charset="0"/>
              </a:rPr>
              <a:t>: 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Actualmente</a:t>
            </a:r>
            <a:r>
              <a:rPr lang="es-BO" dirty="0">
                <a:solidFill>
                  <a:schemeClr val="tx2"/>
                </a:solidFill>
                <a:cs typeface="Arial" panose="020B0604020202020204" pitchFamily="34" charset="0"/>
              </a:rPr>
              <a:t> 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existen algunos aplicativos que integran MICREDITO con versiones antiguas y o deprecadas de </a:t>
            </a:r>
            <a:r>
              <a:rPr lang="es-BO" dirty="0" err="1">
                <a:solidFill>
                  <a:schemeClr val="tx2"/>
                </a:solidFill>
                <a:cs typeface="Arial" panose="020B0604020202020204" pitchFamily="34" charset="0"/>
              </a:rPr>
              <a:t>F</a:t>
            </a:r>
            <a:r>
              <a:rPr lang="es-BO" dirty="0" err="1" smtClean="0">
                <a:solidFill>
                  <a:schemeClr val="tx2"/>
                </a:solidFill>
                <a:cs typeface="Arial" panose="020B0604020202020204" pitchFamily="34" charset="0"/>
              </a:rPr>
              <a:t>rameworks</a:t>
            </a:r>
            <a:r>
              <a:rPr lang="es-BO" dirty="0" smtClean="0">
                <a:solidFill>
                  <a:schemeClr val="tx2"/>
                </a:solidFill>
                <a:cs typeface="Arial" panose="020B0604020202020204" pitchFamily="34" charset="0"/>
              </a:rPr>
              <a:t> mismos que ya no tienen soporte.</a:t>
            </a:r>
            <a:endParaRPr lang="es-ES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99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34485" y="785412"/>
            <a:ext cx="11135026" cy="988797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2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3323771" y="1423035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6" name="Rectangle 23"/>
          <p:cNvSpPr>
            <a:spLocks noChangeArrowheads="1"/>
          </p:cNvSpPr>
          <p:nvPr/>
        </p:nvSpPr>
        <p:spPr bwMode="auto">
          <a:xfrm>
            <a:off x="317500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3416150" y="1397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3302000" y="10160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s-BO" dirty="0"/>
          </a:p>
        </p:txBody>
      </p:sp>
      <p:pic>
        <p:nvPicPr>
          <p:cNvPr id="10" name="Picture 8">
            <a:extLst>
              <a:ext uri="{FF2B5EF4-FFF2-40B4-BE49-F238E27FC236}">
                <a16:creationId xmlns:a16="http://schemas.microsoft.com/office/drawing/2014/main" id="{C7602796-35FD-4A15-9867-6527C0CAF0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50767" y="5102958"/>
            <a:ext cx="1505160" cy="1505160"/>
          </a:xfrm>
          <a:prstGeom prst="rect">
            <a:avLst/>
          </a:prstGeom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7676" y="1449070"/>
            <a:ext cx="7639244" cy="52451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82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BO" sz="4000" b="1" dirty="0">
                <a:solidFill>
                  <a:schemeClr val="accent1"/>
                </a:solidFill>
              </a:rPr>
              <a:t>2.</a:t>
            </a:r>
            <a:r>
              <a:rPr lang="es-BO" sz="5400" dirty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lógico de la solución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6422" y="1736521"/>
            <a:ext cx="7062581" cy="4848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ítulo 1"/>
          <p:cNvSpPr txBox="1">
            <a:spLocks/>
          </p:cNvSpPr>
          <p:nvPr/>
        </p:nvSpPr>
        <p:spPr>
          <a:xfrm>
            <a:off x="845924" y="698589"/>
            <a:ext cx="10505944" cy="10843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80000"/>
              </a:lnSpc>
              <a:spcBef>
                <a:spcPct val="0"/>
              </a:spcBef>
              <a:buNone/>
              <a:defRPr sz="5000" kern="1200" cap="all" spc="100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BO" sz="4000" b="1" dirty="0">
                <a:solidFill>
                  <a:schemeClr val="accent1"/>
                </a:solidFill>
              </a:rPr>
              <a:t>3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Diseño de infraestructura HW y SW requerido</a:t>
            </a:r>
          </a:p>
        </p:txBody>
      </p:sp>
      <p:pic>
        <p:nvPicPr>
          <p:cNvPr id="5" name="Imagen 4"/>
          <p:cNvPicPr/>
          <p:nvPr/>
        </p:nvPicPr>
        <p:blipFill>
          <a:blip r:embed="rId2"/>
          <a:stretch>
            <a:fillRect/>
          </a:stretch>
        </p:blipFill>
        <p:spPr>
          <a:xfrm>
            <a:off x="2496928" y="1533311"/>
            <a:ext cx="7041353" cy="5077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111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806060" cy="1499616"/>
          </a:xfrm>
        </p:spPr>
        <p:txBody>
          <a:bodyPr>
            <a:normAutofit/>
          </a:bodyPr>
          <a:lstStyle/>
          <a:p>
            <a:r>
              <a:rPr lang="es-BO" sz="4400" b="1" dirty="0">
                <a:solidFill>
                  <a:schemeClr val="accent1"/>
                </a:solidFill>
              </a:rPr>
              <a:t>3. </a:t>
            </a:r>
            <a:r>
              <a:rPr lang="es-BO" sz="4400" dirty="0">
                <a:solidFill>
                  <a:schemeClr val="accent1"/>
                </a:solidFill>
              </a:rPr>
              <a:t>Diseño de infraestructura HW y SW requerido</a:t>
            </a:r>
            <a:r>
              <a:rPr lang="es-BO" sz="5400" dirty="0">
                <a:solidFill>
                  <a:schemeClr val="accent1"/>
                </a:solidFill>
              </a:rPr>
              <a:t/>
            </a:r>
            <a:br>
              <a:rPr lang="es-BO" sz="5400" dirty="0">
                <a:solidFill>
                  <a:schemeClr val="accent1"/>
                </a:solidFill>
              </a:rPr>
            </a:br>
            <a:endParaRPr lang="es-B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135" y="1378493"/>
            <a:ext cx="7839705" cy="521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519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24376" y="202439"/>
            <a:ext cx="9720072" cy="1499616"/>
          </a:xfrm>
        </p:spPr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4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de seguridad</a:t>
            </a:r>
          </a:p>
        </p:txBody>
      </p:sp>
      <p:sp>
        <p:nvSpPr>
          <p:cNvPr id="8" name="CuadroTexto 4">
            <a:extLst>
              <a:ext uri="{FF2B5EF4-FFF2-40B4-BE49-F238E27FC236}">
                <a16:creationId xmlns:a16="http://schemas.microsoft.com/office/drawing/2014/main" id="{F358BF9C-522D-4607-BF05-C73C2495A277}"/>
              </a:ext>
            </a:extLst>
          </p:cNvPr>
          <p:cNvSpPr txBox="1"/>
          <p:nvPr/>
        </p:nvSpPr>
        <p:spPr>
          <a:xfrm>
            <a:off x="767407" y="1816965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Se mantendrá el mismo esquema de seguridad</a:t>
            </a:r>
          </a:p>
        </p:txBody>
      </p:sp>
      <p:pic>
        <p:nvPicPr>
          <p:cNvPr id="7172" name="Picture 4">
            <a:extLst>
              <a:ext uri="{FF2B5EF4-FFF2-40B4-BE49-F238E27FC236}">
                <a16:creationId xmlns:a16="http://schemas.microsoft.com/office/drawing/2014/main" id="{E74EB417-5E12-45A3-94E8-E0D0350C4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3358" y="111391"/>
            <a:ext cx="1641312" cy="14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27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1B78DF-70EE-4129-9690-9BF87E4D9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68854" y="4803135"/>
            <a:ext cx="1505160" cy="1505160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BO" sz="4000" b="1" dirty="0">
                <a:solidFill>
                  <a:schemeClr val="accent1"/>
                </a:solidFill>
              </a:rPr>
              <a:t>5</a:t>
            </a:r>
            <a:r>
              <a:rPr lang="es-BO" sz="4000" b="1" dirty="0" smtClean="0">
                <a:solidFill>
                  <a:schemeClr val="accent1"/>
                </a:solidFill>
              </a:rPr>
              <a:t>.</a:t>
            </a:r>
            <a:r>
              <a:rPr lang="es-BO" sz="4000" dirty="0" smtClean="0">
                <a:solidFill>
                  <a:schemeClr val="accent1"/>
                </a:solidFill>
              </a:rPr>
              <a:t> </a:t>
            </a:r>
            <a:r>
              <a:rPr lang="es-BO" sz="4000" dirty="0">
                <a:solidFill>
                  <a:schemeClr val="accent1"/>
                </a:solidFill>
              </a:rPr>
              <a:t>Esquema PCI</a:t>
            </a:r>
          </a:p>
        </p:txBody>
      </p:sp>
      <p:sp>
        <p:nvSpPr>
          <p:cNvPr id="4" name="CuadroTexto 4">
            <a:extLst>
              <a:ext uri="{FF2B5EF4-FFF2-40B4-BE49-F238E27FC236}">
                <a16:creationId xmlns:a16="http://schemas.microsoft.com/office/drawing/2014/main" id="{9717FCA4-6E10-4DB8-9FDA-B8CBA0953A09}"/>
              </a:ext>
            </a:extLst>
          </p:cNvPr>
          <p:cNvSpPr txBox="1"/>
          <p:nvPr/>
        </p:nvSpPr>
        <p:spPr>
          <a:xfrm>
            <a:off x="767407" y="2121346"/>
            <a:ext cx="105066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Clr>
                <a:srgbClr val="FF6600"/>
              </a:buClr>
              <a:buFont typeface="Webdings" panose="05030102010509060703" pitchFamily="18" charset="2"/>
              <a:buChar char=""/>
            </a:pPr>
            <a:r>
              <a:rPr lang="es-BO" b="1" dirty="0">
                <a:solidFill>
                  <a:schemeClr val="tx2"/>
                </a:solidFill>
                <a:cs typeface="Arial" panose="020B0604020202020204" pitchFamily="34" charset="0"/>
              </a:rPr>
              <a:t>No se tiene impacto</a:t>
            </a:r>
            <a:endParaRPr lang="es-BO" dirty="0">
              <a:solidFill>
                <a:schemeClr val="tx2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455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34437</TotalTime>
  <Words>318</Words>
  <Application>Microsoft Office PowerPoint</Application>
  <PresentationFormat>Panorámica</PresentationFormat>
  <Paragraphs>54</Paragraphs>
  <Slides>20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6" baseType="lpstr">
      <vt:lpstr>Arial</vt:lpstr>
      <vt:lpstr>Tw Cen MT</vt:lpstr>
      <vt:lpstr>Tw Cen MT Condensed</vt:lpstr>
      <vt:lpstr>Webdings</vt:lpstr>
      <vt:lpstr>Wingdings 3</vt:lpstr>
      <vt:lpstr>Integral</vt:lpstr>
      <vt:lpstr>Presentación de PowerPoint</vt:lpstr>
      <vt:lpstr>CONTENIDO</vt:lpstr>
      <vt:lpstr>1. antecedentes</vt:lpstr>
      <vt:lpstr>2. Diseño lógico de la solución</vt:lpstr>
      <vt:lpstr>2. Diseño lógico de la solución</vt:lpstr>
      <vt:lpstr>Presentación de PowerPoint</vt:lpstr>
      <vt:lpstr>3. Diseño de infraestructura HW y SW requerido </vt:lpstr>
      <vt:lpstr>4. Esquema de seguridad</vt:lpstr>
      <vt:lpstr>5. Esquema PCI</vt:lpstr>
      <vt:lpstr>6. Impacto en facturación </vt:lpstr>
      <vt:lpstr>7. Impacto DWH</vt:lpstr>
      <vt:lpstr>8. Impacto UIF</vt:lpstr>
      <vt:lpstr>9. DevSecOps</vt:lpstr>
      <vt:lpstr>10. Esquema Contable</vt:lpstr>
      <vt:lpstr>11. Esquema de Contingencia</vt:lpstr>
      <vt:lpstr>12. Esquema de DEPURACIÓN</vt:lpstr>
      <vt:lpstr>13. PRUEBAS DE ESTRÉS</vt:lpstr>
      <vt:lpstr>14. Tamaño estimado del espacio en BD y en repositorios requerido</vt:lpstr>
      <vt:lpstr>15. TECNOLOGÍAS Y VERSIONES DE DESARROLLO DE SOFTWARE</vt:lpstr>
      <vt:lpstr>FIN DE LA PRESENTACIÓN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RPA - Plantilla Arquitectura</dc:title>
  <dc:creator>gustavo enriquez arias</dc:creator>
  <cp:lastModifiedBy>Toro Salas Douglas Alejandro</cp:lastModifiedBy>
  <cp:revision>737</cp:revision>
  <dcterms:created xsi:type="dcterms:W3CDTF">2015-11-12T13:46:02Z</dcterms:created>
  <dcterms:modified xsi:type="dcterms:W3CDTF">2023-06-30T15:25:08Z</dcterms:modified>
</cp:coreProperties>
</file>