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7" r:id="rId1"/>
  </p:sldMasterIdLst>
  <p:sldIdLst>
    <p:sldId id="256" r:id="rId2"/>
    <p:sldId id="316" r:id="rId3"/>
    <p:sldId id="326" r:id="rId4"/>
    <p:sldId id="322" r:id="rId5"/>
    <p:sldId id="329" r:id="rId6"/>
    <p:sldId id="313" r:id="rId7"/>
    <p:sldId id="280" r:id="rId8"/>
    <p:sldId id="281" r:id="rId9"/>
    <p:sldId id="282" r:id="rId10"/>
    <p:sldId id="325" r:id="rId11"/>
    <p:sldId id="297" r:id="rId12"/>
    <p:sldId id="283" r:id="rId13"/>
    <p:sldId id="284" r:id="rId14"/>
    <p:sldId id="327" r:id="rId15"/>
    <p:sldId id="323" r:id="rId16"/>
    <p:sldId id="324" r:id="rId17"/>
    <p:sldId id="328" r:id="rId18"/>
    <p:sldId id="330" r:id="rId19"/>
    <p:sldId id="33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9BA1"/>
    <a:srgbClr val="F47D31"/>
    <a:srgbClr val="004B8D"/>
    <a:srgbClr val="1CADE4"/>
    <a:srgbClr val="000066"/>
    <a:srgbClr val="77869F"/>
    <a:srgbClr val="E6FEEC"/>
    <a:srgbClr val="D0FEDC"/>
    <a:srgbClr val="FDD5D1"/>
    <a:srgbClr val="F582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23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0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57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0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92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0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7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6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1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8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8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1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tbdow00/tfs/CANALES%20PRESENCIALES/MICRE_APIMICREDITO/_release?_a=releases&amp;view=mine&amp;definitionId=5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B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6799" y="-15911"/>
            <a:ext cx="13965599" cy="6858957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89120" y="2785716"/>
            <a:ext cx="7166990" cy="1655762"/>
          </a:xfrm>
        </p:spPr>
        <p:txBody>
          <a:bodyPr>
            <a:normAutofit/>
          </a:bodyPr>
          <a:lstStyle/>
          <a:p>
            <a:pPr algn="r"/>
            <a:r>
              <a:rPr lang="es-BO" sz="2400" dirty="0">
                <a:solidFill>
                  <a:schemeClr val="bg1"/>
                </a:solidFill>
              </a:rPr>
              <a:t>Banco de Crédito de Bolivia S.A.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Comite de Arquitectura</a:t>
            </a:r>
          </a:p>
          <a:p>
            <a:pPr algn="r"/>
            <a:r>
              <a:rPr lang="es-BO" sz="2400" dirty="0" smtClean="0">
                <a:solidFill>
                  <a:schemeClr val="bg1"/>
                </a:solidFill>
              </a:rPr>
              <a:t>F0000383 </a:t>
            </a:r>
            <a:r>
              <a:rPr lang="es-BO" sz="2400" dirty="0" smtClean="0">
                <a:solidFill>
                  <a:schemeClr val="bg1"/>
                </a:solidFill>
              </a:rPr>
              <a:t>– </a:t>
            </a:r>
            <a:r>
              <a:rPr lang="es-BO" sz="2400" dirty="0" smtClean="0">
                <a:solidFill>
                  <a:schemeClr val="bg1"/>
                </a:solidFill>
              </a:rPr>
              <a:t>TASAS VARIABLES</a:t>
            </a:r>
            <a:endParaRPr lang="es-BO" sz="2400" dirty="0" smtClean="0">
              <a:solidFill>
                <a:schemeClr val="bg1"/>
              </a:solidFill>
            </a:endParaRPr>
          </a:p>
          <a:p>
            <a:pPr algn="r"/>
            <a:r>
              <a:rPr lang="es-BO" sz="2400" dirty="0" smtClean="0">
                <a:solidFill>
                  <a:schemeClr val="bg1"/>
                </a:solidFill>
              </a:rPr>
              <a:t> MICREDITO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284" y="2641079"/>
            <a:ext cx="4218874" cy="11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6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5CF6E1-4BB3-4582-9B18-E12E745E7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8</a:t>
            </a:r>
            <a:r>
              <a:rPr lang="es-BO" sz="4000" b="1" dirty="0" smtClean="0">
                <a:solidFill>
                  <a:schemeClr val="accent1"/>
                </a:solidFill>
              </a:rPr>
              <a:t>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Impacto </a:t>
            </a:r>
            <a:r>
              <a:rPr lang="es-BO" sz="4000" dirty="0" smtClean="0">
                <a:solidFill>
                  <a:schemeClr val="accent1"/>
                </a:solidFill>
              </a:rPr>
              <a:t>UIF</a:t>
            </a:r>
            <a:endParaRPr lang="es-BO" sz="4000" dirty="0">
              <a:solidFill>
                <a:schemeClr val="accent1"/>
              </a:solidFill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26D0FE1A-E82F-49E2-AC21-D35C221D31F5}"/>
              </a:ext>
            </a:extLst>
          </p:cNvPr>
          <p:cNvSpPr txBox="1"/>
          <p:nvPr/>
        </p:nvSpPr>
        <p:spPr>
          <a:xfrm>
            <a:off x="767407" y="2121346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b="1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08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818866"/>
            <a:ext cx="10249886" cy="968991"/>
          </a:xfrm>
        </p:spPr>
        <p:txBody>
          <a:bodyPr>
            <a:normAutofit/>
          </a:bodyPr>
          <a:lstStyle/>
          <a:p>
            <a:r>
              <a:rPr lang="es-BO" sz="4000" dirty="0">
                <a:solidFill>
                  <a:schemeClr val="accent1"/>
                </a:solidFill>
              </a:rPr>
              <a:t>9</a:t>
            </a:r>
            <a:r>
              <a:rPr lang="es-BO" sz="4000" dirty="0" smtClean="0">
                <a:solidFill>
                  <a:schemeClr val="accent1"/>
                </a:solidFill>
              </a:rPr>
              <a:t>. </a:t>
            </a:r>
            <a:r>
              <a:rPr lang="es-ES" sz="4000" dirty="0" err="1">
                <a:solidFill>
                  <a:schemeClr val="accent1"/>
                </a:solidFill>
              </a:rPr>
              <a:t>DevSecOps</a:t>
            </a:r>
            <a:endParaRPr lang="es-BO" sz="40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70917B-290C-48D3-A937-9DBEE90C2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7012"/>
            <a:ext cx="1505160" cy="150516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BC5DAF-8411-43C2-A9F4-71858381EE6C}"/>
              </a:ext>
            </a:extLst>
          </p:cNvPr>
          <p:cNvSpPr txBox="1"/>
          <p:nvPr/>
        </p:nvSpPr>
        <p:spPr>
          <a:xfrm>
            <a:off x="895767" y="1866322"/>
            <a:ext cx="105066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dirty="0" smtClean="0">
                <a:solidFill>
                  <a:schemeClr val="tx2"/>
                </a:solidFill>
                <a:cs typeface="Arial" panose="020B0604020202020204" pitchFamily="34" charset="0"/>
              </a:rPr>
              <a:t>El </a:t>
            </a:r>
            <a:r>
              <a:rPr lang="es-BO" dirty="0" smtClean="0">
                <a:solidFill>
                  <a:schemeClr val="tx2"/>
                </a:solidFill>
                <a:cs typeface="Arial" panose="020B0604020202020204" pitchFamily="34" charset="0"/>
              </a:rPr>
              <a:t>aplicativo cliente no tendrá Despliegues </a:t>
            </a:r>
            <a:r>
              <a:rPr lang="es-BO" dirty="0" smtClean="0">
                <a:solidFill>
                  <a:schemeClr val="tx2"/>
                </a:solidFill>
                <a:cs typeface="Arial" panose="020B0604020202020204" pitchFamily="34" charset="0"/>
              </a:rPr>
              <a:t>en </a:t>
            </a:r>
            <a:r>
              <a:rPr lang="es-BO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DevOps</a:t>
            </a:r>
            <a:r>
              <a:rPr lang="es-BO" dirty="0" smtClean="0">
                <a:solidFill>
                  <a:schemeClr val="tx2"/>
                </a:solidFill>
                <a:cs typeface="Arial" panose="020B0604020202020204" pitchFamily="34" charset="0"/>
              </a:rPr>
              <a:t> debido a que es un aplicativo de tipo cliente de instalación manual.</a:t>
            </a:r>
          </a:p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dirty="0" smtClean="0">
                <a:solidFill>
                  <a:schemeClr val="tx2"/>
                </a:solidFill>
                <a:cs typeface="Arial" panose="020B0604020202020204" pitchFamily="34" charset="0"/>
              </a:rPr>
              <a:t>El Servicio de </a:t>
            </a:r>
            <a:r>
              <a:rPr lang="es-BO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ApiDocumentos</a:t>
            </a:r>
            <a:r>
              <a:rPr lang="es-BO" dirty="0" smtClean="0">
                <a:solidFill>
                  <a:schemeClr val="tx2"/>
                </a:solidFill>
                <a:cs typeface="Arial" panose="020B0604020202020204" pitchFamily="34" charset="0"/>
              </a:rPr>
              <a:t> será desplegado por </a:t>
            </a:r>
            <a:r>
              <a:rPr lang="es-BO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DevOps</a:t>
            </a:r>
            <a:r>
              <a:rPr lang="es-BO" dirty="0" smtClean="0">
                <a:solidFill>
                  <a:schemeClr val="tx2"/>
                </a:solidFill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dirty="0">
                <a:solidFill>
                  <a:schemeClr val="tx2"/>
                </a:solidFill>
                <a:cs typeface="Arial" panose="020B0604020202020204" pitchFamily="34" charset="0"/>
                <a:hlinkClick r:id="rId3"/>
              </a:rPr>
              <a:t>https://btbdow00/tfs/CANALES%20PRESENCIALES/MICRE_APIMICREDITO/_release?_</a:t>
            </a:r>
            <a:r>
              <a:rPr lang="es-BO" dirty="0" smtClean="0">
                <a:solidFill>
                  <a:schemeClr val="tx2"/>
                </a:solidFill>
                <a:cs typeface="Arial" panose="020B0604020202020204" pitchFamily="34" charset="0"/>
                <a:hlinkClick r:id="rId3"/>
              </a:rPr>
              <a:t>a=releases&amp;view=mine&amp;definitionId=5</a:t>
            </a:r>
            <a:endParaRPr lang="es-BO" dirty="0" smtClean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742950" lvl="1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11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4F3EFB-CA08-45AE-B15E-864691A90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800369"/>
            <a:ext cx="9720072" cy="942370"/>
          </a:xfrm>
        </p:spPr>
        <p:txBody>
          <a:bodyPr>
            <a:normAutofit/>
          </a:bodyPr>
          <a:lstStyle/>
          <a:p>
            <a:r>
              <a:rPr lang="es-BO" sz="4000" b="1" dirty="0" smtClean="0">
                <a:solidFill>
                  <a:schemeClr val="accent1"/>
                </a:solidFill>
              </a:rPr>
              <a:t>10.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Esquema Contable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D0E61A-65BE-4B76-865A-3D19B49A4050}"/>
              </a:ext>
            </a:extLst>
          </p:cNvPr>
          <p:cNvSpPr txBox="1"/>
          <p:nvPr/>
        </p:nvSpPr>
        <p:spPr>
          <a:xfrm>
            <a:off x="767407" y="1970739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b="1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9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4000" b="1" dirty="0" smtClean="0">
                <a:solidFill>
                  <a:schemeClr val="accent1"/>
                </a:solidFill>
              </a:rPr>
              <a:t>11.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Esquema de Contingencia</a:t>
            </a: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9D63F778-0673-465E-AB1F-19755198A026}"/>
              </a:ext>
            </a:extLst>
          </p:cNvPr>
          <p:cNvSpPr txBox="1"/>
          <p:nvPr/>
        </p:nvSpPr>
        <p:spPr>
          <a:xfrm>
            <a:off x="767407" y="2121346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b="1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48FD84-571B-433B-B3A0-A0AE26F1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0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4000" b="1" dirty="0" smtClean="0">
                <a:solidFill>
                  <a:schemeClr val="accent1"/>
                </a:solidFill>
              </a:rPr>
              <a:t>12.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Esquema de </a:t>
            </a:r>
            <a:r>
              <a:rPr lang="es-BO" sz="4000" dirty="0" smtClean="0">
                <a:solidFill>
                  <a:schemeClr val="accent1"/>
                </a:solidFill>
              </a:rPr>
              <a:t>DEPURACIÓN</a:t>
            </a:r>
            <a:endParaRPr lang="es-BO" sz="4000" dirty="0">
              <a:solidFill>
                <a:schemeClr val="accent1"/>
              </a:solidFill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9D63F778-0673-465E-AB1F-19755198A026}"/>
              </a:ext>
            </a:extLst>
          </p:cNvPr>
          <p:cNvSpPr txBox="1"/>
          <p:nvPr/>
        </p:nvSpPr>
        <p:spPr>
          <a:xfrm>
            <a:off x="767407" y="2121346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48FD84-571B-433B-B3A0-A0AE26F1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4000" b="1" dirty="0" smtClean="0">
                <a:solidFill>
                  <a:schemeClr val="accent1"/>
                </a:solidFill>
              </a:rPr>
              <a:t>13.</a:t>
            </a:r>
            <a:r>
              <a:rPr lang="es-BO" sz="4000" dirty="0" smtClean="0">
                <a:solidFill>
                  <a:schemeClr val="accent1"/>
                </a:solidFill>
              </a:rPr>
              <a:t> PRUEBAS DE ESTRÉS</a:t>
            </a:r>
            <a:endParaRPr lang="es-BO" sz="4000" dirty="0">
              <a:solidFill>
                <a:schemeClr val="accent1"/>
              </a:solidFill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9D63F778-0673-465E-AB1F-19755198A026}"/>
              </a:ext>
            </a:extLst>
          </p:cNvPr>
          <p:cNvSpPr txBox="1"/>
          <p:nvPr/>
        </p:nvSpPr>
        <p:spPr>
          <a:xfrm>
            <a:off x="767407" y="2121346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48FD84-571B-433B-B3A0-A0AE26F1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1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rgbClr val="FF6600"/>
              </a:buClr>
            </a:pPr>
            <a:r>
              <a:rPr lang="es-BO" sz="4000" b="1" dirty="0" smtClean="0">
                <a:solidFill>
                  <a:schemeClr val="accent1"/>
                </a:solidFill>
              </a:rPr>
              <a:t>14.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Tamaño estimado del espacio en BD y en repositorios requerido</a:t>
            </a: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9D63F778-0673-465E-AB1F-19755198A026}"/>
              </a:ext>
            </a:extLst>
          </p:cNvPr>
          <p:cNvSpPr txBox="1"/>
          <p:nvPr/>
        </p:nvSpPr>
        <p:spPr>
          <a:xfrm>
            <a:off x="767407" y="2121346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dirty="0">
                <a:solidFill>
                  <a:schemeClr val="tx2"/>
                </a:solidFill>
                <a:cs typeface="Arial" panose="020B0604020202020204" pitchFamily="34" charset="0"/>
              </a:rPr>
              <a:t>No se tiene </a:t>
            </a:r>
            <a:r>
              <a:rPr lang="es-BO" dirty="0" smtClean="0">
                <a:solidFill>
                  <a:schemeClr val="tx2"/>
                </a:solidFill>
                <a:cs typeface="Arial" panose="020B0604020202020204" pitchFamily="34" charset="0"/>
              </a:rPr>
              <a:t>impacto</a:t>
            </a: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48FD84-571B-433B-B3A0-A0AE26F1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7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5400" b="1" dirty="0" smtClean="0">
                <a:solidFill>
                  <a:schemeClr val="accent1"/>
                </a:solidFill>
              </a:rPr>
              <a:t>15.</a:t>
            </a:r>
            <a:r>
              <a:rPr lang="es-BO" sz="5400" dirty="0" smtClean="0">
                <a:solidFill>
                  <a:schemeClr val="accent1"/>
                </a:solidFill>
              </a:rPr>
              <a:t> TECNOLOGÍA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- </a:t>
            </a:r>
            <a:r>
              <a:rPr lang="es-BO" sz="1800" dirty="0">
                <a:solidFill>
                  <a:schemeClr val="tx2"/>
                </a:solidFill>
                <a:cs typeface="Arial" panose="020B0604020202020204" pitchFamily="34" charset="0"/>
              </a:rPr>
              <a:t>El</a:t>
            </a:r>
            <a:r>
              <a:rPr lang="es-BO" dirty="0" smtClean="0"/>
              <a:t> </a:t>
            </a:r>
            <a:r>
              <a:rPr lang="es-BO" sz="1800" dirty="0">
                <a:solidFill>
                  <a:schemeClr val="tx2"/>
                </a:solidFill>
                <a:cs typeface="Arial" panose="020B0604020202020204" pitchFamily="34" charset="0"/>
              </a:rPr>
              <a:t>aplicativo</a:t>
            </a:r>
            <a:r>
              <a:rPr lang="es-BO" dirty="0" smtClean="0"/>
              <a:t> </a:t>
            </a:r>
            <a:r>
              <a:rPr lang="es-BO" sz="1800" dirty="0" smtClean="0">
                <a:solidFill>
                  <a:schemeClr val="tx2"/>
                </a:solidFill>
                <a:cs typeface="Arial" panose="020B0604020202020204" pitchFamily="34" charset="0"/>
              </a:rPr>
              <a:t>cliente de MICREDITO y el </a:t>
            </a:r>
            <a:r>
              <a:rPr lang="es-BO" sz="1800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ApiDocumentos</a:t>
            </a:r>
            <a:r>
              <a:rPr lang="es-BO" sz="1800" dirty="0" smtClean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lang="es-BO" sz="1800" dirty="0">
                <a:solidFill>
                  <a:schemeClr val="tx2"/>
                </a:solidFill>
                <a:cs typeface="Arial" panose="020B0604020202020204" pitchFamily="34" charset="0"/>
              </a:rPr>
              <a:t>ya </a:t>
            </a:r>
            <a:r>
              <a:rPr lang="es-BO" sz="1800" dirty="0" smtClean="0">
                <a:solidFill>
                  <a:schemeClr val="tx2"/>
                </a:solidFill>
                <a:cs typeface="Arial" panose="020B0604020202020204" pitchFamily="34" charset="0"/>
              </a:rPr>
              <a:t>cuentan </a:t>
            </a:r>
            <a:r>
              <a:rPr lang="es-BO" sz="1800" dirty="0">
                <a:solidFill>
                  <a:schemeClr val="tx2"/>
                </a:solidFill>
                <a:cs typeface="Arial" panose="020B0604020202020204" pitchFamily="34" charset="0"/>
              </a:rPr>
              <a:t>con la versión del </a:t>
            </a:r>
            <a:r>
              <a:rPr lang="es-BO" sz="1800" dirty="0" err="1">
                <a:solidFill>
                  <a:schemeClr val="tx2"/>
                </a:solidFill>
                <a:cs typeface="Arial" panose="020B0604020202020204" pitchFamily="34" charset="0"/>
              </a:rPr>
              <a:t>framework</a:t>
            </a:r>
            <a:r>
              <a:rPr lang="es-BO" sz="1800" dirty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lang="es-BO" sz="1800" dirty="0" smtClean="0">
                <a:solidFill>
                  <a:schemeClr val="tx2"/>
                </a:solidFill>
                <a:cs typeface="Arial" panose="020B0604020202020204" pitchFamily="34" charset="0"/>
              </a:rPr>
              <a:t>4.8</a:t>
            </a:r>
          </a:p>
        </p:txBody>
      </p:sp>
    </p:spTree>
    <p:extLst>
      <p:ext uri="{BB962C8B-B14F-4D97-AF65-F5344CB8AC3E}">
        <p14:creationId xmlns:p14="http://schemas.microsoft.com/office/powerpoint/2010/main" val="33724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5400" dirty="0">
                <a:solidFill>
                  <a:schemeClr val="accent1"/>
                </a:solidFill>
              </a:rPr>
              <a:t>16.</a:t>
            </a:r>
            <a:r>
              <a:rPr lang="es-BO" dirty="0" smtClean="0"/>
              <a:t> </a:t>
            </a:r>
            <a:r>
              <a:rPr lang="es-ES" sz="5400" dirty="0">
                <a:solidFill>
                  <a:schemeClr val="accent1"/>
                </a:solidFill>
              </a:rPr>
              <a:t>Monitoreo/Alerta</a:t>
            </a:r>
            <a:r>
              <a:rPr lang="es-ES" sz="5400" dirty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lang="es-ES" sz="5400" dirty="0">
                <a:solidFill>
                  <a:schemeClr val="accent1"/>
                </a:solidFill>
              </a:rPr>
              <a:t>de</a:t>
            </a:r>
            <a:r>
              <a:rPr lang="es-ES" sz="5400" dirty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lang="es-ES" sz="5400" dirty="0">
                <a:solidFill>
                  <a:schemeClr val="accent1"/>
                </a:solidFill>
              </a:rPr>
              <a:t>Procesos</a:t>
            </a:r>
            <a:r>
              <a:rPr lang="es-ES" sz="5400" dirty="0">
                <a:solidFill>
                  <a:schemeClr val="tx2"/>
                </a:solidFill>
                <a:cs typeface="Arial" panose="020B0604020202020204" pitchFamily="34" charset="0"/>
              </a:rPr>
              <a:t/>
            </a:r>
            <a:br>
              <a:rPr lang="es-ES" sz="5400" dirty="0">
                <a:solidFill>
                  <a:schemeClr val="tx2"/>
                </a:solidFill>
                <a:cs typeface="Arial" panose="020B0604020202020204" pitchFamily="34" charset="0"/>
              </a:rPr>
            </a:b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78348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 dirty="0">
                <a:solidFill>
                  <a:schemeClr val="accent1"/>
                </a:solidFill>
              </a:rPr>
              <a:t>17.</a:t>
            </a:r>
            <a:r>
              <a:rPr lang="es-ES" sz="5400" dirty="0" smtClean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lang="es-ES" sz="5400" dirty="0">
                <a:solidFill>
                  <a:schemeClr val="accent1"/>
                </a:solidFill>
              </a:rPr>
              <a:t>Información</a:t>
            </a:r>
            <a:r>
              <a:rPr lang="es-ES" sz="5400" dirty="0" smtClean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lang="es-ES" sz="5400" dirty="0">
                <a:solidFill>
                  <a:schemeClr val="accent1"/>
                </a:solidFill>
              </a:rPr>
              <a:t>y</a:t>
            </a:r>
            <a:r>
              <a:rPr lang="es-ES" sz="5400" dirty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lang="es-ES" sz="5400" dirty="0" err="1">
                <a:solidFill>
                  <a:schemeClr val="accent1"/>
                </a:solidFill>
              </a:rPr>
              <a:t>Backup</a:t>
            </a:r>
            <a:endParaRPr lang="es-BO" sz="5400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sz="1800" dirty="0" smtClean="0">
                <a:solidFill>
                  <a:schemeClr val="tx2"/>
                </a:solidFill>
                <a:cs typeface="Arial" panose="020B0604020202020204" pitchFamily="34" charset="0"/>
              </a:rPr>
              <a:t>- Para </a:t>
            </a:r>
            <a:r>
              <a:rPr lang="es-BO" sz="1800" dirty="0">
                <a:solidFill>
                  <a:schemeClr val="tx2"/>
                </a:solidFill>
                <a:cs typeface="Arial" panose="020B0604020202020204" pitchFamily="34" charset="0"/>
              </a:rPr>
              <a:t>el aplicativo cliente se realizará un </a:t>
            </a:r>
            <a:r>
              <a:rPr lang="es-BO" sz="1800" dirty="0" err="1">
                <a:solidFill>
                  <a:schemeClr val="tx2"/>
                </a:solidFill>
                <a:cs typeface="Arial" panose="020B0604020202020204" pitchFamily="34" charset="0"/>
              </a:rPr>
              <a:t>BackUp</a:t>
            </a:r>
            <a:r>
              <a:rPr lang="es-BO" sz="1800" dirty="0">
                <a:solidFill>
                  <a:schemeClr val="tx2"/>
                </a:solidFill>
                <a:cs typeface="Arial" panose="020B0604020202020204" pitchFamily="34" charset="0"/>
              </a:rPr>
              <a:t> manual.</a:t>
            </a:r>
          </a:p>
          <a:p>
            <a:r>
              <a:rPr lang="es-BO" sz="1800" dirty="0" smtClean="0">
                <a:solidFill>
                  <a:schemeClr val="tx2"/>
                </a:solidFill>
                <a:cs typeface="Arial" panose="020B0604020202020204" pitchFamily="34" charset="0"/>
              </a:rPr>
              <a:t>- Para </a:t>
            </a:r>
            <a:r>
              <a:rPr lang="es-BO" sz="1800" dirty="0">
                <a:solidFill>
                  <a:schemeClr val="tx2"/>
                </a:solidFill>
                <a:cs typeface="Arial" panose="020B0604020202020204" pitchFamily="34" charset="0"/>
              </a:rPr>
              <a:t>el Servicio </a:t>
            </a:r>
            <a:r>
              <a:rPr lang="es-BO" sz="1800" dirty="0" err="1">
                <a:solidFill>
                  <a:schemeClr val="tx2"/>
                </a:solidFill>
                <a:cs typeface="Arial" panose="020B0604020202020204" pitchFamily="34" charset="0"/>
              </a:rPr>
              <a:t>ApiDocumentos</a:t>
            </a:r>
            <a:r>
              <a:rPr lang="es-BO" sz="1800" dirty="0">
                <a:solidFill>
                  <a:schemeClr val="tx2"/>
                </a:solidFill>
                <a:cs typeface="Arial" panose="020B0604020202020204" pitchFamily="34" charset="0"/>
              </a:rPr>
              <a:t> se realizará el </a:t>
            </a:r>
            <a:r>
              <a:rPr lang="es-BO" sz="1800" dirty="0" err="1">
                <a:solidFill>
                  <a:schemeClr val="tx2"/>
                </a:solidFill>
                <a:cs typeface="Arial" panose="020B0604020202020204" pitchFamily="34" charset="0"/>
              </a:rPr>
              <a:t>BackUp</a:t>
            </a:r>
            <a:r>
              <a:rPr lang="es-BO" sz="1800" dirty="0">
                <a:solidFill>
                  <a:schemeClr val="tx2"/>
                </a:solidFill>
                <a:cs typeface="Arial" panose="020B0604020202020204" pitchFamily="34" charset="0"/>
              </a:rPr>
              <a:t> mediante </a:t>
            </a:r>
            <a:r>
              <a:rPr lang="es-BO" sz="1800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DevOps</a:t>
            </a:r>
            <a:r>
              <a:rPr lang="es-BO" sz="1800" dirty="0" smtClean="0">
                <a:solidFill>
                  <a:schemeClr val="tx2"/>
                </a:solidFill>
                <a:cs typeface="Arial" panose="020B0604020202020204" pitchFamily="34" charset="0"/>
              </a:rPr>
              <a:t>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86851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818866"/>
            <a:ext cx="10249886" cy="968991"/>
          </a:xfrm>
        </p:spPr>
        <p:txBody>
          <a:bodyPr>
            <a:normAutofit/>
          </a:bodyPr>
          <a:lstStyle/>
          <a:p>
            <a:r>
              <a:rPr lang="es-BO" sz="4000" dirty="0">
                <a:solidFill>
                  <a:schemeClr val="accent1"/>
                </a:solidFill>
              </a:rPr>
              <a:t>CONTENIDO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67407" y="1787857"/>
            <a:ext cx="1050660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BO" dirty="0">
                <a:solidFill>
                  <a:schemeClr val="tx2"/>
                </a:solidFill>
                <a:cs typeface="Arial" panose="020B0604020202020204" pitchFamily="34" charset="0"/>
              </a:rPr>
              <a:t>Antecedentes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dirty="0" smtClean="0">
                <a:solidFill>
                  <a:schemeClr val="tx2"/>
                </a:solidFill>
                <a:cs typeface="Arial" panose="020B0604020202020204" pitchFamily="34" charset="0"/>
              </a:rPr>
              <a:t>Diseño Lógico de la Solución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dirty="0" smtClean="0">
                <a:solidFill>
                  <a:schemeClr val="tx2"/>
                </a:solidFill>
                <a:cs typeface="Arial" panose="020B0604020202020204" pitchFamily="34" charset="0"/>
              </a:rPr>
              <a:t>Diseño </a:t>
            </a:r>
            <a:r>
              <a:rPr lang="es-ES" dirty="0">
                <a:solidFill>
                  <a:schemeClr val="tx2"/>
                </a:solidFill>
                <a:cs typeface="Arial" panose="020B0604020202020204" pitchFamily="34" charset="0"/>
              </a:rPr>
              <a:t>de la infraestructura de HW y SW requerido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cs typeface="Arial" panose="020B0604020202020204" pitchFamily="34" charset="0"/>
              </a:rPr>
              <a:t>Esquema de seguridad (Incluir catálogo de roles)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cs typeface="Arial" panose="020B0604020202020204" pitchFamily="34" charset="0"/>
              </a:rPr>
              <a:t>Esquema PCI (Diagrama de flujos y dispositivos conectados cuando se presenten números de tarjetas)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cs typeface="Arial" panose="020B0604020202020204" pitchFamily="34" charset="0"/>
              </a:rPr>
              <a:t>Impacto en facturación (Cuadre de facturación – glosas)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cs typeface="Arial" panose="020B0604020202020204" pitchFamily="34" charset="0"/>
              </a:rPr>
              <a:t>Impacto en DWH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cs typeface="Arial" panose="020B0604020202020204" pitchFamily="34" charset="0"/>
              </a:rPr>
              <a:t>Impacto UIF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dirty="0" err="1">
                <a:solidFill>
                  <a:schemeClr val="tx2"/>
                </a:solidFill>
                <a:cs typeface="Arial" panose="020B0604020202020204" pitchFamily="34" charset="0"/>
              </a:rPr>
              <a:t>DevSecOps</a:t>
            </a:r>
            <a:endParaRPr lang="es-ES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cs typeface="Arial" panose="020B0604020202020204" pitchFamily="34" charset="0"/>
              </a:rPr>
              <a:t>Esquema contable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cs typeface="Arial" panose="020B0604020202020204" pitchFamily="34" charset="0"/>
              </a:rPr>
              <a:t>Esquema de </a:t>
            </a:r>
            <a:r>
              <a:rPr lang="es-ES" dirty="0" smtClean="0">
                <a:solidFill>
                  <a:schemeClr val="tx2"/>
                </a:solidFill>
                <a:cs typeface="Arial" panose="020B0604020202020204" pitchFamily="34" charset="0"/>
              </a:rPr>
              <a:t>Contingencia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dirty="0" smtClean="0">
                <a:solidFill>
                  <a:schemeClr val="tx2"/>
                </a:solidFill>
                <a:cs typeface="Arial" panose="020B0604020202020204" pitchFamily="34" charset="0"/>
              </a:rPr>
              <a:t>Esquema de Depuración</a:t>
            </a:r>
            <a:endParaRPr lang="es-ES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cs typeface="Arial" panose="020B0604020202020204" pitchFamily="34" charset="0"/>
              </a:rPr>
              <a:t>Pruebas de Estrés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cs typeface="Arial" panose="020B0604020202020204" pitchFamily="34" charset="0"/>
              </a:rPr>
              <a:t>Tamaño estimado del espacio en BD y en repositorios </a:t>
            </a:r>
            <a:r>
              <a:rPr lang="es-ES" dirty="0" smtClean="0">
                <a:solidFill>
                  <a:schemeClr val="tx2"/>
                </a:solidFill>
                <a:cs typeface="Arial" panose="020B0604020202020204" pitchFamily="34" charset="0"/>
              </a:rPr>
              <a:t>requerido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BO" dirty="0" smtClean="0">
                <a:solidFill>
                  <a:schemeClr val="tx2"/>
                </a:solidFill>
                <a:cs typeface="Arial" panose="020B0604020202020204" pitchFamily="34" charset="0"/>
              </a:rPr>
              <a:t>Tecnología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 smtClean="0">
                <a:solidFill>
                  <a:schemeClr val="tx2"/>
                </a:solidFill>
                <a:cs typeface="Arial" panose="020B0604020202020204" pitchFamily="34" charset="0"/>
              </a:rPr>
              <a:t>Monitoreo/Alerta de Procesos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 smtClean="0">
                <a:solidFill>
                  <a:schemeClr val="tx2"/>
                </a:solidFill>
                <a:cs typeface="Arial" panose="020B0604020202020204" pitchFamily="34" charset="0"/>
              </a:rPr>
              <a:t>Información y </a:t>
            </a:r>
            <a:r>
              <a:rPr lang="es-ES" sz="2000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Backup</a:t>
            </a:r>
            <a:endParaRPr lang="es-ES" sz="20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23D186-7B02-45EA-BBBA-1F1B0D963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433" y="4750534"/>
            <a:ext cx="150516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B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>
                <a:solidFill>
                  <a:schemeClr val="bg1"/>
                </a:solidFill>
              </a:rPr>
              <a:t>FIN DE LA PRESENTACIÓN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617" y="6045995"/>
            <a:ext cx="1895308" cy="530606"/>
          </a:xfrm>
          <a:prstGeom prst="rect">
            <a:avLst/>
          </a:prstGeom>
        </p:spPr>
      </p:pic>
      <p:sp>
        <p:nvSpPr>
          <p:cNvPr id="9" name="Marcador de contenido 2"/>
          <p:cNvSpPr txBox="1">
            <a:spLocks/>
          </p:cNvSpPr>
          <p:nvPr/>
        </p:nvSpPr>
        <p:spPr>
          <a:xfrm>
            <a:off x="1024127" y="3109897"/>
            <a:ext cx="9720073" cy="6382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Tw Cen MT" panose="020B0602020104020603" pitchFamily="34" charset="0"/>
              <a:buNone/>
            </a:pPr>
            <a:r>
              <a:rPr lang="es-PE" sz="3200" dirty="0">
                <a:solidFill>
                  <a:schemeClr val="bg1"/>
                </a:solidFill>
              </a:rPr>
              <a:t>Muchas gracias…</a:t>
            </a:r>
          </a:p>
          <a:p>
            <a:pPr marL="0" indent="0" algn="ctr">
              <a:buFont typeface="Tw Cen MT" panose="020B0602020104020603" pitchFamily="34" charset="0"/>
              <a:buNone/>
            </a:pPr>
            <a:endParaRPr lang="es-PE" dirty="0"/>
          </a:p>
          <a:p>
            <a:pPr marL="0" indent="0" algn="ctr">
              <a:buFont typeface="Tw Cen MT" panose="020B0602020104020603" pitchFamily="34" charset="0"/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465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1697" y="583588"/>
            <a:ext cx="9720072" cy="1499616"/>
          </a:xfrm>
        </p:spPr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1.</a:t>
            </a:r>
            <a:r>
              <a:rPr lang="es-BO" sz="4000" dirty="0">
                <a:solidFill>
                  <a:schemeClr val="accent1"/>
                </a:solidFill>
              </a:rPr>
              <a:t> antecedentes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6073342" y="6392094"/>
            <a:ext cx="108012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800" dirty="0"/>
              <a:t>9,336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010939" y="2102881"/>
            <a:ext cx="10263075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buClr>
                <a:srgbClr val="FF6600"/>
              </a:buClr>
            </a:pPr>
            <a:r>
              <a:rPr lang="es-ES" b="1" dirty="0">
                <a:solidFill>
                  <a:schemeClr val="tx2"/>
                </a:solidFill>
                <a:cs typeface="Arial" panose="020B0604020202020204" pitchFamily="34" charset="0"/>
              </a:rPr>
              <a:t>Situación Actual</a:t>
            </a:r>
            <a:r>
              <a:rPr lang="es-ES" b="1" dirty="0" smtClean="0">
                <a:solidFill>
                  <a:schemeClr val="tx2"/>
                </a:solidFill>
                <a:cs typeface="Arial" panose="020B0604020202020204" pitchFamily="34" charset="0"/>
              </a:rPr>
              <a:t>:  </a:t>
            </a:r>
            <a:r>
              <a:rPr lang="es-BO" dirty="0" smtClean="0">
                <a:solidFill>
                  <a:schemeClr val="tx2"/>
                </a:solidFill>
                <a:cs typeface="Arial" panose="020B0604020202020204" pitchFamily="34" charset="0"/>
              </a:rPr>
              <a:t>Actualmente en MICREDITO el periodo de la tasa fija no es modificable, el mismo es fijo por lo que presenta retrasos a la hora de generar el contrato teniendo que modificar el mismo acorde al periodo de tasa establecida.</a:t>
            </a:r>
            <a:endParaRPr lang="es-ES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602796-35FD-4A15-9867-6527C0CAF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767" y="5102958"/>
            <a:ext cx="150516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9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4485" y="785412"/>
            <a:ext cx="11135026" cy="988797"/>
          </a:xfrm>
        </p:spPr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2</a:t>
            </a:r>
            <a:r>
              <a:rPr lang="es-BO" sz="4000" b="1" dirty="0" smtClean="0">
                <a:solidFill>
                  <a:schemeClr val="accent1"/>
                </a:solidFill>
              </a:rPr>
              <a:t>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Diseño lógico de la solución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23771" y="142303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BO" dirty="0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auto">
          <a:xfrm>
            <a:off x="3175000" y="1397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BO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16150" y="1397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BO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302000" y="1016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BO" dirty="0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C7602796-35FD-4A15-9867-6527C0CAF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767" y="5102958"/>
            <a:ext cx="1505160" cy="150516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726" y="1469737"/>
            <a:ext cx="6774274" cy="513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8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806060" cy="1499616"/>
          </a:xfrm>
        </p:spPr>
        <p:txBody>
          <a:bodyPr>
            <a:normAutofit/>
          </a:bodyPr>
          <a:lstStyle/>
          <a:p>
            <a:r>
              <a:rPr lang="es-BO" sz="4400" b="1" dirty="0">
                <a:solidFill>
                  <a:schemeClr val="accent1"/>
                </a:solidFill>
              </a:rPr>
              <a:t>3. </a:t>
            </a:r>
            <a:r>
              <a:rPr lang="es-BO" sz="4400" dirty="0">
                <a:solidFill>
                  <a:schemeClr val="accent1"/>
                </a:solidFill>
              </a:rPr>
              <a:t>Diseño de infraestructura HW y SW requerido</a:t>
            </a:r>
            <a:r>
              <a:rPr lang="es-BO" sz="5400" dirty="0">
                <a:solidFill>
                  <a:schemeClr val="accent1"/>
                </a:solidFill>
              </a:rPr>
              <a:t/>
            </a:r>
            <a:br>
              <a:rPr lang="es-BO" sz="5400" dirty="0">
                <a:solidFill>
                  <a:schemeClr val="accent1"/>
                </a:solidFill>
              </a:rPr>
            </a:b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77" y="1633287"/>
            <a:ext cx="10002646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1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4376" y="202439"/>
            <a:ext cx="9720072" cy="1499616"/>
          </a:xfrm>
        </p:spPr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4</a:t>
            </a:r>
            <a:r>
              <a:rPr lang="es-BO" sz="4000" b="1" dirty="0" smtClean="0">
                <a:solidFill>
                  <a:schemeClr val="accent1"/>
                </a:solidFill>
              </a:rPr>
              <a:t>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Esquema de seguridad</a:t>
            </a:r>
          </a:p>
        </p:txBody>
      </p:sp>
      <p:sp>
        <p:nvSpPr>
          <p:cNvPr id="8" name="CuadroTexto 4">
            <a:extLst>
              <a:ext uri="{FF2B5EF4-FFF2-40B4-BE49-F238E27FC236}">
                <a16:creationId xmlns:a16="http://schemas.microsoft.com/office/drawing/2014/main" id="{F358BF9C-522D-4607-BF05-C73C2495A277}"/>
              </a:ext>
            </a:extLst>
          </p:cNvPr>
          <p:cNvSpPr txBox="1"/>
          <p:nvPr/>
        </p:nvSpPr>
        <p:spPr>
          <a:xfrm>
            <a:off x="767407" y="1816965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b="1" dirty="0">
                <a:solidFill>
                  <a:schemeClr val="tx2"/>
                </a:solidFill>
                <a:cs typeface="Arial" panose="020B0604020202020204" pitchFamily="34" charset="0"/>
              </a:rPr>
              <a:t>Se mantendrá el mismo esquema de seguridad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E74EB417-5E12-45A3-94E8-E0D0350C4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358" y="111391"/>
            <a:ext cx="1641312" cy="149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52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1B78DF-70EE-4129-9690-9BF87E4D9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5</a:t>
            </a:r>
            <a:r>
              <a:rPr lang="es-BO" sz="4000" b="1" dirty="0" smtClean="0">
                <a:solidFill>
                  <a:schemeClr val="accent1"/>
                </a:solidFill>
              </a:rPr>
              <a:t>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Esquema PCI</a:t>
            </a: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9717FCA4-6E10-4DB8-9FDA-B8CBA0953A09}"/>
              </a:ext>
            </a:extLst>
          </p:cNvPr>
          <p:cNvSpPr txBox="1"/>
          <p:nvPr/>
        </p:nvSpPr>
        <p:spPr>
          <a:xfrm>
            <a:off x="767407" y="2121346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b="1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49F2AF-F9D8-4031-8C9C-28576B206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6</a:t>
            </a:r>
            <a:r>
              <a:rPr lang="es-BO" sz="4000" b="1" dirty="0" smtClean="0">
                <a:solidFill>
                  <a:schemeClr val="accent1"/>
                </a:solidFill>
              </a:rPr>
              <a:t>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Impacto en facturación </a:t>
            </a: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11229FAC-641A-42B9-BCEE-9878706BDA77}"/>
              </a:ext>
            </a:extLst>
          </p:cNvPr>
          <p:cNvSpPr txBox="1"/>
          <p:nvPr/>
        </p:nvSpPr>
        <p:spPr>
          <a:xfrm>
            <a:off x="767407" y="2121346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b="1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0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5CF6E1-4BB3-4582-9B18-E12E745E7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7</a:t>
            </a:r>
            <a:r>
              <a:rPr lang="es-BO" sz="4000" b="1" dirty="0" smtClean="0">
                <a:solidFill>
                  <a:schemeClr val="accent1"/>
                </a:solidFill>
              </a:rPr>
              <a:t>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Impacto DWH</a:t>
            </a: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26D0FE1A-E82F-49E2-AC21-D35C221D31F5}"/>
              </a:ext>
            </a:extLst>
          </p:cNvPr>
          <p:cNvSpPr txBox="1"/>
          <p:nvPr/>
        </p:nvSpPr>
        <p:spPr>
          <a:xfrm>
            <a:off x="874983" y="2084832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b="1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35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37503</TotalTime>
  <Words>365</Words>
  <Application>Microsoft Office PowerPoint</Application>
  <PresentationFormat>Panorámica</PresentationFormat>
  <Paragraphs>60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Tw Cen MT</vt:lpstr>
      <vt:lpstr>Tw Cen MT Condensed</vt:lpstr>
      <vt:lpstr>Webdings</vt:lpstr>
      <vt:lpstr>Wingdings 3</vt:lpstr>
      <vt:lpstr>Integral</vt:lpstr>
      <vt:lpstr>Presentación de PowerPoint</vt:lpstr>
      <vt:lpstr>CONTENIDO</vt:lpstr>
      <vt:lpstr>1. antecedentes</vt:lpstr>
      <vt:lpstr>2. Diseño lógico de la solución</vt:lpstr>
      <vt:lpstr>3. Diseño de infraestructura HW y SW requerido </vt:lpstr>
      <vt:lpstr>4. Esquema de seguridad</vt:lpstr>
      <vt:lpstr>5. Esquema PCI</vt:lpstr>
      <vt:lpstr>6. Impacto en facturación </vt:lpstr>
      <vt:lpstr>7. Impacto DWH</vt:lpstr>
      <vt:lpstr>8. Impacto UIF</vt:lpstr>
      <vt:lpstr>9. DevSecOps</vt:lpstr>
      <vt:lpstr>10. Esquema Contable</vt:lpstr>
      <vt:lpstr>11. Esquema de Contingencia</vt:lpstr>
      <vt:lpstr>12. Esquema de DEPURACIÓN</vt:lpstr>
      <vt:lpstr>13. PRUEBAS DE ESTRÉS</vt:lpstr>
      <vt:lpstr>14. Tamaño estimado del espacio en BD y en repositorios requerido</vt:lpstr>
      <vt:lpstr>15. TECNOLOGÍA</vt:lpstr>
      <vt:lpstr>16. Monitoreo/Alerta de Procesos </vt:lpstr>
      <vt:lpstr>17. Información y Backup</vt:lpstr>
      <vt:lpstr>FIN DE LA PRESENTACIÓN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RPA - Plantilla Arquitectura</dc:title>
  <dc:creator>gustavo enriquez arias</dc:creator>
  <cp:lastModifiedBy>Toro Salas Douglas Alejandro</cp:lastModifiedBy>
  <cp:revision>742</cp:revision>
  <dcterms:created xsi:type="dcterms:W3CDTF">2015-11-12T13:46:02Z</dcterms:created>
  <dcterms:modified xsi:type="dcterms:W3CDTF">2023-08-27T16:12:37Z</dcterms:modified>
</cp:coreProperties>
</file>