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316" r:id="rId3"/>
    <p:sldId id="326" r:id="rId4"/>
    <p:sldId id="332" r:id="rId5"/>
    <p:sldId id="322" r:id="rId6"/>
    <p:sldId id="329" r:id="rId7"/>
    <p:sldId id="313" r:id="rId8"/>
    <p:sldId id="280" r:id="rId9"/>
    <p:sldId id="281" r:id="rId10"/>
    <p:sldId id="282" r:id="rId11"/>
    <p:sldId id="325" r:id="rId12"/>
    <p:sldId id="297" r:id="rId13"/>
    <p:sldId id="283" r:id="rId14"/>
    <p:sldId id="284" r:id="rId15"/>
    <p:sldId id="327" r:id="rId16"/>
    <p:sldId id="323" r:id="rId17"/>
    <p:sldId id="32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BA1"/>
    <a:srgbClr val="F47D31"/>
    <a:srgbClr val="004B8D"/>
    <a:srgbClr val="1CADE4"/>
    <a:srgbClr val="000066"/>
    <a:srgbClr val="77869F"/>
    <a:srgbClr val="E6FEEC"/>
    <a:srgbClr val="D0FEDC"/>
    <a:srgbClr val="FDD5D1"/>
    <a:srgbClr val="F58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876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23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7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0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2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0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10/31/2023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tbdow00/tfs/CANALES%20PRESENCIALES/MICRE_MICROSERVICES/_release?_a=releases&amp;view=mine&amp;definitionId=10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tbdow00/tfs/CANALES%20PRESENCIALES/MICRE_COORDINADOR/_release?_a=releases&amp;view=mine&amp;definitionId=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6799" y="-15911"/>
            <a:ext cx="13965599" cy="6858957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89120" y="2785716"/>
            <a:ext cx="7166990" cy="1655762"/>
          </a:xfrm>
        </p:spPr>
        <p:txBody>
          <a:bodyPr>
            <a:normAutofit/>
          </a:bodyPr>
          <a:lstStyle/>
          <a:p>
            <a:pPr algn="r"/>
            <a:r>
              <a:rPr lang="es-BO" sz="2400" dirty="0">
                <a:solidFill>
                  <a:schemeClr val="bg1"/>
                </a:solidFill>
              </a:rPr>
              <a:t>Banco de Crédito de Bolivia S.A.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Comite de Arquitectura</a:t>
            </a:r>
          </a:p>
          <a:p>
            <a:pPr algn="r"/>
            <a:r>
              <a:rPr lang="es-BO" sz="2400">
                <a:solidFill>
                  <a:schemeClr val="bg1"/>
                </a:solidFill>
              </a:rPr>
              <a:t>P0001351 </a:t>
            </a:r>
            <a:r>
              <a:rPr lang="es-BO" sz="2400" dirty="0">
                <a:solidFill>
                  <a:schemeClr val="bg1"/>
                </a:solidFill>
              </a:rPr>
              <a:t>– ZCONNECT OFF HOST</a:t>
            </a:r>
          </a:p>
          <a:p>
            <a:pPr algn="r"/>
            <a:r>
              <a:rPr lang="es-BO" sz="2400" dirty="0">
                <a:solidFill>
                  <a:schemeClr val="bg1"/>
                </a:solidFill>
              </a:rPr>
              <a:t> MICREDITO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84" y="2641079"/>
            <a:ext cx="4218874" cy="11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6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5CF6E1-4BB3-4582-9B18-E12E745E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7.</a:t>
            </a:r>
            <a:r>
              <a:rPr lang="es-BO" sz="4000" dirty="0">
                <a:solidFill>
                  <a:schemeClr val="accent1"/>
                </a:solidFill>
              </a:rPr>
              <a:t> Impacto DWH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26D0FE1A-E82F-49E2-AC21-D35C221D31F5}"/>
              </a:ext>
            </a:extLst>
          </p:cNvPr>
          <p:cNvSpPr txBox="1"/>
          <p:nvPr/>
        </p:nvSpPr>
        <p:spPr>
          <a:xfrm>
            <a:off x="874983" y="2084832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5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5CF6E1-4BB3-4582-9B18-E12E745E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8.</a:t>
            </a:r>
            <a:r>
              <a:rPr lang="es-BO" sz="4000" dirty="0">
                <a:solidFill>
                  <a:schemeClr val="accent1"/>
                </a:solidFill>
              </a:rPr>
              <a:t> Impacto UIF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26D0FE1A-E82F-49E2-AC21-D35C221D31F5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80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18866"/>
            <a:ext cx="10249886" cy="968991"/>
          </a:xfrm>
        </p:spPr>
        <p:txBody>
          <a:bodyPr>
            <a:normAutofit/>
          </a:bodyPr>
          <a:lstStyle/>
          <a:p>
            <a:r>
              <a:rPr lang="es-BO" sz="4000" dirty="0">
                <a:solidFill>
                  <a:schemeClr val="accent1"/>
                </a:solidFill>
              </a:rPr>
              <a:t>9. </a:t>
            </a:r>
            <a:r>
              <a:rPr lang="es-ES" sz="4000" dirty="0" err="1">
                <a:solidFill>
                  <a:schemeClr val="accent1"/>
                </a:solidFill>
              </a:rPr>
              <a:t>DevSecOps</a:t>
            </a:r>
            <a:endParaRPr lang="es-BO" sz="40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0917B-290C-48D3-A937-9DBEE90C2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7012"/>
            <a:ext cx="1505160" cy="15051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BC5DAF-8411-43C2-A9F4-71858381EE6C}"/>
              </a:ext>
            </a:extLst>
          </p:cNvPr>
          <p:cNvSpPr txBox="1"/>
          <p:nvPr/>
        </p:nvSpPr>
        <p:spPr>
          <a:xfrm>
            <a:off x="895767" y="1866322"/>
            <a:ext cx="105066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El aplicativo de </a:t>
            </a:r>
            <a:r>
              <a:rPr lang="es-BO" dirty="0" err="1">
                <a:solidFill>
                  <a:schemeClr val="tx2"/>
                </a:solidFill>
                <a:cs typeface="Arial" panose="020B0604020202020204" pitchFamily="34" charset="0"/>
              </a:rPr>
              <a:t>Micredito</a:t>
            </a: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 no se desplegará por DevOps al ser de tipo cliente.</a:t>
            </a:r>
          </a:p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El Servicio de </a:t>
            </a:r>
            <a:r>
              <a:rPr lang="es-BO" dirty="0" err="1">
                <a:solidFill>
                  <a:schemeClr val="tx2"/>
                </a:solidFill>
                <a:cs typeface="Arial" panose="020B0604020202020204" pitchFamily="34" charset="0"/>
              </a:rPr>
              <a:t>ApiTransaccion</a:t>
            </a: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 y </a:t>
            </a:r>
            <a:r>
              <a:rPr lang="es-BO" dirty="0" err="1">
                <a:solidFill>
                  <a:schemeClr val="tx2"/>
                </a:solidFill>
                <a:cs typeface="Arial" panose="020B0604020202020204" pitchFamily="34" charset="0"/>
              </a:rPr>
              <a:t>ApiCore</a:t>
            </a: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 será desplegado por DevOps:</a:t>
            </a:r>
          </a:p>
          <a:p>
            <a:pPr marL="742950" lvl="1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  <a:hlinkClick r:id="rId3"/>
              </a:rPr>
              <a:t>https://btbdow00/tfs/CANALES%20PRESENCIALES/MICRE_MICROSERVICES/_release?_a=releases&amp;view=mine&amp;definitionId=10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lvl="1">
              <a:buClr>
                <a:srgbClr val="FF6600"/>
              </a:buClr>
            </a:pP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742950" lvl="1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  <a:hlinkClick r:id="rId4"/>
              </a:rPr>
              <a:t>https://btbdow00/tfs/CANALES%20PRESENCIALES/MICRE_COORDINADOR/_release?_a=releases&amp;view=mine&amp;definitionId=4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742950" lvl="1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742950" lvl="1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1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F3EFB-CA08-45AE-B15E-864691A9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00369"/>
            <a:ext cx="9720072" cy="942370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10.</a:t>
            </a:r>
            <a:r>
              <a:rPr lang="es-BO" sz="4000" dirty="0">
                <a:solidFill>
                  <a:schemeClr val="accent1"/>
                </a:solidFill>
              </a:rPr>
              <a:t> Esquema Contable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D0E61A-65BE-4B76-865A-3D19B49A4050}"/>
              </a:ext>
            </a:extLst>
          </p:cNvPr>
          <p:cNvSpPr txBox="1"/>
          <p:nvPr/>
        </p:nvSpPr>
        <p:spPr>
          <a:xfrm>
            <a:off x="767407" y="1970739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</a:p>
        </p:txBody>
      </p:sp>
    </p:spTree>
    <p:extLst>
      <p:ext uri="{BB962C8B-B14F-4D97-AF65-F5344CB8AC3E}">
        <p14:creationId xmlns:p14="http://schemas.microsoft.com/office/powerpoint/2010/main" val="438944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11.</a:t>
            </a:r>
            <a:r>
              <a:rPr lang="es-BO" sz="4000" dirty="0">
                <a:solidFill>
                  <a:schemeClr val="accent1"/>
                </a:solidFill>
              </a:rPr>
              <a:t> Esquema de Contingencia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12.</a:t>
            </a:r>
            <a:r>
              <a:rPr lang="es-BO" sz="4000" dirty="0">
                <a:solidFill>
                  <a:schemeClr val="accent1"/>
                </a:solidFill>
              </a:rPr>
              <a:t> Esquema de DEPURACIÓN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9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13.</a:t>
            </a:r>
            <a:r>
              <a:rPr lang="es-BO" sz="4000" dirty="0">
                <a:solidFill>
                  <a:schemeClr val="accent1"/>
                </a:solidFill>
              </a:rPr>
              <a:t> PRUEBAS DE ESTRÉS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11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</a:pPr>
            <a:r>
              <a:rPr lang="es-BO" sz="4000" b="1" dirty="0">
                <a:solidFill>
                  <a:schemeClr val="accent1"/>
                </a:solidFill>
              </a:rPr>
              <a:t>14.</a:t>
            </a:r>
            <a:r>
              <a:rPr lang="es-BO" sz="4000" dirty="0">
                <a:solidFill>
                  <a:schemeClr val="accent1"/>
                </a:solidFill>
              </a:rPr>
              <a:t> Tamaño estimado del espacio en BD y en repositorios requerido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7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solidFill>
                  <a:schemeClr val="bg1"/>
                </a:solidFill>
              </a:rPr>
              <a:t>FIN DE LA PRESENTACIÓN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617" y="6045995"/>
            <a:ext cx="1895308" cy="530606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1024127" y="3109897"/>
            <a:ext cx="9720073" cy="6382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s-PE" sz="3200" dirty="0">
                <a:solidFill>
                  <a:schemeClr val="bg1"/>
                </a:solidFill>
              </a:rPr>
              <a:t>Muchas gracias…</a:t>
            </a:r>
          </a:p>
          <a:p>
            <a:pPr marL="0" indent="0" algn="ctr">
              <a:buFont typeface="Tw Cen MT" panose="020B0602020104020603" pitchFamily="34" charset="0"/>
              <a:buNone/>
            </a:pPr>
            <a:endParaRPr lang="es-PE" dirty="0"/>
          </a:p>
          <a:p>
            <a:pPr marL="0" indent="0" algn="ctr">
              <a:buFont typeface="Tw Cen MT" panose="020B0602020104020603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659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18866"/>
            <a:ext cx="10249886" cy="968991"/>
          </a:xfrm>
        </p:spPr>
        <p:txBody>
          <a:bodyPr>
            <a:normAutofit/>
          </a:bodyPr>
          <a:lstStyle/>
          <a:p>
            <a:r>
              <a:rPr lang="es-BO" sz="4000" dirty="0">
                <a:solidFill>
                  <a:schemeClr val="accent1"/>
                </a:solidFill>
              </a:rPr>
              <a:t>CONTENIDO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67407" y="1787857"/>
            <a:ext cx="1050660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Objetivo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Alcances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Diseño Lógico de la Solución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Diseño de la infraestructura de HW y SW requerido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de seguridad (Incluir catálogo de roles)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PCI (Diagrama de flujos y dispositivos conectados cuando se presenten números de tarjetas)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Impacto en facturación (Cuadre de facturación – glosas)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Impacto en DWH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Impacto UIF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err="1">
                <a:solidFill>
                  <a:schemeClr val="tx2"/>
                </a:solidFill>
                <a:cs typeface="Arial" panose="020B0604020202020204" pitchFamily="34" charset="0"/>
              </a:rPr>
              <a:t>DevSecOps</a:t>
            </a:r>
            <a:endParaRPr lang="es-ES" sz="20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contable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de Contingencia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de Depuración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Pruebas de Estrés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Tamaño estimado del espacio en BD y en repositorios requerido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endParaRPr lang="es-ES" sz="20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3D186-7B02-45EA-BBBA-1F1B0D96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433" y="4750534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1697" y="583588"/>
            <a:ext cx="9720072" cy="1499616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1.</a:t>
            </a:r>
            <a:r>
              <a:rPr lang="es-BO" sz="4000" dirty="0">
                <a:solidFill>
                  <a:schemeClr val="accent1"/>
                </a:solidFill>
              </a:rPr>
              <a:t> OBJETIVO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073342" y="6392094"/>
            <a:ext cx="10801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800" dirty="0"/>
              <a:t>9,336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010939" y="2102881"/>
            <a:ext cx="10263075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buClr>
                <a:srgbClr val="FF6600"/>
              </a:buClr>
            </a:pPr>
            <a:r>
              <a:rPr lang="es-ES" b="1" dirty="0">
                <a:solidFill>
                  <a:schemeClr val="tx2"/>
                </a:solidFill>
                <a:cs typeface="Arial" panose="020B0604020202020204" pitchFamily="34" charset="0"/>
              </a:rPr>
              <a:t>Situación Actual:  </a:t>
            </a:r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Se requiere implementar la infraestructura y uso de </a:t>
            </a:r>
            <a:r>
              <a:rPr lang="es-ES" dirty="0" err="1">
                <a:solidFill>
                  <a:schemeClr val="tx2"/>
                </a:solidFill>
                <a:cs typeface="Arial" panose="020B0604020202020204" pitchFamily="34" charset="0"/>
              </a:rPr>
              <a:t>API´s</a:t>
            </a:r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 a través de </a:t>
            </a:r>
            <a:r>
              <a:rPr lang="es-ES" dirty="0" err="1">
                <a:solidFill>
                  <a:schemeClr val="tx2"/>
                </a:solidFill>
                <a:cs typeface="Arial" panose="020B0604020202020204" pitchFamily="34" charset="0"/>
              </a:rPr>
              <a:t>ZConnect</a:t>
            </a:r>
            <a:r>
              <a:rPr lang="es-ES" dirty="0">
                <a:solidFill>
                  <a:schemeClr val="tx2"/>
                </a:solidFill>
                <a:cs typeface="Arial" panose="020B0604020202020204" pitchFamily="34" charset="0"/>
              </a:rPr>
              <a:t> para contar con un Middleware que minimice los impactos a los canales en caso de contingencia además de reducir el indicador de obsolescencia</a:t>
            </a: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.</a:t>
            </a:r>
            <a:endParaRPr lang="es-ES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602796-35FD-4A15-9867-6527C0CA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67" y="5102958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9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1697" y="583588"/>
            <a:ext cx="9720072" cy="1499616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1.</a:t>
            </a:r>
            <a:r>
              <a:rPr lang="es-BO" sz="4000" dirty="0">
                <a:solidFill>
                  <a:schemeClr val="accent1"/>
                </a:solidFill>
              </a:rPr>
              <a:t> ALCANCES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073342" y="6392094"/>
            <a:ext cx="10801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800" dirty="0"/>
              <a:t>9,336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010939" y="2102881"/>
            <a:ext cx="10263075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buClr>
                <a:srgbClr val="FF6600"/>
              </a:buClr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Se realizará la implementación de las Apis Transaccionales </a:t>
            </a:r>
            <a:r>
              <a:rPr lang="es-BO" dirty="0" err="1">
                <a:solidFill>
                  <a:schemeClr val="tx2"/>
                </a:solidFill>
                <a:cs typeface="Arial" panose="020B0604020202020204" pitchFamily="34" charset="0"/>
              </a:rPr>
              <a:t>Zconnect</a:t>
            </a: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 con </a:t>
            </a:r>
            <a:r>
              <a:rPr lang="es-BO" dirty="0" err="1">
                <a:solidFill>
                  <a:schemeClr val="tx2"/>
                </a:solidFill>
                <a:cs typeface="Arial" panose="020B0604020202020204" pitchFamily="34" charset="0"/>
              </a:rPr>
              <a:t>ApiTransaccion</a:t>
            </a: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 de </a:t>
            </a:r>
            <a:r>
              <a:rPr lang="es-BO" dirty="0" err="1">
                <a:solidFill>
                  <a:schemeClr val="tx2"/>
                </a:solidFill>
                <a:cs typeface="Arial" panose="020B0604020202020204" pitchFamily="34" charset="0"/>
              </a:rPr>
              <a:t>Micredito</a:t>
            </a: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 reemplazando todo el flujo anterior de </a:t>
            </a:r>
            <a:r>
              <a:rPr lang="es-BO" dirty="0" err="1">
                <a:solidFill>
                  <a:schemeClr val="tx2"/>
                </a:solidFill>
                <a:cs typeface="Arial" panose="020B0604020202020204" pitchFamily="34" charset="0"/>
              </a:rPr>
              <a:t>Biztalk</a:t>
            </a: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.</a:t>
            </a:r>
            <a:endParaRPr lang="es-ES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602796-35FD-4A15-9867-6527C0CA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67" y="5102958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6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4485" y="785412"/>
            <a:ext cx="11135026" cy="988797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2.</a:t>
            </a:r>
            <a:r>
              <a:rPr lang="es-BO" sz="4000" dirty="0">
                <a:solidFill>
                  <a:schemeClr val="accent1"/>
                </a:solidFill>
              </a:rPr>
              <a:t> Diseño lógico de la solución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23771" y="14230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317500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615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02000" y="1016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C7602796-35FD-4A15-9867-6527C0CA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67" y="5102958"/>
            <a:ext cx="1505160" cy="15051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5960AE7-6CEC-2362-F024-CD942961E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462" y="1449070"/>
            <a:ext cx="5988133" cy="53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8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806060" cy="1499616"/>
          </a:xfrm>
        </p:spPr>
        <p:txBody>
          <a:bodyPr>
            <a:normAutofit/>
          </a:bodyPr>
          <a:lstStyle/>
          <a:p>
            <a:r>
              <a:rPr lang="es-BO" sz="4400" b="1" dirty="0">
                <a:solidFill>
                  <a:schemeClr val="accent1"/>
                </a:solidFill>
              </a:rPr>
              <a:t>3. </a:t>
            </a:r>
            <a:r>
              <a:rPr lang="es-BO" sz="4400" dirty="0">
                <a:solidFill>
                  <a:schemeClr val="accent1"/>
                </a:solidFill>
              </a:rPr>
              <a:t>Diseño de infraestructura HW y SW requerido</a:t>
            </a:r>
            <a:br>
              <a:rPr lang="es-BO" sz="5400" dirty="0">
                <a:solidFill>
                  <a:schemeClr val="accent1"/>
                </a:solidFill>
              </a:rPr>
            </a:br>
            <a:endParaRPr lang="es-B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143C3D6-D8EA-36FD-EBD6-DB80CF3B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663896"/>
            <a:ext cx="11696700" cy="435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1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4376" y="202439"/>
            <a:ext cx="9720072" cy="1499616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4.</a:t>
            </a:r>
            <a:r>
              <a:rPr lang="es-BO" sz="4000" dirty="0">
                <a:solidFill>
                  <a:schemeClr val="accent1"/>
                </a:solidFill>
              </a:rPr>
              <a:t> Esquema de seguridad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F358BF9C-522D-4607-BF05-C73C2495A277}"/>
              </a:ext>
            </a:extLst>
          </p:cNvPr>
          <p:cNvSpPr txBox="1"/>
          <p:nvPr/>
        </p:nvSpPr>
        <p:spPr>
          <a:xfrm>
            <a:off x="767407" y="1816965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Se mantendrá el mismo esquema de seguridad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74EB417-5E12-45A3-94E8-E0D0350C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358" y="111391"/>
            <a:ext cx="1641312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2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B78DF-70EE-4129-9690-9BF87E4D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5.</a:t>
            </a:r>
            <a:r>
              <a:rPr lang="es-BO" sz="4000" dirty="0">
                <a:solidFill>
                  <a:schemeClr val="accent1"/>
                </a:solidFill>
              </a:rPr>
              <a:t> Esquema PCI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9717FCA4-6E10-4DB8-9FDA-B8CBA0953A09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49F2AF-F9D8-4031-8C9C-28576B20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6.</a:t>
            </a:r>
            <a:r>
              <a:rPr lang="es-BO" sz="4000" dirty="0">
                <a:solidFill>
                  <a:schemeClr val="accent1"/>
                </a:solidFill>
              </a:rPr>
              <a:t> Impacto en facturación 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11229FAC-641A-42B9-BCEE-9878706BDA77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06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43142</TotalTime>
  <Words>372</Words>
  <Application>Microsoft Office PowerPoint</Application>
  <PresentationFormat>Panorámica</PresentationFormat>
  <Paragraphs>56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Tw Cen MT</vt:lpstr>
      <vt:lpstr>Tw Cen MT Condensed</vt:lpstr>
      <vt:lpstr>Webdings</vt:lpstr>
      <vt:lpstr>Wingdings 3</vt:lpstr>
      <vt:lpstr>Integral</vt:lpstr>
      <vt:lpstr>Presentación de PowerPoint</vt:lpstr>
      <vt:lpstr>CONTENIDO</vt:lpstr>
      <vt:lpstr>1. OBJETIVO</vt:lpstr>
      <vt:lpstr>1. ALCANCES</vt:lpstr>
      <vt:lpstr>2. Diseño lógico de la solución</vt:lpstr>
      <vt:lpstr>3. Diseño de infraestructura HW y SW requerido </vt:lpstr>
      <vt:lpstr>4. Esquema de seguridad</vt:lpstr>
      <vt:lpstr>5. Esquema PCI</vt:lpstr>
      <vt:lpstr>6. Impacto en facturación </vt:lpstr>
      <vt:lpstr>7. Impacto DWH</vt:lpstr>
      <vt:lpstr>8. Impacto UIF</vt:lpstr>
      <vt:lpstr>9. DevSecOps</vt:lpstr>
      <vt:lpstr>10. Esquema Contable</vt:lpstr>
      <vt:lpstr>11. Esquema de Contingencia</vt:lpstr>
      <vt:lpstr>12. Esquema de DEPURACIÓN</vt:lpstr>
      <vt:lpstr>13. PRUEBAS DE ESTRÉS</vt:lpstr>
      <vt:lpstr>14. Tamaño estimado del espacio en BD y en repositorios requerido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- Plantilla Arquitectura</dc:title>
  <dc:creator>gustavo enriquez arias</dc:creator>
  <cp:lastModifiedBy>Toro Salas Douglas Alejandro</cp:lastModifiedBy>
  <cp:revision>745</cp:revision>
  <dcterms:created xsi:type="dcterms:W3CDTF">2015-11-12T13:46:02Z</dcterms:created>
  <dcterms:modified xsi:type="dcterms:W3CDTF">2023-11-03T19:20:12Z</dcterms:modified>
</cp:coreProperties>
</file>