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256" r:id="rId2"/>
    <p:sldId id="292" r:id="rId3"/>
    <p:sldId id="322" r:id="rId4"/>
    <p:sldId id="323" r:id="rId5"/>
    <p:sldId id="283" r:id="rId6"/>
    <p:sldId id="309" r:id="rId7"/>
    <p:sldId id="310" r:id="rId8"/>
    <p:sldId id="267" r:id="rId9"/>
    <p:sldId id="293" r:id="rId10"/>
    <p:sldId id="294" r:id="rId11"/>
    <p:sldId id="266" r:id="rId12"/>
    <p:sldId id="317" r:id="rId13"/>
    <p:sldId id="268" r:id="rId14"/>
    <p:sldId id="258" r:id="rId15"/>
    <p:sldId id="265" r:id="rId16"/>
    <p:sldId id="318" r:id="rId17"/>
    <p:sldId id="286" r:id="rId18"/>
    <p:sldId id="302" r:id="rId19"/>
    <p:sldId id="303" r:id="rId20"/>
    <p:sldId id="319" r:id="rId21"/>
    <p:sldId id="263" r:id="rId22"/>
    <p:sldId id="270" r:id="rId23"/>
    <p:sldId id="271" r:id="rId24"/>
    <p:sldId id="273" r:id="rId25"/>
    <p:sldId id="275" r:id="rId26"/>
    <p:sldId id="262" r:id="rId27"/>
    <p:sldId id="287" r:id="rId28"/>
    <p:sldId id="320" r:id="rId29"/>
    <p:sldId id="321" r:id="rId30"/>
    <p:sldId id="311" r:id="rId31"/>
    <p:sldId id="312" r:id="rId32"/>
    <p:sldId id="313" r:id="rId33"/>
    <p:sldId id="314" r:id="rId34"/>
    <p:sldId id="315" r:id="rId35"/>
    <p:sldId id="316" r:id="rId36"/>
    <p:sldId id="276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D0010"/>
    <a:srgbClr val="00ADCD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Stijl, gemiddeld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Stijl, gemiddeld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Stijl, licht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06" autoAdjust="0"/>
    <p:restoredTop sz="94660"/>
  </p:normalViewPr>
  <p:slideViewPr>
    <p:cSldViewPr>
      <p:cViewPr varScale="1">
        <p:scale>
          <a:sx n="84" d="100"/>
          <a:sy n="84" d="100"/>
        </p:scale>
        <p:origin x="1070" y="48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nl-NL" dirty="0" err="1" smtClean="0"/>
              <a:t>Students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background</a:t>
            </a:r>
            <a:endParaRPr lang="nl-NL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Blad1!$H$35</c:f>
              <c:strCache>
                <c:ptCount val="1"/>
                <c:pt idx="0">
                  <c:v>MBO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Blad1!$I$35:$K$35</c:f>
              <c:numCache>
                <c:formatCode>General</c:formatCode>
                <c:ptCount val="3"/>
                <c:pt idx="0">
                  <c:v>20</c:v>
                </c:pt>
                <c:pt idx="1">
                  <c:v>30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10-4F4D-9634-E34E1B2D4C60}"/>
            </c:ext>
          </c:extLst>
        </c:ser>
        <c:ser>
          <c:idx val="1"/>
          <c:order val="1"/>
          <c:tx>
            <c:strRef>
              <c:f>Blad1!$H$36</c:f>
              <c:strCache>
                <c:ptCount val="1"/>
                <c:pt idx="0">
                  <c:v>HAVO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Blad1!$I$36:$K$36</c:f>
              <c:numCache>
                <c:formatCode>General</c:formatCode>
                <c:ptCount val="3"/>
                <c:pt idx="0">
                  <c:v>80</c:v>
                </c:pt>
                <c:pt idx="1">
                  <c:v>100</c:v>
                </c:pt>
                <c:pt idx="2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10-4F4D-9634-E34E1B2D4C60}"/>
            </c:ext>
          </c:extLst>
        </c:ser>
        <c:ser>
          <c:idx val="2"/>
          <c:order val="2"/>
          <c:tx>
            <c:strRef>
              <c:f>Blad1!$H$37</c:f>
              <c:strCache>
                <c:ptCount val="1"/>
                <c:pt idx="0">
                  <c:v>VWO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-3.1721325258154535E-3"/>
                  <c:y val="-3.020054509309841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A810-4F4D-9634-E34E1B2D4C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Blad1!$I$37:$K$37</c:f>
              <c:numCache>
                <c:formatCode>General</c:formatCode>
                <c:ptCount val="3"/>
                <c:pt idx="0">
                  <c:v>10</c:v>
                </c:pt>
                <c:pt idx="1">
                  <c:v>15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10-4F4D-9634-E34E1B2D4C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4666624"/>
        <c:axId val="144668160"/>
      </c:barChart>
      <c:catAx>
        <c:axId val="144666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4668160"/>
        <c:crosses val="autoZero"/>
        <c:auto val="1"/>
        <c:lblAlgn val="ctr"/>
        <c:lblOffset val="100"/>
        <c:noMultiLvlLbl val="0"/>
      </c:catAx>
      <c:valAx>
        <c:axId val="1446681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nl-NL"/>
          </a:p>
        </c:txPr>
        <c:crossAx val="14466662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050"/>
          </a:pPr>
          <a:endParaRPr lang="nl-NL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nl-NL" dirty="0" err="1" smtClean="0"/>
              <a:t>Students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background</a:t>
            </a:r>
            <a:endParaRPr lang="nl-NL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2555796150481188"/>
          <c:y val="0.19480351414406533"/>
          <c:w val="0.71251268591425965"/>
          <c:h val="0.6892166083406235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Blad1!$H$35</c:f>
              <c:strCache>
                <c:ptCount val="1"/>
                <c:pt idx="0">
                  <c:v>MBO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Blad1!$I$35:$K$35</c:f>
              <c:numCache>
                <c:formatCode>General</c:formatCode>
                <c:ptCount val="3"/>
                <c:pt idx="0">
                  <c:v>20</c:v>
                </c:pt>
                <c:pt idx="1">
                  <c:v>30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76-450A-9318-8A0DEE195A47}"/>
            </c:ext>
          </c:extLst>
        </c:ser>
        <c:ser>
          <c:idx val="1"/>
          <c:order val="1"/>
          <c:tx>
            <c:strRef>
              <c:f>Blad1!$H$36</c:f>
              <c:strCache>
                <c:ptCount val="1"/>
                <c:pt idx="0">
                  <c:v>HAVO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Blad1!$I$36:$K$36</c:f>
              <c:numCache>
                <c:formatCode>General</c:formatCode>
                <c:ptCount val="3"/>
                <c:pt idx="0">
                  <c:v>80</c:v>
                </c:pt>
                <c:pt idx="1">
                  <c:v>100</c:v>
                </c:pt>
                <c:pt idx="2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76-450A-9318-8A0DEE195A47}"/>
            </c:ext>
          </c:extLst>
        </c:ser>
        <c:ser>
          <c:idx val="2"/>
          <c:order val="2"/>
          <c:tx>
            <c:strRef>
              <c:f>Blad1!$H$37</c:f>
              <c:strCache>
                <c:ptCount val="1"/>
                <c:pt idx="0">
                  <c:v>VWO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-5.5555555555555558E-3"/>
                  <c:y val="-5.55555555555555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B876-450A-9318-8A0DEE195A4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Blad1!$I$37:$K$37</c:f>
              <c:numCache>
                <c:formatCode>General</c:formatCode>
                <c:ptCount val="3"/>
                <c:pt idx="0">
                  <c:v>10</c:v>
                </c:pt>
                <c:pt idx="1">
                  <c:v>15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876-450A-9318-8A0DEE195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4226176"/>
        <c:axId val="144227712"/>
      </c:barChart>
      <c:catAx>
        <c:axId val="1442261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4227712"/>
        <c:crosses val="autoZero"/>
        <c:auto val="1"/>
        <c:lblAlgn val="ctr"/>
        <c:lblOffset val="100"/>
        <c:noMultiLvlLbl val="0"/>
      </c:catAx>
      <c:valAx>
        <c:axId val="1442277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442261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nl-NL" dirty="0" err="1" smtClean="0"/>
              <a:t>Students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by</a:t>
            </a:r>
            <a:r>
              <a:rPr lang="nl-NL" baseline="0" dirty="0" smtClean="0"/>
              <a:t> background</a:t>
            </a:r>
            <a:endParaRPr lang="nl-NL" dirty="0"/>
          </a:p>
        </c:rich>
      </c:tx>
      <c:layout/>
      <c:overlay val="0"/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Blad1!$H$35</c:f>
              <c:strCache>
                <c:ptCount val="1"/>
                <c:pt idx="0">
                  <c:v>MBO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Blad1!$I$35:$K$35</c:f>
              <c:numCache>
                <c:formatCode>General</c:formatCode>
                <c:ptCount val="3"/>
                <c:pt idx="0">
                  <c:v>20</c:v>
                </c:pt>
                <c:pt idx="1">
                  <c:v>30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64-4ED1-A4A4-E069D9ECFC08}"/>
            </c:ext>
          </c:extLst>
        </c:ser>
        <c:ser>
          <c:idx val="1"/>
          <c:order val="1"/>
          <c:tx>
            <c:strRef>
              <c:f>Blad1!$H$36</c:f>
              <c:strCache>
                <c:ptCount val="1"/>
                <c:pt idx="0">
                  <c:v>HAVO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Blad1!$I$36:$K$36</c:f>
              <c:numCache>
                <c:formatCode>General</c:formatCode>
                <c:ptCount val="3"/>
                <c:pt idx="0">
                  <c:v>80</c:v>
                </c:pt>
                <c:pt idx="1">
                  <c:v>100</c:v>
                </c:pt>
                <c:pt idx="2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64-4ED1-A4A4-E069D9ECFC08}"/>
            </c:ext>
          </c:extLst>
        </c:ser>
        <c:ser>
          <c:idx val="2"/>
          <c:order val="2"/>
          <c:tx>
            <c:strRef>
              <c:f>Blad1!$H$37</c:f>
              <c:strCache>
                <c:ptCount val="1"/>
                <c:pt idx="0">
                  <c:v>VWO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-5.5555555555555558E-3"/>
                  <c:y val="-5.55555555555555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ED64-4ED1-A4A4-E069D9ECFC0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Blad1!$I$34:$K$34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Blad1!$I$37:$K$37</c:f>
              <c:numCache>
                <c:formatCode>General</c:formatCode>
                <c:ptCount val="3"/>
                <c:pt idx="0">
                  <c:v>10</c:v>
                </c:pt>
                <c:pt idx="1">
                  <c:v>15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D64-4ED1-A4A4-E069D9ECFC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0971904"/>
        <c:axId val="143761408"/>
      </c:barChart>
      <c:catAx>
        <c:axId val="130971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3761408"/>
        <c:crosses val="autoZero"/>
        <c:auto val="1"/>
        <c:lblAlgn val="ctr"/>
        <c:lblOffset val="100"/>
        <c:noMultiLvlLbl val="0"/>
      </c:catAx>
      <c:valAx>
        <c:axId val="143761408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crossAx val="1309719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12/3/2018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12/3/2018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12/3/2018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12/3/2018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12/3/2018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tutorial/categorical.html" TargetMode="External"/><Relationship Id="rId2" Type="http://schemas.openxmlformats.org/officeDocument/2006/relationships/hyperlink" Target="http://pbpython.com/pandas-crosstab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aborn.pydata.org/tutorial/categorical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gtales.wordpress.com/2016/06/06/congratulations-barbarplot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gtales.wordpress.com/2016/06/06/congratulations-barbarplot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gate.net/publication/236328925_Does_Chocolate_Consumption_Really_Boost_Nobel_Award_Chances_The_Peril_of_Over-Interpreting_Correlations_in_Health_Studies/file/60b7d517e23464d806.pdf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generated/seaborn.scatterplot.html" TargetMode="External"/><Relationship Id="rId2" Type="http://schemas.openxmlformats.org/officeDocument/2006/relationships/hyperlink" Target="https://seaborn.pydata.org/generated/seaborn.pairplo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nalexkeen.com/correlation-in-python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gtales.wordpress.com/2016/06/06/congratulations-barbarplot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954107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W4 L2: associations between variables</a:t>
            </a:r>
            <a:endParaRPr lang="en-US" sz="24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336550"/>
          </a:xfrm>
        </p:spPr>
        <p:txBody>
          <a:bodyPr/>
          <a:lstStyle/>
          <a:p>
            <a:r>
              <a:rPr lang="en-US" dirty="0" smtClean="0"/>
              <a:t>Jonas Moons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1787174" y="5517232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All</a:t>
            </a:r>
            <a:r>
              <a:rPr lang="nl-NL" sz="1200" dirty="0" smtClean="0"/>
              <a:t> images are </a:t>
            </a:r>
            <a:r>
              <a:rPr lang="nl-NL" sz="1200" dirty="0" err="1" smtClean="0"/>
              <a:t>either</a:t>
            </a:r>
            <a:r>
              <a:rPr lang="nl-NL" sz="1200" dirty="0" smtClean="0"/>
              <a:t> </a:t>
            </a:r>
            <a:r>
              <a:rPr lang="nl-NL" sz="1200" dirty="0" err="1" smtClean="0"/>
              <a:t>own</a:t>
            </a:r>
            <a:r>
              <a:rPr lang="nl-NL" sz="1200" dirty="0" smtClean="0"/>
              <a:t> </a:t>
            </a:r>
            <a:r>
              <a:rPr lang="nl-NL" sz="1200" dirty="0" err="1" smtClean="0"/>
              <a:t>work</a:t>
            </a:r>
            <a:r>
              <a:rPr lang="nl-NL" sz="1200" dirty="0" smtClean="0"/>
              <a:t>, public domain, CC-</a:t>
            </a:r>
            <a:r>
              <a:rPr lang="nl-NL" sz="1200" dirty="0" err="1" smtClean="0"/>
              <a:t>licensed</a:t>
            </a:r>
            <a:r>
              <a:rPr lang="nl-NL" sz="1200" dirty="0" smtClean="0"/>
              <a:t> or fair </a:t>
            </a:r>
            <a:r>
              <a:rPr lang="nl-NL" sz="1200" dirty="0" err="1" smtClean="0"/>
              <a:t>use</a:t>
            </a:r>
            <a:endParaRPr lang="nl-NL" sz="1200" dirty="0" smtClean="0"/>
          </a:p>
          <a:p>
            <a:r>
              <a:rPr lang="nl-NL" sz="1200" dirty="0" err="1" smtClean="0"/>
              <a:t>Credits</a:t>
            </a:r>
            <a:r>
              <a:rPr lang="nl-NL" sz="1200" dirty="0" smtClean="0"/>
              <a:t> on last slide</a:t>
            </a:r>
            <a:endParaRPr lang="nl-N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Quiz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625608"/>
          </a:xfrm>
        </p:spPr>
        <p:txBody>
          <a:bodyPr/>
          <a:lstStyle/>
          <a:p>
            <a:r>
              <a:rPr lang="nl-NL" dirty="0" err="1" smtClean="0"/>
              <a:t>Heart</a:t>
            </a:r>
            <a:r>
              <a:rPr lang="nl-NL" dirty="0" smtClean="0"/>
              <a:t> </a:t>
            </a:r>
            <a:r>
              <a:rPr lang="nl-NL" dirty="0" err="1" smtClean="0"/>
              <a:t>rate</a:t>
            </a:r>
            <a:r>
              <a:rPr lang="nl-NL" dirty="0" smtClean="0"/>
              <a:t> = ratio</a:t>
            </a:r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School </a:t>
            </a:r>
            <a:r>
              <a:rPr lang="nl-NL" dirty="0" err="1" smtClean="0"/>
              <a:t>grade</a:t>
            </a:r>
            <a:r>
              <a:rPr lang="nl-NL" dirty="0" smtClean="0"/>
              <a:t> (1-10) = </a:t>
            </a:r>
            <a:r>
              <a:rPr lang="nl-NL" dirty="0" err="1" smtClean="0"/>
              <a:t>ordinal</a:t>
            </a:r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Hair </a:t>
            </a:r>
            <a:r>
              <a:rPr lang="nl-NL" dirty="0" err="1" smtClean="0"/>
              <a:t>color</a:t>
            </a:r>
            <a:r>
              <a:rPr lang="nl-NL" dirty="0" smtClean="0"/>
              <a:t> = </a:t>
            </a:r>
            <a:r>
              <a:rPr lang="nl-NL" dirty="0" err="1" smtClean="0"/>
              <a:t>nominal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848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11820"/>
            <a:ext cx="6172200" cy="1077218"/>
          </a:xfrm>
        </p:spPr>
        <p:txBody>
          <a:bodyPr/>
          <a:lstStyle/>
          <a:p>
            <a:r>
              <a:rPr lang="nl-NL" dirty="0" smtClean="0"/>
              <a:t>Independent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dependent</a:t>
            </a:r>
            <a:r>
              <a:rPr lang="nl-NL" dirty="0" smtClean="0"/>
              <a:t> variables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278094"/>
          </a:xfrm>
        </p:spPr>
        <p:txBody>
          <a:bodyPr/>
          <a:lstStyle/>
          <a:p>
            <a:r>
              <a:rPr lang="nl-NL" sz="2000" dirty="0" smtClean="0"/>
              <a:t>A </a:t>
            </a:r>
            <a:r>
              <a:rPr lang="nl-NL" sz="2000" i="1" dirty="0" err="1" smtClean="0"/>
              <a:t>dependent</a:t>
            </a:r>
            <a:r>
              <a:rPr lang="nl-NL" sz="2000" i="1" dirty="0" smtClean="0"/>
              <a:t> </a:t>
            </a:r>
            <a:r>
              <a:rPr lang="nl-NL" sz="2000" dirty="0" smtClean="0"/>
              <a:t>(Y)</a:t>
            </a:r>
            <a:r>
              <a:rPr lang="nl-NL" sz="2000" i="1" dirty="0" smtClean="0"/>
              <a:t> </a:t>
            </a:r>
            <a:r>
              <a:rPr lang="nl-NL" sz="2000" dirty="0" err="1" smtClean="0"/>
              <a:t>variable</a:t>
            </a:r>
            <a:r>
              <a:rPr lang="nl-NL" sz="2000" dirty="0" smtClean="0"/>
              <a:t> is </a:t>
            </a:r>
            <a:r>
              <a:rPr lang="nl-NL" sz="2000" dirty="0" err="1" smtClean="0"/>
              <a:t>studied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changes </a:t>
            </a:r>
            <a:r>
              <a:rPr lang="nl-NL" sz="2000" dirty="0" err="1" smtClean="0"/>
              <a:t>when</a:t>
            </a:r>
            <a:r>
              <a:rPr lang="nl-NL" sz="2000" dirty="0" smtClean="0"/>
              <a:t> the </a:t>
            </a:r>
            <a:r>
              <a:rPr lang="nl-NL" sz="2000" i="1" dirty="0" smtClean="0"/>
              <a:t>independent </a:t>
            </a:r>
            <a:r>
              <a:rPr lang="nl-NL" sz="2000" dirty="0" smtClean="0"/>
              <a:t>(X) </a:t>
            </a:r>
            <a:r>
              <a:rPr lang="nl-NL" sz="2000" dirty="0" err="1" smtClean="0"/>
              <a:t>variable</a:t>
            </a:r>
            <a:r>
              <a:rPr lang="nl-NL" sz="2000" dirty="0" smtClean="0"/>
              <a:t>(s) changes</a:t>
            </a:r>
          </a:p>
          <a:p>
            <a:endParaRPr lang="nl-NL" sz="2000" dirty="0"/>
          </a:p>
          <a:p>
            <a:r>
              <a:rPr lang="nl-NL" sz="2000" dirty="0" err="1" smtClean="0"/>
              <a:t>Example</a:t>
            </a:r>
            <a:r>
              <a:rPr lang="nl-NL" sz="2000" dirty="0" smtClean="0"/>
              <a:t>: </a:t>
            </a:r>
          </a:p>
          <a:p>
            <a:pPr lvl="1"/>
            <a:r>
              <a:rPr lang="nl-NL" sz="2000" dirty="0" smtClean="0"/>
              <a:t>independent variables: </a:t>
            </a:r>
            <a:r>
              <a:rPr lang="nl-NL" sz="2000" dirty="0" err="1" smtClean="0"/>
              <a:t>boredom</a:t>
            </a:r>
            <a:r>
              <a:rPr lang="nl-NL" sz="2000" dirty="0" smtClean="0"/>
              <a:t>, </a:t>
            </a:r>
            <a:r>
              <a:rPr lang="nl-NL" sz="2000" dirty="0" err="1" smtClean="0"/>
              <a:t>age</a:t>
            </a:r>
            <a:endParaRPr lang="nl-NL" sz="2000" dirty="0" smtClean="0"/>
          </a:p>
          <a:p>
            <a:pPr lvl="1"/>
            <a:r>
              <a:rPr lang="nl-NL" sz="2000" dirty="0" err="1" smtClean="0"/>
              <a:t>dependent</a:t>
            </a:r>
            <a:r>
              <a:rPr lang="nl-NL" sz="2000" dirty="0" smtClean="0"/>
              <a:t>: </a:t>
            </a:r>
            <a:r>
              <a:rPr lang="nl-NL" sz="2000" dirty="0" err="1" smtClean="0"/>
              <a:t>social</a:t>
            </a:r>
            <a:r>
              <a:rPr lang="nl-NL" sz="2000" dirty="0" smtClean="0"/>
              <a:t> media </a:t>
            </a:r>
            <a:r>
              <a:rPr lang="nl-NL" sz="2000" dirty="0" err="1" smtClean="0"/>
              <a:t>use</a:t>
            </a:r>
            <a:endParaRPr lang="nl-NL" sz="2000" dirty="0" smtClean="0"/>
          </a:p>
          <a:p>
            <a:pPr marL="533400" lvl="1" indent="0">
              <a:buNone/>
            </a:pPr>
            <a:endParaRPr lang="nl-NL" sz="2000" dirty="0"/>
          </a:p>
          <a:p>
            <a:r>
              <a:rPr lang="nl-NL" sz="2000" dirty="0" smtClean="0"/>
              <a:t>Correlation is </a:t>
            </a:r>
            <a:r>
              <a:rPr lang="nl-NL" sz="2000" dirty="0" err="1" smtClean="0"/>
              <a:t>not</a:t>
            </a:r>
            <a:r>
              <a:rPr lang="nl-NL" sz="2000" dirty="0" smtClean="0"/>
              <a:t> </a:t>
            </a:r>
            <a:r>
              <a:rPr lang="nl-NL" sz="2000" dirty="0" err="1" smtClean="0"/>
              <a:t>causation</a:t>
            </a:r>
            <a:r>
              <a:rPr lang="nl-NL" sz="2000" dirty="0" smtClean="0"/>
              <a:t>! Ice cream sales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drownings</a:t>
            </a:r>
            <a:r>
              <a:rPr lang="nl-NL" sz="2000" dirty="0" smtClean="0"/>
              <a:t> are </a:t>
            </a:r>
            <a:r>
              <a:rPr lang="nl-NL" sz="2000" dirty="0" err="1" smtClean="0"/>
              <a:t>correlated</a:t>
            </a:r>
            <a:r>
              <a:rPr lang="nl-NL" sz="2000" dirty="0" smtClean="0"/>
              <a:t>, but ice cream sales </a:t>
            </a:r>
            <a:r>
              <a:rPr lang="nl-NL" sz="2000" dirty="0" err="1" smtClean="0"/>
              <a:t>don’t</a:t>
            </a:r>
            <a:r>
              <a:rPr lang="nl-NL" sz="2000" dirty="0" smtClean="0"/>
              <a:t> </a:t>
            </a:r>
            <a:r>
              <a:rPr lang="nl-NL" sz="2000" dirty="0" err="1" smtClean="0"/>
              <a:t>cause</a:t>
            </a:r>
            <a:r>
              <a:rPr lang="nl-NL" sz="2000" dirty="0" smtClean="0"/>
              <a:t> </a:t>
            </a:r>
            <a:r>
              <a:rPr lang="nl-NL" sz="2000" dirty="0" err="1" smtClean="0"/>
              <a:t>drownings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i="1" dirty="0" smtClean="0"/>
              <a:t>Target </a:t>
            </a:r>
            <a:r>
              <a:rPr lang="nl-NL" sz="2000" dirty="0" smtClean="0"/>
              <a:t>(Y)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i="1" dirty="0" smtClean="0"/>
              <a:t>predictor </a:t>
            </a:r>
            <a:r>
              <a:rPr lang="nl-NL" sz="2000" dirty="0" smtClean="0"/>
              <a:t>(X) are </a:t>
            </a:r>
            <a:r>
              <a:rPr lang="nl-NL" sz="2000" dirty="0" err="1" smtClean="0"/>
              <a:t>used</a:t>
            </a:r>
            <a:r>
              <a:rPr lang="nl-NL" sz="2000" dirty="0" smtClean="0"/>
              <a:t> more in the machine </a:t>
            </a:r>
            <a:r>
              <a:rPr lang="nl-NL" sz="2000" dirty="0" err="1" smtClean="0"/>
              <a:t>learning</a:t>
            </a:r>
            <a:r>
              <a:rPr lang="nl-NL" sz="2000" dirty="0" smtClean="0"/>
              <a:t> </a:t>
            </a:r>
            <a:r>
              <a:rPr lang="nl-NL" sz="2000" dirty="0" err="1" smtClean="0"/>
              <a:t>world</a:t>
            </a:r>
            <a:endParaRPr lang="nl-NL" sz="2000" i="1" dirty="0"/>
          </a:p>
        </p:txBody>
      </p:sp>
    </p:spTree>
    <p:extLst>
      <p:ext uri="{BB962C8B-B14F-4D97-AF65-F5344CB8AC3E}">
        <p14:creationId xmlns:p14="http://schemas.microsoft.com/office/powerpoint/2010/main" val="131721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706177"/>
          </a:xfrm>
        </p:spPr>
        <p:txBody>
          <a:bodyPr/>
          <a:lstStyle/>
          <a:p>
            <a:r>
              <a:rPr lang="nl-NL" sz="2400" dirty="0" err="1" smtClean="0"/>
              <a:t>Terminology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1 or 2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variables</a:t>
            </a:r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</a:t>
            </a:r>
            <a:r>
              <a:rPr lang="nl-NL" sz="2400" dirty="0" err="1" smtClean="0"/>
              <a:t>relation</a:t>
            </a:r>
            <a:r>
              <a:rPr lang="nl-NL" sz="2400" dirty="0" smtClean="0"/>
              <a:t> </a:t>
            </a:r>
            <a:r>
              <a:rPr lang="nl-NL" sz="2400" dirty="0" err="1" smtClean="0"/>
              <a:t>between</a:t>
            </a:r>
            <a:r>
              <a:rPr lang="nl-NL" sz="2400" dirty="0" smtClean="0"/>
              <a:t>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&amp; </a:t>
            </a:r>
            <a:r>
              <a:rPr lang="nl-NL" sz="2400" dirty="0" err="1" smtClean="0"/>
              <a:t>quantitative</a:t>
            </a:r>
            <a:r>
              <a:rPr lang="nl-NL" sz="2400" dirty="0" smtClean="0"/>
              <a:t> variables</a:t>
            </a:r>
          </a:p>
          <a:p>
            <a:endParaRPr lang="nl-NL" sz="2400" dirty="0" smtClean="0"/>
          </a:p>
          <a:p>
            <a:r>
              <a:rPr lang="nl-NL" sz="2400" dirty="0"/>
              <a:t>Hypothesis </a:t>
            </a:r>
            <a:r>
              <a:rPr lang="nl-NL" sz="2400" dirty="0" err="1"/>
              <a:t>testing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Correlation</a:t>
            </a:r>
          </a:p>
          <a:p>
            <a:endParaRPr lang="nl-NL" sz="2400" dirty="0" smtClean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367263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Bar </a:t>
            </a:r>
            <a:r>
              <a:rPr lang="nl-NL" dirty="0" err="1" smtClean="0"/>
              <a:t>charts</a:t>
            </a:r>
            <a:endParaRPr lang="nl-NL" dirty="0"/>
          </a:p>
        </p:txBody>
      </p:sp>
      <p:graphicFrame>
        <p:nvGraphicFramePr>
          <p:cNvPr id="4" name="Grafiek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248560"/>
              </p:ext>
            </p:extLst>
          </p:nvPr>
        </p:nvGraphicFramePr>
        <p:xfrm>
          <a:off x="4860032" y="1420490"/>
          <a:ext cx="4212976" cy="2512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ek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5869365"/>
              </p:ext>
            </p:extLst>
          </p:nvPr>
        </p:nvGraphicFramePr>
        <p:xfrm>
          <a:off x="107504" y="1420490"/>
          <a:ext cx="4253072" cy="2512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afiek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426039"/>
              </p:ext>
            </p:extLst>
          </p:nvPr>
        </p:nvGraphicFramePr>
        <p:xfrm>
          <a:off x="2438400" y="39330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76589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Crosstables</a:t>
            </a:r>
            <a:endParaRPr lang="nl-NL" dirty="0"/>
          </a:p>
        </p:txBody>
      </p:sp>
      <p:graphicFrame>
        <p:nvGraphicFramePr>
          <p:cNvPr id="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60396"/>
              </p:ext>
            </p:extLst>
          </p:nvPr>
        </p:nvGraphicFramePr>
        <p:xfrm>
          <a:off x="323528" y="2662285"/>
          <a:ext cx="3744415" cy="187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l-NL" sz="1200" dirty="0" smtClean="0"/>
                        <a:t>Gender</a:t>
                      </a:r>
                      <a:endParaRPr lang="nl-NL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nl-NL" sz="1200" b="1" dirty="0" err="1" smtClean="0"/>
                        <a:t>Region</a:t>
                      </a:r>
                      <a:endParaRPr lang="nl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Male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Female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1" dirty="0" smtClean="0"/>
                        <a:t>Total</a:t>
                      </a:r>
                      <a:endParaRPr lang="nl-NL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nl-NL" sz="1200" b="0" dirty="0" smtClean="0"/>
                        <a:t>Central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dirty="0" smtClean="0"/>
                        <a:t>10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dirty="0" smtClean="0"/>
                        <a:t>1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11</a:t>
                      </a:r>
                      <a:endParaRPr lang="nl-N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nl-NL" sz="1200" b="0" dirty="0" smtClean="0"/>
                        <a:t>North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dirty="0" smtClean="0"/>
                        <a:t>7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dirty="0" smtClean="0"/>
                        <a:t>5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12</a:t>
                      </a:r>
                      <a:endParaRPr lang="nl-N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nl-NL" sz="1200" b="0" dirty="0" smtClean="0"/>
                        <a:t>South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dirty="0" smtClean="0"/>
                        <a:t>4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dirty="0" smtClean="0"/>
                        <a:t>3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7</a:t>
                      </a:r>
                      <a:endParaRPr lang="nl-N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nl-NL" sz="1200" b="1" dirty="0" smtClean="0"/>
                        <a:t>Total</a:t>
                      </a:r>
                      <a:endParaRPr lang="nl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21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9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30</a:t>
                      </a:r>
                      <a:endParaRPr lang="nl-NL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50825"/>
              </p:ext>
            </p:extLst>
          </p:nvPr>
        </p:nvGraphicFramePr>
        <p:xfrm>
          <a:off x="4680546" y="4063021"/>
          <a:ext cx="3963392" cy="20162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6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37"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l-NL" sz="1200" dirty="0" smtClean="0"/>
                        <a:t>Gender</a:t>
                      </a:r>
                      <a:endParaRPr lang="nl-NL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nl-NL" sz="1200" b="1" dirty="0" err="1" smtClean="0"/>
                        <a:t>Region</a:t>
                      </a:r>
                      <a:endParaRPr lang="nl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Male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Female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1" dirty="0" smtClean="0"/>
                        <a:t>Total</a:t>
                      </a:r>
                      <a:endParaRPr lang="nl-NL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Central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91%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9%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North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/>
                        <a:t>58%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42%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South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/>
                        <a:t>57%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43%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nl-NL" sz="1200" b="1" dirty="0" smtClean="0"/>
                        <a:t>Total</a:t>
                      </a:r>
                      <a:endParaRPr lang="nl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70%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30%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247573"/>
              </p:ext>
            </p:extLst>
          </p:nvPr>
        </p:nvGraphicFramePr>
        <p:xfrm>
          <a:off x="4680546" y="1052734"/>
          <a:ext cx="3963392" cy="20774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02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239"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l-NL" sz="1200" dirty="0" smtClean="0"/>
                        <a:t>Gender</a:t>
                      </a:r>
                      <a:endParaRPr lang="nl-NL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239">
                <a:tc>
                  <a:txBody>
                    <a:bodyPr/>
                    <a:lstStyle/>
                    <a:p>
                      <a:r>
                        <a:rPr lang="nl-NL" sz="1200" b="1" dirty="0" err="1" smtClean="0"/>
                        <a:t>Region</a:t>
                      </a:r>
                      <a:endParaRPr lang="nl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Male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0" dirty="0" smtClean="0"/>
                        <a:t>Female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b="1" dirty="0" smtClean="0"/>
                        <a:t>Total</a:t>
                      </a:r>
                      <a:endParaRPr lang="nl-NL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239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Central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48%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11%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37%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239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North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/>
                        <a:t>33%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56%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40%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239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South</a:t>
                      </a:r>
                      <a:endParaRPr lang="nl-NL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/>
                        <a:t>19%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 dirty="0"/>
                        <a:t>33%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23%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239">
                <a:tc>
                  <a:txBody>
                    <a:bodyPr/>
                    <a:lstStyle/>
                    <a:p>
                      <a:r>
                        <a:rPr lang="nl-NL" sz="1200" b="1" dirty="0" smtClean="0"/>
                        <a:t>Total</a:t>
                      </a:r>
                      <a:endParaRPr lang="nl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b="0" u="none" strike="noStrike" dirty="0"/>
                        <a:t>100%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4680546" y="3271633"/>
            <a:ext cx="3963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Column percentages: </a:t>
            </a:r>
            <a:r>
              <a:rPr lang="nl-NL" dirty="0" err="1" smtClean="0"/>
              <a:t>distribution</a:t>
            </a:r>
            <a:r>
              <a:rPr lang="nl-NL" dirty="0" smtClean="0"/>
              <a:t> of men/</a:t>
            </a:r>
            <a:r>
              <a:rPr lang="nl-NL" dirty="0" err="1" smtClean="0"/>
              <a:t>women</a:t>
            </a:r>
            <a:r>
              <a:rPr lang="nl-NL" dirty="0" smtClean="0"/>
              <a:t> over </a:t>
            </a:r>
            <a:r>
              <a:rPr lang="nl-NL" dirty="0" err="1" smtClean="0"/>
              <a:t>region</a:t>
            </a:r>
            <a:r>
              <a:rPr lang="nl-NL" dirty="0" err="1"/>
              <a:t>s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4680546" y="6220708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Row</a:t>
            </a:r>
            <a:r>
              <a:rPr lang="nl-NL" dirty="0" smtClean="0"/>
              <a:t> percentages: ratio of men/</a:t>
            </a:r>
            <a:r>
              <a:rPr lang="nl-NL" dirty="0" err="1" smtClean="0"/>
              <a:t>women</a:t>
            </a:r>
            <a:r>
              <a:rPr lang="nl-NL" dirty="0" smtClean="0"/>
              <a:t> per </a:t>
            </a:r>
            <a:r>
              <a:rPr lang="nl-NL" dirty="0" err="1" smtClean="0"/>
              <a:t>region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037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122908"/>
            <a:ext cx="6172200" cy="1077218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</a:t>
            </a:r>
            <a:r>
              <a:rPr lang="nl-NL" dirty="0" err="1" smtClean="0"/>
              <a:t>exploring</a:t>
            </a:r>
            <a:r>
              <a:rPr lang="nl-NL" dirty="0" smtClean="0"/>
              <a:t> </a:t>
            </a:r>
            <a:r>
              <a:rPr lang="nl-NL" dirty="0" err="1" smtClean="0"/>
              <a:t>qualitative</a:t>
            </a:r>
            <a:r>
              <a:rPr lang="nl-NL" dirty="0" smtClean="0"/>
              <a:t> variables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6324808"/>
          </a:xfrm>
        </p:spPr>
        <p:txBody>
          <a:bodyPr/>
          <a:lstStyle/>
          <a:p>
            <a:pPr marL="0" indent="0">
              <a:buNone/>
            </a:pP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Resources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(Cross)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tables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 in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Pandas</a:t>
            </a:r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Categorical plots in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Pandas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 (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scroll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 down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to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 bar plot)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qualitative</a:t>
            </a:r>
            <a:r>
              <a:rPr lang="nl-NL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variables in the class data set as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independent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dependent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qualitative</a:t>
            </a:r>
            <a:r>
              <a:rPr lang="nl-NL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Using Seaborn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make:</a:t>
            </a:r>
          </a:p>
          <a:p>
            <a:pPr marL="0" indent="0">
              <a:buNone/>
            </a:pP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frequencies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independent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suitable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independent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crosstable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column 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percentages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stacked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of 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variables</a:t>
            </a:r>
          </a:p>
          <a:p>
            <a:pPr>
              <a:buFont typeface="+mj-lt"/>
              <a:buAutoNum type="arabicPeriod"/>
            </a:pP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the variables? </a:t>
            </a:r>
          </a:p>
          <a:p>
            <a:pPr marL="0" indent="0">
              <a:buNone/>
            </a:pPr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68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706177"/>
          </a:xfrm>
        </p:spPr>
        <p:txBody>
          <a:bodyPr/>
          <a:lstStyle/>
          <a:p>
            <a:r>
              <a:rPr lang="nl-NL" sz="2400" dirty="0" err="1" smtClean="0"/>
              <a:t>Terminology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1 or 2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variables</a:t>
            </a:r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</a:t>
            </a:r>
            <a:r>
              <a:rPr lang="nl-NL" sz="2400" dirty="0" err="1" smtClean="0"/>
              <a:t>relation</a:t>
            </a:r>
            <a:r>
              <a:rPr lang="nl-NL" sz="2400" dirty="0" smtClean="0"/>
              <a:t> </a:t>
            </a:r>
            <a:r>
              <a:rPr lang="nl-NL" sz="2400" dirty="0" err="1" smtClean="0"/>
              <a:t>between</a:t>
            </a:r>
            <a:r>
              <a:rPr lang="nl-NL" sz="2400" dirty="0" smtClean="0"/>
              <a:t>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&amp; </a:t>
            </a:r>
            <a:r>
              <a:rPr lang="nl-NL" sz="2400" dirty="0" err="1" smtClean="0"/>
              <a:t>quantitative</a:t>
            </a:r>
            <a:r>
              <a:rPr lang="nl-NL" sz="2400" dirty="0" smtClean="0"/>
              <a:t> variables</a:t>
            </a:r>
          </a:p>
          <a:p>
            <a:endParaRPr lang="nl-NL" sz="2400" dirty="0" smtClean="0"/>
          </a:p>
          <a:p>
            <a:r>
              <a:rPr lang="nl-NL" sz="2400" dirty="0"/>
              <a:t>Hypothesis </a:t>
            </a:r>
            <a:r>
              <a:rPr lang="nl-NL" sz="2400" dirty="0" err="1"/>
              <a:t>testing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Correlation</a:t>
            </a:r>
          </a:p>
          <a:p>
            <a:endParaRPr lang="nl-NL" sz="2400" dirty="0" smtClean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761246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Distributional</a:t>
            </a:r>
            <a:r>
              <a:rPr lang="nl-NL" dirty="0" smtClean="0"/>
              <a:t> </a:t>
            </a:r>
            <a:r>
              <a:rPr lang="nl-NL" dirty="0" err="1" smtClean="0"/>
              <a:t>graphs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944" y="2434584"/>
            <a:ext cx="4615835" cy="2646412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5076056" y="5543558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Boxplot</a:t>
            </a:r>
            <a:r>
              <a:rPr lang="nl-NL" dirty="0" smtClean="0"/>
              <a:t> (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actual</a:t>
            </a:r>
            <a:r>
              <a:rPr lang="nl-NL" dirty="0" smtClean="0"/>
              <a:t> data </a:t>
            </a:r>
            <a:r>
              <a:rPr lang="nl-NL" dirty="0" err="1" smtClean="0"/>
              <a:t>superimposed</a:t>
            </a:r>
            <a:r>
              <a:rPr lang="nl-NL" dirty="0" smtClean="0"/>
              <a:t>)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840" y="2420888"/>
            <a:ext cx="2920992" cy="2920992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1276840" y="5517232"/>
            <a:ext cx="2920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Multiple </a:t>
            </a:r>
            <a:r>
              <a:rPr lang="nl-NL" dirty="0" err="1" smtClean="0"/>
              <a:t>density</a:t>
            </a:r>
            <a:r>
              <a:rPr lang="nl-NL" dirty="0" smtClean="0"/>
              <a:t> plots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medians</a:t>
            </a:r>
            <a:endParaRPr lang="nl-NL" dirty="0" smtClean="0"/>
          </a:p>
          <a:p>
            <a:r>
              <a:rPr lang="nl-NL" dirty="0" smtClean="0"/>
              <a:t>(</a:t>
            </a:r>
            <a:r>
              <a:rPr lang="nl-NL" dirty="0" err="1" smtClean="0"/>
              <a:t>note</a:t>
            </a:r>
            <a:r>
              <a:rPr lang="nl-NL" dirty="0" smtClean="0"/>
              <a:t> the </a:t>
            </a:r>
            <a:r>
              <a:rPr lang="nl-NL" dirty="0" err="1" smtClean="0"/>
              <a:t>logarithmic</a:t>
            </a:r>
            <a:r>
              <a:rPr lang="nl-NL" dirty="0" smtClean="0"/>
              <a:t> </a:t>
            </a:r>
            <a:r>
              <a:rPr lang="nl-NL" dirty="0" err="1" smtClean="0"/>
              <a:t>scale</a:t>
            </a:r>
            <a:r>
              <a:rPr lang="nl-NL" dirty="0" smtClean="0"/>
              <a:t>!)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1043608" y="1550201"/>
            <a:ext cx="7039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There</a:t>
            </a:r>
            <a:r>
              <a:rPr lang="nl-NL" dirty="0" smtClean="0"/>
              <a:t> is no </a:t>
            </a:r>
            <a:r>
              <a:rPr lang="nl-NL" dirty="0" err="1" smtClean="0"/>
              <a:t>example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this</a:t>
            </a:r>
            <a:r>
              <a:rPr lang="nl-NL" dirty="0"/>
              <a:t> </a:t>
            </a:r>
            <a:r>
              <a:rPr lang="nl-NL" dirty="0" smtClean="0"/>
              <a:t>topic, but </a:t>
            </a:r>
            <a:r>
              <a:rPr lang="nl-NL" dirty="0" err="1" smtClean="0"/>
              <a:t>see</a:t>
            </a:r>
            <a:r>
              <a:rPr lang="nl-NL" dirty="0" smtClean="0"/>
              <a:t> </a:t>
            </a:r>
            <a:r>
              <a:rPr lang="nl-NL" dirty="0" smtClean="0">
                <a:hlinkClick r:id="rId4"/>
              </a:rPr>
              <a:t>this </a:t>
            </a:r>
            <a:r>
              <a:rPr lang="nl-NL" dirty="0" err="1" smtClean="0">
                <a:hlinkClick r:id="rId4"/>
              </a:rPr>
              <a:t>documentation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 on </a:t>
            </a:r>
            <a:r>
              <a:rPr lang="nl-NL" dirty="0" err="1" smtClean="0"/>
              <a:t>Assignment</a:t>
            </a:r>
            <a:r>
              <a:rPr lang="nl-NL" dirty="0" smtClean="0"/>
              <a:t> 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249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Bar </a:t>
            </a:r>
            <a:r>
              <a:rPr lang="nl-NL" dirty="0" err="1" smtClean="0"/>
              <a:t>graphs</a:t>
            </a:r>
            <a:r>
              <a:rPr lang="nl-NL" dirty="0" smtClean="0"/>
              <a:t> (summary data)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18983"/>
            <a:ext cx="3582059" cy="2016224"/>
          </a:xfrm>
        </p:spPr>
      </p:pic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7" b="7377"/>
          <a:stretch/>
        </p:blipFill>
        <p:spPr>
          <a:xfrm>
            <a:off x="4572000" y="2276872"/>
            <a:ext cx="4212251" cy="2658335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971600" y="5229200"/>
            <a:ext cx="3007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Without error bars (</a:t>
            </a:r>
            <a:r>
              <a:rPr lang="nl-NL" dirty="0" err="1" smtClean="0"/>
              <a:t>population</a:t>
            </a:r>
            <a:r>
              <a:rPr lang="nl-NL" dirty="0" smtClean="0"/>
              <a:t> data)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5220072" y="5229199"/>
            <a:ext cx="2510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With</a:t>
            </a:r>
            <a:r>
              <a:rPr lang="nl-NL" dirty="0" smtClean="0"/>
              <a:t> error bars (sample data)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12366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Bar </a:t>
            </a:r>
            <a:r>
              <a:rPr lang="nl-NL" dirty="0" err="1" smtClean="0"/>
              <a:t>graphs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6" b="15650"/>
          <a:stretch/>
        </p:blipFill>
        <p:spPr>
          <a:xfrm>
            <a:off x="179512" y="1783821"/>
            <a:ext cx="8701786" cy="36004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3924300" y="58052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hlinkClick r:id="rId3"/>
              </a:rPr>
              <a:t>Blog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28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 bwMode="auto">
          <a:xfrm>
            <a:off x="683568" y="527583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nl-NL" kern="0" smtClean="0"/>
              <a:t>Check-in</a:t>
            </a:r>
            <a:endParaRPr lang="nl-NL" kern="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76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706177"/>
          </a:xfrm>
        </p:spPr>
        <p:txBody>
          <a:bodyPr/>
          <a:lstStyle/>
          <a:p>
            <a:r>
              <a:rPr lang="nl-NL" sz="2400" dirty="0" err="1" smtClean="0"/>
              <a:t>Terminology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1 or 2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variables</a:t>
            </a:r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</a:t>
            </a:r>
            <a:r>
              <a:rPr lang="nl-NL" sz="2400" dirty="0" err="1" smtClean="0"/>
              <a:t>relation</a:t>
            </a:r>
            <a:r>
              <a:rPr lang="nl-NL" sz="2400" dirty="0" smtClean="0"/>
              <a:t> </a:t>
            </a:r>
            <a:r>
              <a:rPr lang="nl-NL" sz="2400" dirty="0" err="1" smtClean="0"/>
              <a:t>between</a:t>
            </a:r>
            <a:r>
              <a:rPr lang="nl-NL" sz="2400" dirty="0" smtClean="0"/>
              <a:t>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&amp; </a:t>
            </a:r>
            <a:r>
              <a:rPr lang="nl-NL" sz="2400" dirty="0" err="1" smtClean="0"/>
              <a:t>quantitative</a:t>
            </a:r>
            <a:r>
              <a:rPr lang="nl-NL" sz="2400" dirty="0" smtClean="0"/>
              <a:t> variables</a:t>
            </a:r>
          </a:p>
          <a:p>
            <a:endParaRPr lang="nl-NL" sz="2400" dirty="0" smtClean="0"/>
          </a:p>
          <a:p>
            <a:r>
              <a:rPr lang="nl-NL" sz="2400" dirty="0"/>
              <a:t>Hypothesis </a:t>
            </a:r>
            <a:r>
              <a:rPr lang="nl-NL" sz="2400" dirty="0" err="1"/>
              <a:t>testing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Correlation</a:t>
            </a:r>
          </a:p>
          <a:p>
            <a:endParaRPr lang="nl-NL" sz="2400" dirty="0" smtClean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779803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Hypothesis </a:t>
            </a:r>
            <a:r>
              <a:rPr lang="nl-NL" dirty="0" err="1" smtClean="0"/>
              <a:t>testing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386090"/>
          </a:xfrm>
        </p:spPr>
        <p:txBody>
          <a:bodyPr/>
          <a:lstStyle/>
          <a:p>
            <a:r>
              <a:rPr lang="nl-NL" sz="2000" dirty="0" smtClean="0"/>
              <a:t>Research question</a:t>
            </a:r>
            <a:r>
              <a:rPr lang="nl-NL" sz="2000" dirty="0"/>
              <a:t>: ‘Are </a:t>
            </a:r>
            <a:r>
              <a:rPr lang="nl-NL" sz="2000" dirty="0" err="1"/>
              <a:t>paid</a:t>
            </a:r>
            <a:r>
              <a:rPr lang="nl-NL" sz="2000" dirty="0"/>
              <a:t> apps </a:t>
            </a:r>
            <a:r>
              <a:rPr lang="nl-NL" sz="2000" dirty="0" err="1"/>
              <a:t>rated</a:t>
            </a:r>
            <a:r>
              <a:rPr lang="nl-NL" sz="2000" dirty="0"/>
              <a:t> </a:t>
            </a:r>
            <a:r>
              <a:rPr lang="nl-NL" sz="2000" dirty="0" err="1"/>
              <a:t>higher</a:t>
            </a:r>
            <a:r>
              <a:rPr lang="nl-NL" sz="2000" dirty="0"/>
              <a:t> </a:t>
            </a:r>
            <a:r>
              <a:rPr lang="nl-NL" sz="2000" dirty="0" err="1"/>
              <a:t>than</a:t>
            </a:r>
            <a:r>
              <a:rPr lang="nl-NL" sz="2000" dirty="0"/>
              <a:t> free apps?’</a:t>
            </a:r>
          </a:p>
          <a:p>
            <a:endParaRPr lang="nl-NL" sz="2000" dirty="0"/>
          </a:p>
          <a:p>
            <a:r>
              <a:rPr lang="nl-NL" sz="2000" dirty="0" smtClean="0"/>
              <a:t>How </a:t>
            </a:r>
            <a:r>
              <a:rPr lang="nl-NL" sz="2000" dirty="0" err="1" smtClean="0"/>
              <a:t>to</a:t>
            </a:r>
            <a:r>
              <a:rPr lang="nl-NL" sz="2000" dirty="0" smtClean="0"/>
              <a:t> separate ‘real </a:t>
            </a:r>
            <a:r>
              <a:rPr lang="nl-NL" sz="2000" dirty="0" err="1" smtClean="0"/>
              <a:t>effects</a:t>
            </a:r>
            <a:r>
              <a:rPr lang="nl-NL" sz="2000" dirty="0" smtClean="0"/>
              <a:t>’ from sampling ‘</a:t>
            </a:r>
            <a:r>
              <a:rPr lang="nl-NL" sz="2000" dirty="0" err="1" smtClean="0"/>
              <a:t>noise</a:t>
            </a:r>
            <a:r>
              <a:rPr lang="nl-NL" sz="2000" dirty="0" smtClean="0"/>
              <a:t>’? </a:t>
            </a:r>
            <a:r>
              <a:rPr lang="nl-NL" sz="2000" dirty="0" err="1" smtClean="0"/>
              <a:t>Significance</a:t>
            </a:r>
            <a:r>
              <a:rPr lang="nl-NL" sz="2000" dirty="0" smtClean="0"/>
              <a:t> </a:t>
            </a:r>
            <a:r>
              <a:rPr lang="nl-NL" sz="2000" dirty="0" err="1" smtClean="0"/>
              <a:t>testing</a:t>
            </a:r>
            <a:r>
              <a:rPr lang="nl-NL" sz="2000" dirty="0" smtClean="0"/>
              <a:t> </a:t>
            </a:r>
            <a:r>
              <a:rPr lang="nl-NL" sz="2000" dirty="0" err="1" smtClean="0"/>
              <a:t>provides</a:t>
            </a:r>
            <a:r>
              <a:rPr lang="nl-NL" sz="2000" dirty="0" smtClean="0"/>
              <a:t> </a:t>
            </a:r>
            <a:r>
              <a:rPr lang="nl-NL" sz="2000" dirty="0" err="1" smtClean="0"/>
              <a:t>one</a:t>
            </a:r>
            <a:r>
              <a:rPr lang="nl-NL" sz="2000" dirty="0" smtClean="0"/>
              <a:t> </a:t>
            </a:r>
            <a:r>
              <a:rPr lang="nl-NL" sz="2000" dirty="0" err="1" smtClean="0"/>
              <a:t>answer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Hypotheses are </a:t>
            </a:r>
            <a:r>
              <a:rPr lang="nl-NL" sz="2000" dirty="0" err="1" smtClean="0"/>
              <a:t>always</a:t>
            </a:r>
            <a:r>
              <a:rPr lang="nl-NL" sz="2000" dirty="0" smtClean="0"/>
              <a:t> </a:t>
            </a:r>
            <a:r>
              <a:rPr lang="nl-NL" sz="2000" dirty="0" err="1" smtClean="0"/>
              <a:t>about</a:t>
            </a:r>
            <a:r>
              <a:rPr lang="nl-NL" sz="2000" dirty="0" smtClean="0"/>
              <a:t> the </a:t>
            </a:r>
            <a:r>
              <a:rPr lang="nl-NL" sz="2000" b="1" dirty="0" err="1" smtClean="0"/>
              <a:t>population</a:t>
            </a:r>
            <a:r>
              <a:rPr lang="nl-NL" sz="2000" dirty="0" smtClean="0"/>
              <a:t>. </a:t>
            </a:r>
            <a:r>
              <a:rPr lang="nl-NL" sz="2000" dirty="0" err="1" smtClean="0"/>
              <a:t>You</a:t>
            </a:r>
            <a:r>
              <a:rPr lang="nl-NL" sz="2000" dirty="0" smtClean="0"/>
              <a:t> </a:t>
            </a:r>
            <a:r>
              <a:rPr lang="nl-NL" sz="2000" dirty="0" err="1" smtClean="0"/>
              <a:t>already</a:t>
            </a:r>
            <a:r>
              <a:rPr lang="nl-NL" sz="2000" dirty="0" smtClean="0"/>
              <a:t> </a:t>
            </a:r>
            <a:r>
              <a:rPr lang="nl-NL" sz="2000" dirty="0" err="1" smtClean="0"/>
              <a:t>know</a:t>
            </a:r>
            <a:r>
              <a:rPr lang="nl-NL" sz="2000" dirty="0" smtClean="0"/>
              <a:t> the </a:t>
            </a:r>
            <a:r>
              <a:rPr lang="nl-NL" sz="2000" dirty="0" err="1" smtClean="0"/>
              <a:t>answer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the sample!</a:t>
            </a:r>
          </a:p>
          <a:p>
            <a:endParaRPr lang="nl-NL" sz="2000" dirty="0"/>
          </a:p>
          <a:p>
            <a:r>
              <a:rPr lang="nl-NL" sz="2000" dirty="0" err="1" smtClean="0"/>
              <a:t>You</a:t>
            </a:r>
            <a:r>
              <a:rPr lang="nl-NL" sz="2000" dirty="0" smtClean="0"/>
              <a:t> start </a:t>
            </a:r>
            <a:r>
              <a:rPr lang="nl-NL" sz="2000" dirty="0" err="1" smtClean="0"/>
              <a:t>with</a:t>
            </a:r>
            <a:r>
              <a:rPr lang="nl-NL" sz="2000" dirty="0" smtClean="0"/>
              <a:t> the </a:t>
            </a:r>
            <a:r>
              <a:rPr lang="nl-NL" sz="2000" b="1" dirty="0" err="1" smtClean="0"/>
              <a:t>null</a:t>
            </a:r>
            <a:r>
              <a:rPr lang="nl-NL" sz="2000" b="1" dirty="0" smtClean="0"/>
              <a:t> hypothesis </a:t>
            </a:r>
            <a:r>
              <a:rPr lang="nl-NL" sz="2000" dirty="0" smtClean="0"/>
              <a:t>of no </a:t>
            </a:r>
            <a:r>
              <a:rPr lang="nl-NL" sz="2000" dirty="0" err="1" smtClean="0"/>
              <a:t>difference</a:t>
            </a:r>
            <a:r>
              <a:rPr lang="nl-NL" sz="2000" dirty="0"/>
              <a:t> </a:t>
            </a:r>
            <a:r>
              <a:rPr lang="nl-NL" sz="2000" dirty="0" smtClean="0"/>
              <a:t>/ no effect,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</a:t>
            </a:r>
            <a:r>
              <a:rPr lang="nl-NL" sz="2000" dirty="0" smtClean="0"/>
              <a:t> a p-</a:t>
            </a:r>
            <a:r>
              <a:rPr lang="nl-NL" sz="2000" dirty="0" err="1" smtClean="0"/>
              <a:t>value</a:t>
            </a:r>
            <a:r>
              <a:rPr lang="nl-NL" sz="2000" dirty="0" smtClean="0"/>
              <a:t> (more on </a:t>
            </a:r>
            <a:r>
              <a:rPr lang="nl-NL" sz="2000" dirty="0" err="1" smtClean="0"/>
              <a:t>that</a:t>
            </a:r>
            <a:r>
              <a:rPr lang="nl-NL" sz="2000" dirty="0" smtClean="0"/>
              <a:t> later)</a:t>
            </a:r>
          </a:p>
          <a:p>
            <a:endParaRPr lang="nl-NL" sz="2000" dirty="0"/>
          </a:p>
          <a:p>
            <a:r>
              <a:rPr lang="nl-NL" sz="2000" dirty="0" smtClean="0"/>
              <a:t>Hypothesis </a:t>
            </a:r>
            <a:r>
              <a:rPr lang="nl-NL" sz="2000" dirty="0" err="1" smtClean="0"/>
              <a:t>testing</a:t>
            </a:r>
            <a:r>
              <a:rPr lang="nl-NL" sz="2000" dirty="0" smtClean="0"/>
              <a:t> </a:t>
            </a:r>
            <a:r>
              <a:rPr lang="nl-NL" sz="2000" dirty="0" err="1" smtClean="0"/>
              <a:t>can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/>
              <a:t> </a:t>
            </a:r>
            <a:r>
              <a:rPr lang="nl-NL" sz="2000" dirty="0" err="1" smtClean="0"/>
              <a:t>done</a:t>
            </a:r>
            <a:r>
              <a:rPr lang="nl-NL" sz="2000" dirty="0"/>
              <a:t> </a:t>
            </a:r>
            <a:r>
              <a:rPr lang="nl-NL" sz="2000" smtClean="0"/>
              <a:t>in </a:t>
            </a:r>
            <a:r>
              <a:rPr lang="nl-NL" sz="2000" i="1" smtClean="0"/>
              <a:t>many </a:t>
            </a:r>
            <a:r>
              <a:rPr lang="nl-NL" sz="2000" dirty="0" err="1" smtClean="0"/>
              <a:t>statistical</a:t>
            </a:r>
            <a:r>
              <a:rPr lang="nl-NL" sz="2000" dirty="0" smtClean="0"/>
              <a:t> </a:t>
            </a:r>
            <a:r>
              <a:rPr lang="nl-NL" sz="2000" dirty="0" err="1" smtClean="0"/>
              <a:t>contexts</a:t>
            </a:r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72166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11820"/>
            <a:ext cx="6172200" cy="1077218"/>
          </a:xfrm>
        </p:spPr>
        <p:txBody>
          <a:bodyPr/>
          <a:lstStyle/>
          <a:p>
            <a:r>
              <a:rPr lang="nl-NL" dirty="0" smtClean="0"/>
              <a:t>Hypothesis </a:t>
            </a:r>
            <a:r>
              <a:rPr lang="nl-NL" dirty="0" err="1" smtClean="0"/>
              <a:t>testing</a:t>
            </a:r>
            <a:r>
              <a:rPr lang="nl-NL" dirty="0" smtClean="0"/>
              <a:t> is like a court case…</a:t>
            </a:r>
            <a:endParaRPr lang="nl-NL" dirty="0"/>
          </a:p>
        </p:txBody>
      </p:sp>
      <p:pic>
        <p:nvPicPr>
          <p:cNvPr id="5" name="Picture 4" descr="http://1.bp.blogspot.com/-KBa2pYaQCn4/TjKFhhetPHI/AAAAAAAAAUU/6E_PmDhXoiY/s320/innocent+c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2" y="1628800"/>
            <a:ext cx="2124757" cy="156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JL-RECHTS 3"/>
          <p:cNvSpPr/>
          <p:nvPr/>
        </p:nvSpPr>
        <p:spPr bwMode="auto">
          <a:xfrm>
            <a:off x="2888465" y="2611250"/>
            <a:ext cx="1296144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IJL-OMLAAG 4"/>
          <p:cNvSpPr/>
          <p:nvPr/>
        </p:nvSpPr>
        <p:spPr bwMode="auto">
          <a:xfrm rot="2950637">
            <a:off x="2909150" y="4743882"/>
            <a:ext cx="936104" cy="122413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PIJL-OMLAAG 5"/>
          <p:cNvSpPr/>
          <p:nvPr/>
        </p:nvSpPr>
        <p:spPr bwMode="auto">
          <a:xfrm rot="18101569">
            <a:off x="6789704" y="4602485"/>
            <a:ext cx="936104" cy="129614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811217" y="5864424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 smtClean="0"/>
              <a:t>Not</a:t>
            </a:r>
            <a:r>
              <a:rPr lang="nl-NL" sz="2000" dirty="0" smtClean="0"/>
              <a:t> </a:t>
            </a:r>
            <a:r>
              <a:rPr lang="nl-NL" sz="2000" dirty="0" err="1" smtClean="0"/>
              <a:t>enough</a:t>
            </a:r>
            <a:r>
              <a:rPr lang="nl-NL" sz="2000" dirty="0" smtClean="0"/>
              <a:t> </a:t>
            </a:r>
            <a:r>
              <a:rPr lang="nl-NL" sz="2000" dirty="0" err="1" smtClean="0"/>
              <a:t>evidence</a:t>
            </a:r>
            <a:endParaRPr lang="nl-NL" sz="2000" dirty="0" smtClean="0"/>
          </a:p>
          <a:p>
            <a:r>
              <a:rPr lang="nl-NL" sz="2000" dirty="0" smtClean="0"/>
              <a:t>(</a:t>
            </a:r>
            <a:r>
              <a:rPr lang="nl-NL" sz="2000" b="1" dirty="0" err="1" smtClean="0"/>
              <a:t>Not</a:t>
            </a:r>
            <a:r>
              <a:rPr lang="nl-NL" sz="2000" dirty="0" smtClean="0"/>
              <a:t>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as </a:t>
            </a:r>
            <a:r>
              <a:rPr lang="nl-NL" sz="2000" dirty="0" err="1" smtClean="0"/>
              <a:t>not</a:t>
            </a:r>
            <a:r>
              <a:rPr lang="nl-NL" sz="2000" dirty="0" smtClean="0"/>
              <a:t> </a:t>
            </a:r>
            <a:r>
              <a:rPr lang="nl-NL" sz="2000" dirty="0" err="1" smtClean="0"/>
              <a:t>guilty</a:t>
            </a:r>
            <a:r>
              <a:rPr lang="nl-NL" sz="2000" dirty="0" smtClean="0"/>
              <a:t>)</a:t>
            </a:r>
            <a:endParaRPr lang="nl-NL" sz="2000" dirty="0"/>
          </a:p>
        </p:txBody>
      </p:sp>
      <p:sp>
        <p:nvSpPr>
          <p:cNvPr id="10" name="Tekstvak 9"/>
          <p:cNvSpPr txBox="1"/>
          <p:nvPr/>
        </p:nvSpPr>
        <p:spPr>
          <a:xfrm>
            <a:off x="5687610" y="6043073"/>
            <a:ext cx="3529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A lot of </a:t>
            </a:r>
            <a:r>
              <a:rPr lang="nl-NL" sz="2000" dirty="0" err="1" smtClean="0"/>
              <a:t>evidence</a:t>
            </a:r>
            <a:r>
              <a:rPr lang="nl-NL" sz="2000" dirty="0" smtClean="0"/>
              <a:t>: </a:t>
            </a:r>
            <a:r>
              <a:rPr lang="nl-NL" sz="2000" dirty="0" err="1" smtClean="0"/>
              <a:t>guilty</a:t>
            </a:r>
            <a:r>
              <a:rPr lang="nl-NL" sz="2000" dirty="0" smtClean="0"/>
              <a:t>!</a:t>
            </a:r>
            <a:endParaRPr lang="nl-NL" sz="2000" dirty="0"/>
          </a:p>
        </p:txBody>
      </p:sp>
      <p:sp>
        <p:nvSpPr>
          <p:cNvPr id="12" name="Tekstvak 11"/>
          <p:cNvSpPr txBox="1"/>
          <p:nvPr/>
        </p:nvSpPr>
        <p:spPr>
          <a:xfrm>
            <a:off x="284861" y="3204727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2000" dirty="0" err="1" smtClean="0"/>
              <a:t>Presume</a:t>
            </a:r>
            <a:r>
              <a:rPr lang="nl-NL" sz="2000" dirty="0" smtClean="0"/>
              <a:t> </a:t>
            </a:r>
            <a:r>
              <a:rPr lang="nl-NL" sz="2000" dirty="0" err="1" smtClean="0"/>
              <a:t>innocence</a:t>
            </a:r>
            <a:endParaRPr lang="nl-NL" sz="2000" dirty="0"/>
          </a:p>
        </p:txBody>
      </p:sp>
      <p:sp>
        <p:nvSpPr>
          <p:cNvPr id="13" name="Tekstvak 12"/>
          <p:cNvSpPr txBox="1"/>
          <p:nvPr/>
        </p:nvSpPr>
        <p:spPr>
          <a:xfrm>
            <a:off x="6556982" y="2164552"/>
            <a:ext cx="1433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2000" dirty="0" smtClean="0"/>
              <a:t>Collect </a:t>
            </a:r>
            <a:r>
              <a:rPr lang="nl-NL" sz="2000" dirty="0" err="1" smtClean="0"/>
              <a:t>evidence</a:t>
            </a:r>
            <a:endParaRPr lang="nl-NL" sz="2000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609" y="3604837"/>
            <a:ext cx="2398258" cy="159883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405" y="1663176"/>
            <a:ext cx="944409" cy="184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1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1.bp.blogspot.com/-KBa2pYaQCn4/TjKFhhetPHI/AAAAAAAAAUU/6E_PmDhXoiY/s320/innocent+c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2" y="1628800"/>
            <a:ext cx="2124757" cy="156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JL-RECHTS 3"/>
          <p:cNvSpPr/>
          <p:nvPr/>
        </p:nvSpPr>
        <p:spPr bwMode="auto">
          <a:xfrm>
            <a:off x="2888465" y="2611250"/>
            <a:ext cx="1296144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PIJL-OMLAAG 4"/>
          <p:cNvSpPr/>
          <p:nvPr/>
        </p:nvSpPr>
        <p:spPr bwMode="auto">
          <a:xfrm rot="2950637">
            <a:off x="2947409" y="4578545"/>
            <a:ext cx="936104" cy="122413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PIJL-OMLAAG 5"/>
          <p:cNvSpPr/>
          <p:nvPr/>
        </p:nvSpPr>
        <p:spPr bwMode="auto">
          <a:xfrm rot="18101569">
            <a:off x="6789704" y="4602485"/>
            <a:ext cx="936104" cy="129614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481616" y="5835707"/>
            <a:ext cx="4840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 smtClean="0"/>
              <a:t>Not</a:t>
            </a:r>
            <a:r>
              <a:rPr lang="nl-NL" sz="2000" dirty="0" smtClean="0"/>
              <a:t> </a:t>
            </a:r>
            <a:r>
              <a:rPr lang="nl-NL" sz="2000" dirty="0" err="1" smtClean="0"/>
              <a:t>enough</a:t>
            </a:r>
            <a:r>
              <a:rPr lang="nl-NL" sz="2000" dirty="0" smtClean="0"/>
              <a:t> </a:t>
            </a:r>
            <a:r>
              <a:rPr lang="nl-NL" sz="2000" dirty="0" err="1" smtClean="0"/>
              <a:t>evidence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effect/</a:t>
            </a:r>
            <a:r>
              <a:rPr lang="nl-NL" sz="2000" dirty="0" err="1" smtClean="0"/>
              <a:t>difference</a:t>
            </a:r>
            <a:endParaRPr lang="nl-NL" sz="2000" dirty="0" smtClean="0"/>
          </a:p>
          <a:p>
            <a:r>
              <a:rPr lang="nl-NL" sz="2000" dirty="0" smtClean="0"/>
              <a:t>(</a:t>
            </a:r>
            <a:r>
              <a:rPr lang="nl-NL" sz="2000" b="1" dirty="0" err="1" smtClean="0"/>
              <a:t>Not</a:t>
            </a:r>
            <a:r>
              <a:rPr lang="nl-NL" sz="2000" dirty="0" smtClean="0"/>
              <a:t>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as no effect/</a:t>
            </a:r>
            <a:r>
              <a:rPr lang="nl-NL" sz="2000" dirty="0" err="1" smtClean="0"/>
              <a:t>difference</a:t>
            </a:r>
            <a:r>
              <a:rPr lang="nl-NL" sz="2000" dirty="0" smtClean="0"/>
              <a:t>)</a:t>
            </a:r>
            <a:endParaRPr lang="nl-NL" sz="2000" dirty="0"/>
          </a:p>
        </p:txBody>
      </p:sp>
      <p:sp>
        <p:nvSpPr>
          <p:cNvPr id="12" name="Tekstvak 11"/>
          <p:cNvSpPr txBox="1"/>
          <p:nvPr/>
        </p:nvSpPr>
        <p:spPr>
          <a:xfrm>
            <a:off x="284861" y="3204727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2000" dirty="0" err="1" smtClean="0"/>
              <a:t>Presume</a:t>
            </a:r>
            <a:r>
              <a:rPr lang="nl-NL" sz="2000" dirty="0" smtClean="0"/>
              <a:t> no effect/</a:t>
            </a:r>
            <a:r>
              <a:rPr lang="nl-NL" sz="2000" dirty="0" err="1" smtClean="0"/>
              <a:t>difference</a:t>
            </a:r>
            <a:endParaRPr lang="nl-NL" sz="2000" dirty="0" smtClean="0"/>
          </a:p>
          <a:p>
            <a:pPr algn="l"/>
            <a:endParaRPr lang="nl-NL" sz="2000" dirty="0"/>
          </a:p>
        </p:txBody>
      </p:sp>
      <p:sp>
        <p:nvSpPr>
          <p:cNvPr id="13" name="Tekstvak 12"/>
          <p:cNvSpPr txBox="1"/>
          <p:nvPr/>
        </p:nvSpPr>
        <p:spPr>
          <a:xfrm>
            <a:off x="7452132" y="2558552"/>
            <a:ext cx="1433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2000" dirty="0" smtClean="0"/>
              <a:t>Collect </a:t>
            </a:r>
            <a:r>
              <a:rPr lang="nl-NL" sz="2000" dirty="0" err="1" smtClean="0"/>
              <a:t>evidence</a:t>
            </a:r>
            <a:r>
              <a:rPr lang="nl-NL" sz="2000" dirty="0" smtClean="0"/>
              <a:t> in sample</a:t>
            </a:r>
          </a:p>
          <a:p>
            <a:pPr algn="l"/>
            <a:r>
              <a:rPr lang="nl-NL" sz="2000" dirty="0" smtClean="0"/>
              <a:t>→ </a:t>
            </a:r>
            <a:r>
              <a:rPr lang="nl-NL" sz="2000" dirty="0" err="1" smtClean="0"/>
              <a:t>calculate</a:t>
            </a:r>
            <a:r>
              <a:rPr lang="nl-NL" sz="2000" dirty="0" smtClean="0"/>
              <a:t> p-</a:t>
            </a:r>
            <a:r>
              <a:rPr lang="nl-NL" sz="2000" dirty="0" err="1" smtClean="0"/>
              <a:t>value</a:t>
            </a:r>
            <a:endParaRPr lang="nl-NL" sz="2000" dirty="0"/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899592" y="730989"/>
            <a:ext cx="6172200" cy="584775"/>
          </a:xfrm>
        </p:spPr>
        <p:txBody>
          <a:bodyPr/>
          <a:lstStyle/>
          <a:p>
            <a:r>
              <a:rPr lang="nl-NL" dirty="0" smtClean="0"/>
              <a:t>Hypothesis </a:t>
            </a:r>
            <a:r>
              <a:rPr lang="nl-NL" dirty="0" err="1" smtClean="0"/>
              <a:t>testing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5767238" y="5772994"/>
            <a:ext cx="3369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/>
              <a:t>Lots of </a:t>
            </a:r>
            <a:r>
              <a:rPr lang="nl-NL" sz="1800" dirty="0" err="1" smtClean="0"/>
              <a:t>evidence</a:t>
            </a:r>
            <a:r>
              <a:rPr lang="nl-NL" sz="1800" dirty="0" smtClean="0"/>
              <a:t>: </a:t>
            </a:r>
            <a:r>
              <a:rPr lang="nl-NL" sz="1800" b="1" dirty="0" smtClean="0"/>
              <a:t>significant </a:t>
            </a:r>
            <a:r>
              <a:rPr lang="nl-NL" sz="1800" dirty="0" err="1" smtClean="0"/>
              <a:t>result</a:t>
            </a:r>
            <a:endParaRPr lang="nl-NL" sz="1800" dirty="0" smtClean="0"/>
          </a:p>
          <a:p>
            <a:r>
              <a:rPr lang="nl-NL" sz="1800" dirty="0" err="1" smtClean="0"/>
              <a:t>Difference</a:t>
            </a:r>
            <a:r>
              <a:rPr lang="nl-NL" sz="1800" dirty="0" smtClean="0"/>
              <a:t>/effect in </a:t>
            </a:r>
            <a:r>
              <a:rPr lang="nl-NL" sz="1800" dirty="0" err="1" smtClean="0"/>
              <a:t>population</a:t>
            </a:r>
            <a:endParaRPr lang="nl-NL" sz="1800" dirty="0"/>
          </a:p>
        </p:txBody>
      </p:sp>
      <p:pic>
        <p:nvPicPr>
          <p:cNvPr id="16" name="Afbeelding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609" y="3604837"/>
            <a:ext cx="2398258" cy="1598839"/>
          </a:xfrm>
          <a:prstGeom prst="rect">
            <a:avLst/>
          </a:prstGeom>
        </p:spPr>
      </p:pic>
      <p:pic>
        <p:nvPicPr>
          <p:cNvPr id="17" name="Afbeelding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405" y="1663176"/>
            <a:ext cx="944409" cy="184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1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Hypotheses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487382"/>
          </a:xfrm>
        </p:spPr>
        <p:txBody>
          <a:bodyPr/>
          <a:lstStyle/>
          <a:p>
            <a:pPr marL="109728" indent="0">
              <a:buNone/>
            </a:pPr>
            <a:r>
              <a:rPr lang="nl-NL" sz="2000" dirty="0" err="1" smtClean="0"/>
              <a:t>Null</a:t>
            </a:r>
            <a:r>
              <a:rPr lang="nl-NL" sz="2000" dirty="0" smtClean="0"/>
              <a:t> hypothesis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alternative</a:t>
            </a:r>
            <a:r>
              <a:rPr lang="nl-NL" sz="2000" dirty="0" smtClean="0"/>
              <a:t> hypothesis</a:t>
            </a:r>
            <a:endParaRPr lang="nl-NL" sz="2000" dirty="0"/>
          </a:p>
          <a:p>
            <a:pPr marL="109728" indent="0">
              <a:buNone/>
            </a:pPr>
            <a:endParaRPr lang="nl-NL" sz="2000" dirty="0"/>
          </a:p>
          <a:p>
            <a:pPr marL="109728" indent="0">
              <a:buNone/>
            </a:pPr>
            <a:r>
              <a:rPr lang="nl-NL" sz="2000" dirty="0"/>
              <a:t>H</a:t>
            </a:r>
            <a:r>
              <a:rPr lang="nl-NL" sz="2000" baseline="-25000" dirty="0"/>
              <a:t>0</a:t>
            </a:r>
            <a:r>
              <a:rPr lang="nl-NL" sz="2000" dirty="0"/>
              <a:t>: </a:t>
            </a:r>
            <a:r>
              <a:rPr lang="nl-NL" sz="2000" dirty="0" smtClean="0"/>
              <a:t>µ</a:t>
            </a:r>
            <a:r>
              <a:rPr lang="nl-NL" sz="2000" baseline="-25000" dirty="0" err="1" smtClean="0"/>
              <a:t>paid_apps</a:t>
            </a:r>
            <a:r>
              <a:rPr lang="nl-NL" sz="2000" dirty="0" smtClean="0"/>
              <a:t> </a:t>
            </a:r>
            <a:r>
              <a:rPr lang="nl-NL" sz="2000" dirty="0"/>
              <a:t>= </a:t>
            </a:r>
            <a:r>
              <a:rPr lang="nl-NL" sz="2000" dirty="0" smtClean="0"/>
              <a:t>µ</a:t>
            </a:r>
            <a:r>
              <a:rPr lang="nl-NL" sz="2000" baseline="-25000" dirty="0" err="1" smtClean="0"/>
              <a:t>free_app</a:t>
            </a:r>
            <a:r>
              <a:rPr lang="nl-NL" sz="2000" baseline="-25000" dirty="0" err="1"/>
              <a:t>s</a:t>
            </a:r>
            <a:endParaRPr lang="nl-NL" sz="2000" dirty="0"/>
          </a:p>
          <a:p>
            <a:pPr marL="109728" indent="0">
              <a:buNone/>
            </a:pPr>
            <a:endParaRPr lang="nl-NL" sz="2000" dirty="0"/>
          </a:p>
          <a:p>
            <a:pPr marL="109728" indent="0">
              <a:buNone/>
            </a:pPr>
            <a:r>
              <a:rPr lang="nl-NL" sz="2000" dirty="0"/>
              <a:t>H</a:t>
            </a:r>
            <a:r>
              <a:rPr lang="nl-NL" sz="2000" baseline="-25000" dirty="0"/>
              <a:t>1</a:t>
            </a:r>
            <a:r>
              <a:rPr lang="nl-NL" sz="2000" dirty="0"/>
              <a:t>: </a:t>
            </a:r>
            <a:r>
              <a:rPr lang="nl-NL" sz="2000" dirty="0" smtClean="0"/>
              <a:t>µ</a:t>
            </a:r>
            <a:r>
              <a:rPr lang="nl-NL" sz="2000" baseline="-25000" dirty="0" err="1" smtClean="0"/>
              <a:t>paid_apps</a:t>
            </a:r>
            <a:r>
              <a:rPr lang="nl-NL" sz="2000" dirty="0" smtClean="0"/>
              <a:t> </a:t>
            </a:r>
            <a:r>
              <a:rPr lang="nl-NL" sz="2000" dirty="0"/>
              <a:t>≠ </a:t>
            </a:r>
            <a:r>
              <a:rPr lang="nl-NL" sz="2000" dirty="0" smtClean="0"/>
              <a:t>µ</a:t>
            </a:r>
            <a:r>
              <a:rPr lang="nl-NL" sz="2000" baseline="-25000" dirty="0" err="1" smtClean="0"/>
              <a:t>free_apps</a:t>
            </a:r>
            <a:r>
              <a:rPr lang="nl-NL" sz="2000" baseline="-25000" dirty="0" smtClean="0"/>
              <a:t> </a:t>
            </a:r>
            <a:r>
              <a:rPr lang="nl-NL" sz="2000" dirty="0" smtClean="0"/>
              <a:t>(inverse of H</a:t>
            </a:r>
            <a:r>
              <a:rPr lang="nl-NL" sz="2000" baseline="-25000" dirty="0" smtClean="0"/>
              <a:t>0</a:t>
            </a:r>
            <a:r>
              <a:rPr lang="nl-NL" sz="2000" dirty="0" smtClean="0"/>
              <a:t>)</a:t>
            </a:r>
            <a:endParaRPr lang="nl-NL" sz="2000" dirty="0"/>
          </a:p>
          <a:p>
            <a:pPr marL="109728" indent="0">
              <a:buNone/>
            </a:pPr>
            <a:endParaRPr lang="nl-NL" sz="2000" dirty="0"/>
          </a:p>
          <a:p>
            <a:pPr marL="109728" indent="0">
              <a:buNone/>
            </a:pPr>
            <a:r>
              <a:rPr lang="nl-NL" sz="2000" dirty="0"/>
              <a:t>(µ: </a:t>
            </a:r>
            <a:r>
              <a:rPr lang="nl-NL" sz="2000" dirty="0" smtClean="0"/>
              <a:t>mean in </a:t>
            </a:r>
            <a:r>
              <a:rPr lang="nl-NL" sz="2000" i="1" dirty="0" err="1" smtClean="0"/>
              <a:t>population</a:t>
            </a:r>
            <a:r>
              <a:rPr lang="nl-NL" sz="2000" dirty="0" smtClean="0"/>
              <a:t>)</a:t>
            </a:r>
            <a:endParaRPr lang="nl-NL" sz="2000" dirty="0"/>
          </a:p>
          <a:p>
            <a:pPr marL="109728" indent="0">
              <a:buNone/>
            </a:pPr>
            <a:endParaRPr lang="nl-NL" sz="2000" dirty="0"/>
          </a:p>
          <a:p>
            <a:pPr marL="109728" indent="0">
              <a:buNone/>
            </a:pPr>
            <a:r>
              <a:rPr lang="nl-NL" sz="2000" dirty="0" err="1" smtClean="0"/>
              <a:t>Enough</a:t>
            </a:r>
            <a:r>
              <a:rPr lang="nl-NL" sz="2000" dirty="0" smtClean="0"/>
              <a:t> </a:t>
            </a:r>
            <a:r>
              <a:rPr lang="nl-NL" sz="2000" dirty="0" err="1" smtClean="0"/>
              <a:t>evidence</a:t>
            </a:r>
            <a:r>
              <a:rPr lang="nl-NL" sz="2000" dirty="0" smtClean="0"/>
              <a:t> </a:t>
            </a:r>
            <a:r>
              <a:rPr lang="nl-NL" sz="2000" dirty="0" err="1" smtClean="0"/>
              <a:t>against</a:t>
            </a:r>
            <a:r>
              <a:rPr lang="nl-NL" sz="2000" dirty="0" smtClean="0"/>
              <a:t> H</a:t>
            </a:r>
            <a:r>
              <a:rPr lang="nl-NL" sz="2000" baseline="-25000" dirty="0" smtClean="0"/>
              <a:t>0</a:t>
            </a:r>
            <a:r>
              <a:rPr lang="nl-NL" sz="2000" dirty="0"/>
              <a:t> →</a:t>
            </a:r>
            <a:r>
              <a:rPr lang="nl-NL" sz="2000" dirty="0" smtClean="0"/>
              <a:t> </a:t>
            </a:r>
            <a:r>
              <a:rPr lang="nl-NL" sz="2000" dirty="0" err="1" smtClean="0"/>
              <a:t>reject</a:t>
            </a:r>
            <a:r>
              <a:rPr lang="nl-NL" sz="2000" dirty="0" smtClean="0"/>
              <a:t> </a:t>
            </a:r>
            <a:r>
              <a:rPr lang="nl-NL" sz="2000" dirty="0"/>
              <a:t>H</a:t>
            </a:r>
            <a:r>
              <a:rPr lang="nl-NL" sz="2000" baseline="-25000" dirty="0"/>
              <a:t>0</a:t>
            </a:r>
            <a:r>
              <a:rPr lang="nl-NL" sz="2000" dirty="0"/>
              <a:t> </a:t>
            </a:r>
            <a:r>
              <a:rPr lang="nl-NL" sz="2000" dirty="0" err="1" smtClean="0"/>
              <a:t>and</a:t>
            </a:r>
            <a:r>
              <a:rPr lang="nl-NL" sz="2000" dirty="0" smtClean="0"/>
              <a:t> accept H</a:t>
            </a:r>
            <a:r>
              <a:rPr lang="nl-NL" sz="2000" baseline="-25000" dirty="0" smtClean="0"/>
              <a:t>1</a:t>
            </a:r>
            <a:endParaRPr lang="nl-NL" sz="2000" baseline="-25000" dirty="0"/>
          </a:p>
          <a:p>
            <a:pPr marL="109728" indent="0">
              <a:buNone/>
            </a:pPr>
            <a:endParaRPr lang="nl-NL" sz="2000" baseline="-25000" dirty="0" smtClean="0"/>
          </a:p>
          <a:p>
            <a:pPr marL="109728" indent="0">
              <a:buNone/>
            </a:pPr>
            <a:r>
              <a:rPr lang="nl-NL" sz="2000" dirty="0" err="1" smtClean="0"/>
              <a:t>Not</a:t>
            </a:r>
            <a:r>
              <a:rPr lang="nl-NL" sz="2000" dirty="0" smtClean="0"/>
              <a:t> </a:t>
            </a:r>
            <a:r>
              <a:rPr lang="nl-NL" sz="2000" dirty="0" err="1" smtClean="0"/>
              <a:t>enough</a:t>
            </a:r>
            <a:r>
              <a:rPr lang="nl-NL" sz="2000" dirty="0" smtClean="0"/>
              <a:t> </a:t>
            </a:r>
            <a:r>
              <a:rPr lang="nl-NL" sz="2000" dirty="0" err="1" smtClean="0"/>
              <a:t>evidence</a:t>
            </a:r>
            <a:r>
              <a:rPr lang="nl-NL" sz="2000" dirty="0" smtClean="0"/>
              <a:t> </a:t>
            </a:r>
            <a:r>
              <a:rPr lang="nl-NL" sz="2000" dirty="0" err="1" smtClean="0"/>
              <a:t>against</a:t>
            </a:r>
            <a:r>
              <a:rPr lang="nl-NL" sz="2000" dirty="0" smtClean="0"/>
              <a:t> </a:t>
            </a:r>
            <a:r>
              <a:rPr lang="nl-NL" sz="2000" dirty="0"/>
              <a:t>H</a:t>
            </a:r>
            <a:r>
              <a:rPr lang="nl-NL" sz="2000" baseline="-25000" dirty="0"/>
              <a:t>0</a:t>
            </a:r>
            <a:r>
              <a:rPr lang="nl-NL" sz="2000" dirty="0"/>
              <a:t> → </a:t>
            </a:r>
            <a:r>
              <a:rPr lang="nl-NL" sz="2000" dirty="0" smtClean="0"/>
              <a:t>keep H</a:t>
            </a:r>
            <a:r>
              <a:rPr lang="nl-NL" sz="2000" baseline="-25000" dirty="0" smtClean="0"/>
              <a:t>0 </a:t>
            </a:r>
            <a:r>
              <a:rPr lang="nl-NL" sz="2000" dirty="0" smtClean="0"/>
              <a:t>(</a:t>
            </a:r>
            <a:r>
              <a:rPr lang="nl-NL" sz="2000" dirty="0" err="1" smtClean="0"/>
              <a:t>for</a:t>
            </a:r>
            <a:r>
              <a:rPr lang="nl-NL" sz="2000" dirty="0" smtClean="0"/>
              <a:t> the time </a:t>
            </a:r>
            <a:r>
              <a:rPr lang="nl-NL" sz="2000" dirty="0" err="1" smtClean="0"/>
              <a:t>being</a:t>
            </a:r>
            <a:r>
              <a:rPr lang="nl-NL" sz="2000" dirty="0" smtClean="0"/>
              <a:t>)</a:t>
            </a:r>
            <a:endParaRPr lang="nl-NL" sz="20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32368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Now</a:t>
            </a:r>
            <a:r>
              <a:rPr lang="nl-NL" dirty="0" smtClean="0"/>
              <a:t> the tricky part… </a:t>
            </a:r>
            <a:r>
              <a:rPr lang="nl-NL" i="1" dirty="0" smtClean="0"/>
              <a:t>p-</a:t>
            </a:r>
            <a:r>
              <a:rPr lang="nl-NL" dirty="0" err="1" smtClean="0"/>
              <a:t>value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6464" y="1641724"/>
            <a:ext cx="7881938" cy="2012859"/>
          </a:xfrm>
        </p:spPr>
        <p:txBody>
          <a:bodyPr/>
          <a:lstStyle/>
          <a:p>
            <a:r>
              <a:rPr lang="nl-NL" sz="1600" i="1" dirty="0" smtClean="0"/>
              <a:t>p </a:t>
            </a:r>
            <a:r>
              <a:rPr lang="nl-NL" sz="1600" dirty="0" smtClean="0"/>
              <a:t>is </a:t>
            </a:r>
            <a:r>
              <a:rPr lang="nl-NL" sz="1600" b="1" dirty="0" err="1" smtClean="0"/>
              <a:t>not</a:t>
            </a:r>
            <a:r>
              <a:rPr lang="nl-NL" sz="1600" dirty="0" smtClean="0"/>
              <a:t> the </a:t>
            </a:r>
            <a:r>
              <a:rPr lang="nl-NL" sz="1600" dirty="0" err="1" smtClean="0"/>
              <a:t>probability</a:t>
            </a:r>
            <a:r>
              <a:rPr lang="nl-NL" sz="1600" dirty="0" smtClean="0"/>
              <a:t> </a:t>
            </a:r>
            <a:r>
              <a:rPr lang="nl-NL" sz="1600" dirty="0" err="1" smtClean="0"/>
              <a:t>that</a:t>
            </a:r>
            <a:r>
              <a:rPr lang="nl-NL" sz="1600" dirty="0" smtClean="0"/>
              <a:t> </a:t>
            </a:r>
            <a:r>
              <a:rPr lang="nl-NL" sz="1600" dirty="0" err="1" smtClean="0"/>
              <a:t>there</a:t>
            </a:r>
            <a:r>
              <a:rPr lang="nl-NL" sz="1600" dirty="0" smtClean="0"/>
              <a:t> is a </a:t>
            </a:r>
            <a:r>
              <a:rPr lang="nl-NL" sz="1600" dirty="0" err="1" smtClean="0"/>
              <a:t>difference</a:t>
            </a:r>
            <a:endParaRPr lang="nl-NL" sz="1600" dirty="0" smtClean="0"/>
          </a:p>
          <a:p>
            <a:endParaRPr lang="nl-NL" sz="1600" dirty="0" smtClean="0"/>
          </a:p>
          <a:p>
            <a:r>
              <a:rPr lang="nl-NL" sz="1600" i="1" dirty="0" smtClean="0"/>
              <a:t>p </a:t>
            </a:r>
            <a:r>
              <a:rPr lang="nl-NL" sz="1600" dirty="0" smtClean="0"/>
              <a:t>is the </a:t>
            </a:r>
            <a:r>
              <a:rPr lang="nl-NL" sz="1600" dirty="0" err="1" smtClean="0"/>
              <a:t>proportion</a:t>
            </a:r>
            <a:r>
              <a:rPr lang="nl-NL" sz="1600" dirty="0" smtClean="0"/>
              <a:t> of </a:t>
            </a:r>
            <a:r>
              <a:rPr lang="nl-NL" sz="1600" b="1" dirty="0" err="1" smtClean="0"/>
              <a:t>hypothetical</a:t>
            </a:r>
            <a:r>
              <a:rPr lang="nl-NL" sz="1600" b="1" dirty="0" smtClean="0"/>
              <a:t> samples</a:t>
            </a:r>
            <a:r>
              <a:rPr lang="nl-NL" sz="1600" dirty="0" smtClean="0"/>
              <a:t> more extreme </a:t>
            </a:r>
            <a:r>
              <a:rPr lang="nl-NL" sz="1600" dirty="0" err="1" smtClean="0"/>
              <a:t>than</a:t>
            </a:r>
            <a:r>
              <a:rPr lang="nl-NL" sz="1600" dirty="0" smtClean="0"/>
              <a:t> </a:t>
            </a:r>
            <a:r>
              <a:rPr lang="nl-NL" sz="1600" dirty="0" err="1" smtClean="0"/>
              <a:t>what</a:t>
            </a:r>
            <a:r>
              <a:rPr lang="nl-NL" sz="1600" dirty="0" smtClean="0"/>
              <a:t> </a:t>
            </a:r>
            <a:r>
              <a:rPr lang="nl-NL" sz="1600" dirty="0" err="1" smtClean="0"/>
              <a:t>you</a:t>
            </a:r>
            <a:r>
              <a:rPr lang="nl-NL" sz="1600" dirty="0" smtClean="0"/>
              <a:t> found, </a:t>
            </a:r>
            <a:r>
              <a:rPr lang="nl-NL" sz="1600" b="1" dirty="0" err="1" smtClean="0"/>
              <a:t>given</a:t>
            </a:r>
            <a:r>
              <a:rPr lang="nl-NL" sz="1600" b="1" dirty="0" smtClean="0"/>
              <a:t> H</a:t>
            </a:r>
            <a:r>
              <a:rPr lang="nl-NL" sz="1600" b="1" baseline="-25000" dirty="0" smtClean="0"/>
              <a:t>0 </a:t>
            </a:r>
            <a:r>
              <a:rPr lang="nl-NL" sz="1600" b="1" dirty="0" smtClean="0"/>
              <a:t> </a:t>
            </a:r>
            <a:r>
              <a:rPr lang="nl-NL" sz="1600" dirty="0" smtClean="0"/>
              <a:t>(</a:t>
            </a:r>
            <a:r>
              <a:rPr lang="nl-NL" sz="1600" dirty="0" err="1" smtClean="0"/>
              <a:t>that</a:t>
            </a:r>
            <a:r>
              <a:rPr lang="nl-NL" sz="1600" dirty="0" smtClean="0"/>
              <a:t> </a:t>
            </a:r>
            <a:r>
              <a:rPr lang="nl-NL" sz="1600" dirty="0" err="1" smtClean="0"/>
              <a:t>there</a:t>
            </a:r>
            <a:r>
              <a:rPr lang="nl-NL" sz="1600" dirty="0" smtClean="0"/>
              <a:t> is no </a:t>
            </a:r>
            <a:r>
              <a:rPr lang="nl-NL" sz="1600" dirty="0" err="1" smtClean="0"/>
              <a:t>difference</a:t>
            </a:r>
            <a:r>
              <a:rPr lang="nl-NL" sz="1600" dirty="0" smtClean="0"/>
              <a:t>)</a:t>
            </a:r>
          </a:p>
          <a:p>
            <a:endParaRPr lang="nl-NL" sz="1600" b="1" i="1" dirty="0"/>
          </a:p>
          <a:p>
            <a:r>
              <a:rPr lang="nl-NL" sz="1600" dirty="0" err="1" smtClean="0"/>
              <a:t>If</a:t>
            </a:r>
            <a:r>
              <a:rPr lang="nl-NL" sz="1600" dirty="0" smtClean="0"/>
              <a:t> </a:t>
            </a:r>
            <a:r>
              <a:rPr lang="nl-NL" sz="1600" i="1" dirty="0" smtClean="0"/>
              <a:t>p </a:t>
            </a:r>
            <a:r>
              <a:rPr lang="nl-NL" sz="1600" dirty="0" smtClean="0"/>
              <a:t>is </a:t>
            </a:r>
            <a:r>
              <a:rPr lang="nl-NL" sz="1600" dirty="0" err="1" smtClean="0"/>
              <a:t>too</a:t>
            </a:r>
            <a:r>
              <a:rPr lang="nl-NL" sz="1600" dirty="0" smtClean="0"/>
              <a:t> small (</a:t>
            </a:r>
            <a:r>
              <a:rPr lang="nl-NL" sz="1600" dirty="0" err="1" smtClean="0"/>
              <a:t>usually</a:t>
            </a:r>
            <a:r>
              <a:rPr lang="nl-NL" sz="1600" dirty="0" smtClean="0"/>
              <a:t> &lt;0.05), </a:t>
            </a:r>
            <a:r>
              <a:rPr lang="nl-NL" sz="1600" dirty="0" err="1" smtClean="0"/>
              <a:t>you</a:t>
            </a:r>
            <a:r>
              <a:rPr lang="nl-NL" sz="1600" dirty="0" smtClean="0"/>
              <a:t> say: ‘Wow, </a:t>
            </a:r>
            <a:r>
              <a:rPr lang="nl-NL" sz="1600" dirty="0" err="1" smtClean="0"/>
              <a:t>that’s</a:t>
            </a:r>
            <a:r>
              <a:rPr lang="nl-NL" sz="1600" dirty="0" smtClean="0"/>
              <a:t> way </a:t>
            </a:r>
            <a:r>
              <a:rPr lang="nl-NL" sz="1600" dirty="0" err="1" smtClean="0"/>
              <a:t>too</a:t>
            </a:r>
            <a:r>
              <a:rPr lang="nl-NL" sz="1600" dirty="0" smtClean="0"/>
              <a:t> </a:t>
            </a:r>
            <a:r>
              <a:rPr lang="nl-NL" sz="1600" dirty="0" err="1" smtClean="0"/>
              <a:t>weird</a:t>
            </a:r>
            <a:r>
              <a:rPr lang="nl-NL" sz="1600" dirty="0" smtClean="0"/>
              <a:t> (wo)man! I </a:t>
            </a:r>
            <a:r>
              <a:rPr lang="nl-NL" sz="1600" dirty="0" err="1" smtClean="0"/>
              <a:t>don’t</a:t>
            </a:r>
            <a:r>
              <a:rPr lang="nl-NL" sz="1600" dirty="0" smtClean="0"/>
              <a:t> </a:t>
            </a:r>
            <a:r>
              <a:rPr lang="nl-NL" sz="1600" dirty="0" err="1" smtClean="0"/>
              <a:t>believe</a:t>
            </a:r>
            <a:r>
              <a:rPr lang="nl-NL" sz="1600" dirty="0" smtClean="0"/>
              <a:t> this </a:t>
            </a:r>
            <a:r>
              <a:rPr lang="nl-NL" sz="1600" dirty="0" err="1" smtClean="0"/>
              <a:t>really</a:t>
            </a:r>
            <a:r>
              <a:rPr lang="nl-NL" sz="1600" dirty="0" smtClean="0"/>
              <a:t> </a:t>
            </a:r>
            <a:r>
              <a:rPr lang="nl-NL" sz="1600" dirty="0" err="1" smtClean="0"/>
              <a:t>happened</a:t>
            </a:r>
            <a:r>
              <a:rPr lang="nl-NL" sz="1600" dirty="0" smtClean="0"/>
              <a:t>. H</a:t>
            </a:r>
            <a:r>
              <a:rPr lang="nl-NL" sz="1600" baseline="-25000" dirty="0" smtClean="0"/>
              <a:t>0 </a:t>
            </a:r>
            <a:r>
              <a:rPr lang="nl-NL" sz="1600" dirty="0" smtClean="0"/>
              <a:t>must </a:t>
            </a:r>
            <a:r>
              <a:rPr lang="nl-NL" sz="1600" dirty="0" err="1" smtClean="0"/>
              <a:t>be</a:t>
            </a:r>
            <a:r>
              <a:rPr lang="nl-NL" sz="1600" dirty="0" smtClean="0"/>
              <a:t> </a:t>
            </a:r>
            <a:r>
              <a:rPr lang="nl-NL" sz="1600" dirty="0" err="1" smtClean="0"/>
              <a:t>false</a:t>
            </a:r>
            <a:r>
              <a:rPr lang="nl-NL" sz="1600" dirty="0" smtClean="0"/>
              <a:t>.’ </a:t>
            </a:r>
            <a:endParaRPr lang="nl-NL" sz="16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789040"/>
            <a:ext cx="39528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3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T-test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219343"/>
          </a:xfrm>
        </p:spPr>
        <p:txBody>
          <a:bodyPr/>
          <a:lstStyle/>
          <a:p>
            <a:r>
              <a:rPr lang="nl-NL" sz="2000" dirty="0" smtClean="0"/>
              <a:t>A t-test is a </a:t>
            </a:r>
            <a:r>
              <a:rPr lang="nl-NL" sz="2000" dirty="0" err="1" smtClean="0"/>
              <a:t>significance</a:t>
            </a:r>
            <a:r>
              <a:rPr lang="nl-NL" sz="2000" dirty="0" smtClean="0"/>
              <a:t> test of a mean </a:t>
            </a:r>
            <a:r>
              <a:rPr lang="nl-NL" sz="2000" dirty="0" err="1" smtClean="0"/>
              <a:t>difference</a:t>
            </a:r>
            <a:r>
              <a:rPr lang="nl-NL" sz="2000" dirty="0" smtClean="0"/>
              <a:t>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groups</a:t>
            </a:r>
            <a:r>
              <a:rPr lang="nl-NL" sz="2000" dirty="0" smtClean="0"/>
              <a:t> (or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different </a:t>
            </a:r>
            <a:r>
              <a:rPr lang="nl-NL" sz="2000" dirty="0" err="1" smtClean="0"/>
              <a:t>measurements</a:t>
            </a:r>
            <a:r>
              <a:rPr lang="nl-NL" sz="2000" dirty="0" smtClean="0"/>
              <a:t> </a:t>
            </a:r>
            <a:r>
              <a:rPr lang="nl-NL" sz="2000" dirty="0" err="1" smtClean="0"/>
              <a:t>within</a:t>
            </a:r>
            <a:r>
              <a:rPr lang="nl-NL" sz="2000" dirty="0" smtClean="0"/>
              <a:t> </a:t>
            </a:r>
            <a:r>
              <a:rPr lang="nl-NL" sz="2000" dirty="0" err="1" smtClean="0"/>
              <a:t>people</a:t>
            </a:r>
            <a:r>
              <a:rPr lang="nl-NL" sz="2000" dirty="0" smtClean="0"/>
              <a:t>)</a:t>
            </a:r>
          </a:p>
          <a:p>
            <a:endParaRPr lang="nl-NL" sz="2000" dirty="0"/>
          </a:p>
          <a:p>
            <a:r>
              <a:rPr lang="nl-NL" sz="2000" dirty="0" smtClean="0"/>
              <a:t>Distribution has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normal</a:t>
            </a:r>
            <a:r>
              <a:rPr lang="nl-NL" sz="2000" dirty="0" smtClean="0"/>
              <a:t> (</a:t>
            </a:r>
            <a:r>
              <a:rPr lang="nl-NL" sz="2000" dirty="0" err="1" smtClean="0"/>
              <a:t>generally</a:t>
            </a:r>
            <a:r>
              <a:rPr lang="nl-NL" sz="2000" dirty="0" smtClean="0"/>
              <a:t> </a:t>
            </a:r>
            <a:r>
              <a:rPr lang="nl-NL" sz="2000" dirty="0" err="1" smtClean="0"/>
              <a:t>when</a:t>
            </a:r>
            <a:r>
              <a:rPr lang="nl-NL" sz="2000" dirty="0" smtClean="0"/>
              <a:t> N &gt; 30)</a:t>
            </a:r>
          </a:p>
          <a:p>
            <a:endParaRPr lang="nl-NL" sz="2000" dirty="0"/>
          </a:p>
          <a:p>
            <a:r>
              <a:rPr lang="nl-NL" sz="2000" dirty="0" err="1" smtClean="0"/>
              <a:t>Result</a:t>
            </a:r>
            <a:r>
              <a:rPr lang="nl-NL" sz="2000" dirty="0" smtClean="0"/>
              <a:t>: t(30) = 5.21, p = 0.012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Pijl-rechts 3"/>
          <p:cNvSpPr/>
          <p:nvPr/>
        </p:nvSpPr>
        <p:spPr bwMode="auto">
          <a:xfrm rot="16200000">
            <a:off x="2012230" y="4130203"/>
            <a:ext cx="576064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Pijl-rechts 4"/>
          <p:cNvSpPr/>
          <p:nvPr/>
        </p:nvSpPr>
        <p:spPr bwMode="auto">
          <a:xfrm rot="16200000">
            <a:off x="2952138" y="4113075"/>
            <a:ext cx="576064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Pijl-rechts 5"/>
          <p:cNvSpPr/>
          <p:nvPr/>
        </p:nvSpPr>
        <p:spPr bwMode="auto">
          <a:xfrm rot="16200000">
            <a:off x="4175956" y="4113075"/>
            <a:ext cx="576064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kstvak 6"/>
          <p:cNvSpPr txBox="1"/>
          <p:nvPr/>
        </p:nvSpPr>
        <p:spPr>
          <a:xfrm flipH="1">
            <a:off x="1900414" y="4666585"/>
            <a:ext cx="11597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Degrees</a:t>
            </a:r>
            <a:r>
              <a:rPr lang="nl-NL" dirty="0" smtClean="0"/>
              <a:t> of </a:t>
            </a:r>
            <a:r>
              <a:rPr lang="nl-NL" dirty="0" err="1" smtClean="0"/>
              <a:t>freedom</a:t>
            </a:r>
            <a:r>
              <a:rPr lang="nl-NL" dirty="0" smtClean="0"/>
              <a:t>: </a:t>
            </a:r>
            <a:r>
              <a:rPr lang="nl-NL" dirty="0" err="1" smtClean="0"/>
              <a:t>closely</a:t>
            </a:r>
            <a:r>
              <a:rPr lang="nl-NL" dirty="0" smtClean="0"/>
              <a:t> </a:t>
            </a:r>
            <a:r>
              <a:rPr lang="nl-NL" dirty="0" err="1" smtClean="0"/>
              <a:t>related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sample </a:t>
            </a:r>
            <a:r>
              <a:rPr lang="nl-NL" dirty="0" err="1" smtClean="0"/>
              <a:t>size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 flipH="1">
            <a:off x="3027006" y="4666585"/>
            <a:ext cx="13092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T-</a:t>
            </a:r>
            <a:r>
              <a:rPr lang="nl-NL" dirty="0" err="1" smtClean="0"/>
              <a:t>statistic</a:t>
            </a:r>
            <a:r>
              <a:rPr lang="nl-NL" dirty="0" smtClean="0"/>
              <a:t>: </a:t>
            </a:r>
            <a:r>
              <a:rPr lang="nl-NL" dirty="0" err="1" smtClean="0"/>
              <a:t>how</a:t>
            </a:r>
            <a:r>
              <a:rPr lang="nl-NL" dirty="0" smtClean="0"/>
              <a:t> big is the </a:t>
            </a:r>
            <a:r>
              <a:rPr lang="nl-NL" dirty="0" err="1" smtClean="0"/>
              <a:t>difference</a:t>
            </a:r>
            <a:r>
              <a:rPr lang="nl-NL" dirty="0" smtClean="0"/>
              <a:t>, </a:t>
            </a:r>
            <a:r>
              <a:rPr lang="nl-NL" dirty="0" err="1" smtClean="0"/>
              <a:t>compared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the </a:t>
            </a:r>
            <a:r>
              <a:rPr lang="nl-NL" dirty="0" err="1" smtClean="0"/>
              <a:t>variation</a:t>
            </a:r>
            <a:r>
              <a:rPr lang="nl-NL" dirty="0" smtClean="0"/>
              <a:t> </a:t>
            </a:r>
            <a:r>
              <a:rPr lang="nl-NL" dirty="0" err="1" smtClean="0"/>
              <a:t>within</a:t>
            </a:r>
            <a:r>
              <a:rPr lang="nl-NL" dirty="0" smtClean="0"/>
              <a:t> the </a:t>
            </a:r>
            <a:r>
              <a:rPr lang="nl-NL" dirty="0" err="1" smtClean="0"/>
              <a:t>groups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 flipH="1">
            <a:off x="4283968" y="4654865"/>
            <a:ext cx="1309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P-</a:t>
            </a:r>
            <a:r>
              <a:rPr lang="nl-NL" dirty="0" err="1" smtClean="0"/>
              <a:t>value</a:t>
            </a:r>
            <a:endParaRPr lang="nl-NL" dirty="0" smtClean="0"/>
          </a:p>
          <a:p>
            <a:r>
              <a:rPr lang="nl-NL" dirty="0" smtClean="0"/>
              <a:t>0.012 &lt; 0.05, </a:t>
            </a:r>
            <a:r>
              <a:rPr lang="nl-NL" dirty="0" err="1" smtClean="0"/>
              <a:t>so</a:t>
            </a:r>
            <a:r>
              <a:rPr lang="nl-NL" dirty="0" smtClean="0"/>
              <a:t> significant!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725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</a:t>
            </a:r>
            <a:r>
              <a:rPr lang="nl-NL" dirty="0" smtClean="0"/>
              <a:t>2: </a:t>
            </a:r>
            <a:r>
              <a:rPr lang="nl-NL" dirty="0" smtClean="0"/>
              <a:t>t-test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700808"/>
            <a:ext cx="7881938" cy="614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Notebook: Hypothesis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  <a:endParaRPr lang="nl-NL" sz="1600" kern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Perform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t-test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Zapf Dingbats" charset="2"/>
              <a:buNone/>
            </a:pP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Independent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factor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levels (gender, OS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Zapf Dingbats" charset="2"/>
              <a:buNone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Dependent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quantitative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choice</a:t>
            </a: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Report:</a:t>
            </a: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a plot of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showing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distribution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levels (e.g., histogram,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violin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plot, etc.)</a:t>
            </a:r>
          </a:p>
          <a:p>
            <a:pPr>
              <a:buFont typeface="+mj-lt"/>
              <a:buAutoNum type="arabicPeriod"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t-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statistic</a:t>
            </a: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p-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Whether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a significant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8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Controversy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994940"/>
          </a:xfrm>
        </p:spPr>
        <p:txBody>
          <a:bodyPr/>
          <a:lstStyle/>
          <a:p>
            <a:r>
              <a:rPr lang="nl-NL" sz="2400" dirty="0" err="1" smtClean="0"/>
              <a:t>Seems</a:t>
            </a:r>
            <a:r>
              <a:rPr lang="nl-NL" sz="2400" dirty="0" smtClean="0"/>
              <a:t> kind of </a:t>
            </a:r>
            <a:r>
              <a:rPr lang="nl-NL" sz="2400" dirty="0" err="1" smtClean="0"/>
              <a:t>complicated</a:t>
            </a:r>
            <a:r>
              <a:rPr lang="nl-NL" sz="2400" dirty="0" smtClean="0"/>
              <a:t>, right?</a:t>
            </a:r>
          </a:p>
          <a:p>
            <a:endParaRPr lang="nl-NL" sz="2400" dirty="0"/>
          </a:p>
          <a:p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really</a:t>
            </a:r>
            <a:r>
              <a:rPr lang="nl-NL" sz="2400" dirty="0" smtClean="0"/>
              <a:t> want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know</a:t>
            </a:r>
            <a:r>
              <a:rPr lang="nl-NL" sz="2400" dirty="0" smtClean="0"/>
              <a:t> </a:t>
            </a:r>
            <a:r>
              <a:rPr lang="nl-NL" sz="2400" dirty="0" err="1" smtClean="0"/>
              <a:t>if</a:t>
            </a:r>
            <a:r>
              <a:rPr lang="nl-NL" sz="2400" dirty="0" smtClean="0"/>
              <a:t> </a:t>
            </a:r>
            <a:r>
              <a:rPr lang="nl-NL" sz="2400" dirty="0" err="1" smtClean="0"/>
              <a:t>there’s</a:t>
            </a:r>
            <a:r>
              <a:rPr lang="nl-NL" sz="2400" dirty="0" smtClean="0"/>
              <a:t> a </a:t>
            </a:r>
            <a:r>
              <a:rPr lang="nl-NL" sz="2400" dirty="0" err="1" smtClean="0"/>
              <a:t>difference</a:t>
            </a:r>
            <a:r>
              <a:rPr lang="nl-NL" sz="2400" dirty="0" smtClean="0"/>
              <a:t>, but </a:t>
            </a:r>
            <a:r>
              <a:rPr lang="nl-NL" sz="2400" dirty="0" err="1" smtClean="0"/>
              <a:t>instead</a:t>
            </a:r>
            <a:r>
              <a:rPr lang="nl-NL" sz="2400" dirty="0" smtClean="0"/>
              <a:t> </a:t>
            </a:r>
            <a:r>
              <a:rPr lang="nl-NL" sz="2400" dirty="0" err="1" smtClean="0"/>
              <a:t>you’re</a:t>
            </a:r>
            <a:r>
              <a:rPr lang="nl-NL" sz="2400" dirty="0" smtClean="0"/>
              <a:t> </a:t>
            </a:r>
            <a:r>
              <a:rPr lang="nl-NL" sz="2400" dirty="0" err="1" smtClean="0"/>
              <a:t>looking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i="1" dirty="0" err="1" smtClean="0"/>
              <a:t>evidence</a:t>
            </a:r>
            <a:r>
              <a:rPr lang="nl-NL" sz="2400" i="1" dirty="0" smtClean="0"/>
              <a:t> </a:t>
            </a:r>
            <a:r>
              <a:rPr lang="nl-NL" sz="2400" i="1" dirty="0" err="1" smtClean="0"/>
              <a:t>against</a:t>
            </a:r>
            <a:r>
              <a:rPr lang="nl-NL" sz="2400" dirty="0" smtClean="0"/>
              <a:t> the </a:t>
            </a:r>
            <a:r>
              <a:rPr lang="nl-NL" sz="2400" i="1" dirty="0" smtClean="0"/>
              <a:t>absence</a:t>
            </a:r>
            <a:r>
              <a:rPr lang="nl-NL" sz="2400" dirty="0" smtClean="0"/>
              <a:t> of a </a:t>
            </a:r>
            <a:r>
              <a:rPr lang="nl-NL" sz="2400" dirty="0" err="1" smtClean="0"/>
              <a:t>difference</a:t>
            </a:r>
            <a:endParaRPr lang="nl-NL" sz="2400" dirty="0" smtClean="0"/>
          </a:p>
          <a:p>
            <a:endParaRPr lang="nl-NL" sz="2400" dirty="0"/>
          </a:p>
          <a:p>
            <a:r>
              <a:rPr lang="nl-NL" dirty="0" smtClean="0"/>
              <a:t>P-</a:t>
            </a:r>
            <a:r>
              <a:rPr lang="nl-NL" dirty="0" err="1" smtClean="0"/>
              <a:t>values</a:t>
            </a:r>
            <a:r>
              <a:rPr lang="nl-NL" dirty="0" smtClean="0"/>
              <a:t> are </a:t>
            </a:r>
            <a:r>
              <a:rPr lang="nl-NL" dirty="0" err="1" smtClean="0"/>
              <a:t>controversial</a:t>
            </a:r>
            <a:r>
              <a:rPr lang="nl-NL" dirty="0" smtClean="0"/>
              <a:t> (</a:t>
            </a:r>
            <a:r>
              <a:rPr lang="nl-NL" dirty="0" err="1" smtClean="0"/>
              <a:t>possible</a:t>
            </a:r>
            <a:r>
              <a:rPr lang="nl-NL" dirty="0" smtClean="0"/>
              <a:t> solution: </a:t>
            </a:r>
            <a:r>
              <a:rPr lang="nl-NL" dirty="0" err="1" smtClean="0"/>
              <a:t>Bayesian</a:t>
            </a:r>
            <a:r>
              <a:rPr lang="nl-NL" dirty="0" smtClean="0"/>
              <a:t> </a:t>
            </a:r>
            <a:r>
              <a:rPr lang="nl-NL" dirty="0" err="1" smtClean="0"/>
              <a:t>statistics</a:t>
            </a:r>
            <a:r>
              <a:rPr lang="nl-NL" dirty="0" smtClean="0"/>
              <a:t>)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2496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706177"/>
          </a:xfrm>
        </p:spPr>
        <p:txBody>
          <a:bodyPr/>
          <a:lstStyle/>
          <a:p>
            <a:r>
              <a:rPr lang="nl-NL" sz="2400" dirty="0" err="1" smtClean="0"/>
              <a:t>Terminology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1 or 2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variables</a:t>
            </a:r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</a:t>
            </a:r>
            <a:r>
              <a:rPr lang="nl-NL" sz="2400" dirty="0" err="1" smtClean="0"/>
              <a:t>relation</a:t>
            </a:r>
            <a:r>
              <a:rPr lang="nl-NL" sz="2400" dirty="0" smtClean="0"/>
              <a:t> </a:t>
            </a:r>
            <a:r>
              <a:rPr lang="nl-NL" sz="2400" dirty="0" err="1" smtClean="0"/>
              <a:t>between</a:t>
            </a:r>
            <a:r>
              <a:rPr lang="nl-NL" sz="2400" dirty="0" smtClean="0"/>
              <a:t>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&amp; </a:t>
            </a:r>
            <a:r>
              <a:rPr lang="nl-NL" sz="2400" dirty="0" err="1" smtClean="0"/>
              <a:t>quantitative</a:t>
            </a:r>
            <a:r>
              <a:rPr lang="nl-NL" sz="2400" dirty="0" smtClean="0"/>
              <a:t> variables</a:t>
            </a:r>
          </a:p>
          <a:p>
            <a:endParaRPr lang="nl-NL" sz="2400" dirty="0" smtClean="0"/>
          </a:p>
          <a:p>
            <a:r>
              <a:rPr lang="nl-NL" sz="2400" dirty="0"/>
              <a:t>Hypothesis </a:t>
            </a:r>
            <a:r>
              <a:rPr lang="nl-NL" sz="2400" dirty="0" err="1"/>
              <a:t>testing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Correlation</a:t>
            </a:r>
          </a:p>
          <a:p>
            <a:endParaRPr lang="nl-NL" sz="2400" dirty="0" smtClean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4163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Time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nerdy</a:t>
            </a:r>
            <a:r>
              <a:rPr lang="nl-NL" dirty="0" smtClean="0"/>
              <a:t> humor…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6" b="15650"/>
          <a:stretch/>
        </p:blipFill>
        <p:spPr>
          <a:xfrm>
            <a:off x="179512" y="1783821"/>
            <a:ext cx="8701786" cy="36004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3924300" y="58052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hlinkClick r:id="rId3"/>
              </a:rPr>
              <a:t>Blog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 bwMode="auto">
          <a:xfrm>
            <a:off x="3059832" y="2276872"/>
            <a:ext cx="5440090" cy="4032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917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931"/>
            <a:ext cx="6172200" cy="954107"/>
          </a:xfrm>
        </p:spPr>
        <p:txBody>
          <a:bodyPr/>
          <a:lstStyle/>
          <a:p>
            <a:r>
              <a:rPr lang="nl-NL" sz="2800" dirty="0" err="1" smtClean="0"/>
              <a:t>Relation</a:t>
            </a:r>
            <a:r>
              <a:rPr lang="nl-NL" sz="2800" dirty="0" smtClean="0"/>
              <a:t> </a:t>
            </a:r>
            <a:r>
              <a:rPr lang="nl-NL" sz="2800" dirty="0" err="1" smtClean="0"/>
              <a:t>between</a:t>
            </a:r>
            <a:r>
              <a:rPr lang="nl-NL" sz="2800" dirty="0" smtClean="0"/>
              <a:t> </a:t>
            </a:r>
            <a:r>
              <a:rPr lang="nl-NL" sz="2800" dirty="0" err="1" smtClean="0"/>
              <a:t>two</a:t>
            </a:r>
            <a:r>
              <a:rPr lang="nl-NL" sz="2800" dirty="0" smtClean="0"/>
              <a:t> </a:t>
            </a:r>
            <a:r>
              <a:rPr lang="nl-NL" sz="2800" dirty="0" err="1" smtClean="0"/>
              <a:t>quantitative</a:t>
            </a:r>
            <a:r>
              <a:rPr lang="nl-NL" sz="2800" dirty="0" smtClean="0"/>
              <a:t> variables: </a:t>
            </a:r>
            <a:r>
              <a:rPr lang="nl-NL" sz="2800" dirty="0" err="1" smtClean="0"/>
              <a:t>scatterplot</a:t>
            </a:r>
            <a:endParaRPr lang="nl-NL" sz="2800" dirty="0"/>
          </a:p>
        </p:txBody>
      </p:sp>
      <p:pic>
        <p:nvPicPr>
          <p:cNvPr id="4" name="Picture 2" descr="http://i.stack.imgur.com/TWQ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412776"/>
            <a:ext cx="49149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1951484" y="5877272"/>
            <a:ext cx="681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Does chocolate consumption really boost Nobel Award chances?</a:t>
            </a:r>
          </a:p>
          <a:p>
            <a:r>
              <a:rPr lang="nl-NL" dirty="0" err="1" smtClean="0">
                <a:hlinkClick r:id="rId3"/>
              </a:rPr>
              <a:t>Maurage</a:t>
            </a:r>
            <a:r>
              <a:rPr lang="nl-NL" dirty="0" smtClean="0">
                <a:hlinkClick r:id="rId3"/>
              </a:rPr>
              <a:t>, Heeren, &amp; </a:t>
            </a:r>
            <a:r>
              <a:rPr lang="nl-NL" dirty="0" err="1" smtClean="0">
                <a:hlinkClick r:id="rId3"/>
              </a:rPr>
              <a:t>Pesenti</a:t>
            </a:r>
            <a:r>
              <a:rPr lang="nl-NL" dirty="0" smtClean="0">
                <a:hlinkClick r:id="rId3"/>
              </a:rPr>
              <a:t> (2013)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8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Scatterplot matrix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286000" y="-232851067"/>
            <a:ext cx="4572000" cy="47256013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556792"/>
            <a:ext cx="48101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3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Anscombe’s</a:t>
            </a:r>
            <a:r>
              <a:rPr lang="nl-NL" dirty="0" smtClean="0"/>
              <a:t> </a:t>
            </a:r>
            <a:r>
              <a:rPr lang="nl-NL" dirty="0" err="1" smtClean="0"/>
              <a:t>quartet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138773"/>
          </a:xfrm>
        </p:spPr>
        <p:txBody>
          <a:bodyPr/>
          <a:lstStyle/>
          <a:p>
            <a:r>
              <a:rPr lang="nl-NL" sz="2000" dirty="0" err="1" smtClean="0"/>
              <a:t>All</a:t>
            </a:r>
            <a:r>
              <a:rPr lang="nl-NL" sz="2000" dirty="0" smtClean="0"/>
              <a:t> these data sets have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mean, </a:t>
            </a:r>
            <a:r>
              <a:rPr lang="nl-NL" sz="2000" dirty="0" err="1" smtClean="0"/>
              <a:t>variance</a:t>
            </a:r>
            <a:r>
              <a:rPr lang="nl-NL" sz="2000" dirty="0"/>
              <a:t> </a:t>
            </a:r>
            <a:r>
              <a:rPr lang="nl-NL" sz="2000" dirty="0" smtClean="0"/>
              <a:t>&amp; </a:t>
            </a:r>
            <a:r>
              <a:rPr lang="nl-NL" sz="2000" dirty="0" err="1" smtClean="0"/>
              <a:t>correlation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Always </a:t>
            </a:r>
            <a:r>
              <a:rPr lang="nl-NL" sz="2000" dirty="0" err="1" smtClean="0"/>
              <a:t>visualize</a:t>
            </a:r>
            <a:r>
              <a:rPr lang="nl-NL" sz="2000" dirty="0" smtClean="0"/>
              <a:t> </a:t>
            </a:r>
            <a:r>
              <a:rPr lang="nl-NL" sz="2000" dirty="0" err="1" smtClean="0"/>
              <a:t>your</a:t>
            </a:r>
            <a:r>
              <a:rPr lang="nl-NL" sz="2000" dirty="0" smtClean="0"/>
              <a:t> data!</a:t>
            </a:r>
            <a:endParaRPr lang="nl-NL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270673" cy="310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4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Correlation: </a:t>
            </a:r>
            <a:r>
              <a:rPr lang="nl-NL" dirty="0" err="1" smtClean="0"/>
              <a:t>Pearson’s</a:t>
            </a:r>
            <a:r>
              <a:rPr lang="nl-NL" dirty="0" smtClean="0"/>
              <a:t> </a:t>
            </a:r>
            <a:r>
              <a:rPr lang="nl-NL" i="1" dirty="0" smtClean="0"/>
              <a:t>r</a:t>
            </a:r>
            <a:endParaRPr lang="nl-NL" i="1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09263"/>
            <a:ext cx="5832648" cy="2449146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6876256" y="190609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 relations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6876256" y="375990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Non-</a:t>
            </a:r>
            <a:r>
              <a:rPr lang="nl-NL" dirty="0" err="1" smtClean="0"/>
              <a:t>linear</a:t>
            </a:r>
            <a:r>
              <a:rPr lang="nl-NL" dirty="0" smtClean="0"/>
              <a:t> relations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6876256" y="2861913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 relations (perfect </a:t>
            </a:r>
            <a:r>
              <a:rPr lang="nl-NL" dirty="0" err="1" smtClean="0"/>
              <a:t>correlation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838200" y="4633182"/>
            <a:ext cx="4453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i="1" dirty="0"/>
              <a:t>r</a:t>
            </a:r>
            <a:r>
              <a:rPr lang="nl-NL" sz="1800" i="1" dirty="0" smtClean="0"/>
              <a:t> </a:t>
            </a:r>
            <a:r>
              <a:rPr lang="nl-NL" sz="1800" dirty="0" err="1" smtClean="0"/>
              <a:t>gives</a:t>
            </a:r>
            <a:r>
              <a:rPr lang="nl-NL" sz="1800" dirty="0" smtClean="0"/>
              <a:t> a </a:t>
            </a:r>
            <a:r>
              <a:rPr lang="nl-NL" sz="1800" dirty="0" err="1" smtClean="0"/>
              <a:t>measure</a:t>
            </a:r>
            <a:r>
              <a:rPr lang="nl-NL" sz="1800" dirty="0" smtClean="0"/>
              <a:t> of </a:t>
            </a:r>
            <a:r>
              <a:rPr lang="nl-NL" sz="1800" dirty="0" err="1" smtClean="0"/>
              <a:t>how</a:t>
            </a:r>
            <a:r>
              <a:rPr lang="nl-NL" sz="1800" dirty="0" smtClean="0"/>
              <a:t> </a:t>
            </a:r>
            <a:r>
              <a:rPr lang="nl-NL" sz="1800" dirty="0" err="1" smtClean="0"/>
              <a:t>much</a:t>
            </a:r>
            <a:r>
              <a:rPr lang="nl-NL" sz="1800" dirty="0" smtClean="0"/>
              <a:t> </a:t>
            </a:r>
            <a:r>
              <a:rPr lang="nl-NL" sz="1800" dirty="0" err="1" smtClean="0"/>
              <a:t>two</a:t>
            </a:r>
            <a:r>
              <a:rPr lang="nl-NL" sz="1800" dirty="0" smtClean="0"/>
              <a:t> </a:t>
            </a:r>
            <a:r>
              <a:rPr lang="nl-NL" sz="1800" dirty="0" err="1" smtClean="0"/>
              <a:t>quantative</a:t>
            </a:r>
            <a:r>
              <a:rPr lang="nl-NL" sz="1800" dirty="0" smtClean="0"/>
              <a:t> variables ‘move </a:t>
            </a:r>
            <a:r>
              <a:rPr lang="nl-NL" sz="1800" dirty="0" err="1" smtClean="0"/>
              <a:t>together</a:t>
            </a:r>
            <a:r>
              <a:rPr lang="nl-NL" sz="1800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8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 smtClean="0"/>
              <a:t>Correlation is </a:t>
            </a:r>
            <a:r>
              <a:rPr lang="nl-NL" sz="1800" i="1" dirty="0" err="1" smtClean="0"/>
              <a:t>normalized</a:t>
            </a:r>
            <a:r>
              <a:rPr lang="nl-NL" sz="1800" dirty="0" smtClean="0"/>
              <a:t>. The </a:t>
            </a:r>
            <a:r>
              <a:rPr lang="nl-NL" sz="1800" dirty="0" err="1" smtClean="0"/>
              <a:t>variation</a:t>
            </a:r>
            <a:r>
              <a:rPr lang="nl-NL" sz="1800" dirty="0" smtClean="0"/>
              <a:t> in the X </a:t>
            </a:r>
            <a:r>
              <a:rPr lang="nl-NL" sz="1800" dirty="0" err="1" smtClean="0"/>
              <a:t>and</a:t>
            </a:r>
            <a:r>
              <a:rPr lang="nl-NL" sz="1800" dirty="0" smtClean="0"/>
              <a:t> Y </a:t>
            </a:r>
            <a:r>
              <a:rPr lang="nl-NL" sz="1800" dirty="0" err="1" smtClean="0"/>
              <a:t>values</a:t>
            </a:r>
            <a:r>
              <a:rPr lang="nl-NL" sz="1800" dirty="0" smtClean="0"/>
              <a:t> is ‘</a:t>
            </a:r>
            <a:r>
              <a:rPr lang="nl-NL" sz="1800" dirty="0" err="1" smtClean="0"/>
              <a:t>cancelled</a:t>
            </a:r>
            <a:r>
              <a:rPr lang="nl-NL" sz="1800" dirty="0" smtClean="0"/>
              <a:t> out’, </a:t>
            </a:r>
            <a:r>
              <a:rPr lang="nl-NL" sz="1800" dirty="0" err="1" smtClean="0"/>
              <a:t>so</a:t>
            </a:r>
            <a:r>
              <a:rPr lang="nl-NL" sz="1800" dirty="0" smtClean="0"/>
              <a:t> </a:t>
            </a:r>
            <a:r>
              <a:rPr lang="nl-NL" sz="1800" dirty="0" err="1" smtClean="0"/>
              <a:t>that</a:t>
            </a:r>
            <a:r>
              <a:rPr lang="nl-NL" sz="1800" dirty="0" smtClean="0"/>
              <a:t> the </a:t>
            </a:r>
            <a:r>
              <a:rPr lang="nl-NL" sz="1800" dirty="0" err="1" smtClean="0"/>
              <a:t>result</a:t>
            </a:r>
            <a:r>
              <a:rPr lang="nl-NL" sz="1800" dirty="0" smtClean="0"/>
              <a:t> is </a:t>
            </a:r>
            <a:r>
              <a:rPr lang="nl-NL" sz="1800" dirty="0" err="1" smtClean="0"/>
              <a:t>always</a:t>
            </a:r>
            <a:r>
              <a:rPr lang="nl-NL" sz="1800" dirty="0" smtClean="0"/>
              <a:t> </a:t>
            </a:r>
            <a:r>
              <a:rPr lang="nl-NL" sz="1800" dirty="0" err="1" smtClean="0"/>
              <a:t>between</a:t>
            </a:r>
            <a:r>
              <a:rPr lang="nl-NL" sz="1800" dirty="0" smtClean="0"/>
              <a:t> -1 </a:t>
            </a:r>
            <a:r>
              <a:rPr lang="nl-NL" sz="1800" dirty="0" err="1" smtClean="0"/>
              <a:t>and</a:t>
            </a:r>
            <a:r>
              <a:rPr lang="nl-NL" sz="1800" dirty="0" smtClean="0"/>
              <a:t> 1</a:t>
            </a:r>
            <a:endParaRPr lang="nl-NL" sz="1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878634"/>
            <a:ext cx="3389799" cy="100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6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Strength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490186"/>
          </a:xfrm>
        </p:spPr>
        <p:txBody>
          <a:bodyPr/>
          <a:lstStyle/>
          <a:p>
            <a:r>
              <a:rPr lang="nl-NL" sz="2400" dirty="0" err="1" smtClean="0"/>
              <a:t>Weak</a:t>
            </a:r>
            <a:r>
              <a:rPr lang="nl-NL" sz="2400" dirty="0" smtClean="0"/>
              <a:t>  0.1 &lt; r &lt; 0.3</a:t>
            </a:r>
          </a:p>
          <a:p>
            <a:endParaRPr lang="nl-NL" sz="2400" dirty="0" smtClean="0"/>
          </a:p>
          <a:p>
            <a:r>
              <a:rPr lang="nl-NL" sz="2400" dirty="0" smtClean="0"/>
              <a:t>Moderate 0.3 &lt; r &lt; 0.6</a:t>
            </a:r>
          </a:p>
          <a:p>
            <a:endParaRPr lang="nl-NL" sz="2400" dirty="0" smtClean="0"/>
          </a:p>
          <a:p>
            <a:r>
              <a:rPr lang="nl-NL" sz="2400" dirty="0" smtClean="0"/>
              <a:t>Strong &gt; 0.6</a:t>
            </a:r>
          </a:p>
          <a:p>
            <a:endParaRPr lang="nl-NL" sz="2400" dirty="0"/>
          </a:p>
          <a:p>
            <a:pPr marL="0" indent="0">
              <a:buNone/>
            </a:pPr>
            <a:r>
              <a:rPr lang="nl-NL" sz="2400" dirty="0" err="1" smtClean="0"/>
              <a:t>Interpreation</a:t>
            </a:r>
            <a:r>
              <a:rPr lang="nl-NL" sz="2400" dirty="0" smtClean="0"/>
              <a:t> </a:t>
            </a:r>
            <a:r>
              <a:rPr lang="nl-NL" sz="2400" dirty="0" err="1" smtClean="0"/>
              <a:t>depends</a:t>
            </a:r>
            <a:r>
              <a:rPr lang="nl-NL" sz="2400" dirty="0" smtClean="0"/>
              <a:t> on context. Most </a:t>
            </a:r>
            <a:r>
              <a:rPr lang="nl-NL" sz="2400" dirty="0" err="1" smtClean="0"/>
              <a:t>correlations</a:t>
            </a:r>
            <a:r>
              <a:rPr lang="nl-NL" sz="2400" dirty="0" smtClean="0"/>
              <a:t> in </a:t>
            </a:r>
            <a:r>
              <a:rPr lang="nl-NL" sz="2400" dirty="0" err="1" smtClean="0"/>
              <a:t>social</a:t>
            </a:r>
            <a:r>
              <a:rPr lang="nl-NL" sz="2400" dirty="0" smtClean="0"/>
              <a:t> </a:t>
            </a:r>
            <a:r>
              <a:rPr lang="nl-NL" sz="2400" dirty="0" err="1" smtClean="0"/>
              <a:t>science</a:t>
            </a:r>
            <a:r>
              <a:rPr lang="nl-NL" sz="2400" dirty="0" smtClean="0"/>
              <a:t> are </a:t>
            </a:r>
            <a:r>
              <a:rPr lang="nl-NL" sz="2400" dirty="0" err="1" smtClean="0"/>
              <a:t>weak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596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</a:t>
            </a:r>
            <a:r>
              <a:rPr lang="nl-NL" dirty="0" smtClean="0"/>
              <a:t>3: </a:t>
            </a:r>
            <a:r>
              <a:rPr lang="nl-NL" dirty="0" err="1" smtClean="0"/>
              <a:t>correlations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340768"/>
            <a:ext cx="7881938" cy="694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Resources:</a:t>
            </a: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Scatterplot matrix in Seaborn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Scatterplot in Seaborn</a:t>
            </a:r>
            <a:endParaRPr lang="nl-NL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Correlation in Python</a:t>
            </a:r>
            <a:endParaRPr lang="nl-NL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quantitative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variables in the class data set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correlated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select columns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df_subset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[[‘col_name1’, ‘col_name2’, ‘col_name3’]]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Seaborn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make: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</a:t>
            </a: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variables (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think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most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suited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– the independent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linearity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relationship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Pearson’s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variables? 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08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6013954"/>
          </a:xfrm>
        </p:spPr>
        <p:txBody>
          <a:bodyPr/>
          <a:lstStyle/>
          <a:p>
            <a:r>
              <a:rPr lang="nl-NL" sz="2000" i="1" dirty="0" smtClean="0"/>
              <a:t>Nobel </a:t>
            </a:r>
            <a:r>
              <a:rPr lang="nl-NL" sz="2000" i="1" dirty="0" err="1" smtClean="0"/>
              <a:t>Prize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and</a:t>
            </a:r>
            <a:r>
              <a:rPr lang="nl-NL" sz="2000" i="1" dirty="0" smtClean="0"/>
              <a:t> Chocolate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Maurage</a:t>
            </a:r>
            <a:r>
              <a:rPr lang="nl-NL" sz="2000" dirty="0" smtClean="0"/>
              <a:t> et al. (fair </a:t>
            </a:r>
            <a:r>
              <a:rPr lang="nl-NL" sz="2000" dirty="0" err="1" smtClean="0"/>
              <a:t>use</a:t>
            </a:r>
            <a:r>
              <a:rPr lang="nl-NL" sz="2000" dirty="0"/>
              <a:t>)</a:t>
            </a:r>
            <a:r>
              <a:rPr lang="nl-NL" sz="2000" dirty="0" smtClean="0"/>
              <a:t> </a:t>
            </a:r>
          </a:p>
          <a:p>
            <a:r>
              <a:rPr lang="nl-NL" sz="2000" i="1" dirty="0" smtClean="0"/>
              <a:t>Scatterplot matrix </a:t>
            </a:r>
            <a:r>
              <a:rPr lang="nl-NL" sz="2000" dirty="0" err="1"/>
              <a:t>by</a:t>
            </a:r>
            <a:r>
              <a:rPr lang="nl-NL" sz="2000" dirty="0"/>
              <a:t> </a:t>
            </a:r>
            <a:r>
              <a:rPr lang="nl-NL" sz="2000" dirty="0" err="1"/>
              <a:t>Nicoguaro</a:t>
            </a:r>
            <a:r>
              <a:rPr lang="nl-NL" sz="2000" dirty="0"/>
              <a:t> (CC-BY)</a:t>
            </a:r>
            <a:endParaRPr lang="nl-NL" sz="2000" dirty="0" smtClean="0"/>
          </a:p>
          <a:p>
            <a:r>
              <a:rPr lang="nl-NL" sz="2000" i="1" dirty="0" err="1" smtClean="0"/>
              <a:t>Anscombe’s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quartet</a:t>
            </a:r>
            <a:r>
              <a:rPr lang="nl-NL" sz="2000" i="1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Schutz</a:t>
            </a:r>
            <a:r>
              <a:rPr lang="nl-NL" sz="2000" dirty="0" smtClean="0"/>
              <a:t> (CC-BY-SA)</a:t>
            </a:r>
          </a:p>
          <a:p>
            <a:r>
              <a:rPr lang="nl-NL" sz="2000" dirty="0" smtClean="0"/>
              <a:t>p-</a:t>
            </a:r>
            <a:r>
              <a:rPr lang="nl-NL" sz="2000" dirty="0" err="1" smtClean="0"/>
              <a:t>value</a:t>
            </a:r>
            <a:r>
              <a:rPr lang="nl-NL" sz="2000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Repapetilto</a:t>
            </a:r>
            <a:r>
              <a:rPr lang="nl-NL" sz="2000" dirty="0" smtClean="0"/>
              <a:t> (CC-BY-SA)</a:t>
            </a:r>
          </a:p>
          <a:p>
            <a:r>
              <a:rPr lang="nl-NL" sz="2000" i="1" dirty="0" smtClean="0"/>
              <a:t>Mars </a:t>
            </a:r>
            <a:r>
              <a:rPr lang="nl-NL" sz="2000" i="1" dirty="0" err="1" smtClean="0"/>
              <a:t>Curiosity</a:t>
            </a:r>
            <a:r>
              <a:rPr lang="nl-NL" sz="2000" i="1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NASA (PD)</a:t>
            </a:r>
          </a:p>
          <a:p>
            <a:r>
              <a:rPr lang="nl-NL" sz="2000" i="1" dirty="0" smtClean="0"/>
              <a:t>Bar </a:t>
            </a:r>
            <a:r>
              <a:rPr lang="nl-NL" sz="2000" i="1" dirty="0" err="1" smtClean="0"/>
              <a:t>bar</a:t>
            </a:r>
            <a:r>
              <a:rPr lang="nl-NL" sz="2000" i="1" dirty="0" smtClean="0"/>
              <a:t> plots </a:t>
            </a:r>
            <a:r>
              <a:rPr lang="nl-NL" sz="2000" dirty="0" err="1" smtClean="0"/>
              <a:t>by</a:t>
            </a:r>
            <a:r>
              <a:rPr lang="nl-NL" sz="2000" dirty="0" smtClean="0"/>
              <a:t> Page </a:t>
            </a:r>
            <a:r>
              <a:rPr lang="nl-NL" sz="2000" dirty="0" err="1" smtClean="0"/>
              <a:t>Piccinini</a:t>
            </a:r>
            <a:r>
              <a:rPr lang="nl-NL" sz="2000" dirty="0" smtClean="0"/>
              <a:t> (fair </a:t>
            </a:r>
            <a:r>
              <a:rPr lang="nl-NL" sz="2000" dirty="0" err="1" smtClean="0"/>
              <a:t>use</a:t>
            </a:r>
            <a:r>
              <a:rPr lang="nl-NL" sz="2000" dirty="0" smtClean="0"/>
              <a:t>)</a:t>
            </a:r>
          </a:p>
          <a:p>
            <a:r>
              <a:rPr lang="nl-NL" sz="2000" i="1" dirty="0" smtClean="0"/>
              <a:t>Free PSA bar </a:t>
            </a:r>
            <a:r>
              <a:rPr lang="nl-NL" sz="2000" i="1" dirty="0" err="1" smtClean="0"/>
              <a:t>graph</a:t>
            </a:r>
            <a:r>
              <a:rPr lang="nl-NL" sz="2000" i="1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The </a:t>
            </a:r>
            <a:r>
              <a:rPr lang="nl-NL" sz="2000" dirty="0" err="1" smtClean="0"/>
              <a:t>RedBurn</a:t>
            </a:r>
            <a:r>
              <a:rPr lang="nl-NL" sz="2000" dirty="0" smtClean="0"/>
              <a:t> (CC-BY-SA)</a:t>
            </a:r>
          </a:p>
          <a:p>
            <a:r>
              <a:rPr lang="nl-NL" sz="2000" i="1" dirty="0" err="1" smtClean="0"/>
              <a:t>Edit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count</a:t>
            </a:r>
            <a:r>
              <a:rPr lang="nl-NL" sz="2000" i="1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Computermacgyver</a:t>
            </a:r>
            <a:r>
              <a:rPr lang="nl-NL" sz="2000" dirty="0" smtClean="0"/>
              <a:t> (CC-BY-SA)</a:t>
            </a:r>
          </a:p>
          <a:p>
            <a:r>
              <a:rPr lang="nl-NL" sz="2000" i="1" dirty="0" smtClean="0"/>
              <a:t>Level of </a:t>
            </a:r>
            <a:r>
              <a:rPr lang="nl-NL" sz="2000" i="1" dirty="0" err="1" smtClean="0"/>
              <a:t>measurement</a:t>
            </a:r>
            <a:r>
              <a:rPr lang="nl-NL" sz="2000" i="1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Johan van Berkel (HU)</a:t>
            </a:r>
          </a:p>
          <a:p>
            <a:r>
              <a:rPr lang="nl-NL" sz="2000" i="1" dirty="0" err="1" smtClean="0"/>
              <a:t>Gavel</a:t>
            </a:r>
            <a:r>
              <a:rPr lang="nl-NL" sz="2000" i="1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StockMonkeys.com (CC-BY)</a:t>
            </a:r>
          </a:p>
          <a:p>
            <a:r>
              <a:rPr lang="nl-NL" sz="2000" i="1" dirty="0" err="1" smtClean="0"/>
              <a:t>Fingerprint</a:t>
            </a:r>
            <a:r>
              <a:rPr lang="nl-NL" sz="2000" i="1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Pixabay.com (PD)</a:t>
            </a:r>
            <a:endParaRPr lang="nl-NL" sz="2000" i="1" dirty="0" smtClean="0"/>
          </a:p>
          <a:p>
            <a:endParaRPr lang="nl-NL" sz="2000" i="1" dirty="0" smtClean="0"/>
          </a:p>
          <a:p>
            <a:endParaRPr lang="nl-NL" sz="2000" dirty="0" smtClean="0"/>
          </a:p>
          <a:p>
            <a:endParaRPr lang="nl-NL" sz="2000" dirty="0" smtClean="0"/>
          </a:p>
          <a:p>
            <a:endParaRPr lang="nl-NL" sz="2000" dirty="0" smtClean="0"/>
          </a:p>
          <a:p>
            <a:pPr marL="0" indent="0">
              <a:buNone/>
            </a:pPr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64228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Bar </a:t>
            </a:r>
            <a:r>
              <a:rPr lang="nl-NL" dirty="0" err="1" smtClean="0"/>
              <a:t>graphs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6" b="15650"/>
          <a:stretch/>
        </p:blipFill>
        <p:spPr>
          <a:xfrm>
            <a:off x="179512" y="1783821"/>
            <a:ext cx="8701786" cy="36004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3924300" y="58052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hlinkClick r:id="rId3"/>
              </a:rPr>
              <a:t>Blog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334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706177"/>
          </a:xfrm>
        </p:spPr>
        <p:txBody>
          <a:bodyPr/>
          <a:lstStyle/>
          <a:p>
            <a:r>
              <a:rPr lang="nl-NL" sz="2400" dirty="0" err="1" smtClean="0"/>
              <a:t>Terminology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1 or 2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variables</a:t>
            </a:r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</a:t>
            </a:r>
            <a:r>
              <a:rPr lang="nl-NL" sz="2400" dirty="0" err="1" smtClean="0"/>
              <a:t>relation</a:t>
            </a:r>
            <a:r>
              <a:rPr lang="nl-NL" sz="2400" dirty="0" smtClean="0"/>
              <a:t> </a:t>
            </a:r>
            <a:r>
              <a:rPr lang="nl-NL" sz="2400" dirty="0" err="1" smtClean="0"/>
              <a:t>between</a:t>
            </a:r>
            <a:r>
              <a:rPr lang="nl-NL" sz="2400" dirty="0" smtClean="0"/>
              <a:t>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&amp; </a:t>
            </a:r>
            <a:r>
              <a:rPr lang="nl-NL" sz="2400" dirty="0" err="1" smtClean="0"/>
              <a:t>quantitative</a:t>
            </a:r>
            <a:r>
              <a:rPr lang="nl-NL" sz="2400" dirty="0" smtClean="0"/>
              <a:t> variables</a:t>
            </a:r>
          </a:p>
          <a:p>
            <a:endParaRPr lang="nl-NL" sz="2400" dirty="0" smtClean="0"/>
          </a:p>
          <a:p>
            <a:r>
              <a:rPr lang="nl-NL" sz="2400" dirty="0"/>
              <a:t>Hypothesis </a:t>
            </a:r>
            <a:r>
              <a:rPr lang="nl-NL" sz="2400" dirty="0" err="1"/>
              <a:t>testing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Correlation</a:t>
            </a:r>
          </a:p>
          <a:p>
            <a:endParaRPr lang="nl-NL" sz="2400" dirty="0" smtClean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96511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Population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sample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859518"/>
          </a:xfrm>
        </p:spPr>
        <p:txBody>
          <a:bodyPr/>
          <a:lstStyle/>
          <a:p>
            <a:r>
              <a:rPr lang="nl-NL" sz="2400" dirty="0" err="1" smtClean="0"/>
              <a:t>Population</a:t>
            </a:r>
            <a:r>
              <a:rPr lang="nl-NL" sz="2400" dirty="0" smtClean="0"/>
              <a:t> is the </a:t>
            </a:r>
            <a:r>
              <a:rPr lang="nl-NL" sz="2400" dirty="0" err="1" smtClean="0"/>
              <a:t>group</a:t>
            </a:r>
            <a:r>
              <a:rPr lang="nl-NL" sz="2400" dirty="0" smtClean="0"/>
              <a:t> of </a:t>
            </a:r>
            <a:r>
              <a:rPr lang="nl-NL" sz="2400" dirty="0" err="1" smtClean="0"/>
              <a:t>individuals</a:t>
            </a:r>
            <a:r>
              <a:rPr lang="nl-NL" sz="2400" dirty="0" smtClean="0"/>
              <a:t> (</a:t>
            </a:r>
            <a:r>
              <a:rPr lang="nl-NL" sz="2400" dirty="0" err="1" smtClean="0"/>
              <a:t>people</a:t>
            </a:r>
            <a:r>
              <a:rPr lang="nl-NL" sz="2400" dirty="0" smtClean="0"/>
              <a:t>, companies) </a:t>
            </a:r>
            <a:r>
              <a:rPr lang="nl-NL" sz="2400" dirty="0" err="1" smtClean="0"/>
              <a:t>that</a:t>
            </a:r>
            <a:r>
              <a:rPr lang="nl-NL" sz="2400" dirty="0" smtClean="0"/>
              <a:t> are the topic of the research</a:t>
            </a:r>
          </a:p>
          <a:p>
            <a:pPr lvl="1"/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always</a:t>
            </a:r>
            <a:r>
              <a:rPr lang="nl-NL" sz="2400" dirty="0" smtClean="0"/>
              <a:t> </a:t>
            </a:r>
            <a:r>
              <a:rPr lang="nl-NL" sz="2400" dirty="0" err="1" smtClean="0"/>
              <a:t>clearly</a:t>
            </a:r>
            <a:r>
              <a:rPr lang="nl-NL" sz="2400" dirty="0" smtClean="0"/>
              <a:t> </a:t>
            </a:r>
            <a:r>
              <a:rPr lang="nl-NL" sz="2400" dirty="0" err="1" smtClean="0"/>
              <a:t>defined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smtClean="0"/>
              <a:t>Sample: part of </a:t>
            </a:r>
            <a:r>
              <a:rPr lang="nl-NL" sz="2400" dirty="0" err="1" smtClean="0"/>
              <a:t>population</a:t>
            </a:r>
            <a:r>
              <a:rPr lang="nl-NL" sz="2400" dirty="0" smtClean="0"/>
              <a:t> </a:t>
            </a:r>
            <a:r>
              <a:rPr lang="nl-NL" sz="2400" dirty="0" err="1" smtClean="0"/>
              <a:t>included</a:t>
            </a:r>
            <a:r>
              <a:rPr lang="nl-NL" sz="2400" dirty="0" smtClean="0"/>
              <a:t> in research</a:t>
            </a:r>
          </a:p>
          <a:p>
            <a:pPr lvl="1"/>
            <a:r>
              <a:rPr lang="nl-NL" sz="2400" dirty="0" smtClean="0"/>
              <a:t>Random sampling </a:t>
            </a:r>
            <a:r>
              <a:rPr lang="nl-NL" sz="2400" dirty="0" err="1" smtClean="0"/>
              <a:t>often</a:t>
            </a:r>
            <a:r>
              <a:rPr lang="nl-NL" sz="2400" dirty="0" smtClean="0"/>
              <a:t> </a:t>
            </a:r>
            <a:r>
              <a:rPr lang="nl-NL" sz="2400" dirty="0" err="1" smtClean="0"/>
              <a:t>preferable</a:t>
            </a:r>
            <a:r>
              <a:rPr lang="nl-NL" sz="2400" dirty="0" smtClean="0"/>
              <a:t> (</a:t>
            </a:r>
            <a:r>
              <a:rPr lang="nl-NL" sz="2400" dirty="0" err="1" smtClean="0"/>
              <a:t>often</a:t>
            </a:r>
            <a:r>
              <a:rPr lang="nl-NL" sz="2400" dirty="0" smtClean="0"/>
              <a:t> </a:t>
            </a:r>
            <a:r>
              <a:rPr lang="nl-NL" sz="2400" dirty="0" err="1" smtClean="0"/>
              <a:t>not</a:t>
            </a:r>
            <a:r>
              <a:rPr lang="nl-NL" sz="2400" dirty="0" smtClean="0"/>
              <a:t>  </a:t>
            </a:r>
            <a:r>
              <a:rPr lang="nl-NL" sz="2400" dirty="0" err="1" smtClean="0"/>
              <a:t>possible</a:t>
            </a:r>
            <a:r>
              <a:rPr lang="nl-NL" sz="2400" dirty="0" smtClean="0"/>
              <a:t>)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Sample bias: bias </a:t>
            </a:r>
            <a:r>
              <a:rPr lang="nl-NL" sz="2400" dirty="0" err="1" smtClean="0"/>
              <a:t>due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non-random sampling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6805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Notation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5" name="Table 16"/>
          <p:cNvGraphicFramePr>
            <a:graphicFrameLocks noGrp="1"/>
          </p:cNvGraphicFramePr>
          <p:nvPr/>
        </p:nvGraphicFramePr>
        <p:xfrm>
          <a:off x="559565" y="1762125"/>
          <a:ext cx="8286807" cy="3680480"/>
        </p:xfrm>
        <a:graphic>
          <a:graphicData uri="http://schemas.openxmlformats.org/drawingml/2006/table">
            <a:tbl>
              <a:tblPr lastCol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{F5AB1C69-6EDB-4FF4-983F-18BD219EF322}</a:tableStyleId>
              </a:tblPr>
              <a:tblGrid>
                <a:gridCol w="2762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4380">
                <a:tc>
                  <a:txBody>
                    <a:bodyPr/>
                    <a:lstStyle/>
                    <a:p>
                      <a:r>
                        <a:rPr lang="nl-NL" sz="24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Measure</a:t>
                      </a:r>
                      <a:endParaRPr lang="nl-NL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Sample </a:t>
                      </a:r>
                      <a:r>
                        <a:rPr lang="nl-NL" sz="24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statistic</a:t>
                      </a:r>
                      <a:endParaRPr lang="nl-NL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b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Population</a:t>
                      </a:r>
                      <a:r>
                        <a:rPr lang="nl-NL" sz="2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parameter</a:t>
                      </a:r>
                      <a:endParaRPr lang="nl-NL" sz="2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38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Mean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b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μ</a:t>
                      </a:r>
                      <a:endParaRPr lang="nl-NL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38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Standard </a:t>
                      </a:r>
                      <a:r>
                        <a:rPr lang="nl-NL" sz="2400" dirty="0" err="1" smtClean="0"/>
                        <a:t>deviation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s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b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σ</a:t>
                      </a:r>
                      <a:endParaRPr lang="nl-NL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380">
                <a:tc>
                  <a:txBody>
                    <a:bodyPr/>
                    <a:lstStyle/>
                    <a:p>
                      <a:r>
                        <a:rPr lang="nl-NL" sz="2400" dirty="0" err="1" smtClean="0"/>
                        <a:t>Variance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s</a:t>
                      </a:r>
                      <a:r>
                        <a:rPr lang="nl-NL" sz="2400" baseline="30000" dirty="0" smtClean="0"/>
                        <a:t>2</a:t>
                      </a:r>
                      <a:endParaRPr lang="nl-NL" sz="2400" baseline="30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b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σ</a:t>
                      </a:r>
                      <a:r>
                        <a:rPr lang="nl-NL" sz="2400" b="0" baseline="30000" dirty="0" smtClean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  <a:endParaRPr lang="nl-NL" sz="24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380">
                <a:tc>
                  <a:txBody>
                    <a:bodyPr/>
                    <a:lstStyle/>
                    <a:p>
                      <a:r>
                        <a:rPr lang="nl-NL" sz="2400" dirty="0" err="1" smtClean="0"/>
                        <a:t>Size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n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nl-NL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9143" y="2780506"/>
            <a:ext cx="2476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584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Level of </a:t>
            </a:r>
            <a:r>
              <a:rPr lang="nl-NL" dirty="0" err="1" smtClean="0"/>
              <a:t>measurement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00948" y="2251931"/>
            <a:ext cx="7881938" cy="2627313"/>
          </a:xfrm>
        </p:spPr>
        <p:txBody>
          <a:bodyPr/>
          <a:lstStyle/>
          <a:p>
            <a:endParaRPr lang="nl-NL" dirty="0"/>
          </a:p>
        </p:txBody>
      </p:sp>
      <p:graphicFrame>
        <p:nvGraphicFramePr>
          <p:cNvPr id="8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82014"/>
              </p:ext>
            </p:extLst>
          </p:nvPr>
        </p:nvGraphicFramePr>
        <p:xfrm>
          <a:off x="467544" y="2132856"/>
          <a:ext cx="8286812" cy="2194560"/>
        </p:xfrm>
        <a:graphic>
          <a:graphicData uri="http://schemas.openxmlformats.org/drawingml/2006/table">
            <a:tbl>
              <a:tblPr firstRow="1" bandRow="1"/>
              <a:tblGrid>
                <a:gridCol w="2071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1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17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smtClean="0">
                          <a:solidFill>
                            <a:srgbClr val="FFFFFF"/>
                          </a:solidFill>
                        </a:rPr>
                        <a:t>Ratio</a:t>
                      </a:r>
                      <a:endParaRPr lang="nl-NL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0"/>
                      <a:r>
                        <a:rPr lang="nl-NL" b="1" kern="1200" baseline="0" dirty="0" smtClean="0">
                          <a:solidFill>
                            <a:srgbClr val="FFFFFF"/>
                          </a:solidFill>
                          <a:latin typeface="+mn-lt"/>
                        </a:rPr>
                        <a:t>Interval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true</a:t>
                      </a:r>
                      <a:r>
                        <a:rPr lang="nl-NL" dirty="0" smtClean="0"/>
                        <a:t> zero point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0"/>
                      <a:r>
                        <a:rPr lang="nl-NL" b="1" kern="1200" baseline="0" dirty="0" err="1" smtClean="0">
                          <a:solidFill>
                            <a:srgbClr val="FFFFFF"/>
                          </a:solidFill>
                          <a:latin typeface="+mn-lt"/>
                        </a:rPr>
                        <a:t>Ordinal</a:t>
                      </a:r>
                      <a:endParaRPr lang="nl-NL" b="1" kern="1200" baseline="0" dirty="0" smtClean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equal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difference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equal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difference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0"/>
                      <a:r>
                        <a:rPr lang="nl-NL" b="1" kern="1200" baseline="0" dirty="0" err="1" smtClean="0">
                          <a:solidFill>
                            <a:srgbClr val="FFFFFF"/>
                          </a:solidFill>
                          <a:latin typeface="+mn-lt"/>
                        </a:rPr>
                        <a:t>Nominal</a:t>
                      </a:r>
                      <a:endParaRPr lang="nl-NL" b="1" kern="1200" baseline="0" dirty="0" smtClean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ranking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ranking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ranking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distinction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distinction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distinction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dirty="0" err="1" smtClean="0"/>
                        <a:t>distinction</a:t>
                      </a:r>
                      <a:endParaRPr lang="nl-NL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b="1" i="1" dirty="0" err="1" smtClean="0"/>
                        <a:t>gender</a:t>
                      </a:r>
                      <a:endParaRPr lang="nl-NL" b="1" i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b="1" i="1" smtClean="0"/>
                        <a:t>opinion</a:t>
                      </a:r>
                      <a:endParaRPr lang="nl-NL" b="1" i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b="1" i="1" dirty="0" err="1" smtClean="0"/>
                        <a:t>temperature</a:t>
                      </a:r>
                      <a:endParaRPr lang="nl-NL" b="1" i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nl-NL" b="1" i="1" dirty="0" err="1" smtClean="0"/>
                        <a:t>age</a:t>
                      </a:r>
                      <a:endParaRPr lang="nl-NL" b="1" i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Left Brace 19"/>
          <p:cNvSpPr/>
          <p:nvPr/>
        </p:nvSpPr>
        <p:spPr>
          <a:xfrm rot="16200000">
            <a:off x="2254654" y="2783741"/>
            <a:ext cx="500066" cy="392909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 algn="ctr">
            <a:solidFill>
              <a:srgbClr val="C0504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Left Brace 20"/>
          <p:cNvSpPr/>
          <p:nvPr/>
        </p:nvSpPr>
        <p:spPr>
          <a:xfrm rot="16200000">
            <a:off x="6468308" y="2783556"/>
            <a:ext cx="500066" cy="392909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 algn="ctr">
            <a:solidFill>
              <a:srgbClr val="C0504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21"/>
          <p:cNvSpPr txBox="1"/>
          <p:nvPr/>
        </p:nvSpPr>
        <p:spPr>
          <a:xfrm>
            <a:off x="467548" y="5191617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l-NL" sz="1800" dirty="0" err="1" smtClean="0">
                <a:solidFill>
                  <a:prstClr val="black"/>
                </a:solidFill>
                <a:latin typeface="Calibri"/>
              </a:rPr>
              <a:t>categorical</a:t>
            </a:r>
            <a:r>
              <a:rPr lang="nl-NL" sz="1800" dirty="0" smtClean="0">
                <a:solidFill>
                  <a:prstClr val="black"/>
                </a:solidFill>
                <a:latin typeface="Calibri"/>
              </a:rPr>
              <a:t>			                    </a:t>
            </a:r>
            <a:r>
              <a:rPr lang="nl-NL" sz="1800" dirty="0" err="1" smtClean="0">
                <a:solidFill>
                  <a:prstClr val="black"/>
                </a:solidFill>
                <a:latin typeface="Calibri"/>
              </a:rPr>
              <a:t>numerical</a:t>
            </a:r>
            <a:endParaRPr lang="nl-NL" sz="1800" dirty="0" smtClean="0">
              <a:solidFill>
                <a:prstClr val="black"/>
              </a:solidFill>
              <a:latin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l-NL" sz="1800" dirty="0" smtClean="0">
                <a:solidFill>
                  <a:prstClr val="black"/>
                </a:solidFill>
                <a:latin typeface="Calibri"/>
              </a:rPr>
              <a:t>   </a:t>
            </a:r>
            <a:r>
              <a:rPr lang="nl-NL" sz="1800" dirty="0" err="1" smtClean="0">
                <a:solidFill>
                  <a:prstClr val="black"/>
                </a:solidFill>
                <a:latin typeface="Calibri"/>
              </a:rPr>
              <a:t>qualitative</a:t>
            </a:r>
            <a:r>
              <a:rPr lang="nl-NL" sz="1800" dirty="0" smtClean="0">
                <a:solidFill>
                  <a:prstClr val="black"/>
                </a:solidFill>
                <a:latin typeface="Calibri"/>
              </a:rPr>
              <a:t> 			                       </a:t>
            </a:r>
            <a:r>
              <a:rPr lang="nl-NL" sz="1800" dirty="0" err="1" smtClean="0">
                <a:solidFill>
                  <a:prstClr val="black"/>
                </a:solidFill>
                <a:latin typeface="Calibri"/>
              </a:rPr>
              <a:t>quantitative</a:t>
            </a:r>
            <a:endParaRPr lang="nl-NL" sz="1800" dirty="0" smtClean="0">
              <a:solidFill>
                <a:prstClr val="black"/>
              </a:solidFill>
              <a:latin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nl-NL" sz="1800" dirty="0" smtClean="0">
                <a:solidFill>
                  <a:prstClr val="black"/>
                </a:solidFill>
                <a:latin typeface="Calibri"/>
              </a:rPr>
              <a:t>			</a:t>
            </a:r>
            <a:endParaRPr lang="nl-NL" sz="1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271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Quiz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625608"/>
          </a:xfrm>
        </p:spPr>
        <p:txBody>
          <a:bodyPr/>
          <a:lstStyle/>
          <a:p>
            <a:r>
              <a:rPr lang="nl-NL" dirty="0" err="1" smtClean="0"/>
              <a:t>Heart</a:t>
            </a:r>
            <a:r>
              <a:rPr lang="nl-NL" dirty="0" smtClean="0"/>
              <a:t> </a:t>
            </a:r>
            <a:r>
              <a:rPr lang="nl-NL" dirty="0" err="1" smtClean="0"/>
              <a:t>rate</a:t>
            </a:r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School </a:t>
            </a:r>
            <a:r>
              <a:rPr lang="nl-NL" dirty="0" err="1" smtClean="0"/>
              <a:t>grade</a:t>
            </a:r>
            <a:r>
              <a:rPr lang="nl-NL" dirty="0" smtClean="0"/>
              <a:t> (1-10)</a:t>
            </a:r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Hair </a:t>
            </a:r>
            <a:r>
              <a:rPr lang="nl-NL" dirty="0" err="1" smtClean="0"/>
              <a:t>color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6806678"/>
      </p:ext>
    </p:extLst>
  </p:cSld>
  <p:clrMapOvr>
    <a:masterClrMapping/>
  </p:clrMapOvr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Kantoor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Kantoor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Kantoor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</TotalTime>
  <Words>1563</Words>
  <Application>Microsoft Office PowerPoint</Application>
  <PresentationFormat>Diavoorstelling (4:3)</PresentationFormat>
  <Paragraphs>2582</Paragraphs>
  <Slides>36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Courier New</vt:lpstr>
      <vt:lpstr>Zapf Dingbats</vt:lpstr>
      <vt:lpstr>HUoverhead[1]</vt:lpstr>
      <vt:lpstr>Data-driven learning W4 L2: associations between variables</vt:lpstr>
      <vt:lpstr>PowerPoint-presentatie</vt:lpstr>
      <vt:lpstr>Time for some nerdy humor…</vt:lpstr>
      <vt:lpstr>Bar graphs</vt:lpstr>
      <vt:lpstr>Topics</vt:lpstr>
      <vt:lpstr>Population and sample</vt:lpstr>
      <vt:lpstr>Notation</vt:lpstr>
      <vt:lpstr>Level of measurement</vt:lpstr>
      <vt:lpstr>Quiz</vt:lpstr>
      <vt:lpstr>Quiz</vt:lpstr>
      <vt:lpstr>Independent and dependent variables</vt:lpstr>
      <vt:lpstr>Topics</vt:lpstr>
      <vt:lpstr>Bar charts</vt:lpstr>
      <vt:lpstr>Crosstables</vt:lpstr>
      <vt:lpstr>Exercise 1: exploring qualitative variables</vt:lpstr>
      <vt:lpstr>Topics</vt:lpstr>
      <vt:lpstr>Distributional graphs</vt:lpstr>
      <vt:lpstr>Bar graphs (summary data)</vt:lpstr>
      <vt:lpstr>Bar graphs</vt:lpstr>
      <vt:lpstr>Topics</vt:lpstr>
      <vt:lpstr>Hypothesis testing</vt:lpstr>
      <vt:lpstr>Hypothesis testing is like a court case…</vt:lpstr>
      <vt:lpstr>Hypothesis testing</vt:lpstr>
      <vt:lpstr>Hypotheses</vt:lpstr>
      <vt:lpstr>Now the tricky part… p-value</vt:lpstr>
      <vt:lpstr>T-test</vt:lpstr>
      <vt:lpstr>Exercise 2: t-test</vt:lpstr>
      <vt:lpstr>Controversy</vt:lpstr>
      <vt:lpstr>Topics</vt:lpstr>
      <vt:lpstr>Relation between two quantitative variables: scatterplot</vt:lpstr>
      <vt:lpstr>Scatterplot matrix</vt:lpstr>
      <vt:lpstr>Anscombe’s quartet</vt:lpstr>
      <vt:lpstr>Correlation: Pearson’s r</vt:lpstr>
      <vt:lpstr>Strength</vt:lpstr>
      <vt:lpstr>Exercise 3: correlations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63</cp:revision>
  <cp:lastPrinted>2005-06-13T08:01:16Z</cp:lastPrinted>
  <dcterms:created xsi:type="dcterms:W3CDTF">2007-11-06T09:59:11Z</dcterms:created>
  <dcterms:modified xsi:type="dcterms:W3CDTF">2018-12-03T17:14:45Z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