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76" r:id="rId2"/>
    <p:sldId id="278" r:id="rId3"/>
    <p:sldId id="280" r:id="rId4"/>
    <p:sldId id="279" r:id="rId5"/>
    <p:sldId id="298" r:id="rId6"/>
    <p:sldId id="297" r:id="rId7"/>
    <p:sldId id="304" r:id="rId8"/>
    <p:sldId id="305" r:id="rId9"/>
    <p:sldId id="306" r:id="rId10"/>
    <p:sldId id="317" r:id="rId11"/>
    <p:sldId id="307" r:id="rId12"/>
    <p:sldId id="310" r:id="rId13"/>
    <p:sldId id="308" r:id="rId14"/>
    <p:sldId id="300" r:id="rId15"/>
    <p:sldId id="318" r:id="rId16"/>
    <p:sldId id="292" r:id="rId17"/>
    <p:sldId id="294" r:id="rId18"/>
    <p:sldId id="290" r:id="rId19"/>
    <p:sldId id="312" r:id="rId20"/>
    <p:sldId id="311" r:id="rId21"/>
    <p:sldId id="319" r:id="rId22"/>
    <p:sldId id="313" r:id="rId23"/>
    <p:sldId id="314" r:id="rId24"/>
    <p:sldId id="315" r:id="rId25"/>
    <p:sldId id="316" r:id="rId26"/>
    <p:sldId id="320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12/14/2018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12/14/2018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12/14/2018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12/14/2018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12/14/2018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80076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L1:</a:t>
            </a:r>
            <a:br>
              <a:rPr lang="en-US" sz="2400" dirty="0" smtClean="0"/>
            </a:br>
            <a:r>
              <a:rPr lang="en-US" sz="2000" dirty="0" smtClean="0"/>
              <a:t>Feature engineering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Recap traditional statistical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98" y="4455206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2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multiple_regression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on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end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</a:t>
            </a:r>
            <a:r>
              <a:rPr lang="en-US" sz="2200" dirty="0" smtClean="0"/>
              <a:t>computing power) models/</a:t>
            </a:r>
            <a:r>
              <a:rPr lang="en-US" sz="2200" dirty="0" smtClean="0"/>
              <a:t>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1557349"/>
          </a:xfrm>
        </p:spPr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: </a:t>
            </a:r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Regression</a:t>
            </a:r>
            <a:r>
              <a:rPr lang="nl-NL" dirty="0" smtClean="0"/>
              <a:t>: </a:t>
            </a:r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652738"/>
            <a:ext cx="2398562" cy="23576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0" y="1628800"/>
            <a:ext cx="23875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r>
              <a:rPr lang="nl-NL" dirty="0" smtClean="0"/>
              <a:t> 3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1043608" y="1772816"/>
            <a:ext cx="7881938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profile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44986"/>
              </p:ext>
            </p:extLst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6580"/>
              </p:ext>
            </p:extLst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134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1003"/>
              </p:ext>
            </p:extLst>
          </p:nvPr>
        </p:nvGraphicFramePr>
        <p:xfrm>
          <a:off x="2123728" y="1597943"/>
          <a:ext cx="5184576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0.66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=0.4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02897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95536" y="3799117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5956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8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1120" y="1628800"/>
            <a:ext cx="3377952" cy="4893647"/>
          </a:xfrm>
        </p:spPr>
        <p:txBody>
          <a:bodyPr/>
          <a:lstStyle/>
          <a:p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line!</a:t>
            </a:r>
          </a:p>
          <a:p>
            <a:endParaRPr lang="nl-NL" sz="2000" dirty="0"/>
          </a:p>
          <a:p>
            <a:r>
              <a:rPr lang="nl-NL" sz="2000" dirty="0" err="1" smtClean="0"/>
              <a:t>What</a:t>
            </a:r>
            <a:r>
              <a:rPr lang="nl-NL" sz="2000" dirty="0" smtClean="0"/>
              <a:t> is the </a:t>
            </a:r>
            <a:r>
              <a:rPr lang="nl-NL" sz="2000" dirty="0" err="1" smtClean="0"/>
              <a:t>use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line?</a:t>
            </a:r>
          </a:p>
          <a:p>
            <a:endParaRPr lang="nl-NL" sz="2000" dirty="0"/>
          </a:p>
          <a:p>
            <a:r>
              <a:rPr lang="nl-NL" sz="2000" dirty="0" err="1" smtClean="0"/>
              <a:t>Axis</a:t>
            </a:r>
            <a:r>
              <a:rPr lang="nl-NL" sz="2000" dirty="0" smtClean="0"/>
              <a:t> </a:t>
            </a:r>
            <a:r>
              <a:rPr lang="nl-NL" sz="2000" dirty="0" err="1" smtClean="0"/>
              <a:t>better</a:t>
            </a:r>
            <a:r>
              <a:rPr lang="nl-NL" sz="2000" dirty="0" smtClean="0"/>
              <a:t> made </a:t>
            </a:r>
            <a:r>
              <a:rPr lang="nl-NL" sz="2000" dirty="0" err="1" smtClean="0"/>
              <a:t>equal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Remember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write</a:t>
            </a:r>
            <a:r>
              <a:rPr lang="nl-NL" sz="2000" dirty="0" smtClean="0"/>
              <a:t> down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conclusions</a:t>
            </a:r>
            <a:r>
              <a:rPr lang="nl-NL" sz="2000" dirty="0" smtClean="0"/>
              <a:t>, </a:t>
            </a:r>
            <a:r>
              <a:rPr lang="nl-NL" sz="2000" dirty="0" err="1" smtClean="0"/>
              <a:t>I’m</a:t>
            </a:r>
            <a:r>
              <a:rPr lang="nl-NL" sz="2000" dirty="0" smtClean="0"/>
              <a:t> </a:t>
            </a:r>
            <a:r>
              <a:rPr lang="nl-NL" sz="2000" dirty="0" err="1" smtClean="0"/>
              <a:t>very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that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 </a:t>
            </a:r>
            <a:r>
              <a:rPr lang="nl-NL" sz="2000" dirty="0" err="1" smtClean="0"/>
              <a:t>might</a:t>
            </a:r>
            <a:r>
              <a:rPr lang="nl-NL" sz="2000" dirty="0" smtClean="0"/>
              <a:t> </a:t>
            </a:r>
            <a:r>
              <a:rPr lang="nl-NL" sz="2000" dirty="0" err="1" smtClean="0"/>
              <a:t>write</a:t>
            </a:r>
            <a:r>
              <a:rPr lang="nl-NL" sz="2000" dirty="0" smtClean="0"/>
              <a:t> a </a:t>
            </a:r>
            <a:r>
              <a:rPr lang="nl-NL" sz="2000" dirty="0" err="1" smtClean="0"/>
              <a:t>comment</a:t>
            </a:r>
            <a:r>
              <a:rPr lang="nl-NL" sz="2000" dirty="0" smtClean="0"/>
              <a:t> here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there</a:t>
            </a:r>
            <a:r>
              <a:rPr lang="nl-NL" sz="2000" dirty="0" smtClean="0"/>
              <a:t> as </a:t>
            </a:r>
            <a:r>
              <a:rPr lang="nl-NL" sz="2000" dirty="0" err="1" smtClean="0"/>
              <a:t>an</a:t>
            </a:r>
            <a:r>
              <a:rPr lang="nl-NL" sz="2000" dirty="0" smtClean="0"/>
              <a:t> ‘issue’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72" y="1556792"/>
            <a:ext cx="4556602" cy="38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</a:t>
            </a:r>
            <a:r>
              <a:rPr lang="nl-NL" sz="2400" dirty="0" err="1" smtClean="0"/>
              <a:t>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69281"/>
              </p:ext>
            </p:extLst>
          </p:nvPr>
        </p:nvGraphicFramePr>
        <p:xfrm>
          <a:off x="831304" y="1556792"/>
          <a:ext cx="7881938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969">
                  <a:extLst>
                    <a:ext uri="{9D8B030D-6E8A-4147-A177-3AD203B41FA5}">
                      <a16:colId xmlns:a16="http://schemas.microsoft.com/office/drawing/2014/main" val="944945583"/>
                    </a:ext>
                  </a:extLst>
                </a:gridCol>
                <a:gridCol w="3940969">
                  <a:extLst>
                    <a:ext uri="{9D8B030D-6E8A-4147-A177-3AD203B41FA5}">
                      <a16:colId xmlns:a16="http://schemas.microsoft.com/office/drawing/2014/main" val="255530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Data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Transformation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9941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Multiple </a:t>
                      </a:r>
                      <a:r>
                        <a:rPr lang="nl-NL" sz="1600" dirty="0" err="1" smtClean="0"/>
                        <a:t>similar</a:t>
                      </a:r>
                      <a:r>
                        <a:rPr lang="nl-NL" sz="1600" dirty="0" smtClean="0"/>
                        <a:t> items on survey on </a:t>
                      </a:r>
                      <a:r>
                        <a:rPr lang="nl-NL" sz="1600" dirty="0" err="1" smtClean="0"/>
                        <a:t>happiness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the way </a:t>
                      </a:r>
                      <a:r>
                        <a:rPr lang="nl-NL" sz="1600" dirty="0" err="1" smtClean="0"/>
                        <a:t>things</a:t>
                      </a:r>
                      <a:r>
                        <a:rPr lang="nl-NL" sz="1600" baseline="0" dirty="0" smtClean="0"/>
                        <a:t> are </a:t>
                      </a:r>
                      <a:r>
                        <a:rPr lang="nl-NL" sz="1600" baseline="0" dirty="0" err="1" smtClean="0"/>
                        <a:t>going</a:t>
                      </a:r>
                      <a:r>
                        <a:rPr lang="nl-NL" sz="1600" baseline="0" dirty="0" smtClean="0"/>
                        <a:t>’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my</a:t>
                      </a:r>
                      <a:r>
                        <a:rPr lang="nl-NL" sz="1600" dirty="0" smtClean="0"/>
                        <a:t> life’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0" dirty="0" err="1" smtClean="0"/>
                        <a:t>Sum</a:t>
                      </a:r>
                      <a:r>
                        <a:rPr lang="nl-NL" sz="1600" baseline="0" dirty="0" smtClean="0"/>
                        <a:t> or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2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Population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Land</a:t>
                      </a:r>
                      <a:r>
                        <a:rPr lang="nl-NL" sz="1600" baseline="0" dirty="0" smtClean="0"/>
                        <a:t> area</a:t>
                      </a:r>
                      <a:endParaRPr lang="nl-NL" sz="1600" dirty="0" smtClean="0"/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Ratio (</a:t>
                      </a:r>
                      <a:r>
                        <a:rPr lang="nl-NL" sz="1600" dirty="0" err="1" smtClean="0"/>
                        <a:t>population</a:t>
                      </a:r>
                      <a:r>
                        <a:rPr lang="nl-NL" sz="1600" dirty="0" smtClean="0"/>
                        <a:t>/land</a:t>
                      </a:r>
                      <a:r>
                        <a:rPr lang="nl-NL" sz="1600" baseline="0" dirty="0" smtClean="0"/>
                        <a:t> 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4762"/>
                  </a:ext>
                </a:extLst>
              </a:tr>
              <a:tr h="816813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Date: 20-12-2010</a:t>
                      </a:r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Numbers</a:t>
                      </a:r>
                      <a:r>
                        <a:rPr lang="nl-NL" sz="1600" dirty="0" smtClean="0"/>
                        <a:t> of </a:t>
                      </a:r>
                      <a:r>
                        <a:rPr lang="nl-NL" sz="1600" dirty="0" err="1" smtClean="0"/>
                        <a:t>days</a:t>
                      </a:r>
                      <a:r>
                        <a:rPr lang="nl-NL" sz="1600" dirty="0" smtClean="0"/>
                        <a:t> from start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Very</a:t>
                      </a:r>
                      <a:r>
                        <a:rPr lang="nl-NL" sz="1600" baseline="0" dirty="0" smtClean="0"/>
                        <a:t> right-</a:t>
                      </a:r>
                      <a:r>
                        <a:rPr lang="nl-NL" sz="1600" baseline="0" dirty="0" err="1" smtClean="0"/>
                        <a:t>skewed</a:t>
                      </a:r>
                      <a:r>
                        <a:rPr lang="nl-NL" sz="1600" baseline="0" dirty="0" smtClean="0"/>
                        <a:t> variables, e.g. YouTube views, </a:t>
                      </a:r>
                      <a:r>
                        <a:rPr lang="nl-NL" sz="1600" baseline="0" dirty="0" err="1" smtClean="0"/>
                        <a:t>income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Log(x)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Log(10) =</a:t>
                      </a:r>
                      <a:r>
                        <a:rPr lang="nl-NL" sz="1600" baseline="0" dirty="0" smtClean="0"/>
                        <a:t> 1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Log(100) = 2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Log(1000) = 3</a:t>
                      </a:r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8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1117</Words>
  <Application>Microsoft Office PowerPoint</Application>
  <PresentationFormat>Diavoorstelling (4:3)</PresentationFormat>
  <Paragraphs>290</Paragraphs>
  <Slides>28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Courier New</vt:lpstr>
      <vt:lpstr>Zapf Dingbats</vt:lpstr>
      <vt:lpstr>HUoverhead[1]</vt:lpstr>
      <vt:lpstr>Data-driven learning W6 L1: Feature engineering Recap traditional statistical analysis Machine learning: supervised learning   </vt:lpstr>
      <vt:lpstr>Check-in</vt:lpstr>
      <vt:lpstr>Intro</vt:lpstr>
      <vt:lpstr>Feedback</vt:lpstr>
      <vt:lpstr>Topics</vt:lpstr>
      <vt:lpstr>Variable transformations</vt:lpstr>
      <vt:lpstr>Common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Assignment 3</vt:lpstr>
      <vt:lpstr>Excercise 2: Kaggle</vt:lpstr>
      <vt:lpstr>Topics</vt:lpstr>
      <vt:lpstr>k-nearest neighbor: intuition</vt:lpstr>
      <vt:lpstr>k-nearest neighbor algorithm</vt:lpstr>
      <vt:lpstr>Distance</vt:lpstr>
      <vt:lpstr>Normalization</vt:lpstr>
      <vt:lpstr>Evaluation of classification</vt:lpstr>
      <vt:lpstr>Exercise 3: k-NN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58</cp:revision>
  <cp:lastPrinted>2005-06-13T08:01:16Z</cp:lastPrinted>
  <dcterms:created xsi:type="dcterms:W3CDTF">2007-11-06T09:59:11Z</dcterms:created>
  <dcterms:modified xsi:type="dcterms:W3CDTF">2018-12-14T18:57:42Z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