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87" r:id="rId4"/>
    <p:sldId id="284" r:id="rId5"/>
    <p:sldId id="291" r:id="rId6"/>
    <p:sldId id="286" r:id="rId7"/>
    <p:sldId id="267" r:id="rId8"/>
    <p:sldId id="270" r:id="rId9"/>
    <p:sldId id="288" r:id="rId10"/>
    <p:sldId id="289" r:id="rId11"/>
    <p:sldId id="259" r:id="rId12"/>
    <p:sldId id="290" r:id="rId13"/>
    <p:sldId id="278" r:id="rId14"/>
    <p:sldId id="276" r:id="rId15"/>
    <p:sldId id="279" r:id="rId16"/>
    <p:sldId id="283" r:id="rId17"/>
    <p:sldId id="285" r:id="rId18"/>
    <p:sldId id="268" r:id="rId19"/>
    <p:sldId id="26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494"/>
    <a:srgbClr val="E4E4E4"/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12/11/2018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12/11/2018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12/11/2018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877437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W5 L2:</a:t>
            </a:r>
            <a:br>
              <a:rPr lang="en-US" sz="2400" dirty="0" smtClean="0"/>
            </a:br>
            <a:r>
              <a:rPr lang="en-US" sz="2000" dirty="0" smtClean="0"/>
              <a:t>Evaluation of linear regression</a:t>
            </a:r>
            <a:br>
              <a:rPr lang="en-US" sz="2000" dirty="0" smtClean="0"/>
            </a:br>
            <a:r>
              <a:rPr lang="en-US" sz="2000" dirty="0" smtClean="0"/>
              <a:t>Overfitting and model validation</a:t>
            </a:r>
            <a:br>
              <a:rPr lang="en-US" sz="2000" dirty="0" smtClean="0"/>
            </a:br>
            <a:r>
              <a:rPr lang="en-US" sz="2000" dirty="0" smtClean="0"/>
              <a:t>Multiple linear regression</a:t>
            </a: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fit: RMSE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348224" cy="4154984"/>
          </a:xfrm>
        </p:spPr>
        <p:txBody>
          <a:bodyPr/>
          <a:lstStyle/>
          <a:p>
            <a:r>
              <a:rPr lang="nl-NL" sz="2400" b="1" dirty="0" smtClean="0"/>
              <a:t>R</a:t>
            </a:r>
            <a:r>
              <a:rPr lang="nl-NL" sz="2400" dirty="0" smtClean="0"/>
              <a:t>oot </a:t>
            </a:r>
            <a:r>
              <a:rPr lang="nl-NL" sz="2400" b="1" dirty="0" smtClean="0"/>
              <a:t>M</a:t>
            </a:r>
            <a:r>
              <a:rPr lang="nl-NL" sz="2400" dirty="0" smtClean="0"/>
              <a:t>ean </a:t>
            </a:r>
            <a:r>
              <a:rPr lang="nl-NL" sz="2400" b="1" dirty="0" err="1" smtClean="0"/>
              <a:t>S</a:t>
            </a:r>
            <a:r>
              <a:rPr lang="nl-NL" sz="2400" dirty="0" err="1" smtClean="0"/>
              <a:t>quared</a:t>
            </a:r>
            <a:r>
              <a:rPr lang="nl-NL" sz="2400" dirty="0" smtClean="0"/>
              <a:t> </a:t>
            </a:r>
            <a:r>
              <a:rPr lang="nl-NL" sz="2400" b="1" dirty="0" smtClean="0"/>
              <a:t>E</a:t>
            </a:r>
            <a:r>
              <a:rPr lang="nl-NL" sz="2400" dirty="0" smtClean="0"/>
              <a:t>rror</a:t>
            </a:r>
          </a:p>
          <a:p>
            <a:endParaRPr lang="nl-NL" sz="2400" dirty="0"/>
          </a:p>
          <a:p>
            <a:r>
              <a:rPr lang="nl-NL" sz="2400" dirty="0" smtClean="0"/>
              <a:t>Take the mean of </a:t>
            </a:r>
            <a:r>
              <a:rPr lang="nl-NL" sz="2400" dirty="0" err="1" smtClean="0"/>
              <a:t>all</a:t>
            </a:r>
            <a:r>
              <a:rPr lang="nl-NL" sz="2400" dirty="0" smtClean="0"/>
              <a:t> the </a:t>
            </a:r>
            <a:r>
              <a:rPr lang="nl-NL" sz="2400" dirty="0" err="1" smtClean="0"/>
              <a:t>squared</a:t>
            </a:r>
            <a:r>
              <a:rPr lang="nl-NL" sz="2400" dirty="0" smtClean="0"/>
              <a:t> </a:t>
            </a:r>
            <a:r>
              <a:rPr lang="nl-NL" sz="2400" dirty="0" err="1" smtClean="0"/>
              <a:t>errors</a:t>
            </a:r>
            <a:r>
              <a:rPr lang="nl-NL" sz="2400" dirty="0" smtClean="0"/>
              <a:t>/</a:t>
            </a:r>
            <a:r>
              <a:rPr lang="nl-NL" sz="2400" dirty="0" err="1" smtClean="0"/>
              <a:t>residuals</a:t>
            </a:r>
            <a:r>
              <a:rPr lang="nl-NL" sz="2400" dirty="0" smtClean="0"/>
              <a:t> </a:t>
            </a:r>
            <a:r>
              <a:rPr lang="nl-NL" sz="2400" dirty="0" smtClean="0"/>
              <a:t>(</a:t>
            </a:r>
            <a:r>
              <a:rPr lang="nl-NL" sz="2400" dirty="0" err="1" smtClean="0"/>
              <a:t>all</a:t>
            </a:r>
            <a:r>
              <a:rPr lang="nl-NL" sz="2400" dirty="0" smtClean="0"/>
              <a:t> the ‘sticks</a:t>
            </a:r>
            <a:r>
              <a:rPr lang="nl-NL" sz="2400" dirty="0" smtClean="0"/>
              <a:t>’)</a:t>
            </a:r>
            <a:endParaRPr lang="nl-NL" sz="2200" dirty="0" smtClean="0"/>
          </a:p>
          <a:p>
            <a:pPr lvl="1"/>
            <a:r>
              <a:rPr lang="nl-NL" sz="2400" dirty="0" err="1" smtClean="0"/>
              <a:t>Then</a:t>
            </a:r>
            <a:r>
              <a:rPr lang="nl-NL" sz="2400" dirty="0" smtClean="0"/>
              <a:t> take the root (√) of </a:t>
            </a:r>
            <a:r>
              <a:rPr lang="nl-NL" sz="2400" dirty="0" err="1" smtClean="0"/>
              <a:t>that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smtClean="0"/>
              <a:t>≈ “How </a:t>
            </a:r>
            <a:r>
              <a:rPr lang="nl-NL" sz="2400" dirty="0" err="1" smtClean="0"/>
              <a:t>much</a:t>
            </a:r>
            <a:r>
              <a:rPr lang="nl-NL" sz="2400" dirty="0" smtClean="0"/>
              <a:t> is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prediction</a:t>
            </a:r>
            <a:r>
              <a:rPr lang="nl-NL" sz="2400" dirty="0" smtClean="0"/>
              <a:t> </a:t>
            </a:r>
            <a:r>
              <a:rPr lang="nl-NL" sz="2400" dirty="0" err="1" smtClean="0"/>
              <a:t>typically</a:t>
            </a:r>
            <a:r>
              <a:rPr lang="nl-NL" sz="2400" dirty="0" smtClean="0"/>
              <a:t> off”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5" name="Rechte verbindingslijn 4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3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smtClean="0"/>
              <a:t>model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27584" y="1722552"/>
            <a:ext cx="7881938" cy="589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 in the Notebook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from the last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lesson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We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fit of the model,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 in m</a:t>
            </a:r>
            <a:r>
              <a:rPr lang="nl-NL" sz="1400" kern="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euros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(e)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dataframe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of (Y, Y’) (Y’ means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(X, e) 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fit?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Cheap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house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the R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model?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the root mean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error (RMSE)?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/>
              <a:t>Evaluation of </a:t>
            </a:r>
            <a:r>
              <a:rPr lang="nl-NL" sz="2400" dirty="0" err="1"/>
              <a:t>simple</a:t>
            </a:r>
            <a:r>
              <a:rPr lang="nl-NL" sz="2400" dirty="0"/>
              <a:t>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529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Overfitting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4877978" cy="3312368"/>
          </a:xfrm>
        </p:spPr>
      </p:pic>
    </p:spTree>
    <p:extLst>
      <p:ext uri="{BB962C8B-B14F-4D97-AF65-F5344CB8AC3E}">
        <p14:creationId xmlns:p14="http://schemas.microsoft.com/office/powerpoint/2010/main" val="295150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Training </a:t>
            </a:r>
            <a:r>
              <a:rPr lang="nl-NL" dirty="0" err="1" smtClean="0"/>
              <a:t>and</a:t>
            </a:r>
            <a:r>
              <a:rPr lang="nl-NL" dirty="0" smtClean="0"/>
              <a:t> test set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1187624" y="4509120"/>
            <a:ext cx="7303304" cy="3564053"/>
          </a:xfrm>
        </p:spPr>
        <p:txBody>
          <a:bodyPr/>
          <a:lstStyle/>
          <a:p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models</a:t>
            </a:r>
            <a:r>
              <a:rPr lang="nl-NL" sz="1800" dirty="0" smtClean="0"/>
              <a:t> </a:t>
            </a:r>
            <a:r>
              <a:rPr lang="nl-NL" sz="1800" dirty="0" err="1" smtClean="0"/>
              <a:t>trained</a:t>
            </a:r>
            <a:r>
              <a:rPr lang="nl-NL" sz="1800" dirty="0" smtClean="0"/>
              <a:t> on the training data set</a:t>
            </a:r>
          </a:p>
          <a:p>
            <a:pPr lvl="1"/>
            <a:r>
              <a:rPr lang="nl-NL" sz="1600" dirty="0" smtClean="0"/>
              <a:t>Simple model in green</a:t>
            </a:r>
          </a:p>
          <a:p>
            <a:pPr lvl="1"/>
            <a:r>
              <a:rPr lang="nl-NL" sz="1600" dirty="0" smtClean="0"/>
              <a:t>Complex model in </a:t>
            </a:r>
            <a:r>
              <a:rPr lang="nl-NL" sz="1600" dirty="0" err="1" smtClean="0"/>
              <a:t>orange</a:t>
            </a:r>
            <a:endParaRPr lang="nl-NL" sz="1600" dirty="0" smtClean="0"/>
          </a:p>
          <a:p>
            <a:pPr lvl="1"/>
            <a:endParaRPr lang="nl-NL" sz="1600" dirty="0"/>
          </a:p>
          <a:p>
            <a:r>
              <a:rPr lang="nl-NL" sz="1800" dirty="0" smtClean="0"/>
              <a:t>The test set is </a:t>
            </a:r>
            <a:r>
              <a:rPr lang="nl-NL" sz="1800" dirty="0" err="1" smtClean="0"/>
              <a:t>used</a:t>
            </a:r>
            <a:r>
              <a:rPr lang="nl-NL" sz="1800" dirty="0" smtClean="0"/>
              <a:t> </a:t>
            </a:r>
            <a:r>
              <a:rPr lang="nl-NL" sz="1800" dirty="0" err="1" smtClean="0"/>
              <a:t>only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smtClean="0"/>
              <a:t>test</a:t>
            </a:r>
            <a:r>
              <a:rPr lang="nl-NL" sz="1800" dirty="0" smtClean="0"/>
              <a:t> the data (</a:t>
            </a:r>
            <a:r>
              <a:rPr lang="nl-NL" sz="1800" dirty="0" err="1" smtClean="0"/>
              <a:t>not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calculate</a:t>
            </a:r>
            <a:r>
              <a:rPr lang="nl-NL" sz="1800" dirty="0" smtClean="0"/>
              <a:t> the </a:t>
            </a:r>
            <a:r>
              <a:rPr lang="nl-NL" sz="1800" dirty="0" err="1" smtClean="0"/>
              <a:t>coefficients</a:t>
            </a:r>
            <a:r>
              <a:rPr lang="nl-NL" sz="1800" dirty="0" smtClean="0"/>
              <a:t> / train the model).</a:t>
            </a:r>
          </a:p>
          <a:p>
            <a:pPr lvl="1"/>
            <a:r>
              <a:rPr lang="nl-NL" sz="1600" dirty="0" smtClean="0"/>
              <a:t>The </a:t>
            </a:r>
            <a:r>
              <a:rPr lang="nl-NL" sz="1600" dirty="0" err="1" smtClean="0"/>
              <a:t>orange</a:t>
            </a:r>
            <a:r>
              <a:rPr lang="nl-NL" sz="1600" dirty="0" smtClean="0"/>
              <a:t> model </a:t>
            </a:r>
            <a:r>
              <a:rPr lang="nl-NL" sz="1600" dirty="0" err="1" smtClean="0"/>
              <a:t>overfits</a:t>
            </a:r>
            <a:r>
              <a:rPr lang="nl-NL" sz="1600" dirty="0" smtClean="0"/>
              <a:t>: </a:t>
            </a:r>
            <a:r>
              <a:rPr lang="nl-NL" sz="1600" dirty="0" err="1" smtClean="0"/>
              <a:t>it</a:t>
            </a:r>
            <a:r>
              <a:rPr lang="nl-NL" sz="1600" dirty="0" smtClean="0"/>
              <a:t> fits the training set ‘</a:t>
            </a:r>
            <a:r>
              <a:rPr lang="nl-NL" sz="1600" dirty="0" err="1" smtClean="0"/>
              <a:t>too</a:t>
            </a:r>
            <a:r>
              <a:rPr lang="nl-NL" sz="1600" dirty="0" smtClean="0"/>
              <a:t> well’ </a:t>
            </a:r>
          </a:p>
          <a:p>
            <a:endParaRPr lang="nl-NL" sz="1800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6792"/>
            <a:ext cx="7448072" cy="27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Training </a:t>
            </a:r>
            <a:r>
              <a:rPr lang="nl-NL" dirty="0" err="1" smtClean="0"/>
              <a:t>and</a:t>
            </a:r>
            <a:r>
              <a:rPr lang="nl-NL" dirty="0" smtClean="0"/>
              <a:t> test set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041380"/>
          </a:xfrm>
        </p:spPr>
        <p:txBody>
          <a:bodyPr/>
          <a:lstStyle/>
          <a:p>
            <a:r>
              <a:rPr lang="nl-NL" sz="2400" dirty="0" err="1" smtClean="0"/>
              <a:t>Usually</a:t>
            </a:r>
            <a:r>
              <a:rPr lang="nl-NL" sz="2400" dirty="0"/>
              <a:t> </a:t>
            </a:r>
            <a:r>
              <a:rPr lang="nl-NL" sz="2400" dirty="0" smtClean="0"/>
              <a:t>in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, we split the data at the </a:t>
            </a:r>
            <a:r>
              <a:rPr lang="nl-NL" sz="2400" dirty="0" err="1" smtClean="0"/>
              <a:t>beginning</a:t>
            </a:r>
            <a:r>
              <a:rPr lang="nl-NL" sz="2400" dirty="0" smtClean="0"/>
              <a:t> </a:t>
            </a:r>
            <a:r>
              <a:rPr lang="nl-NL" sz="2400" dirty="0" err="1" smtClean="0"/>
              <a:t>into</a:t>
            </a:r>
            <a:r>
              <a:rPr lang="nl-NL" sz="2400" dirty="0" smtClean="0"/>
              <a:t> a </a:t>
            </a:r>
            <a:r>
              <a:rPr lang="nl-NL" sz="2400" dirty="0" smtClean="0"/>
              <a:t>training (70-80%) </a:t>
            </a:r>
            <a:r>
              <a:rPr lang="nl-NL" sz="2400" dirty="0" err="1" smtClean="0"/>
              <a:t>and</a:t>
            </a:r>
            <a:r>
              <a:rPr lang="nl-NL" sz="2400" dirty="0" smtClean="0"/>
              <a:t> test </a:t>
            </a:r>
            <a:r>
              <a:rPr lang="nl-NL" sz="2400" dirty="0" smtClean="0"/>
              <a:t>set (20-30%)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We train the model on the training set</a:t>
            </a:r>
          </a:p>
          <a:p>
            <a:endParaRPr lang="nl-NL" sz="2400" dirty="0"/>
          </a:p>
          <a:p>
            <a:r>
              <a:rPr lang="nl-NL" sz="2400" dirty="0" err="1" smtClean="0"/>
              <a:t>Then</a:t>
            </a:r>
            <a:r>
              <a:rPr lang="nl-NL" sz="2400" dirty="0" smtClean="0"/>
              <a:t>, </a:t>
            </a:r>
            <a:r>
              <a:rPr lang="nl-NL" sz="2400" i="1" dirty="0" err="1" smtClean="0"/>
              <a:t>using</a:t>
            </a:r>
            <a:r>
              <a:rPr lang="nl-NL" sz="2400" i="1" dirty="0" smtClean="0"/>
              <a:t> the model </a:t>
            </a:r>
            <a:r>
              <a:rPr lang="nl-NL" sz="2400" i="1" dirty="0" err="1" smtClean="0"/>
              <a:t>coefficients</a:t>
            </a:r>
            <a:r>
              <a:rPr lang="nl-NL" sz="2400" i="1" dirty="0" smtClean="0"/>
              <a:t> from the training </a:t>
            </a:r>
            <a:r>
              <a:rPr lang="nl-NL" sz="2400" i="1" dirty="0" smtClean="0"/>
              <a:t>set,</a:t>
            </a:r>
            <a:r>
              <a:rPr lang="nl-NL" sz="2400" dirty="0" smtClean="0"/>
              <a:t> </a:t>
            </a:r>
            <a:r>
              <a:rPr lang="nl-NL" sz="2400" dirty="0" smtClean="0"/>
              <a:t>we report performance </a:t>
            </a:r>
            <a:r>
              <a:rPr lang="nl-NL" sz="2400" b="1" dirty="0" smtClean="0"/>
              <a:t>on the test </a:t>
            </a:r>
            <a:r>
              <a:rPr lang="nl-NL" sz="2400" b="1" dirty="0" smtClean="0"/>
              <a:t>set</a:t>
            </a:r>
          </a:p>
          <a:p>
            <a:endParaRPr lang="nl-NL" sz="2400" b="1" dirty="0"/>
          </a:p>
          <a:p>
            <a:r>
              <a:rPr lang="nl-NL" sz="2400" dirty="0" err="1" smtClean="0"/>
              <a:t>So</a:t>
            </a:r>
            <a:r>
              <a:rPr lang="nl-NL" sz="2400" dirty="0" smtClean="0"/>
              <a:t>, in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we take the line we found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the train data </a:t>
            </a:r>
            <a:r>
              <a:rPr lang="nl-NL" sz="2400" dirty="0" err="1" smtClean="0"/>
              <a:t>and</a:t>
            </a:r>
            <a:r>
              <a:rPr lang="nl-NL" sz="2400" dirty="0" smtClean="0"/>
              <a:t> plot the test data </a:t>
            </a:r>
            <a:r>
              <a:rPr lang="nl-NL" sz="2400" dirty="0" err="1" smtClean="0"/>
              <a:t>around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endParaRPr lang="nl-NL" sz="2400" dirty="0" smtClean="0"/>
          </a:p>
          <a:p>
            <a:pPr marL="0" indent="0">
              <a:buNone/>
            </a:pP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159314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/>
              <a:t>Evaluation of </a:t>
            </a:r>
            <a:r>
              <a:rPr lang="nl-NL" sz="2400" dirty="0" err="1"/>
              <a:t>simple</a:t>
            </a:r>
            <a:r>
              <a:rPr lang="nl-NL" sz="2400" dirty="0"/>
              <a:t>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643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Equation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vak 3"/>
              <p:cNvSpPr txBox="1"/>
              <p:nvPr/>
            </p:nvSpPr>
            <p:spPr>
              <a:xfrm>
                <a:off x="1547664" y="2214792"/>
                <a:ext cx="58326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214792"/>
                <a:ext cx="583264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/>
              <p:cNvSpPr txBox="1"/>
              <p:nvPr/>
            </p:nvSpPr>
            <p:spPr>
              <a:xfrm>
                <a:off x="-108520" y="4410097"/>
                <a:ext cx="9396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=2+0.3 ∙ 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𝑎𝑔𝑒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+0.2∙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𝑦𝑒𝑎𝑟𝑠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𝑒𝑥𝑝𝑒𝑟𝑖𝑒𝑛𝑐𝑒</m:t>
                      </m:r>
                      <m:r>
                        <a:rPr lang="nl-N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410097"/>
                <a:ext cx="9396672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/>
          <p:cNvSpPr txBox="1"/>
          <p:nvPr/>
        </p:nvSpPr>
        <p:spPr>
          <a:xfrm>
            <a:off x="3419872" y="3594488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92126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1999" y="1556792"/>
            <a:ext cx="7881938" cy="2899255"/>
          </a:xfrm>
        </p:spPr>
        <p:txBody>
          <a:bodyPr/>
          <a:lstStyle/>
          <a:p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</a:t>
            </a:r>
            <a:r>
              <a:rPr lang="nl-NL" sz="2400" dirty="0" err="1" smtClean="0"/>
              <a:t>only</a:t>
            </a:r>
            <a:r>
              <a:rPr lang="nl-NL" sz="2400" dirty="0" smtClean="0"/>
              <a:t> accept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variables. </a:t>
            </a:r>
            <a:r>
              <a:rPr lang="nl-NL" sz="2400" dirty="0" err="1" smtClean="0"/>
              <a:t>So</a:t>
            </a:r>
            <a:r>
              <a:rPr lang="nl-NL" sz="2400" dirty="0" smtClean="0"/>
              <a:t>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we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variables?</a:t>
            </a:r>
          </a:p>
          <a:p>
            <a:endParaRPr lang="nl-NL" sz="2400" dirty="0"/>
          </a:p>
          <a:p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creating</a:t>
            </a:r>
            <a:r>
              <a:rPr lang="nl-NL" sz="2400" dirty="0" smtClean="0"/>
              <a:t> </a:t>
            </a:r>
            <a:r>
              <a:rPr lang="nl-NL" sz="2400" dirty="0" err="1" smtClean="0"/>
              <a:t>so-called</a:t>
            </a:r>
            <a:r>
              <a:rPr lang="nl-NL" sz="2400" dirty="0" smtClean="0"/>
              <a:t> ‘dummy variables’. </a:t>
            </a:r>
            <a:r>
              <a:rPr lang="nl-NL" sz="2400" dirty="0" err="1" smtClean="0"/>
              <a:t>Pandas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create</a:t>
            </a:r>
            <a:r>
              <a:rPr lang="nl-NL" sz="2400" dirty="0" smtClean="0"/>
              <a:t> </a:t>
            </a:r>
            <a:r>
              <a:rPr lang="nl-NL" sz="2400" dirty="0" err="1" smtClean="0"/>
              <a:t>them</a:t>
            </a:r>
            <a:r>
              <a:rPr lang="nl-NL" sz="2400" dirty="0" smtClean="0"/>
              <a:t> </a:t>
            </a:r>
            <a:r>
              <a:rPr lang="nl-NL" sz="2400" dirty="0" err="1" smtClean="0"/>
              <a:t>automically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pd.get_dummies</a:t>
            </a:r>
            <a:r>
              <a:rPr lang="nl-NL" sz="2400" dirty="0" smtClean="0"/>
              <a:t>()</a:t>
            </a:r>
          </a:p>
          <a:p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32" y="4292048"/>
            <a:ext cx="5765073" cy="20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2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844824"/>
            <a:ext cx="7881938" cy="453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Notebook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multiple_linear_regression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dataframe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variables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independent variables (X).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columns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bedrooms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 set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performance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nl-NL" sz="1400" kern="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RMSE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a plot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vs.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well?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on </a:t>
            </a:r>
            <a:r>
              <a:rPr lang="nl-NL" dirty="0" err="1" smtClean="0"/>
              <a:t>assignments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908762"/>
          </a:xfrm>
        </p:spPr>
        <p:txBody>
          <a:bodyPr/>
          <a:lstStyle/>
          <a:p>
            <a:r>
              <a:rPr lang="nl-NL" sz="2000" dirty="0" err="1" smtClean="0"/>
              <a:t>Logistic</a:t>
            </a:r>
            <a:r>
              <a:rPr lang="nl-NL" sz="2000" dirty="0" smtClean="0"/>
              <a:t> </a:t>
            </a:r>
            <a:r>
              <a:rPr lang="nl-NL" sz="2000" dirty="0" err="1" smtClean="0"/>
              <a:t>regression</a:t>
            </a:r>
            <a:r>
              <a:rPr lang="nl-NL" sz="2000" dirty="0" smtClean="0"/>
              <a:t> </a:t>
            </a:r>
            <a:r>
              <a:rPr lang="nl-NL" sz="2000" dirty="0" err="1" smtClean="0"/>
              <a:t>will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cut from the program </a:t>
            </a:r>
            <a:r>
              <a:rPr lang="nl-NL" sz="2000" dirty="0" err="1" smtClean="0"/>
              <a:t>and</a:t>
            </a:r>
            <a:r>
              <a:rPr lang="nl-NL" sz="2000" dirty="0" smtClean="0"/>
              <a:t> from </a:t>
            </a:r>
            <a:r>
              <a:rPr lang="nl-NL" sz="2000" dirty="0" err="1" smtClean="0"/>
              <a:t>Assignment</a:t>
            </a:r>
            <a:r>
              <a:rPr lang="nl-NL" sz="2000" dirty="0" smtClean="0"/>
              <a:t> 1</a:t>
            </a:r>
          </a:p>
          <a:p>
            <a:endParaRPr lang="nl-NL" sz="2000" dirty="0"/>
          </a:p>
          <a:p>
            <a:r>
              <a:rPr lang="nl-NL" sz="2000" dirty="0" smtClean="0"/>
              <a:t>On </a:t>
            </a:r>
            <a:r>
              <a:rPr lang="nl-NL" sz="2000" dirty="0" err="1" smtClean="0"/>
              <a:t>Monday</a:t>
            </a:r>
            <a:r>
              <a:rPr lang="nl-NL" sz="2000" dirty="0" smtClean="0"/>
              <a:t>, we </a:t>
            </a:r>
            <a:r>
              <a:rPr lang="nl-NL" sz="2000" dirty="0" err="1" smtClean="0"/>
              <a:t>will</a:t>
            </a:r>
            <a:r>
              <a:rPr lang="nl-NL" sz="2000" dirty="0" smtClean="0"/>
              <a:t> start </a:t>
            </a:r>
            <a:r>
              <a:rPr lang="nl-NL" sz="2000" dirty="0" err="1" smtClean="0"/>
              <a:t>with</a:t>
            </a:r>
            <a:r>
              <a:rPr lang="nl-NL" sz="2000" dirty="0" smtClean="0"/>
              <a:t> machine </a:t>
            </a:r>
            <a:r>
              <a:rPr lang="nl-NL" sz="2000" dirty="0" err="1" smtClean="0"/>
              <a:t>learning</a:t>
            </a:r>
            <a:endParaRPr lang="nl-NL" sz="2000" dirty="0" smtClean="0"/>
          </a:p>
          <a:p>
            <a:pPr lvl="1"/>
            <a:r>
              <a:rPr lang="nl-NL" sz="2000" dirty="0" smtClean="0"/>
              <a:t>I </a:t>
            </a:r>
            <a:r>
              <a:rPr lang="nl-NL" sz="2000" dirty="0" err="1" smtClean="0"/>
              <a:t>will</a:t>
            </a:r>
            <a:r>
              <a:rPr lang="nl-NL" sz="2000" dirty="0" smtClean="0"/>
              <a:t> cut down </a:t>
            </a:r>
            <a:r>
              <a:rPr lang="nl-NL" sz="2000" dirty="0" err="1" smtClean="0"/>
              <a:t>Assigment</a:t>
            </a:r>
            <a:r>
              <a:rPr lang="nl-NL" sz="2000" dirty="0" smtClean="0"/>
              <a:t> 2 </a:t>
            </a:r>
            <a:r>
              <a:rPr lang="nl-NL" sz="2000" dirty="0" err="1" smtClean="0"/>
              <a:t>somewhat</a:t>
            </a:r>
            <a:endParaRPr lang="nl-NL" sz="2000" dirty="0" smtClean="0"/>
          </a:p>
          <a:p>
            <a:pPr lvl="1"/>
            <a:endParaRPr lang="nl-NL" sz="2000" dirty="0"/>
          </a:p>
          <a:p>
            <a:r>
              <a:rPr lang="nl-NL" sz="2000" dirty="0" smtClean="0"/>
              <a:t>In the winter break, I </a:t>
            </a:r>
            <a:r>
              <a:rPr lang="nl-NL" sz="2000" dirty="0" err="1" smtClean="0"/>
              <a:t>will</a:t>
            </a:r>
            <a:r>
              <a:rPr lang="nl-NL" sz="2000" dirty="0" smtClean="0"/>
              <a:t> have a look at the </a:t>
            </a:r>
            <a:r>
              <a:rPr lang="nl-NL" sz="2000" dirty="0" err="1" smtClean="0"/>
              <a:t>remaining</a:t>
            </a:r>
            <a:r>
              <a:rPr lang="nl-NL" sz="2000" dirty="0" smtClean="0"/>
              <a:t> </a:t>
            </a:r>
            <a:r>
              <a:rPr lang="nl-NL" sz="2000" dirty="0" err="1" smtClean="0"/>
              <a:t>assignments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clarify</a:t>
            </a:r>
            <a:r>
              <a:rPr lang="nl-NL" sz="2000" dirty="0" smtClean="0"/>
              <a:t> </a:t>
            </a:r>
            <a:r>
              <a:rPr lang="nl-NL" sz="2000" dirty="0" err="1" smtClean="0"/>
              <a:t>things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From </a:t>
            </a:r>
            <a:r>
              <a:rPr lang="nl-NL" sz="2000" dirty="0" err="1" smtClean="0"/>
              <a:t>that</a:t>
            </a:r>
            <a:r>
              <a:rPr lang="nl-NL" sz="2000" dirty="0" smtClean="0"/>
              <a:t> point on, the </a:t>
            </a:r>
            <a:r>
              <a:rPr lang="nl-NL" sz="2000" dirty="0" err="1" smtClean="0"/>
              <a:t>Assignments</a:t>
            </a:r>
            <a:r>
              <a:rPr lang="nl-NL" sz="2000" dirty="0" smtClean="0"/>
              <a:t> </a:t>
            </a:r>
            <a:r>
              <a:rPr lang="nl-NL" sz="2000" dirty="0" err="1" smtClean="0"/>
              <a:t>will</a:t>
            </a:r>
            <a:r>
              <a:rPr lang="nl-NL" sz="2000" dirty="0" smtClean="0"/>
              <a:t> </a:t>
            </a:r>
            <a:r>
              <a:rPr lang="nl-NL" sz="2000" dirty="0" err="1" smtClean="0"/>
              <a:t>remain</a:t>
            </a:r>
            <a:r>
              <a:rPr lang="nl-NL" sz="2000" dirty="0" smtClean="0"/>
              <a:t> </a:t>
            </a:r>
            <a:r>
              <a:rPr lang="nl-NL" sz="2000" dirty="0" err="1" smtClean="0"/>
              <a:t>fixed</a:t>
            </a:r>
            <a:r>
              <a:rPr lang="nl-NL" sz="2000" dirty="0" smtClean="0"/>
              <a:t>; of course, help </a:t>
            </a:r>
            <a:r>
              <a:rPr lang="nl-NL" sz="2000" dirty="0" err="1" smtClean="0"/>
              <a:t>remains</a:t>
            </a:r>
            <a:r>
              <a:rPr lang="nl-NL" sz="2000" dirty="0" smtClean="0"/>
              <a:t> </a:t>
            </a:r>
            <a:r>
              <a:rPr lang="nl-NL" sz="2000" dirty="0" err="1" smtClean="0"/>
              <a:t>available</a:t>
            </a:r>
            <a:r>
              <a:rPr lang="nl-NL" sz="2000" dirty="0" smtClean="0"/>
              <a:t> 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6690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6840" y="1501480"/>
            <a:ext cx="7881938" cy="3779496"/>
          </a:xfrm>
        </p:spPr>
        <p:txBody>
          <a:bodyPr/>
          <a:lstStyle/>
          <a:p>
            <a:r>
              <a:rPr lang="nl-NL" sz="2000" b="1" dirty="0" smtClean="0"/>
              <a:t>Well </a:t>
            </a:r>
            <a:r>
              <a:rPr lang="nl-NL" sz="2000" b="1" dirty="0" err="1" smtClean="0"/>
              <a:t>done</a:t>
            </a:r>
            <a:r>
              <a:rPr lang="nl-NL" sz="2000" b="1" dirty="0" smtClean="0"/>
              <a:t>!</a:t>
            </a:r>
          </a:p>
          <a:p>
            <a:endParaRPr lang="nl-NL" sz="1600" dirty="0"/>
          </a:p>
          <a:p>
            <a:r>
              <a:rPr lang="nl-NL" sz="1600" dirty="0" smtClean="0"/>
              <a:t>I made a </a:t>
            </a:r>
            <a:r>
              <a:rPr lang="nl-NL" sz="1600" dirty="0" err="1" smtClean="0"/>
              <a:t>mistake</a:t>
            </a:r>
            <a:r>
              <a:rPr lang="nl-NL" sz="1600" dirty="0" smtClean="0"/>
              <a:t> swapping b</a:t>
            </a:r>
            <a:r>
              <a:rPr lang="nl-NL" sz="1600" baseline="-25000" dirty="0" smtClean="0"/>
              <a:t>0 </a:t>
            </a:r>
            <a:r>
              <a:rPr lang="nl-NL" sz="1600" dirty="0" err="1" smtClean="0"/>
              <a:t>and</a:t>
            </a:r>
            <a:r>
              <a:rPr lang="nl-NL" sz="1600" dirty="0" smtClean="0"/>
              <a:t> b</a:t>
            </a:r>
            <a:r>
              <a:rPr lang="nl-NL" sz="1600" baseline="-25000" dirty="0" smtClean="0"/>
              <a:t>1</a:t>
            </a:r>
            <a:r>
              <a:rPr lang="nl-NL" sz="1600" dirty="0" smtClean="0"/>
              <a:t> </a:t>
            </a:r>
            <a:r>
              <a:rPr lang="nl-NL" sz="1600" dirty="0" err="1" smtClean="0"/>
              <a:t>around</a:t>
            </a:r>
            <a:r>
              <a:rPr lang="nl-NL" sz="1600" dirty="0" smtClean="0"/>
              <a:t>, </a:t>
            </a:r>
            <a:r>
              <a:rPr lang="nl-NL" sz="1600" dirty="0" err="1" smtClean="0"/>
              <a:t>which</a:t>
            </a:r>
            <a:r>
              <a:rPr lang="nl-NL" sz="1600" dirty="0" smtClean="0"/>
              <a:t> is </a:t>
            </a:r>
            <a:r>
              <a:rPr lang="nl-NL" sz="1600" dirty="0" err="1" smtClean="0"/>
              <a:t>why</a:t>
            </a:r>
            <a:r>
              <a:rPr lang="nl-NL" sz="1600" dirty="0" smtClean="0"/>
              <a:t> the </a:t>
            </a:r>
            <a:r>
              <a:rPr lang="nl-NL" sz="1600" dirty="0" err="1" smtClean="0"/>
              <a:t>formula</a:t>
            </a:r>
            <a:r>
              <a:rPr lang="nl-NL" sz="1600" dirty="0" smtClean="0"/>
              <a:t> </a:t>
            </a:r>
            <a:r>
              <a:rPr lang="nl-NL" sz="1600" dirty="0" err="1" smtClean="0"/>
              <a:t>looked</a:t>
            </a:r>
            <a:r>
              <a:rPr lang="nl-NL" sz="1600" dirty="0" smtClean="0"/>
              <a:t> </a:t>
            </a:r>
            <a:r>
              <a:rPr lang="nl-NL" sz="1600" dirty="0" err="1" smtClean="0"/>
              <a:t>weird</a:t>
            </a:r>
            <a:endParaRPr lang="nl-NL" sz="1600" dirty="0" smtClean="0"/>
          </a:p>
          <a:p>
            <a:endParaRPr lang="nl-NL" sz="1600" dirty="0"/>
          </a:p>
          <a:p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nl-NL" sz="1600" dirty="0" err="1" smtClean="0"/>
              <a:t>uses</a:t>
            </a:r>
            <a:r>
              <a:rPr lang="nl-NL" sz="1600" dirty="0" smtClean="0"/>
              <a:t> x </a:t>
            </a:r>
            <a:r>
              <a:rPr lang="nl-NL" sz="1600" dirty="0" err="1" smtClean="0"/>
              <a:t>values</a:t>
            </a:r>
            <a:r>
              <a:rPr lang="nl-NL" sz="1600" dirty="0" smtClean="0"/>
              <a:t>, </a:t>
            </a:r>
            <a:r>
              <a:rPr lang="nl-NL" sz="1600" dirty="0" err="1" smtClean="0"/>
              <a:t>can</a:t>
            </a:r>
            <a:r>
              <a:rPr lang="nl-NL" sz="1600" dirty="0" smtClean="0"/>
              <a:t> </a:t>
            </a:r>
            <a:r>
              <a:rPr lang="nl-NL" sz="1600" dirty="0" err="1" smtClean="0"/>
              <a:t>be</a:t>
            </a:r>
            <a:r>
              <a:rPr lang="nl-NL" sz="1600" dirty="0" smtClean="0"/>
              <a:t> single </a:t>
            </a:r>
            <a:r>
              <a:rPr lang="nl-NL" sz="1600" dirty="0" err="1" smtClean="0"/>
              <a:t>value</a:t>
            </a:r>
            <a:r>
              <a:rPr lang="nl-NL" sz="1600" dirty="0" smtClean="0"/>
              <a:t> or array, </a:t>
            </a:r>
            <a:r>
              <a:rPr lang="nl-NL" sz="1600" dirty="0" err="1" smtClean="0"/>
              <a:t>old</a:t>
            </a:r>
            <a:r>
              <a:rPr lang="nl-NL" sz="1600" dirty="0" smtClean="0"/>
              <a:t> or new </a:t>
            </a:r>
            <a:r>
              <a:rPr lang="nl-NL" sz="1600" dirty="0" err="1" smtClean="0"/>
              <a:t>values</a:t>
            </a:r>
            <a:r>
              <a:rPr lang="nl-NL" sz="1600" dirty="0" smtClean="0"/>
              <a:t>. E.g.</a:t>
            </a:r>
          </a:p>
          <a:p>
            <a:pPr lvl="1"/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(70) = 270000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euros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([70, 50]) = [270000, 200000]</a:t>
            </a:r>
          </a:p>
          <a:p>
            <a:pPr lvl="1"/>
            <a:endParaRPr lang="nl-NL" sz="1600" dirty="0"/>
          </a:p>
          <a:p>
            <a:r>
              <a:rPr lang="nl-NL" sz="1600" dirty="0" smtClean="0"/>
              <a:t>This </a:t>
            </a:r>
            <a:r>
              <a:rPr lang="nl-NL" sz="1600" dirty="0" err="1" smtClean="0"/>
              <a:t>warning</a:t>
            </a:r>
            <a:r>
              <a:rPr lang="nl-NL" sz="1600" dirty="0" smtClean="0"/>
              <a:t> </a:t>
            </a:r>
            <a:r>
              <a:rPr lang="nl-NL" sz="1600" dirty="0" err="1" smtClean="0"/>
              <a:t>can</a:t>
            </a:r>
            <a:r>
              <a:rPr lang="nl-NL" sz="1600" dirty="0" smtClean="0"/>
              <a:t> </a:t>
            </a:r>
            <a:r>
              <a:rPr lang="nl-NL" sz="1600" dirty="0" err="1" smtClean="0"/>
              <a:t>be</a:t>
            </a:r>
            <a:r>
              <a:rPr lang="nl-NL" sz="1600" dirty="0" smtClean="0"/>
              <a:t> </a:t>
            </a:r>
            <a:r>
              <a:rPr lang="nl-NL" sz="1600" dirty="0" err="1" smtClean="0"/>
              <a:t>safely</a:t>
            </a:r>
            <a:r>
              <a:rPr lang="nl-NL" sz="1600" dirty="0" smtClean="0"/>
              <a:t> </a:t>
            </a:r>
            <a:r>
              <a:rPr lang="nl-NL" sz="1600" dirty="0" err="1" smtClean="0"/>
              <a:t>ignored</a:t>
            </a:r>
            <a:r>
              <a:rPr lang="nl-NL" sz="1600" dirty="0" smtClean="0"/>
              <a:t>, or set this: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pd.options.mode.chained_assignment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endParaRPr lang="nl-NL" sz="1600" dirty="0" smtClean="0"/>
          </a:p>
          <a:p>
            <a:pPr lvl="1"/>
            <a:endParaRPr lang="nl-NL" sz="1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4" y="4696241"/>
            <a:ext cx="7975624" cy="17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8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/>
              <a:t>Evaluation of </a:t>
            </a:r>
            <a:r>
              <a:rPr lang="nl-NL" sz="2400" dirty="0" err="1"/>
              <a:t>simple</a:t>
            </a:r>
            <a:r>
              <a:rPr lang="nl-NL" sz="2400" dirty="0"/>
              <a:t>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574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Recap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3568" y="3756357"/>
            <a:ext cx="7416824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nl-NL" sz="1800" dirty="0"/>
              <a:t>Y = </a:t>
            </a:r>
            <a:r>
              <a:rPr lang="nl-NL" sz="1800" dirty="0" err="1"/>
              <a:t>dependent</a:t>
            </a:r>
            <a:r>
              <a:rPr lang="nl-NL" sz="1800" dirty="0"/>
              <a:t>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views</a:t>
            </a:r>
            <a:endParaRPr lang="nl-NL" sz="1800" dirty="0"/>
          </a:p>
          <a:p>
            <a:r>
              <a:rPr lang="nl-NL" sz="1800" dirty="0" smtClean="0"/>
              <a:t>X = independent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</a:t>
            </a:r>
            <a:r>
              <a:rPr lang="nl-NL" sz="1800" dirty="0" err="1" smtClean="0"/>
              <a:t>subscribers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i="1" dirty="0" err="1" smtClean="0"/>
              <a:t>Coefficients</a:t>
            </a:r>
            <a:r>
              <a:rPr lang="nl-NL" sz="1800" i="1" dirty="0"/>
              <a:t> </a:t>
            </a:r>
            <a:r>
              <a:rPr lang="nl-NL" sz="1800" i="1" dirty="0" smtClean="0"/>
              <a:t>(constant):</a:t>
            </a:r>
            <a:endParaRPr lang="nl-NL" sz="1800" i="1" dirty="0"/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0</a:t>
            </a:r>
            <a:r>
              <a:rPr lang="nl-NL" sz="1800" dirty="0" smtClean="0"/>
              <a:t> = </a:t>
            </a:r>
            <a:r>
              <a:rPr lang="nl-NL" sz="1800" dirty="0" err="1" smtClean="0"/>
              <a:t>intercept</a:t>
            </a:r>
            <a:r>
              <a:rPr lang="nl-NL" sz="1800" dirty="0" smtClean="0"/>
              <a:t>: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many</a:t>
            </a:r>
            <a:r>
              <a:rPr lang="nl-NL" sz="1800" dirty="0" smtClean="0"/>
              <a:t> views </a:t>
            </a:r>
            <a:r>
              <a:rPr lang="nl-NL" sz="1800" dirty="0" err="1" smtClean="0"/>
              <a:t>with</a:t>
            </a:r>
            <a:r>
              <a:rPr lang="nl-NL" sz="1800" dirty="0" smtClean="0"/>
              <a:t> no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= 46</a:t>
            </a:r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1 </a:t>
            </a:r>
            <a:r>
              <a:rPr lang="nl-NL" sz="1800" dirty="0" smtClean="0"/>
              <a:t>= </a:t>
            </a:r>
            <a:r>
              <a:rPr lang="nl-NL" sz="1800" dirty="0" err="1" smtClean="0"/>
              <a:t>slope</a:t>
            </a:r>
            <a:r>
              <a:rPr lang="nl-NL" sz="1800" dirty="0" smtClean="0"/>
              <a:t>: views per </a:t>
            </a:r>
            <a:r>
              <a:rPr lang="nl-NL" sz="1800" dirty="0" err="1" smtClean="0"/>
              <a:t>subscriber</a:t>
            </a:r>
            <a:r>
              <a:rPr lang="nl-NL" sz="1800" dirty="0" smtClean="0"/>
              <a:t> = 416.7</a:t>
            </a:r>
          </a:p>
          <a:p>
            <a:endParaRPr lang="nl-NL" sz="1800" dirty="0" smtClean="0"/>
          </a:p>
          <a:p>
            <a:r>
              <a:rPr lang="nl-NL" sz="1800" dirty="0" smtClean="0"/>
              <a:t>e = error / </a:t>
            </a:r>
            <a:r>
              <a:rPr lang="nl-NL" sz="1800" dirty="0" err="1" smtClean="0"/>
              <a:t>residual</a:t>
            </a:r>
            <a:r>
              <a:rPr lang="nl-NL" sz="1800" dirty="0" smtClean="0"/>
              <a:t>: </a:t>
            </a:r>
            <a:r>
              <a:rPr lang="nl-NL" sz="1800" dirty="0" err="1" smtClean="0"/>
              <a:t>what’s</a:t>
            </a:r>
            <a:r>
              <a:rPr lang="nl-NL" sz="1800" dirty="0" smtClean="0"/>
              <a:t> </a:t>
            </a:r>
            <a:r>
              <a:rPr lang="nl-NL" sz="1800" dirty="0" err="1" smtClean="0"/>
              <a:t>left</a:t>
            </a:r>
            <a:r>
              <a:rPr lang="nl-NL" sz="1800" dirty="0" smtClean="0"/>
              <a:t> over, </a:t>
            </a:r>
            <a:r>
              <a:rPr lang="nl-NL" sz="1800" dirty="0" err="1" smtClean="0"/>
              <a:t>what</a:t>
            </a:r>
            <a:r>
              <a:rPr lang="nl-NL" sz="1800" dirty="0" smtClean="0"/>
              <a:t> we </a:t>
            </a:r>
            <a:r>
              <a:rPr lang="nl-NL" sz="1800" dirty="0" err="1" smtClean="0"/>
              <a:t>can’t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The </a:t>
            </a:r>
            <a:r>
              <a:rPr lang="nl-NL" sz="1800" dirty="0" err="1" smtClean="0"/>
              <a:t>algorithm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finds</a:t>
            </a:r>
            <a:r>
              <a:rPr lang="nl-NL" sz="1800" dirty="0" smtClean="0"/>
              <a:t> the line </a:t>
            </a:r>
            <a:r>
              <a:rPr lang="nl-NL" sz="1800" b="1" dirty="0" err="1" smtClean="0"/>
              <a:t>minimizes</a:t>
            </a:r>
            <a:r>
              <a:rPr lang="nl-NL" sz="1800" b="1" dirty="0" smtClean="0"/>
              <a:t> the </a:t>
            </a:r>
            <a:r>
              <a:rPr lang="nl-NL" sz="1800" b="1" i="1" dirty="0" err="1" smtClean="0"/>
              <a:t>squared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errors</a:t>
            </a:r>
            <a:endParaRPr lang="nl-NL" sz="1800" dirty="0" smtClean="0"/>
          </a:p>
          <a:p>
            <a:endParaRPr lang="nl-NL" sz="1800" dirty="0" smtClean="0"/>
          </a:p>
          <a:p>
            <a:endParaRPr lang="nl-N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8" name="Rechte verbindingslijn 7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7054255" y="2049800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-27,000M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564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6172200" cy="1077218"/>
          </a:xfrm>
        </p:spPr>
        <p:txBody>
          <a:bodyPr/>
          <a:lstStyle/>
          <a:p>
            <a:r>
              <a:rPr lang="nl-NL" dirty="0" err="1" smtClean="0"/>
              <a:t>Assumptions</a:t>
            </a:r>
            <a:r>
              <a:rPr lang="nl-NL" dirty="0" smtClean="0"/>
              <a:t> of </a:t>
            </a:r>
            <a:r>
              <a:rPr lang="nl-NL" dirty="0" err="1" smtClean="0"/>
              <a:t>simple</a:t>
            </a:r>
            <a:r>
              <a:rPr lang="nl-NL" dirty="0" smtClean="0"/>
              <a:t>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63888" y="1916832"/>
            <a:ext cx="3816424" cy="467204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sz="1800" dirty="0" err="1" smtClean="0"/>
              <a:t>Linearity</a:t>
            </a:r>
            <a:r>
              <a:rPr lang="nl-NL" sz="1800" dirty="0" smtClean="0"/>
              <a:t> (the points are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straight line, </a:t>
            </a:r>
            <a:r>
              <a:rPr lang="nl-NL" sz="1800" dirty="0" err="1" smtClean="0"/>
              <a:t>not</a:t>
            </a:r>
            <a:r>
              <a:rPr lang="nl-NL" sz="1800" dirty="0" smtClean="0"/>
              <a:t> on a </a:t>
            </a:r>
            <a:r>
              <a:rPr lang="nl-NL" sz="1800" dirty="0" err="1" smtClean="0"/>
              <a:t>curved</a:t>
            </a:r>
            <a:r>
              <a:rPr lang="nl-NL" sz="1800" dirty="0" smtClean="0"/>
              <a:t> line)</a:t>
            </a:r>
          </a:p>
          <a:p>
            <a:pPr marL="514350" indent="-514350">
              <a:buFont typeface="+mj-lt"/>
              <a:buAutoNum type="arabicPeriod"/>
            </a:pPr>
            <a:endParaRPr lang="nl-NL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nl-NL" sz="1800" dirty="0" err="1" smtClean="0"/>
              <a:t>Equal</a:t>
            </a:r>
            <a:r>
              <a:rPr lang="nl-NL" sz="1800" dirty="0" smtClean="0"/>
              <a:t>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(the </a:t>
            </a:r>
            <a:r>
              <a:rPr lang="nl-NL" sz="1800" dirty="0" err="1" smtClean="0"/>
              <a:t>distance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the points </a:t>
            </a:r>
            <a:r>
              <a:rPr lang="nl-NL" sz="1800" dirty="0" err="1" smtClean="0"/>
              <a:t>and</a:t>
            </a:r>
            <a:r>
              <a:rPr lang="nl-NL" sz="1800" dirty="0" smtClean="0"/>
              <a:t> the line does </a:t>
            </a:r>
            <a:r>
              <a:rPr lang="nl-NL" sz="1800" dirty="0" err="1" smtClean="0"/>
              <a:t>not</a:t>
            </a:r>
            <a:r>
              <a:rPr lang="nl-NL" sz="1800" dirty="0" smtClean="0"/>
              <a:t> change </a:t>
            </a:r>
            <a:r>
              <a:rPr lang="nl-NL" sz="1800" dirty="0" err="1" smtClean="0"/>
              <a:t>very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nl-NL" sz="1800" dirty="0"/>
          </a:p>
          <a:p>
            <a:pPr marL="514350" indent="-514350">
              <a:buFont typeface="+mj-lt"/>
              <a:buAutoNum type="arabicPeriod"/>
            </a:pPr>
            <a:r>
              <a:rPr lang="nl-NL" sz="1800" dirty="0" err="1" smtClean="0">
                <a:solidFill>
                  <a:srgbClr val="949494"/>
                </a:solidFill>
              </a:rPr>
              <a:t>Residuals</a:t>
            </a:r>
            <a:r>
              <a:rPr lang="nl-NL" sz="1800" dirty="0" smtClean="0">
                <a:solidFill>
                  <a:srgbClr val="949494"/>
                </a:solidFill>
              </a:rPr>
              <a:t> are </a:t>
            </a:r>
            <a:r>
              <a:rPr lang="nl-NL" sz="1800" dirty="0" err="1" smtClean="0">
                <a:solidFill>
                  <a:srgbClr val="949494"/>
                </a:solidFill>
              </a:rPr>
              <a:t>normally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distributed</a:t>
            </a:r>
            <a:r>
              <a:rPr lang="nl-NL" sz="1800" dirty="0" smtClean="0">
                <a:solidFill>
                  <a:srgbClr val="949494"/>
                </a:solidFill>
              </a:rPr>
              <a:t> (</a:t>
            </a:r>
            <a:r>
              <a:rPr lang="nl-NL" sz="1800" dirty="0" err="1" smtClean="0">
                <a:solidFill>
                  <a:srgbClr val="949494"/>
                </a:solidFill>
              </a:rPr>
              <a:t>ignore</a:t>
            </a:r>
            <a:r>
              <a:rPr lang="nl-NL" sz="1800" dirty="0" smtClean="0">
                <a:solidFill>
                  <a:srgbClr val="949494"/>
                </a:solidFill>
              </a:rPr>
              <a:t> this </a:t>
            </a:r>
            <a:r>
              <a:rPr lang="nl-NL" sz="1800" dirty="0" err="1" smtClean="0">
                <a:solidFill>
                  <a:srgbClr val="949494"/>
                </a:solidFill>
              </a:rPr>
              <a:t>one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for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now</a:t>
            </a:r>
            <a:r>
              <a:rPr lang="nl-NL" sz="1800" dirty="0" smtClean="0">
                <a:solidFill>
                  <a:srgbClr val="94949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nl-NL" sz="2400" dirty="0" smtClean="0"/>
          </a:p>
          <a:p>
            <a:pPr marL="514350" indent="-514350">
              <a:buFont typeface="+mj-lt"/>
              <a:buAutoNum type="arabicPeriod"/>
            </a:pPr>
            <a:endParaRPr lang="nl-NL" sz="2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916832"/>
            <a:ext cx="1238016" cy="107387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284984"/>
            <a:ext cx="1124744" cy="112474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85" y="2060848"/>
            <a:ext cx="284157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3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6172200" cy="579438"/>
          </a:xfrm>
        </p:spPr>
        <p:txBody>
          <a:bodyPr/>
          <a:lstStyle/>
          <a:p>
            <a:r>
              <a:rPr lang="nl-NL" dirty="0" err="1" smtClean="0"/>
              <a:t>Inspect</a:t>
            </a:r>
            <a:r>
              <a:rPr lang="nl-NL" dirty="0" smtClean="0"/>
              <a:t> </a:t>
            </a:r>
            <a:r>
              <a:rPr lang="nl-NL" dirty="0" err="1" smtClean="0"/>
              <a:t>residuals</a:t>
            </a:r>
            <a:r>
              <a:rPr lang="nl-NL" dirty="0" smtClean="0"/>
              <a:t>/</a:t>
            </a:r>
            <a:r>
              <a:rPr lang="nl-NL" dirty="0" err="1" smtClean="0"/>
              <a:t>errors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153483"/>
            <a:ext cx="2710432" cy="274739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900875"/>
            <a:ext cx="3078286" cy="272256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827584" y="218527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/>
              <a:t>Linear</a:t>
            </a:r>
            <a:r>
              <a:rPr lang="nl-NL" sz="1800" dirty="0" smtClean="0"/>
              <a:t> model</a:t>
            </a:r>
            <a:endParaRPr lang="nl-NL" sz="1800" dirty="0"/>
          </a:p>
        </p:txBody>
      </p:sp>
      <p:sp>
        <p:nvSpPr>
          <p:cNvPr id="8" name="Tekstvak 7"/>
          <p:cNvSpPr txBox="1"/>
          <p:nvPr/>
        </p:nvSpPr>
        <p:spPr>
          <a:xfrm>
            <a:off x="827584" y="4800490"/>
            <a:ext cx="162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 smtClean="0"/>
              <a:t>Residuals</a:t>
            </a:r>
            <a:r>
              <a:rPr lang="nl-NL" sz="1800" dirty="0" smtClean="0"/>
              <a:t> (</a:t>
            </a:r>
            <a:r>
              <a:rPr lang="nl-NL" sz="1800" dirty="0" err="1" smtClean="0"/>
              <a:t>distance</a:t>
            </a:r>
            <a:r>
              <a:rPr lang="nl-NL" sz="1800" dirty="0" smtClean="0"/>
              <a:t> from the line)</a:t>
            </a:r>
            <a:endParaRPr lang="nl-NL" sz="1800" dirty="0"/>
          </a:p>
        </p:txBody>
      </p:sp>
      <p:sp>
        <p:nvSpPr>
          <p:cNvPr id="9" name="Tekstvak 8"/>
          <p:cNvSpPr txBox="1"/>
          <p:nvPr/>
        </p:nvSpPr>
        <p:spPr>
          <a:xfrm>
            <a:off x="6588224" y="2852936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This means </a:t>
            </a:r>
            <a:r>
              <a:rPr lang="nl-NL" sz="1800" dirty="0" err="1" smtClean="0"/>
              <a:t>our</a:t>
            </a:r>
            <a:r>
              <a:rPr lang="nl-NL" sz="1800" dirty="0" smtClean="0"/>
              <a:t> </a:t>
            </a:r>
            <a:r>
              <a:rPr lang="nl-NL" sz="1800" dirty="0" err="1" smtClean="0"/>
              <a:t>predictions</a:t>
            </a:r>
            <a:r>
              <a:rPr lang="nl-NL" sz="1800" dirty="0" smtClean="0"/>
              <a:t> are </a:t>
            </a:r>
            <a:r>
              <a:rPr lang="nl-NL" sz="1800" dirty="0" err="1" smtClean="0"/>
              <a:t>poor</a:t>
            </a:r>
            <a:r>
              <a:rPr lang="nl-NL" sz="1800" dirty="0" smtClean="0"/>
              <a:t> </a:t>
            </a:r>
            <a:r>
              <a:rPr lang="nl-NL" sz="1800" dirty="0" err="1" smtClean="0"/>
              <a:t>for</a:t>
            </a:r>
            <a:r>
              <a:rPr lang="nl-NL" sz="1800" dirty="0" smtClean="0"/>
              <a:t> high </a:t>
            </a:r>
            <a:r>
              <a:rPr lang="nl-NL" sz="1800" dirty="0" err="1" smtClean="0"/>
              <a:t>numbers</a:t>
            </a:r>
            <a:r>
              <a:rPr lang="nl-NL" sz="1800" dirty="0" smtClean="0"/>
              <a:t> of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!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5577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fit: R</a:t>
            </a:r>
            <a:r>
              <a:rPr lang="nl-NL" baseline="30000" dirty="0" smtClean="0"/>
              <a:t>2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762125"/>
                <a:ext cx="2729880" cy="329519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𝑑𝑒𝑝𝑒𝑛𝑑𝑒𝑛𝑡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𝑣𝑎𝑟𝑖𝑎𝑏𝑙𝑒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</m:oMath>
                  </m:oMathPara>
                </a14:m>
                <a:endParaRPr lang="nl-NL" sz="2000" dirty="0" smtClean="0"/>
              </a:p>
              <a:p>
                <a:endParaRPr lang="nl-NL" sz="2000" dirty="0"/>
              </a:p>
              <a:p>
                <a:r>
                  <a:rPr lang="nl-NL" sz="2000" dirty="0" err="1" smtClean="0"/>
                  <a:t>Varies</a:t>
                </a:r>
                <a:r>
                  <a:rPr lang="nl-NL" sz="2000" dirty="0" smtClean="0"/>
                  <a:t> from 0 </a:t>
                </a:r>
                <a:r>
                  <a:rPr lang="nl-NL" sz="2000" dirty="0" err="1" smtClean="0"/>
                  <a:t>to</a:t>
                </a:r>
                <a:r>
                  <a:rPr lang="nl-NL" sz="2000" dirty="0" smtClean="0"/>
                  <a:t> </a:t>
                </a:r>
                <a:r>
                  <a:rPr lang="nl-NL" sz="2000" dirty="0" smtClean="0"/>
                  <a:t>1</a:t>
                </a:r>
              </a:p>
              <a:p>
                <a:endParaRPr lang="nl-NL" sz="2000" dirty="0"/>
              </a:p>
              <a:p>
                <a:r>
                  <a:rPr lang="nl-NL" sz="2000" dirty="0" smtClean="0"/>
                  <a:t>The </a:t>
                </a:r>
                <a:r>
                  <a:rPr lang="nl-NL" sz="2000" dirty="0" err="1" smtClean="0"/>
                  <a:t>proportion</a:t>
                </a:r>
                <a:r>
                  <a:rPr lang="nl-NL" sz="2000" dirty="0" smtClean="0"/>
                  <a:t> of </a:t>
                </a:r>
                <a:r>
                  <a:rPr lang="nl-NL" sz="2000" dirty="0" err="1" smtClean="0"/>
                  <a:t>variance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that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you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can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explain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with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your</a:t>
                </a:r>
                <a:r>
                  <a:rPr lang="nl-NL" sz="2000" dirty="0" smtClean="0"/>
                  <a:t> model</a:t>
                </a:r>
                <a:endParaRPr lang="nl-NL" sz="2000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762125"/>
                <a:ext cx="2729880" cy="3295197"/>
              </a:xfrm>
              <a:blipFill>
                <a:blip r:embed="rId2"/>
                <a:stretch>
                  <a:fillRect r="-107813" b="-24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al 3"/>
          <p:cNvSpPr/>
          <p:nvPr/>
        </p:nvSpPr>
        <p:spPr>
          <a:xfrm>
            <a:off x="3707904" y="2924944"/>
            <a:ext cx="3744416" cy="3384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All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the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variation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that</a:t>
            </a:r>
            <a:endParaRPr lang="nl-NL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exists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in YouTube views (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have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many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views,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very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little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nl-NL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6407696" y="1880828"/>
            <a:ext cx="2736304" cy="27363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/>
              <a:t>R</a:t>
            </a:r>
            <a:r>
              <a:rPr lang="nl-NL" sz="1800" baseline="30000" dirty="0" smtClean="0"/>
              <a:t>2 </a:t>
            </a:r>
            <a:r>
              <a:rPr lang="nl-NL" sz="1800" dirty="0" smtClean="0"/>
              <a:t>=0.62</a:t>
            </a:r>
          </a:p>
          <a:p>
            <a:pPr algn="ctr"/>
            <a:r>
              <a:rPr lang="nl-NL" sz="1800" dirty="0" smtClean="0"/>
              <a:t>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we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r>
              <a:rPr lang="nl-NL" sz="1800" dirty="0"/>
              <a:t>:</a:t>
            </a:r>
            <a:r>
              <a:rPr lang="nl-NL" sz="1800" dirty="0" smtClean="0"/>
              <a:t> 62%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226854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812</Words>
  <Application>Microsoft Office PowerPoint</Application>
  <PresentationFormat>Diavoorstelling (4:3)</PresentationFormat>
  <Paragraphs>154</Paragraphs>
  <Slides>19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Courier New</vt:lpstr>
      <vt:lpstr>Wingdings</vt:lpstr>
      <vt:lpstr>Zapf Dingbats</vt:lpstr>
      <vt:lpstr>HUoverhead[1]</vt:lpstr>
      <vt:lpstr>Data-driven learning W5 L2: Evaluation of linear regression Overfitting and model validation Multiple linear regression</vt:lpstr>
      <vt:lpstr>Check-in</vt:lpstr>
      <vt:lpstr>Decision on assignments</vt:lpstr>
      <vt:lpstr>Feedback</vt:lpstr>
      <vt:lpstr>Topics</vt:lpstr>
      <vt:lpstr>Recap</vt:lpstr>
      <vt:lpstr>Assumptions of simple linear regression</vt:lpstr>
      <vt:lpstr>Inspect residuals/errors</vt:lpstr>
      <vt:lpstr>Model fit: R2</vt:lpstr>
      <vt:lpstr>Model fit: RMSE</vt:lpstr>
      <vt:lpstr>Exercise 1: model evaluation</vt:lpstr>
      <vt:lpstr>Topics</vt:lpstr>
      <vt:lpstr>Overfitting</vt:lpstr>
      <vt:lpstr>Training and test set</vt:lpstr>
      <vt:lpstr>Training and test set</vt:lpstr>
      <vt:lpstr>Topics</vt:lpstr>
      <vt:lpstr>Equation</vt:lpstr>
      <vt:lpstr>Qualitative variables</vt:lpstr>
      <vt:lpstr>Exercise 2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52</cp:revision>
  <cp:lastPrinted>2005-06-13T08:01:16Z</cp:lastPrinted>
  <dcterms:created xsi:type="dcterms:W3CDTF">2007-11-06T09:59:11Z</dcterms:created>
  <dcterms:modified xsi:type="dcterms:W3CDTF">2018-12-11T21:06:58Z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