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1"/>
  </p:notesMasterIdLst>
  <p:handoutMasterIdLst>
    <p:handoutMasterId r:id="rId32"/>
  </p:handoutMasterIdLst>
  <p:sldIdLst>
    <p:sldId id="256" r:id="rId2"/>
    <p:sldId id="295" r:id="rId3"/>
    <p:sldId id="293" r:id="rId4"/>
    <p:sldId id="298" r:id="rId5"/>
    <p:sldId id="257" r:id="rId6"/>
    <p:sldId id="282" r:id="rId7"/>
    <p:sldId id="284" r:id="rId8"/>
    <p:sldId id="281" r:id="rId9"/>
    <p:sldId id="294" r:id="rId10"/>
    <p:sldId id="299" r:id="rId11"/>
    <p:sldId id="286" r:id="rId12"/>
    <p:sldId id="285" r:id="rId13"/>
    <p:sldId id="287" r:id="rId14"/>
    <p:sldId id="275" r:id="rId15"/>
    <p:sldId id="274" r:id="rId16"/>
    <p:sldId id="276" r:id="rId17"/>
    <p:sldId id="267" r:id="rId18"/>
    <p:sldId id="296" r:id="rId19"/>
    <p:sldId id="297" r:id="rId20"/>
    <p:sldId id="273" r:id="rId21"/>
    <p:sldId id="289" r:id="rId22"/>
    <p:sldId id="288" r:id="rId23"/>
    <p:sldId id="278" r:id="rId24"/>
    <p:sldId id="277" r:id="rId25"/>
    <p:sldId id="291" r:id="rId26"/>
    <p:sldId id="280" r:id="rId27"/>
    <p:sldId id="279" r:id="rId28"/>
    <p:sldId id="266" r:id="rId29"/>
    <p:sldId id="283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6">
          <p15:clr>
            <a:srgbClr val="A4A3A4"/>
          </p15:clr>
        </p15:guide>
        <p15:guide id="3" pos="2880">
          <p15:clr>
            <a:srgbClr val="A4A3A4"/>
          </p15:clr>
        </p15:guide>
        <p15:guide id="4" pos="476">
          <p15:clr>
            <a:srgbClr val="A4A3A4"/>
          </p15:clr>
        </p15:guide>
        <p15:guide id="5" pos="1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0010"/>
    <a:srgbClr val="00ADCD"/>
    <a:srgbClr val="FFFFFF"/>
    <a:srgbClr val="005A6F"/>
    <a:srgbClr val="4497A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988" autoAdjust="0"/>
    <p:restoredTop sz="92857" autoAdjust="0"/>
  </p:normalViewPr>
  <p:slideViewPr>
    <p:cSldViewPr>
      <p:cViewPr varScale="1">
        <p:scale>
          <a:sx n="86" d="100"/>
          <a:sy n="86" d="100"/>
        </p:scale>
        <p:origin x="996" y="60"/>
      </p:cViewPr>
      <p:guideLst>
        <p:guide orient="horz" pos="2160"/>
        <p:guide orient="horz" pos="866"/>
        <p:guide pos="2880"/>
        <p:guide pos="476"/>
        <p:guide pos="111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5EAC92-6A15-4AE3-A504-0D8BAFE5104E}" type="doc">
      <dgm:prSet loTypeId="urn:microsoft.com/office/officeart/2005/8/layout/cycle1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nl-NL"/>
        </a:p>
      </dgm:t>
    </dgm:pt>
    <dgm:pt modelId="{9E8E2F07-DAFF-4209-B4F8-C51E3DC79EB2}">
      <dgm:prSet phldrT="[Tekst]"/>
      <dgm:spPr/>
      <dgm:t>
        <a:bodyPr/>
        <a:lstStyle/>
        <a:p>
          <a:r>
            <a:rPr lang="nl-NL" dirty="0" smtClean="0"/>
            <a:t>Data cleaning</a:t>
          </a:r>
          <a:endParaRPr lang="nl-NL" dirty="0"/>
        </a:p>
      </dgm:t>
    </dgm:pt>
    <dgm:pt modelId="{0B5B35A9-E252-4636-8D02-D8DBC6F1B6AC}" type="parTrans" cxnId="{B1CA0221-F1A7-41A0-9757-3A4BCC5497E9}">
      <dgm:prSet/>
      <dgm:spPr/>
      <dgm:t>
        <a:bodyPr/>
        <a:lstStyle/>
        <a:p>
          <a:endParaRPr lang="nl-NL"/>
        </a:p>
      </dgm:t>
    </dgm:pt>
    <dgm:pt modelId="{D3653D89-5BD2-46BE-A06B-CE9FE1DF3647}" type="sibTrans" cxnId="{B1CA0221-F1A7-41A0-9757-3A4BCC5497E9}">
      <dgm:prSet/>
      <dgm:spPr/>
      <dgm:t>
        <a:bodyPr/>
        <a:lstStyle/>
        <a:p>
          <a:endParaRPr lang="nl-NL"/>
        </a:p>
      </dgm:t>
    </dgm:pt>
    <dgm:pt modelId="{FB06EAF1-456D-486B-8705-7B9C63B5EB51}">
      <dgm:prSet phldrT="[Tekst]"/>
      <dgm:spPr/>
      <dgm:t>
        <a:bodyPr/>
        <a:lstStyle/>
        <a:p>
          <a:r>
            <a:rPr lang="nl-NL" dirty="0" err="1" smtClean="0"/>
            <a:t>Exploratory</a:t>
          </a:r>
          <a:r>
            <a:rPr lang="nl-NL" dirty="0" smtClean="0"/>
            <a:t> data analysis / </a:t>
          </a:r>
          <a:r>
            <a:rPr lang="nl-NL" dirty="0" err="1" smtClean="0"/>
            <a:t>visualization</a:t>
          </a:r>
          <a:endParaRPr lang="nl-NL" dirty="0"/>
        </a:p>
      </dgm:t>
    </dgm:pt>
    <dgm:pt modelId="{781137FD-3CC2-4770-9FB3-DB53648EBF1F}" type="parTrans" cxnId="{3C20AF6E-4049-4C05-91FA-88620855F9DE}">
      <dgm:prSet/>
      <dgm:spPr/>
      <dgm:t>
        <a:bodyPr/>
        <a:lstStyle/>
        <a:p>
          <a:endParaRPr lang="nl-NL"/>
        </a:p>
      </dgm:t>
    </dgm:pt>
    <dgm:pt modelId="{301A497D-46B1-4064-9A2F-1813DDAD1724}" type="sibTrans" cxnId="{3C20AF6E-4049-4C05-91FA-88620855F9DE}">
      <dgm:prSet/>
      <dgm:spPr/>
      <dgm:t>
        <a:bodyPr/>
        <a:lstStyle/>
        <a:p>
          <a:endParaRPr lang="nl-NL"/>
        </a:p>
      </dgm:t>
    </dgm:pt>
    <dgm:pt modelId="{542DCF63-1F19-48CD-B7FD-21325FB15AA4}">
      <dgm:prSet phldrT="[Tekst]"/>
      <dgm:spPr/>
      <dgm:t>
        <a:bodyPr/>
        <a:lstStyle/>
        <a:p>
          <a:r>
            <a:rPr lang="nl-NL" dirty="0" smtClean="0"/>
            <a:t>Feature engineering</a:t>
          </a:r>
          <a:endParaRPr lang="nl-NL" dirty="0"/>
        </a:p>
      </dgm:t>
    </dgm:pt>
    <dgm:pt modelId="{77002862-D56A-497F-ABEA-5765C1C2D0A6}" type="parTrans" cxnId="{F2FF3179-514C-4A51-83CD-B9EB69059AFA}">
      <dgm:prSet/>
      <dgm:spPr/>
      <dgm:t>
        <a:bodyPr/>
        <a:lstStyle/>
        <a:p>
          <a:endParaRPr lang="nl-NL"/>
        </a:p>
      </dgm:t>
    </dgm:pt>
    <dgm:pt modelId="{E1D1CF00-156E-4D56-8D84-0115E3EC77FF}" type="sibTrans" cxnId="{F2FF3179-514C-4A51-83CD-B9EB69059AFA}">
      <dgm:prSet/>
      <dgm:spPr/>
      <dgm:t>
        <a:bodyPr/>
        <a:lstStyle/>
        <a:p>
          <a:endParaRPr lang="nl-NL"/>
        </a:p>
      </dgm:t>
    </dgm:pt>
    <dgm:pt modelId="{24641793-55A3-48E4-B995-9BB051826B80}">
      <dgm:prSet phldrT="[Tekst]"/>
      <dgm:spPr/>
      <dgm:t>
        <a:bodyPr/>
        <a:lstStyle/>
        <a:p>
          <a:r>
            <a:rPr lang="nl-NL" dirty="0" smtClean="0"/>
            <a:t>Model building </a:t>
          </a:r>
          <a:r>
            <a:rPr lang="nl-NL" dirty="0" err="1" smtClean="0"/>
            <a:t>and</a:t>
          </a:r>
          <a:r>
            <a:rPr lang="nl-NL" dirty="0" smtClean="0"/>
            <a:t> </a:t>
          </a:r>
          <a:r>
            <a:rPr lang="nl-NL" dirty="0" err="1" smtClean="0"/>
            <a:t>evaluation</a:t>
          </a:r>
          <a:endParaRPr lang="nl-NL" dirty="0"/>
        </a:p>
      </dgm:t>
    </dgm:pt>
    <dgm:pt modelId="{12EA3CEE-2F86-424A-A237-F8B080DA30F7}" type="parTrans" cxnId="{C5CF062F-0FBF-4288-A8F6-07CDCE223FB0}">
      <dgm:prSet/>
      <dgm:spPr/>
      <dgm:t>
        <a:bodyPr/>
        <a:lstStyle/>
        <a:p>
          <a:endParaRPr lang="nl-NL"/>
        </a:p>
      </dgm:t>
    </dgm:pt>
    <dgm:pt modelId="{476369D8-BE21-41FF-8C86-B9EBFF27FE05}" type="sibTrans" cxnId="{C5CF062F-0FBF-4288-A8F6-07CDCE223FB0}">
      <dgm:prSet/>
      <dgm:spPr/>
      <dgm:t>
        <a:bodyPr/>
        <a:lstStyle/>
        <a:p>
          <a:endParaRPr lang="nl-NL"/>
        </a:p>
      </dgm:t>
    </dgm:pt>
    <dgm:pt modelId="{B0B9678F-CED4-424F-AEAE-46B4DBADF300}">
      <dgm:prSet phldrT="[Tekst]"/>
      <dgm:spPr/>
      <dgm:t>
        <a:bodyPr/>
        <a:lstStyle/>
        <a:p>
          <a:r>
            <a:rPr lang="nl-NL" dirty="0" smtClean="0"/>
            <a:t>Practical </a:t>
          </a:r>
          <a:r>
            <a:rPr lang="nl-NL" dirty="0" err="1" smtClean="0"/>
            <a:t>application</a:t>
          </a:r>
          <a:endParaRPr lang="nl-NL" dirty="0"/>
        </a:p>
      </dgm:t>
    </dgm:pt>
    <dgm:pt modelId="{DA3568CF-D035-45FF-8BBB-173421D82564}" type="parTrans" cxnId="{C5B15BEF-C331-4B9C-83A2-05721FAB233C}">
      <dgm:prSet/>
      <dgm:spPr/>
      <dgm:t>
        <a:bodyPr/>
        <a:lstStyle/>
        <a:p>
          <a:endParaRPr lang="nl-NL"/>
        </a:p>
      </dgm:t>
    </dgm:pt>
    <dgm:pt modelId="{FAD49E87-B1FB-46CD-9256-C6DF7DFBB805}" type="sibTrans" cxnId="{C5B15BEF-C331-4B9C-83A2-05721FAB233C}">
      <dgm:prSet/>
      <dgm:spPr/>
      <dgm:t>
        <a:bodyPr/>
        <a:lstStyle/>
        <a:p>
          <a:endParaRPr lang="nl-NL"/>
        </a:p>
      </dgm:t>
    </dgm:pt>
    <dgm:pt modelId="{94DF6139-F561-4354-A973-0021033AD8F2}" type="pres">
      <dgm:prSet presAssocID="{855EAC92-6A15-4AE3-A504-0D8BAFE5104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nl-NL"/>
        </a:p>
      </dgm:t>
    </dgm:pt>
    <dgm:pt modelId="{5613005F-22C2-452C-8665-70D6F3E35307}" type="pres">
      <dgm:prSet presAssocID="{9E8E2F07-DAFF-4209-B4F8-C51E3DC79EB2}" presName="dummy" presStyleCnt="0"/>
      <dgm:spPr/>
    </dgm:pt>
    <dgm:pt modelId="{13CC3036-D089-448F-9E8C-7E0337E3BD30}" type="pres">
      <dgm:prSet presAssocID="{9E8E2F07-DAFF-4209-B4F8-C51E3DC79EB2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6FCDE2B3-996E-4307-B821-E4164E050566}" type="pres">
      <dgm:prSet presAssocID="{D3653D89-5BD2-46BE-A06B-CE9FE1DF3647}" presName="sibTrans" presStyleLbl="node1" presStyleIdx="0" presStyleCnt="5"/>
      <dgm:spPr/>
      <dgm:t>
        <a:bodyPr/>
        <a:lstStyle/>
        <a:p>
          <a:endParaRPr lang="nl-NL"/>
        </a:p>
      </dgm:t>
    </dgm:pt>
    <dgm:pt modelId="{C8C4DA9E-7CE8-4781-A8C8-34609FFD94B9}" type="pres">
      <dgm:prSet presAssocID="{FB06EAF1-456D-486B-8705-7B9C63B5EB51}" presName="dummy" presStyleCnt="0"/>
      <dgm:spPr/>
    </dgm:pt>
    <dgm:pt modelId="{D7414534-713A-4BB7-8CB6-E84584ADA9D6}" type="pres">
      <dgm:prSet presAssocID="{FB06EAF1-456D-486B-8705-7B9C63B5EB51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7820C1ED-0200-47A6-9992-B0832A3A8F9E}" type="pres">
      <dgm:prSet presAssocID="{301A497D-46B1-4064-9A2F-1813DDAD1724}" presName="sibTrans" presStyleLbl="node1" presStyleIdx="1" presStyleCnt="5"/>
      <dgm:spPr/>
      <dgm:t>
        <a:bodyPr/>
        <a:lstStyle/>
        <a:p>
          <a:endParaRPr lang="nl-NL"/>
        </a:p>
      </dgm:t>
    </dgm:pt>
    <dgm:pt modelId="{441BFD0E-5175-4E37-8A98-E740748B1D37}" type="pres">
      <dgm:prSet presAssocID="{542DCF63-1F19-48CD-B7FD-21325FB15AA4}" presName="dummy" presStyleCnt="0"/>
      <dgm:spPr/>
    </dgm:pt>
    <dgm:pt modelId="{F9DA7B0E-C668-4922-A57D-07EDF8BAF558}" type="pres">
      <dgm:prSet presAssocID="{542DCF63-1F19-48CD-B7FD-21325FB15AA4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78D3BB4C-52A7-42C6-A638-A17D6C55D335}" type="pres">
      <dgm:prSet presAssocID="{E1D1CF00-156E-4D56-8D84-0115E3EC77FF}" presName="sibTrans" presStyleLbl="node1" presStyleIdx="2" presStyleCnt="5"/>
      <dgm:spPr/>
      <dgm:t>
        <a:bodyPr/>
        <a:lstStyle/>
        <a:p>
          <a:endParaRPr lang="nl-NL"/>
        </a:p>
      </dgm:t>
    </dgm:pt>
    <dgm:pt modelId="{319F2FD0-B5FD-4BED-9198-F7CC207D67F0}" type="pres">
      <dgm:prSet presAssocID="{24641793-55A3-48E4-B995-9BB051826B80}" presName="dummy" presStyleCnt="0"/>
      <dgm:spPr/>
    </dgm:pt>
    <dgm:pt modelId="{A1E1B929-9ACF-4F23-9007-8207283CB58F}" type="pres">
      <dgm:prSet presAssocID="{24641793-55A3-48E4-B995-9BB051826B80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26F945D9-D239-4EFB-82A2-971EDDFC844C}" type="pres">
      <dgm:prSet presAssocID="{476369D8-BE21-41FF-8C86-B9EBFF27FE05}" presName="sibTrans" presStyleLbl="node1" presStyleIdx="3" presStyleCnt="5"/>
      <dgm:spPr/>
      <dgm:t>
        <a:bodyPr/>
        <a:lstStyle/>
        <a:p>
          <a:endParaRPr lang="nl-NL"/>
        </a:p>
      </dgm:t>
    </dgm:pt>
    <dgm:pt modelId="{4A2744F2-3163-4D40-9F5C-415C1174DDF0}" type="pres">
      <dgm:prSet presAssocID="{B0B9678F-CED4-424F-AEAE-46B4DBADF300}" presName="dummy" presStyleCnt="0"/>
      <dgm:spPr/>
    </dgm:pt>
    <dgm:pt modelId="{EC30FCBD-AF66-4C93-ACF2-DA3549BF0595}" type="pres">
      <dgm:prSet presAssocID="{B0B9678F-CED4-424F-AEAE-46B4DBADF300}" presName="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75BE56FF-9AE5-4370-BD80-8DE60D60244C}" type="pres">
      <dgm:prSet presAssocID="{FAD49E87-B1FB-46CD-9256-C6DF7DFBB805}" presName="sibTrans" presStyleLbl="node1" presStyleIdx="4" presStyleCnt="5"/>
      <dgm:spPr/>
      <dgm:t>
        <a:bodyPr/>
        <a:lstStyle/>
        <a:p>
          <a:endParaRPr lang="nl-NL"/>
        </a:p>
      </dgm:t>
    </dgm:pt>
  </dgm:ptLst>
  <dgm:cxnLst>
    <dgm:cxn modelId="{C5B15BEF-C331-4B9C-83A2-05721FAB233C}" srcId="{855EAC92-6A15-4AE3-A504-0D8BAFE5104E}" destId="{B0B9678F-CED4-424F-AEAE-46B4DBADF300}" srcOrd="4" destOrd="0" parTransId="{DA3568CF-D035-45FF-8BBB-173421D82564}" sibTransId="{FAD49E87-B1FB-46CD-9256-C6DF7DFBB805}"/>
    <dgm:cxn modelId="{88A04650-EE77-40AC-AE6E-7338A6DA3A91}" type="presOf" srcId="{E1D1CF00-156E-4D56-8D84-0115E3EC77FF}" destId="{78D3BB4C-52A7-42C6-A638-A17D6C55D335}" srcOrd="0" destOrd="0" presId="urn:microsoft.com/office/officeart/2005/8/layout/cycle1"/>
    <dgm:cxn modelId="{F2FF3179-514C-4A51-83CD-B9EB69059AFA}" srcId="{855EAC92-6A15-4AE3-A504-0D8BAFE5104E}" destId="{542DCF63-1F19-48CD-B7FD-21325FB15AA4}" srcOrd="2" destOrd="0" parTransId="{77002862-D56A-497F-ABEA-5765C1C2D0A6}" sibTransId="{E1D1CF00-156E-4D56-8D84-0115E3EC77FF}"/>
    <dgm:cxn modelId="{3C20AF6E-4049-4C05-91FA-88620855F9DE}" srcId="{855EAC92-6A15-4AE3-A504-0D8BAFE5104E}" destId="{FB06EAF1-456D-486B-8705-7B9C63B5EB51}" srcOrd="1" destOrd="0" parTransId="{781137FD-3CC2-4770-9FB3-DB53648EBF1F}" sibTransId="{301A497D-46B1-4064-9A2F-1813DDAD1724}"/>
    <dgm:cxn modelId="{A68FF6B9-E67D-485C-8288-66E56A5C1873}" type="presOf" srcId="{B0B9678F-CED4-424F-AEAE-46B4DBADF300}" destId="{EC30FCBD-AF66-4C93-ACF2-DA3549BF0595}" srcOrd="0" destOrd="0" presId="urn:microsoft.com/office/officeart/2005/8/layout/cycle1"/>
    <dgm:cxn modelId="{34BA6590-2611-4F0E-88EB-D6F22C7129D6}" type="presOf" srcId="{542DCF63-1F19-48CD-B7FD-21325FB15AA4}" destId="{F9DA7B0E-C668-4922-A57D-07EDF8BAF558}" srcOrd="0" destOrd="0" presId="urn:microsoft.com/office/officeart/2005/8/layout/cycle1"/>
    <dgm:cxn modelId="{2D1C72E7-D994-424C-BB66-86BB54507B3A}" type="presOf" srcId="{24641793-55A3-48E4-B995-9BB051826B80}" destId="{A1E1B929-9ACF-4F23-9007-8207283CB58F}" srcOrd="0" destOrd="0" presId="urn:microsoft.com/office/officeart/2005/8/layout/cycle1"/>
    <dgm:cxn modelId="{E8F97B5C-60B2-434E-8D16-74A0559D9ADD}" type="presOf" srcId="{FAD49E87-B1FB-46CD-9256-C6DF7DFBB805}" destId="{75BE56FF-9AE5-4370-BD80-8DE60D60244C}" srcOrd="0" destOrd="0" presId="urn:microsoft.com/office/officeart/2005/8/layout/cycle1"/>
    <dgm:cxn modelId="{C5CF062F-0FBF-4288-A8F6-07CDCE223FB0}" srcId="{855EAC92-6A15-4AE3-A504-0D8BAFE5104E}" destId="{24641793-55A3-48E4-B995-9BB051826B80}" srcOrd="3" destOrd="0" parTransId="{12EA3CEE-2F86-424A-A237-F8B080DA30F7}" sibTransId="{476369D8-BE21-41FF-8C86-B9EBFF27FE05}"/>
    <dgm:cxn modelId="{6510A697-4BED-4356-9DE5-7867AC1456FA}" type="presOf" srcId="{301A497D-46B1-4064-9A2F-1813DDAD1724}" destId="{7820C1ED-0200-47A6-9992-B0832A3A8F9E}" srcOrd="0" destOrd="0" presId="urn:microsoft.com/office/officeart/2005/8/layout/cycle1"/>
    <dgm:cxn modelId="{B1CA0221-F1A7-41A0-9757-3A4BCC5497E9}" srcId="{855EAC92-6A15-4AE3-A504-0D8BAFE5104E}" destId="{9E8E2F07-DAFF-4209-B4F8-C51E3DC79EB2}" srcOrd="0" destOrd="0" parTransId="{0B5B35A9-E252-4636-8D02-D8DBC6F1B6AC}" sibTransId="{D3653D89-5BD2-46BE-A06B-CE9FE1DF3647}"/>
    <dgm:cxn modelId="{90740E89-03EE-4040-8C49-0DF8FCAEDEBD}" type="presOf" srcId="{9E8E2F07-DAFF-4209-B4F8-C51E3DC79EB2}" destId="{13CC3036-D089-448F-9E8C-7E0337E3BD30}" srcOrd="0" destOrd="0" presId="urn:microsoft.com/office/officeart/2005/8/layout/cycle1"/>
    <dgm:cxn modelId="{3AA23C89-791E-477A-8AFC-A7D27165E3D3}" type="presOf" srcId="{476369D8-BE21-41FF-8C86-B9EBFF27FE05}" destId="{26F945D9-D239-4EFB-82A2-971EDDFC844C}" srcOrd="0" destOrd="0" presId="urn:microsoft.com/office/officeart/2005/8/layout/cycle1"/>
    <dgm:cxn modelId="{0DF89556-810E-48FE-8BFC-582EBE4A54FD}" type="presOf" srcId="{FB06EAF1-456D-486B-8705-7B9C63B5EB51}" destId="{D7414534-713A-4BB7-8CB6-E84584ADA9D6}" srcOrd="0" destOrd="0" presId="urn:microsoft.com/office/officeart/2005/8/layout/cycle1"/>
    <dgm:cxn modelId="{7565F46A-92BE-4507-A725-20A903D27E46}" type="presOf" srcId="{D3653D89-5BD2-46BE-A06B-CE9FE1DF3647}" destId="{6FCDE2B3-996E-4307-B821-E4164E050566}" srcOrd="0" destOrd="0" presId="urn:microsoft.com/office/officeart/2005/8/layout/cycle1"/>
    <dgm:cxn modelId="{44F1B99A-E3BD-4516-97D9-3E5EB8A72174}" type="presOf" srcId="{855EAC92-6A15-4AE3-A504-0D8BAFE5104E}" destId="{94DF6139-F561-4354-A973-0021033AD8F2}" srcOrd="0" destOrd="0" presId="urn:microsoft.com/office/officeart/2005/8/layout/cycle1"/>
    <dgm:cxn modelId="{14CFA606-FBD2-44A2-BF90-6EA141CB79BF}" type="presParOf" srcId="{94DF6139-F561-4354-A973-0021033AD8F2}" destId="{5613005F-22C2-452C-8665-70D6F3E35307}" srcOrd="0" destOrd="0" presId="urn:microsoft.com/office/officeart/2005/8/layout/cycle1"/>
    <dgm:cxn modelId="{0005D336-976D-4372-82C9-5027E0A9552A}" type="presParOf" srcId="{94DF6139-F561-4354-A973-0021033AD8F2}" destId="{13CC3036-D089-448F-9E8C-7E0337E3BD30}" srcOrd="1" destOrd="0" presId="urn:microsoft.com/office/officeart/2005/8/layout/cycle1"/>
    <dgm:cxn modelId="{FC045535-11BA-4B11-9AF6-E316533B3B85}" type="presParOf" srcId="{94DF6139-F561-4354-A973-0021033AD8F2}" destId="{6FCDE2B3-996E-4307-B821-E4164E050566}" srcOrd="2" destOrd="0" presId="urn:microsoft.com/office/officeart/2005/8/layout/cycle1"/>
    <dgm:cxn modelId="{E8C3CE01-F16B-4F6B-A37B-4A825643924A}" type="presParOf" srcId="{94DF6139-F561-4354-A973-0021033AD8F2}" destId="{C8C4DA9E-7CE8-4781-A8C8-34609FFD94B9}" srcOrd="3" destOrd="0" presId="urn:microsoft.com/office/officeart/2005/8/layout/cycle1"/>
    <dgm:cxn modelId="{B701F69A-7A12-4372-9581-5D8CF697B8CB}" type="presParOf" srcId="{94DF6139-F561-4354-A973-0021033AD8F2}" destId="{D7414534-713A-4BB7-8CB6-E84584ADA9D6}" srcOrd="4" destOrd="0" presId="urn:microsoft.com/office/officeart/2005/8/layout/cycle1"/>
    <dgm:cxn modelId="{4122B37E-439A-430C-8F13-710DBAF1517B}" type="presParOf" srcId="{94DF6139-F561-4354-A973-0021033AD8F2}" destId="{7820C1ED-0200-47A6-9992-B0832A3A8F9E}" srcOrd="5" destOrd="0" presId="urn:microsoft.com/office/officeart/2005/8/layout/cycle1"/>
    <dgm:cxn modelId="{2BC53CE5-474F-4E20-93C7-AD126A7C03B6}" type="presParOf" srcId="{94DF6139-F561-4354-A973-0021033AD8F2}" destId="{441BFD0E-5175-4E37-8A98-E740748B1D37}" srcOrd="6" destOrd="0" presId="urn:microsoft.com/office/officeart/2005/8/layout/cycle1"/>
    <dgm:cxn modelId="{8BF1BB4D-28EC-4003-9D3F-B54A625655A6}" type="presParOf" srcId="{94DF6139-F561-4354-A973-0021033AD8F2}" destId="{F9DA7B0E-C668-4922-A57D-07EDF8BAF558}" srcOrd="7" destOrd="0" presId="urn:microsoft.com/office/officeart/2005/8/layout/cycle1"/>
    <dgm:cxn modelId="{0AFAFC6B-27EB-455C-A69C-D858C5052EC4}" type="presParOf" srcId="{94DF6139-F561-4354-A973-0021033AD8F2}" destId="{78D3BB4C-52A7-42C6-A638-A17D6C55D335}" srcOrd="8" destOrd="0" presId="urn:microsoft.com/office/officeart/2005/8/layout/cycle1"/>
    <dgm:cxn modelId="{78FDF8FF-6317-458B-A63D-B5FE84DD5A88}" type="presParOf" srcId="{94DF6139-F561-4354-A973-0021033AD8F2}" destId="{319F2FD0-B5FD-4BED-9198-F7CC207D67F0}" srcOrd="9" destOrd="0" presId="urn:microsoft.com/office/officeart/2005/8/layout/cycle1"/>
    <dgm:cxn modelId="{8D0CBB20-BB6F-4236-ACEF-A0BE140DA43B}" type="presParOf" srcId="{94DF6139-F561-4354-A973-0021033AD8F2}" destId="{A1E1B929-9ACF-4F23-9007-8207283CB58F}" srcOrd="10" destOrd="0" presId="urn:microsoft.com/office/officeart/2005/8/layout/cycle1"/>
    <dgm:cxn modelId="{ACC30510-3E42-4F70-BE4E-6A8F778515E1}" type="presParOf" srcId="{94DF6139-F561-4354-A973-0021033AD8F2}" destId="{26F945D9-D239-4EFB-82A2-971EDDFC844C}" srcOrd="11" destOrd="0" presId="urn:microsoft.com/office/officeart/2005/8/layout/cycle1"/>
    <dgm:cxn modelId="{9D1C92E6-FB57-4297-8BD3-C418010B45BA}" type="presParOf" srcId="{94DF6139-F561-4354-A973-0021033AD8F2}" destId="{4A2744F2-3163-4D40-9F5C-415C1174DDF0}" srcOrd="12" destOrd="0" presId="urn:microsoft.com/office/officeart/2005/8/layout/cycle1"/>
    <dgm:cxn modelId="{16C57768-576F-4558-B481-036EA8D8D183}" type="presParOf" srcId="{94DF6139-F561-4354-A973-0021033AD8F2}" destId="{EC30FCBD-AF66-4C93-ACF2-DA3549BF0595}" srcOrd="13" destOrd="0" presId="urn:microsoft.com/office/officeart/2005/8/layout/cycle1"/>
    <dgm:cxn modelId="{60CD5A1F-BCD0-4560-8FDA-3D8C7E377AB9}" type="presParOf" srcId="{94DF6139-F561-4354-A973-0021033AD8F2}" destId="{75BE56FF-9AE5-4370-BD80-8DE60D60244C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CC3036-D089-448F-9E8C-7E0337E3BD30}">
      <dsp:nvSpPr>
        <dsp:cNvPr id="0" name=""/>
        <dsp:cNvSpPr/>
      </dsp:nvSpPr>
      <dsp:spPr>
        <a:xfrm>
          <a:off x="3528499" y="29355"/>
          <a:ext cx="1006078" cy="1006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Data cleaning</a:t>
          </a:r>
          <a:endParaRPr lang="nl-NL" sz="1400" kern="1200" dirty="0"/>
        </a:p>
      </dsp:txBody>
      <dsp:txXfrm>
        <a:off x="3528499" y="29355"/>
        <a:ext cx="1006078" cy="1006078"/>
      </dsp:txXfrm>
    </dsp:sp>
    <dsp:sp modelId="{6FCDE2B3-996E-4307-B821-E4164E050566}">
      <dsp:nvSpPr>
        <dsp:cNvPr id="0" name=""/>
        <dsp:cNvSpPr/>
      </dsp:nvSpPr>
      <dsp:spPr>
        <a:xfrm>
          <a:off x="1162170" y="289"/>
          <a:ext cx="3771658" cy="3771658"/>
        </a:xfrm>
        <a:prstGeom prst="circularArrow">
          <a:avLst>
            <a:gd name="adj1" fmla="val 5202"/>
            <a:gd name="adj2" fmla="val 336015"/>
            <a:gd name="adj3" fmla="val 21292825"/>
            <a:gd name="adj4" fmla="val 19766604"/>
            <a:gd name="adj5" fmla="val 6068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414534-713A-4BB7-8CB6-E84584ADA9D6}">
      <dsp:nvSpPr>
        <dsp:cNvPr id="0" name=""/>
        <dsp:cNvSpPr/>
      </dsp:nvSpPr>
      <dsp:spPr>
        <a:xfrm>
          <a:off x="4136359" y="1900156"/>
          <a:ext cx="1006078" cy="1006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err="1" smtClean="0"/>
            <a:t>Exploratory</a:t>
          </a:r>
          <a:r>
            <a:rPr lang="nl-NL" sz="1400" kern="1200" dirty="0" smtClean="0"/>
            <a:t> data analysis / </a:t>
          </a:r>
          <a:r>
            <a:rPr lang="nl-NL" sz="1400" kern="1200" dirty="0" err="1" smtClean="0"/>
            <a:t>visualization</a:t>
          </a:r>
          <a:endParaRPr lang="nl-NL" sz="1400" kern="1200" dirty="0"/>
        </a:p>
      </dsp:txBody>
      <dsp:txXfrm>
        <a:off x="4136359" y="1900156"/>
        <a:ext cx="1006078" cy="1006078"/>
      </dsp:txXfrm>
    </dsp:sp>
    <dsp:sp modelId="{7820C1ED-0200-47A6-9992-B0832A3A8F9E}">
      <dsp:nvSpPr>
        <dsp:cNvPr id="0" name=""/>
        <dsp:cNvSpPr/>
      </dsp:nvSpPr>
      <dsp:spPr>
        <a:xfrm>
          <a:off x="1162170" y="289"/>
          <a:ext cx="3771658" cy="3771658"/>
        </a:xfrm>
        <a:prstGeom prst="circularArrow">
          <a:avLst>
            <a:gd name="adj1" fmla="val 5202"/>
            <a:gd name="adj2" fmla="val 336015"/>
            <a:gd name="adj3" fmla="val 4014266"/>
            <a:gd name="adj4" fmla="val 2253829"/>
            <a:gd name="adj5" fmla="val 6068"/>
          </a:avLst>
        </a:prstGeom>
        <a:solidFill>
          <a:schemeClr val="accent3">
            <a:hueOff val="-3066097"/>
            <a:satOff val="-13288"/>
            <a:lumOff val="-195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DA7B0E-C668-4922-A57D-07EDF8BAF558}">
      <dsp:nvSpPr>
        <dsp:cNvPr id="0" name=""/>
        <dsp:cNvSpPr/>
      </dsp:nvSpPr>
      <dsp:spPr>
        <a:xfrm>
          <a:off x="2544960" y="3056374"/>
          <a:ext cx="1006078" cy="1006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Feature engineering</a:t>
          </a:r>
          <a:endParaRPr lang="nl-NL" sz="1400" kern="1200" dirty="0"/>
        </a:p>
      </dsp:txBody>
      <dsp:txXfrm>
        <a:off x="2544960" y="3056374"/>
        <a:ext cx="1006078" cy="1006078"/>
      </dsp:txXfrm>
    </dsp:sp>
    <dsp:sp modelId="{78D3BB4C-52A7-42C6-A638-A17D6C55D335}">
      <dsp:nvSpPr>
        <dsp:cNvPr id="0" name=""/>
        <dsp:cNvSpPr/>
      </dsp:nvSpPr>
      <dsp:spPr>
        <a:xfrm>
          <a:off x="1162170" y="289"/>
          <a:ext cx="3771658" cy="3771658"/>
        </a:xfrm>
        <a:prstGeom prst="circularArrow">
          <a:avLst>
            <a:gd name="adj1" fmla="val 5202"/>
            <a:gd name="adj2" fmla="val 336015"/>
            <a:gd name="adj3" fmla="val 8210155"/>
            <a:gd name="adj4" fmla="val 6449719"/>
            <a:gd name="adj5" fmla="val 6068"/>
          </a:avLst>
        </a:prstGeom>
        <a:solidFill>
          <a:schemeClr val="accent3">
            <a:hueOff val="-6132194"/>
            <a:satOff val="-26577"/>
            <a:lumOff val="-3911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E1B929-9ACF-4F23-9007-8207283CB58F}">
      <dsp:nvSpPr>
        <dsp:cNvPr id="0" name=""/>
        <dsp:cNvSpPr/>
      </dsp:nvSpPr>
      <dsp:spPr>
        <a:xfrm>
          <a:off x="953562" y="1900156"/>
          <a:ext cx="1006078" cy="1006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Model building </a:t>
          </a:r>
          <a:r>
            <a:rPr lang="nl-NL" sz="1400" kern="1200" dirty="0" err="1" smtClean="0"/>
            <a:t>and</a:t>
          </a:r>
          <a:r>
            <a:rPr lang="nl-NL" sz="1400" kern="1200" dirty="0" smtClean="0"/>
            <a:t> </a:t>
          </a:r>
          <a:r>
            <a:rPr lang="nl-NL" sz="1400" kern="1200" dirty="0" err="1" smtClean="0"/>
            <a:t>evaluation</a:t>
          </a:r>
          <a:endParaRPr lang="nl-NL" sz="1400" kern="1200" dirty="0"/>
        </a:p>
      </dsp:txBody>
      <dsp:txXfrm>
        <a:off x="953562" y="1900156"/>
        <a:ext cx="1006078" cy="1006078"/>
      </dsp:txXfrm>
    </dsp:sp>
    <dsp:sp modelId="{26F945D9-D239-4EFB-82A2-971EDDFC844C}">
      <dsp:nvSpPr>
        <dsp:cNvPr id="0" name=""/>
        <dsp:cNvSpPr/>
      </dsp:nvSpPr>
      <dsp:spPr>
        <a:xfrm>
          <a:off x="1162170" y="289"/>
          <a:ext cx="3771658" cy="3771658"/>
        </a:xfrm>
        <a:prstGeom prst="circularArrow">
          <a:avLst>
            <a:gd name="adj1" fmla="val 5202"/>
            <a:gd name="adj2" fmla="val 336015"/>
            <a:gd name="adj3" fmla="val 12297380"/>
            <a:gd name="adj4" fmla="val 10771160"/>
            <a:gd name="adj5" fmla="val 6068"/>
          </a:avLst>
        </a:prstGeom>
        <a:solidFill>
          <a:schemeClr val="accent3">
            <a:hueOff val="-9198290"/>
            <a:satOff val="-39865"/>
            <a:lumOff val="-586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30FCBD-AF66-4C93-ACF2-DA3549BF0595}">
      <dsp:nvSpPr>
        <dsp:cNvPr id="0" name=""/>
        <dsp:cNvSpPr/>
      </dsp:nvSpPr>
      <dsp:spPr>
        <a:xfrm>
          <a:off x="1561422" y="29355"/>
          <a:ext cx="1006078" cy="1006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400" kern="1200" dirty="0" smtClean="0"/>
            <a:t>Practical </a:t>
          </a:r>
          <a:r>
            <a:rPr lang="nl-NL" sz="1400" kern="1200" dirty="0" err="1" smtClean="0"/>
            <a:t>application</a:t>
          </a:r>
          <a:endParaRPr lang="nl-NL" sz="1400" kern="1200" dirty="0"/>
        </a:p>
      </dsp:txBody>
      <dsp:txXfrm>
        <a:off x="1561422" y="29355"/>
        <a:ext cx="1006078" cy="1006078"/>
      </dsp:txXfrm>
    </dsp:sp>
    <dsp:sp modelId="{75BE56FF-9AE5-4370-BD80-8DE60D60244C}">
      <dsp:nvSpPr>
        <dsp:cNvPr id="0" name=""/>
        <dsp:cNvSpPr/>
      </dsp:nvSpPr>
      <dsp:spPr>
        <a:xfrm>
          <a:off x="1162170" y="289"/>
          <a:ext cx="3771658" cy="3771658"/>
        </a:xfrm>
        <a:prstGeom prst="circularArrow">
          <a:avLst>
            <a:gd name="adj1" fmla="val 5202"/>
            <a:gd name="adj2" fmla="val 336015"/>
            <a:gd name="adj3" fmla="val 16865256"/>
            <a:gd name="adj4" fmla="val 15198729"/>
            <a:gd name="adj5" fmla="val 6068"/>
          </a:avLst>
        </a:prstGeom>
        <a:solidFill>
          <a:schemeClr val="accent3">
            <a:hueOff val="-12264388"/>
            <a:satOff val="-53153"/>
            <a:lumOff val="-782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3F1B60-BDF4-4D63-AD79-99D5A5B1DF99}" type="datetime1">
              <a:rPr lang="en-US"/>
              <a:pPr/>
              <a:t>11/11/2020</a:t>
            </a:fld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B332D3-4906-4A13-8020-43ECC13AC2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87A7AA-DFE9-4771-BEDE-3294FCEBFB02}" type="datetime1">
              <a:rPr lang="en-US"/>
              <a:pPr/>
              <a:t>11/11/2020</a:t>
            </a:fld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1151B4-4860-4597-8EFD-6A3C754346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xxxxxxxxxxxxxxx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541E2CD-DBF4-40F9-B6F8-EEFD0DF8A138}" type="datetime1">
              <a:rPr lang="en-US"/>
              <a:pPr/>
              <a:t>11/11/2020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xxxxxxxxxxxxx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EE98B-D1F1-4916-BD5C-E165ECB47249}" type="slidenum">
              <a:rPr lang="en-US"/>
              <a:pPr/>
              <a:t>1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6" name="Rectangle 56"/>
          <p:cNvSpPr>
            <a:spLocks noGrp="1" noChangeArrowheads="1"/>
          </p:cNvSpPr>
          <p:nvPr>
            <p:ph type="ctrTitle" sz="quarter"/>
          </p:nvPr>
        </p:nvSpPr>
        <p:spPr>
          <a:xfrm>
            <a:off x="1798638" y="2286000"/>
            <a:ext cx="6583362" cy="57943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Klik om het opmaakprofiel te bewerken</a:t>
            </a:r>
          </a:p>
        </p:txBody>
      </p:sp>
      <p:sp>
        <p:nvSpPr>
          <p:cNvPr id="25657" name="Rectangle 5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98638" y="3886200"/>
            <a:ext cx="6583362" cy="581025"/>
          </a:xfrm>
        </p:spPr>
        <p:txBody>
          <a:bodyPr/>
          <a:lstStyle>
            <a:lvl1pPr marL="0" indent="0">
              <a:lnSpc>
                <a:spcPct val="80000"/>
              </a:lnSpc>
              <a:buFont typeface="Zapf Dingbats" charset="2"/>
              <a:buNone/>
              <a:defRPr sz="2000"/>
            </a:lvl1pPr>
          </a:lstStyle>
          <a:p>
            <a:r>
              <a:rPr lang="en-US"/>
              <a:t>Klik om het opmaakprofiel van de modelondertitel te bewerken</a:t>
            </a:r>
          </a:p>
        </p:txBody>
      </p:sp>
      <p:sp>
        <p:nvSpPr>
          <p:cNvPr id="25659" name="Rectangle 5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93F21019-3A00-48AC-9663-40DF67A83229}" type="datetime1">
              <a:rPr lang="en-US"/>
              <a:pPr/>
              <a:t>11/11/2020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5660" name="Rectangle 6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43807C9-AE2D-46E5-9D02-A68089FA39B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5661" name="Rectangle 6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2EF9C8-0AC3-4A53-9A61-1834A571F420}" type="datetime1">
              <a:rPr lang="en-US"/>
              <a:pPr/>
              <a:t>11/11/2020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82CD0A-C9E6-4D13-910F-5FCD6659D442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73850" y="609600"/>
            <a:ext cx="1970088" cy="3779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62000" y="609600"/>
            <a:ext cx="5759450" cy="3779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960F3-A385-4905-A491-FDC17E063DD1}" type="datetime1">
              <a:rPr lang="en-US"/>
              <a:pPr/>
              <a:t>11/11/2020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1B818E-6343-4AC0-A82B-8FBB55E101F0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CD3AD70A-8E2A-47B5-AC18-ABBB5A8E737D}" type="datetime1">
              <a:rPr lang="en-US"/>
              <a:pPr/>
              <a:t>11/11/2020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47EFCCC-239C-49C1-A390-2B8065FCE26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grafiek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7008C2E-9BD6-496B-BFC3-B4A975EBC85E}" type="datetime1">
              <a:rPr lang="en-US"/>
              <a:pPr/>
              <a:t>11/11/2020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F9FB936-ACF4-48A5-9A1D-8AB73FF8D38D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en diagram of organi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SmartArt 2"/>
          <p:cNvSpPr>
            <a:spLocks noGrp="1"/>
          </p:cNvSpPr>
          <p:nvPr>
            <p:ph type="dgm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1AA2C3CF-866C-4FDE-B76D-4E9536901630}" type="datetime1">
              <a:rPr lang="en-US"/>
              <a:pPr/>
              <a:t>11/11/2020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9199F26-EF46-4AE2-8743-B61E0EE6C6E5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555EE259-FE08-4558-B721-B189FFE77284}" type="datetime1">
              <a:rPr lang="en-US"/>
              <a:pPr/>
              <a:t>11/11/2020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CB53336-468E-4F4E-99D7-A7B6AC268718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AF4064E-5624-49AB-B7C6-E301A8F6B1FF}" type="datetime1">
              <a:rPr lang="en-US"/>
              <a:pPr/>
              <a:t>11/11/2020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806BF3D-95A1-4F89-9F1A-4663CCA9888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97FCD-6C54-4833-B032-BFBCDFA8379D}" type="datetime1">
              <a:rPr lang="en-US"/>
              <a:pPr/>
              <a:t>11/11/2020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61E4F-1B4C-4C6D-9C1A-FB53105805EA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4AA577-515A-431F-98B6-3B03494ABB11}" type="datetime1">
              <a:rPr lang="en-US"/>
              <a:pPr/>
              <a:t>11/11/2020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6A20F8-73A9-4BBC-80AE-3A159E2A983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5F1A4-C474-4345-A800-2F40B0E4E70C}" type="datetime1">
              <a:rPr lang="en-US"/>
              <a:pPr/>
              <a:t>11/11/2020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31EC63-0242-430C-8971-B7EF37AC5D5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A535AB-820E-4207-9DA8-5F37106C7AF4}" type="datetime1">
              <a:rPr lang="en-US"/>
              <a:pPr/>
              <a:t>11/11/2020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89F6F8-FDF7-4629-B974-D937968621E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7E69FA-D7EE-42C0-9117-1971B541885F}" type="datetime1">
              <a:rPr lang="en-US"/>
              <a:pPr/>
              <a:t>11/11/2020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2FED88-7E14-4EA2-8E5A-1655E639074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D7644E-1B5D-4325-BA79-338DF2B89B56}" type="datetime1">
              <a:rPr lang="en-US"/>
              <a:pPr/>
              <a:t>11/11/2020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CB2032-F70F-492A-B719-DFE85A0FA31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90C882-0B74-4932-8998-E9ABB8AF1740}" type="datetime1">
              <a:rPr lang="en-US"/>
              <a:pPr/>
              <a:t>11/11/2020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0A4DAA-719E-465F-BABD-C80089131F9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C585DC-AE7D-44C1-90AB-C3A391DEA065}" type="datetime1">
              <a:rPr lang="en-US"/>
              <a:pPr/>
              <a:t>11/11/2020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E6780B-4C5C-463E-B441-7ECA9F00FE07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0960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het opmaakprofiel te bewerken</a:t>
            </a:r>
          </a:p>
        </p:txBody>
      </p:sp>
      <p:sp>
        <p:nvSpPr>
          <p:cNvPr id="24623" name="Rectangle 47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762000" y="1762125"/>
            <a:ext cx="7881938" cy="262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de opmaakprofielen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24624" name="Rectangle 4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fld id="{256CE565-1940-4E5F-9190-C0815CEAAA9D}" type="datetime1">
              <a:rPr lang="en-US"/>
              <a:pPr/>
              <a:t>11/11/2020</a:t>
            </a:fld>
            <a:endParaRPr lang="en-US"/>
          </a:p>
        </p:txBody>
      </p:sp>
      <p:sp>
        <p:nvSpPr>
          <p:cNvPr id="24625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10220FCC-35B4-4C13-8ED7-BD3E7B6218A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4626" name="Rectangle 5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HU powerpoint template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ED0010"/>
        </a:buClr>
        <a:buSzPct val="60000"/>
        <a:buFont typeface="Zapf Dingbats" charset="2"/>
        <a:buChar char="n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8191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6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400">
          <a:solidFill>
            <a:srgbClr val="000000"/>
          </a:solidFill>
          <a:latin typeface="+mn-lt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200">
          <a:solidFill>
            <a:srgbClr val="000000"/>
          </a:solidFill>
          <a:latin typeface="+mn-lt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hu.nl/onderzoek/artificial-intelligenc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quest.io/blog/regular-expressions-data-scientists/" TargetMode="External"/><Relationship Id="rId2" Type="http://schemas.openxmlformats.org/officeDocument/2006/relationships/hyperlink" Target="https://regexone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eaborn.pydata.org/tutorial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6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3pl32Qb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hyperlink" Target="https://mhealth.jmir.org/2017/10/e164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5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8638" y="2286000"/>
            <a:ext cx="6583362" cy="892552"/>
          </a:xfrm>
        </p:spPr>
        <p:txBody>
          <a:bodyPr/>
          <a:lstStyle/>
          <a:p>
            <a:r>
              <a:rPr lang="en-US" sz="2800" dirty="0" smtClean="0"/>
              <a:t>Fundamentals of Machine Learning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Week 1: data and distributions</a:t>
            </a:r>
            <a:endParaRPr lang="en-US" sz="2400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8638" y="3886200"/>
            <a:ext cx="6583362" cy="336550"/>
          </a:xfrm>
        </p:spPr>
        <p:txBody>
          <a:bodyPr/>
          <a:lstStyle/>
          <a:p>
            <a:r>
              <a:rPr lang="en-US" dirty="0" smtClean="0"/>
              <a:t>Jonas Moons</a:t>
            </a:r>
            <a:endParaRPr lang="en-US" dirty="0"/>
          </a:p>
        </p:txBody>
      </p:sp>
      <p:sp>
        <p:nvSpPr>
          <p:cNvPr id="2" name="Tekstvak 1"/>
          <p:cNvSpPr txBox="1"/>
          <p:nvPr/>
        </p:nvSpPr>
        <p:spPr>
          <a:xfrm>
            <a:off x="1787174" y="5517232"/>
            <a:ext cx="4950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err="1" smtClean="0"/>
              <a:t>All</a:t>
            </a:r>
            <a:r>
              <a:rPr lang="nl-NL" sz="1200" dirty="0" smtClean="0"/>
              <a:t> images are </a:t>
            </a:r>
            <a:r>
              <a:rPr lang="nl-NL" sz="1200" dirty="0" err="1" smtClean="0"/>
              <a:t>either</a:t>
            </a:r>
            <a:r>
              <a:rPr lang="nl-NL" sz="1200" dirty="0" smtClean="0"/>
              <a:t> </a:t>
            </a:r>
            <a:r>
              <a:rPr lang="nl-NL" sz="1200" dirty="0" err="1" smtClean="0"/>
              <a:t>own</a:t>
            </a:r>
            <a:r>
              <a:rPr lang="nl-NL" sz="1200" dirty="0" smtClean="0"/>
              <a:t> </a:t>
            </a:r>
            <a:r>
              <a:rPr lang="nl-NL" sz="1200" dirty="0" err="1" smtClean="0"/>
              <a:t>work</a:t>
            </a:r>
            <a:r>
              <a:rPr lang="nl-NL" sz="1200" dirty="0" smtClean="0"/>
              <a:t>, public domain, CC-</a:t>
            </a:r>
            <a:r>
              <a:rPr lang="nl-NL" sz="1200" dirty="0" err="1" smtClean="0"/>
              <a:t>licensed</a:t>
            </a:r>
            <a:r>
              <a:rPr lang="nl-NL" sz="1200" dirty="0" smtClean="0"/>
              <a:t> or fair </a:t>
            </a:r>
            <a:r>
              <a:rPr lang="nl-NL" sz="1200" dirty="0" err="1" smtClean="0"/>
              <a:t>use</a:t>
            </a:r>
            <a:endParaRPr lang="nl-NL" sz="1200" dirty="0" smtClean="0"/>
          </a:p>
          <a:p>
            <a:r>
              <a:rPr lang="nl-NL" sz="1200" dirty="0" err="1" smtClean="0"/>
              <a:t>Credits</a:t>
            </a:r>
            <a:r>
              <a:rPr lang="nl-NL" sz="1200" dirty="0" smtClean="0"/>
              <a:t> on last slide</a:t>
            </a:r>
            <a:endParaRPr lang="nl-NL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AI research </a:t>
            </a:r>
            <a:r>
              <a:rPr lang="nl-NL" dirty="0" err="1" smtClean="0"/>
              <a:t>group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231654"/>
          </a:xfrm>
        </p:spPr>
        <p:txBody>
          <a:bodyPr/>
          <a:lstStyle/>
          <a:p>
            <a:r>
              <a:rPr lang="nl-NL" sz="2000" dirty="0" smtClean="0"/>
              <a:t>Partnership </a:t>
            </a:r>
            <a:r>
              <a:rPr lang="nl-NL" sz="2000" dirty="0" err="1" smtClean="0"/>
              <a:t>with</a:t>
            </a:r>
            <a:r>
              <a:rPr lang="nl-NL" sz="2000" dirty="0" smtClean="0"/>
              <a:t> research </a:t>
            </a:r>
            <a:r>
              <a:rPr lang="nl-NL" sz="2000" dirty="0" err="1" smtClean="0"/>
              <a:t>group</a:t>
            </a:r>
            <a:r>
              <a:rPr lang="nl-NL" sz="2000" dirty="0" smtClean="0"/>
              <a:t> on AI</a:t>
            </a:r>
          </a:p>
          <a:p>
            <a:endParaRPr lang="nl-NL" sz="2000" dirty="0" smtClean="0"/>
          </a:p>
          <a:p>
            <a:r>
              <a:rPr lang="nl-NL" sz="2000" dirty="0" err="1" smtClean="0"/>
              <a:t>Possibility</a:t>
            </a:r>
            <a:r>
              <a:rPr lang="nl-NL" sz="2000" dirty="0" smtClean="0"/>
              <a:t> for a small </a:t>
            </a:r>
            <a:r>
              <a:rPr lang="nl-NL" sz="2000" dirty="0" err="1" smtClean="0"/>
              <a:t>number</a:t>
            </a:r>
            <a:r>
              <a:rPr lang="nl-NL" sz="2000" dirty="0"/>
              <a:t> </a:t>
            </a:r>
            <a:r>
              <a:rPr lang="nl-NL" sz="2000" dirty="0" smtClean="0"/>
              <a:t>of </a:t>
            </a:r>
            <a:r>
              <a:rPr lang="nl-NL" sz="2000" dirty="0" err="1" smtClean="0"/>
              <a:t>ambitious</a:t>
            </a:r>
            <a:r>
              <a:rPr lang="nl-NL" sz="2000" dirty="0" smtClean="0"/>
              <a:t> </a:t>
            </a:r>
            <a:r>
              <a:rPr lang="nl-NL" sz="2000" dirty="0" err="1" smtClean="0"/>
              <a:t>students</a:t>
            </a:r>
            <a:r>
              <a:rPr lang="nl-NL" sz="2000" dirty="0" smtClean="0"/>
              <a:t> </a:t>
            </a:r>
            <a:r>
              <a:rPr lang="nl-NL" sz="2000" dirty="0" err="1" smtClean="0"/>
              <a:t>to</a:t>
            </a:r>
            <a:r>
              <a:rPr lang="nl-NL" sz="2000" dirty="0" smtClean="0"/>
              <a:t> do </a:t>
            </a:r>
            <a:r>
              <a:rPr lang="nl-NL" sz="2000" dirty="0" err="1" smtClean="0"/>
              <a:t>final</a:t>
            </a:r>
            <a:r>
              <a:rPr lang="nl-NL" sz="2000" dirty="0" smtClean="0"/>
              <a:t> </a:t>
            </a:r>
            <a:r>
              <a:rPr lang="nl-NL" sz="2000" dirty="0" err="1" smtClean="0"/>
              <a:t>assignment</a:t>
            </a:r>
            <a:r>
              <a:rPr lang="nl-NL" sz="2000" dirty="0" smtClean="0"/>
              <a:t> </a:t>
            </a:r>
            <a:r>
              <a:rPr lang="nl-NL" sz="2000" dirty="0" err="1" smtClean="0"/>
              <a:t>participating</a:t>
            </a:r>
            <a:r>
              <a:rPr lang="nl-NL" sz="2000" dirty="0" smtClean="0"/>
              <a:t> in research </a:t>
            </a:r>
            <a:r>
              <a:rPr lang="nl-NL" sz="2000" dirty="0" err="1" smtClean="0"/>
              <a:t>group</a:t>
            </a:r>
            <a:r>
              <a:rPr lang="nl-NL" sz="2000" dirty="0" smtClean="0"/>
              <a:t> </a:t>
            </a:r>
            <a:r>
              <a:rPr lang="nl-NL" sz="2000" dirty="0" err="1" smtClean="0"/>
              <a:t>and</a:t>
            </a:r>
            <a:r>
              <a:rPr lang="nl-NL" sz="2000" dirty="0" smtClean="0"/>
              <a:t> (</a:t>
            </a:r>
            <a:r>
              <a:rPr lang="nl-NL" sz="2000" dirty="0" err="1" smtClean="0"/>
              <a:t>partly</a:t>
            </a:r>
            <a:r>
              <a:rPr lang="nl-NL" sz="2000" dirty="0" smtClean="0"/>
              <a:t>) </a:t>
            </a:r>
            <a:r>
              <a:rPr lang="nl-NL" sz="2000" dirty="0" err="1" smtClean="0"/>
              <a:t>supervised</a:t>
            </a:r>
            <a:r>
              <a:rPr lang="nl-NL" sz="2000" dirty="0" smtClean="0"/>
              <a:t> </a:t>
            </a:r>
            <a:r>
              <a:rPr lang="nl-NL" sz="2000" dirty="0" err="1" smtClean="0"/>
              <a:t>by</a:t>
            </a:r>
            <a:r>
              <a:rPr lang="nl-NL" sz="2000" dirty="0" smtClean="0"/>
              <a:t> AI researcher</a:t>
            </a:r>
          </a:p>
          <a:p>
            <a:endParaRPr lang="nl-NL" sz="2000" dirty="0" smtClean="0"/>
          </a:p>
          <a:p>
            <a:r>
              <a:rPr lang="nl-NL" sz="2000" dirty="0" smtClean="0"/>
              <a:t>See </a:t>
            </a:r>
            <a:r>
              <a:rPr lang="nl-NL" sz="2000" dirty="0" smtClean="0">
                <a:hlinkClick r:id="rId2"/>
              </a:rPr>
              <a:t>website</a:t>
            </a:r>
            <a:r>
              <a:rPr lang="nl-NL" sz="2000" dirty="0" smtClean="0"/>
              <a:t> (in Dutch, but </a:t>
            </a:r>
            <a:r>
              <a:rPr lang="nl-NL" sz="2000" dirty="0" err="1" smtClean="0"/>
              <a:t>you</a:t>
            </a:r>
            <a:r>
              <a:rPr lang="nl-NL" sz="2000" dirty="0" smtClean="0"/>
              <a:t> can look at </a:t>
            </a:r>
            <a:r>
              <a:rPr lang="nl-NL" sz="2000" dirty="0" err="1" smtClean="0"/>
              <a:t>publications</a:t>
            </a:r>
            <a:r>
              <a:rPr lang="nl-NL" sz="2000" dirty="0" smtClean="0"/>
              <a:t>)</a:t>
            </a:r>
          </a:p>
          <a:p>
            <a:endParaRPr lang="nl-NL" sz="2000" dirty="0" smtClean="0"/>
          </a:p>
          <a:p>
            <a:r>
              <a:rPr lang="nl-NL" sz="2000" dirty="0" err="1" smtClean="0"/>
              <a:t>Interested</a:t>
            </a:r>
            <a:r>
              <a:rPr lang="nl-NL" sz="2000" dirty="0" smtClean="0"/>
              <a:t>? Contact me</a:t>
            </a:r>
            <a:endParaRPr lang="nl-NL" sz="200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3"/>
          <a:srcRect l="-1938" t="10920" r="1722" b="4453"/>
          <a:stretch/>
        </p:blipFill>
        <p:spPr>
          <a:xfrm>
            <a:off x="4067944" y="4412937"/>
            <a:ext cx="4858645" cy="230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800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Schedule</a:t>
            </a:r>
            <a:endParaRPr lang="nl-NL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5687118"/>
              </p:ext>
            </p:extLst>
          </p:nvPr>
        </p:nvGraphicFramePr>
        <p:xfrm>
          <a:off x="762000" y="1762125"/>
          <a:ext cx="7881938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688">
                  <a:extLst>
                    <a:ext uri="{9D8B030D-6E8A-4147-A177-3AD203B41FA5}">
                      <a16:colId xmlns:a16="http://schemas.microsoft.com/office/drawing/2014/main" val="2263402625"/>
                    </a:ext>
                  </a:extLst>
                </a:gridCol>
                <a:gridCol w="6880250">
                  <a:extLst>
                    <a:ext uri="{9D8B030D-6E8A-4147-A177-3AD203B41FA5}">
                      <a16:colId xmlns:a16="http://schemas.microsoft.com/office/drawing/2014/main" val="625629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Week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Topics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133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Data </a:t>
                      </a:r>
                      <a:r>
                        <a:rPr lang="nl-NL" dirty="0" err="1" smtClean="0"/>
                        <a:t>and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err="1" smtClean="0"/>
                        <a:t>distributions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25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Exploratory</a:t>
                      </a:r>
                      <a:r>
                        <a:rPr lang="nl-NL" baseline="0" dirty="0" smtClean="0"/>
                        <a:t> data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332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Linear</a:t>
                      </a:r>
                      <a:r>
                        <a:rPr lang="nl-NL" dirty="0" smtClean="0"/>
                        <a:t> </a:t>
                      </a:r>
                      <a:r>
                        <a:rPr lang="nl-NL" dirty="0" err="1" smtClean="0"/>
                        <a:t>regression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920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Machine </a:t>
                      </a:r>
                      <a:r>
                        <a:rPr lang="nl-NL" dirty="0" err="1" smtClean="0"/>
                        <a:t>learning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979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Machine </a:t>
                      </a:r>
                      <a:r>
                        <a:rPr lang="nl-NL" dirty="0" err="1" smtClean="0"/>
                        <a:t>learning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29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6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Text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err="1" smtClean="0"/>
                        <a:t>mining</a:t>
                      </a:r>
                      <a:endParaRPr lang="nl-NL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320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7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Unsupervised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err="1" smtClean="0"/>
                        <a:t>learning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875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8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err="1" smtClean="0"/>
                        <a:t>Work</a:t>
                      </a:r>
                      <a:r>
                        <a:rPr lang="nl-NL" baseline="0" dirty="0" smtClean="0"/>
                        <a:t> in class on project / </a:t>
                      </a:r>
                      <a:r>
                        <a:rPr lang="nl-NL" baseline="0" dirty="0" err="1" smtClean="0"/>
                        <a:t>to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err="1" smtClean="0"/>
                        <a:t>be</a:t>
                      </a:r>
                      <a:r>
                        <a:rPr lang="nl-NL" baseline="0" dirty="0" smtClean="0"/>
                        <a:t> </a:t>
                      </a:r>
                      <a:r>
                        <a:rPr lang="nl-NL" baseline="0" dirty="0" err="1" smtClean="0"/>
                        <a:t>determined</a:t>
                      </a:r>
                      <a:endParaRPr lang="nl-NL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217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err="1" smtClean="0"/>
                        <a:t>Work</a:t>
                      </a:r>
                      <a:r>
                        <a:rPr lang="nl-NL" baseline="0" dirty="0" smtClean="0"/>
                        <a:t> in class on project</a:t>
                      </a:r>
                      <a:endParaRPr lang="nl-NL" dirty="0" smtClean="0"/>
                    </a:p>
                    <a:p>
                      <a:r>
                        <a:rPr lang="nl-NL" dirty="0" smtClean="0"/>
                        <a:t>Poster </a:t>
                      </a:r>
                      <a:r>
                        <a:rPr lang="nl-NL" dirty="0" err="1" smtClean="0"/>
                        <a:t>presentations</a:t>
                      </a:r>
                      <a:endParaRPr lang="nl-NL" dirty="0" smtClean="0"/>
                    </a:p>
                    <a:p>
                      <a:r>
                        <a:rPr lang="nl-NL" dirty="0" smtClean="0"/>
                        <a:t>Deadline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50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98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115246"/>
          </a:xfrm>
        </p:spPr>
        <p:txBody>
          <a:bodyPr/>
          <a:lstStyle/>
          <a:p>
            <a:r>
              <a:rPr lang="nl-NL" sz="2400" dirty="0" err="1" smtClean="0">
                <a:solidFill>
                  <a:schemeClr val="tx1"/>
                </a:solidFill>
              </a:rPr>
              <a:t>Example</a:t>
            </a:r>
            <a:endParaRPr lang="nl-NL" sz="2400" dirty="0" smtClean="0">
              <a:solidFill>
                <a:schemeClr val="tx1"/>
              </a:solidFill>
            </a:endParaRPr>
          </a:p>
          <a:p>
            <a:endParaRPr lang="nl-NL" sz="2400" dirty="0"/>
          </a:p>
          <a:p>
            <a:r>
              <a:rPr lang="nl-NL" sz="2400" dirty="0" smtClean="0"/>
              <a:t>Course </a:t>
            </a:r>
            <a:r>
              <a:rPr lang="nl-NL" sz="2400" dirty="0" err="1" smtClean="0"/>
              <a:t>overview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Data cleaning </a:t>
            </a:r>
            <a:r>
              <a:rPr lang="nl-NL" sz="2400" dirty="0" err="1" smtClean="0"/>
              <a:t>and</a:t>
            </a:r>
            <a:r>
              <a:rPr lang="nl-NL" sz="2400" dirty="0" smtClean="0"/>
              <a:t> ‘</a:t>
            </a:r>
            <a:r>
              <a:rPr lang="nl-NL" sz="2400" dirty="0" err="1" smtClean="0"/>
              <a:t>munging</a:t>
            </a:r>
            <a:r>
              <a:rPr lang="nl-NL" sz="2400" dirty="0" smtClean="0"/>
              <a:t>’</a:t>
            </a:r>
          </a:p>
          <a:p>
            <a:endParaRPr lang="nl-NL" sz="2400" dirty="0" smtClean="0"/>
          </a:p>
          <a:p>
            <a:r>
              <a:rPr lang="nl-NL" sz="2400" dirty="0" err="1" smtClean="0"/>
              <a:t>Distributions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Sampling </a:t>
            </a:r>
            <a:r>
              <a:rPr lang="nl-NL" sz="2400" dirty="0" err="1" smtClean="0"/>
              <a:t>and</a:t>
            </a:r>
            <a:r>
              <a:rPr lang="nl-NL" sz="2400" dirty="0" smtClean="0"/>
              <a:t> the </a:t>
            </a:r>
            <a:r>
              <a:rPr lang="nl-NL" sz="2400" dirty="0" err="1" smtClean="0"/>
              <a:t>normal</a:t>
            </a:r>
            <a:r>
              <a:rPr lang="nl-NL" sz="2400" dirty="0" smtClean="0"/>
              <a:t> </a:t>
            </a:r>
            <a:r>
              <a:rPr lang="nl-NL" sz="2400" dirty="0" err="1" smtClean="0"/>
              <a:t>distribution</a:t>
            </a:r>
            <a:endParaRPr lang="nl-NL" sz="2400" dirty="0" smtClean="0"/>
          </a:p>
          <a:p>
            <a:endParaRPr lang="nl-NL" sz="2000" dirty="0" smtClean="0"/>
          </a:p>
          <a:p>
            <a:endParaRPr lang="nl-NL" sz="2000" dirty="0"/>
          </a:p>
          <a:p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86972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Terminology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844824"/>
            <a:ext cx="5924550" cy="3448050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2707460" y="5935701"/>
            <a:ext cx="24336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Qualitative</a:t>
            </a:r>
            <a:r>
              <a:rPr lang="nl-NL" dirty="0" smtClean="0"/>
              <a:t> </a:t>
            </a:r>
            <a:r>
              <a:rPr lang="nl-NL" dirty="0" err="1" smtClean="0"/>
              <a:t>variable</a:t>
            </a:r>
            <a:r>
              <a:rPr lang="nl-NL" dirty="0" smtClean="0"/>
              <a:t>: </a:t>
            </a:r>
            <a:r>
              <a:rPr lang="nl-NL" dirty="0" err="1" smtClean="0"/>
              <a:t>nominal</a:t>
            </a:r>
            <a:endParaRPr lang="nl-NL" dirty="0" smtClean="0"/>
          </a:p>
          <a:p>
            <a:r>
              <a:rPr lang="nl-NL" dirty="0" smtClean="0"/>
              <a:t>Factor (</a:t>
            </a:r>
            <a:r>
              <a:rPr lang="nl-NL" dirty="0" err="1" smtClean="0"/>
              <a:t>statistical</a:t>
            </a:r>
            <a:r>
              <a:rPr lang="nl-NL" dirty="0" smtClean="0"/>
              <a:t> model)</a:t>
            </a:r>
          </a:p>
          <a:p>
            <a:r>
              <a:rPr lang="nl-NL" dirty="0" err="1" smtClean="0"/>
              <a:t>Categorical</a:t>
            </a:r>
            <a:r>
              <a:rPr lang="nl-NL" dirty="0" smtClean="0"/>
              <a:t> (</a:t>
            </a:r>
            <a:r>
              <a:rPr lang="nl-NL" dirty="0" err="1" smtClean="0"/>
              <a:t>Pandas</a:t>
            </a:r>
            <a:r>
              <a:rPr lang="nl-NL" dirty="0" smtClean="0"/>
              <a:t>)</a:t>
            </a:r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4952249" y="1002168"/>
            <a:ext cx="1816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Quantitative</a:t>
            </a:r>
            <a:r>
              <a:rPr lang="nl-NL" dirty="0" smtClean="0"/>
              <a:t> </a:t>
            </a:r>
            <a:r>
              <a:rPr lang="nl-NL" dirty="0" err="1" smtClean="0"/>
              <a:t>variable</a:t>
            </a:r>
            <a:endParaRPr lang="nl-NL" dirty="0" smtClean="0"/>
          </a:p>
        </p:txBody>
      </p:sp>
      <p:sp>
        <p:nvSpPr>
          <p:cNvPr id="7" name="Tekstvak 6"/>
          <p:cNvSpPr txBox="1"/>
          <p:nvPr/>
        </p:nvSpPr>
        <p:spPr>
          <a:xfrm>
            <a:off x="6012160" y="6002463"/>
            <a:ext cx="27318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Qualitative</a:t>
            </a:r>
            <a:r>
              <a:rPr lang="nl-NL" dirty="0" smtClean="0"/>
              <a:t> </a:t>
            </a:r>
            <a:r>
              <a:rPr lang="nl-NL" dirty="0" err="1" smtClean="0"/>
              <a:t>variable</a:t>
            </a:r>
            <a:r>
              <a:rPr lang="nl-NL" dirty="0" smtClean="0"/>
              <a:t>: </a:t>
            </a:r>
            <a:r>
              <a:rPr lang="nl-NL" dirty="0" err="1" smtClean="0"/>
              <a:t>ordinal</a:t>
            </a:r>
            <a:endParaRPr lang="nl-NL" dirty="0" smtClean="0"/>
          </a:p>
          <a:p>
            <a:r>
              <a:rPr lang="nl-NL" dirty="0" smtClean="0"/>
              <a:t>(</a:t>
            </a:r>
            <a:r>
              <a:rPr lang="nl-NL" dirty="0" err="1" smtClean="0"/>
              <a:t>Also</a:t>
            </a:r>
            <a:r>
              <a:rPr lang="nl-NL" dirty="0" smtClean="0"/>
              <a:t>: school types, </a:t>
            </a:r>
            <a:r>
              <a:rPr lang="nl-NL" dirty="0" err="1" smtClean="0"/>
              <a:t>army</a:t>
            </a:r>
            <a:r>
              <a:rPr lang="nl-NL" dirty="0" smtClean="0"/>
              <a:t> ranks)</a:t>
            </a:r>
            <a:endParaRPr lang="nl-NL" dirty="0"/>
          </a:p>
        </p:txBody>
      </p:sp>
      <p:sp>
        <p:nvSpPr>
          <p:cNvPr id="8" name="Pijl-rechts 7"/>
          <p:cNvSpPr/>
          <p:nvPr/>
        </p:nvSpPr>
        <p:spPr bwMode="auto">
          <a:xfrm rot="16200000">
            <a:off x="3517484" y="5348674"/>
            <a:ext cx="576064" cy="48325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Pijl-rechts 8"/>
          <p:cNvSpPr/>
          <p:nvPr/>
        </p:nvSpPr>
        <p:spPr bwMode="auto">
          <a:xfrm rot="16200000">
            <a:off x="6722368" y="5406041"/>
            <a:ext cx="576064" cy="48325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Pijl-rechts 9"/>
          <p:cNvSpPr/>
          <p:nvPr/>
        </p:nvSpPr>
        <p:spPr bwMode="auto">
          <a:xfrm rot="5400000">
            <a:off x="5330850" y="1332794"/>
            <a:ext cx="576064" cy="48325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Pijl-rechts 10"/>
          <p:cNvSpPr/>
          <p:nvPr/>
        </p:nvSpPr>
        <p:spPr bwMode="auto">
          <a:xfrm>
            <a:off x="838200" y="2463469"/>
            <a:ext cx="562197" cy="44318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kstvak 11"/>
          <p:cNvSpPr txBox="1"/>
          <p:nvPr/>
        </p:nvSpPr>
        <p:spPr>
          <a:xfrm>
            <a:off x="690933" y="2155692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</a:t>
            </a:r>
            <a:r>
              <a:rPr lang="nl-NL" dirty="0" smtClean="0"/>
              <a:t>ase</a:t>
            </a:r>
          </a:p>
        </p:txBody>
      </p:sp>
    </p:spTree>
    <p:extLst>
      <p:ext uri="{BB962C8B-B14F-4D97-AF65-F5344CB8AC3E}">
        <p14:creationId xmlns:p14="http://schemas.microsoft.com/office/powerpoint/2010/main" val="35319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Common </a:t>
            </a:r>
            <a:r>
              <a:rPr lang="nl-NL" dirty="0" err="1" smtClean="0"/>
              <a:t>problems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376583"/>
          </a:xfrm>
        </p:spPr>
        <p:txBody>
          <a:bodyPr/>
          <a:lstStyle/>
          <a:p>
            <a:r>
              <a:rPr lang="nl-NL" sz="2400" dirty="0" smtClean="0"/>
              <a:t>Wide form </a:t>
            </a:r>
            <a:r>
              <a:rPr lang="nl-NL" sz="2400" dirty="0" err="1" smtClean="0"/>
              <a:t>and</a:t>
            </a:r>
            <a:r>
              <a:rPr lang="nl-NL" sz="2400" dirty="0" smtClean="0"/>
              <a:t> long form</a:t>
            </a:r>
          </a:p>
          <a:p>
            <a:r>
              <a:rPr lang="nl-NL" sz="2400" dirty="0" smtClean="0"/>
              <a:t>Missing </a:t>
            </a:r>
            <a:r>
              <a:rPr lang="nl-NL" sz="2400" dirty="0" err="1" smtClean="0"/>
              <a:t>values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the way </a:t>
            </a:r>
            <a:r>
              <a:rPr lang="nl-NL" sz="2400" dirty="0" err="1" smtClean="0"/>
              <a:t>they</a:t>
            </a:r>
            <a:r>
              <a:rPr lang="nl-NL" sz="2400" dirty="0" smtClean="0"/>
              <a:t> are </a:t>
            </a:r>
            <a:r>
              <a:rPr lang="nl-NL" sz="2400" dirty="0" err="1" smtClean="0"/>
              <a:t>coded</a:t>
            </a:r>
            <a:endParaRPr lang="nl-NL" sz="2400" dirty="0" smtClean="0"/>
          </a:p>
          <a:p>
            <a:r>
              <a:rPr lang="nl-NL" sz="2400" dirty="0" smtClean="0"/>
              <a:t>File </a:t>
            </a:r>
            <a:r>
              <a:rPr lang="nl-NL" sz="2400" dirty="0" err="1" smtClean="0"/>
              <a:t>encoding</a:t>
            </a:r>
            <a:r>
              <a:rPr lang="nl-NL" sz="2400" dirty="0" smtClean="0"/>
              <a:t> issues</a:t>
            </a:r>
          </a:p>
          <a:p>
            <a:r>
              <a:rPr lang="nl-NL" sz="2400" dirty="0" err="1" smtClean="0"/>
              <a:t>Text</a:t>
            </a:r>
            <a:r>
              <a:rPr lang="nl-NL" sz="2400" dirty="0" smtClean="0"/>
              <a:t> </a:t>
            </a:r>
            <a:r>
              <a:rPr lang="nl-NL" sz="2400" dirty="0" err="1" smtClean="0"/>
              <a:t>encoding</a:t>
            </a:r>
            <a:r>
              <a:rPr lang="nl-NL" sz="2400" dirty="0" smtClean="0"/>
              <a:t> issues</a:t>
            </a:r>
          </a:p>
          <a:p>
            <a:r>
              <a:rPr lang="nl-NL" sz="2400" dirty="0" smtClean="0"/>
              <a:t>Date/time issues</a:t>
            </a:r>
          </a:p>
          <a:p>
            <a:r>
              <a:rPr lang="nl-NL" sz="2400" dirty="0" err="1" smtClean="0"/>
              <a:t>Outliers</a:t>
            </a:r>
            <a:endParaRPr lang="nl-NL" sz="2400" dirty="0" smtClean="0"/>
          </a:p>
          <a:p>
            <a:r>
              <a:rPr lang="nl-NL" sz="2400" dirty="0" err="1" smtClean="0"/>
              <a:t>Faulty</a:t>
            </a:r>
            <a:r>
              <a:rPr lang="nl-NL" sz="2400" dirty="0" smtClean="0"/>
              <a:t> data entry</a:t>
            </a:r>
            <a:endParaRPr lang="nl-NL" sz="2400" dirty="0"/>
          </a:p>
          <a:p>
            <a:pPr marL="0" indent="0">
              <a:buNone/>
            </a:pPr>
            <a:endParaRPr lang="nl-NL" sz="2400" dirty="0" smtClean="0"/>
          </a:p>
          <a:p>
            <a:pPr marL="0" indent="0">
              <a:buNone/>
            </a:pPr>
            <a:r>
              <a:rPr lang="nl-NL" sz="2400" dirty="0" smtClean="0"/>
              <a:t>It’s </a:t>
            </a:r>
            <a:r>
              <a:rPr lang="nl-NL" sz="2400" dirty="0" err="1" smtClean="0"/>
              <a:t>very</a:t>
            </a:r>
            <a:r>
              <a:rPr lang="nl-NL" sz="2400" dirty="0" smtClean="0"/>
              <a:t> </a:t>
            </a:r>
            <a:r>
              <a:rPr lang="nl-NL" sz="2400" dirty="0" err="1" smtClean="0"/>
              <a:t>useful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learn</a:t>
            </a:r>
            <a:r>
              <a:rPr lang="nl-NL" sz="2400" dirty="0" smtClean="0"/>
              <a:t> </a:t>
            </a:r>
            <a:r>
              <a:rPr lang="nl-NL" sz="2400" dirty="0" smtClean="0">
                <a:hlinkClick r:id="rId2"/>
              </a:rPr>
              <a:t>regular </a:t>
            </a:r>
            <a:r>
              <a:rPr lang="nl-NL" sz="2400" dirty="0" err="1" smtClean="0">
                <a:hlinkClick r:id="rId2"/>
              </a:rPr>
              <a:t>expressions</a:t>
            </a:r>
            <a:r>
              <a:rPr lang="nl-NL" sz="2400" dirty="0" smtClean="0"/>
              <a:t> (</a:t>
            </a:r>
            <a:r>
              <a:rPr lang="nl-NL" sz="2400" dirty="0" err="1" smtClean="0"/>
              <a:t>patterns</a:t>
            </a:r>
            <a:r>
              <a:rPr lang="nl-NL" sz="2400" dirty="0" smtClean="0"/>
              <a:t> in </a:t>
            </a:r>
            <a:r>
              <a:rPr lang="nl-NL" sz="2400" dirty="0" err="1" smtClean="0"/>
              <a:t>text</a:t>
            </a:r>
            <a:r>
              <a:rPr lang="nl-NL" sz="2400" dirty="0" smtClean="0"/>
              <a:t>)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smtClean="0">
                <a:hlinkClick r:id="rId3"/>
              </a:rPr>
              <a:t>clean up data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87088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Wide form </a:t>
            </a:r>
            <a:r>
              <a:rPr lang="nl-NL" dirty="0" err="1" smtClean="0"/>
              <a:t>and</a:t>
            </a:r>
            <a:r>
              <a:rPr lang="nl-NL" dirty="0" smtClean="0"/>
              <a:t> long form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4530080" cy="2825389"/>
          </a:xfrm>
        </p:spPr>
        <p:txBody>
          <a:bodyPr/>
          <a:lstStyle/>
          <a:p>
            <a:r>
              <a:rPr lang="nl-NL" sz="2400" i="1" dirty="0" smtClean="0"/>
              <a:t>Wide form </a:t>
            </a:r>
            <a:r>
              <a:rPr lang="nl-NL" sz="2400" dirty="0" smtClean="0"/>
              <a:t>is the most </a:t>
            </a:r>
            <a:r>
              <a:rPr lang="nl-NL" sz="2400" dirty="0" err="1" smtClean="0"/>
              <a:t>typical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b="1" dirty="0" err="1" smtClean="0"/>
              <a:t>preferred</a:t>
            </a:r>
            <a:r>
              <a:rPr lang="nl-NL" sz="2400" b="1" dirty="0" smtClean="0"/>
              <a:t> </a:t>
            </a:r>
            <a:r>
              <a:rPr lang="nl-NL" sz="2400" dirty="0" err="1" smtClean="0"/>
              <a:t>for</a:t>
            </a:r>
            <a:r>
              <a:rPr lang="nl-NL" sz="2400" dirty="0" smtClean="0"/>
              <a:t> research: </a:t>
            </a:r>
            <a:r>
              <a:rPr lang="nl-NL" sz="2400" dirty="0" err="1" smtClean="0"/>
              <a:t>each</a:t>
            </a:r>
            <a:r>
              <a:rPr lang="nl-NL" sz="2400" dirty="0" smtClean="0"/>
              <a:t> </a:t>
            </a:r>
            <a:r>
              <a:rPr lang="nl-NL" sz="2400" dirty="0" err="1" smtClean="0"/>
              <a:t>variable</a:t>
            </a:r>
            <a:r>
              <a:rPr lang="nl-NL" sz="2400" dirty="0" smtClean="0"/>
              <a:t> has a column, </a:t>
            </a:r>
            <a:r>
              <a:rPr lang="nl-NL" sz="2400" dirty="0" err="1" smtClean="0"/>
              <a:t>each</a:t>
            </a:r>
            <a:r>
              <a:rPr lang="nl-NL" sz="2400" dirty="0" smtClean="0"/>
              <a:t> case a </a:t>
            </a:r>
            <a:r>
              <a:rPr lang="nl-NL" sz="2400" dirty="0" err="1" smtClean="0"/>
              <a:t>row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i="1" dirty="0" smtClean="0"/>
              <a:t>Long form </a:t>
            </a:r>
            <a:r>
              <a:rPr lang="nl-NL" sz="2400" dirty="0" smtClean="0"/>
              <a:t>is </a:t>
            </a:r>
            <a:r>
              <a:rPr lang="nl-NL" sz="2400" dirty="0" err="1" smtClean="0"/>
              <a:t>also</a:t>
            </a:r>
            <a:r>
              <a:rPr lang="nl-NL" sz="2400" dirty="0" smtClean="0"/>
              <a:t> common: </a:t>
            </a:r>
            <a:r>
              <a:rPr lang="nl-NL" sz="2400" dirty="0" err="1" smtClean="0"/>
              <a:t>each</a:t>
            </a:r>
            <a:r>
              <a:rPr lang="nl-NL" sz="2400" dirty="0" smtClean="0"/>
              <a:t> </a:t>
            </a:r>
            <a:r>
              <a:rPr lang="nl-NL" sz="2400" dirty="0" err="1" smtClean="0"/>
              <a:t>variable</a:t>
            </a:r>
            <a:r>
              <a:rPr lang="nl-NL" sz="2400" dirty="0" smtClean="0"/>
              <a:t> has a </a:t>
            </a:r>
            <a:r>
              <a:rPr lang="nl-NL" sz="2400" dirty="0" err="1" smtClean="0"/>
              <a:t>row</a:t>
            </a:r>
            <a:endParaRPr lang="nl-NL" sz="24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1791852"/>
            <a:ext cx="3166704" cy="1277107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219" y="3717032"/>
            <a:ext cx="3180965" cy="223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35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Outliers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5106144" cy="4690515"/>
          </a:xfrm>
        </p:spPr>
        <p:txBody>
          <a:bodyPr/>
          <a:lstStyle/>
          <a:p>
            <a:r>
              <a:rPr lang="nl-NL" sz="2000" dirty="0" err="1" smtClean="0"/>
              <a:t>Outliers</a:t>
            </a:r>
            <a:r>
              <a:rPr lang="nl-NL" sz="2000" dirty="0" smtClean="0"/>
              <a:t> </a:t>
            </a:r>
            <a:r>
              <a:rPr lang="nl-NL" sz="2000" dirty="0" err="1" smtClean="0"/>
              <a:t>lie</a:t>
            </a:r>
            <a:r>
              <a:rPr lang="nl-NL" sz="2000" dirty="0" smtClean="0"/>
              <a:t> far </a:t>
            </a:r>
            <a:r>
              <a:rPr lang="nl-NL" sz="2000" dirty="0" err="1" smtClean="0"/>
              <a:t>outside</a:t>
            </a:r>
            <a:r>
              <a:rPr lang="nl-NL" sz="2000" dirty="0" smtClean="0"/>
              <a:t> the trend</a:t>
            </a:r>
          </a:p>
          <a:p>
            <a:endParaRPr lang="nl-NL" sz="2000" dirty="0" smtClean="0"/>
          </a:p>
          <a:p>
            <a:r>
              <a:rPr lang="nl-NL" sz="2000" dirty="0" err="1" smtClean="0"/>
              <a:t>Outliers</a:t>
            </a:r>
            <a:r>
              <a:rPr lang="nl-NL" sz="2000" dirty="0" smtClean="0"/>
              <a:t> </a:t>
            </a:r>
            <a:r>
              <a:rPr lang="nl-NL" sz="2000" i="1" dirty="0" err="1"/>
              <a:t>may</a:t>
            </a:r>
            <a:r>
              <a:rPr lang="nl-NL" sz="2000" i="1" dirty="0"/>
              <a:t> </a:t>
            </a:r>
            <a:r>
              <a:rPr lang="nl-NL" sz="2000" dirty="0" err="1"/>
              <a:t>indicate</a:t>
            </a:r>
            <a:r>
              <a:rPr lang="nl-NL" sz="2000" dirty="0"/>
              <a:t> </a:t>
            </a:r>
            <a:r>
              <a:rPr lang="nl-NL" sz="2000" dirty="0" err="1"/>
              <a:t>faulty</a:t>
            </a:r>
            <a:r>
              <a:rPr lang="nl-NL" sz="2000" dirty="0"/>
              <a:t> data </a:t>
            </a:r>
          </a:p>
          <a:p>
            <a:endParaRPr lang="nl-NL" sz="2000" dirty="0" smtClean="0"/>
          </a:p>
          <a:p>
            <a:r>
              <a:rPr lang="nl-NL" sz="2000" dirty="0" err="1" smtClean="0"/>
              <a:t>They</a:t>
            </a:r>
            <a:r>
              <a:rPr lang="nl-NL" sz="2000" dirty="0" smtClean="0"/>
              <a:t> </a:t>
            </a:r>
            <a:r>
              <a:rPr lang="nl-NL" sz="2000" i="1" dirty="0" err="1" smtClean="0"/>
              <a:t>may</a:t>
            </a:r>
            <a:r>
              <a:rPr lang="nl-NL" sz="2000" i="1" dirty="0" smtClean="0"/>
              <a:t> </a:t>
            </a:r>
            <a:r>
              <a:rPr lang="nl-NL" sz="2000" dirty="0" err="1" smtClean="0"/>
              <a:t>also</a:t>
            </a:r>
            <a:r>
              <a:rPr lang="nl-NL" sz="2000" dirty="0" smtClean="0"/>
              <a:t> </a:t>
            </a:r>
            <a:r>
              <a:rPr lang="nl-NL" sz="2000" dirty="0" err="1" smtClean="0"/>
              <a:t>be</a:t>
            </a:r>
            <a:r>
              <a:rPr lang="nl-NL" sz="2000" dirty="0" smtClean="0"/>
              <a:t> </a:t>
            </a:r>
            <a:r>
              <a:rPr lang="nl-NL" sz="2000" dirty="0" err="1" smtClean="0"/>
              <a:t>interesting</a:t>
            </a:r>
            <a:r>
              <a:rPr lang="nl-NL" sz="2000" dirty="0" smtClean="0"/>
              <a:t> </a:t>
            </a:r>
            <a:r>
              <a:rPr lang="nl-NL" sz="2000" dirty="0" err="1" smtClean="0"/>
              <a:t>edge</a:t>
            </a:r>
            <a:r>
              <a:rPr lang="nl-NL" sz="2000" dirty="0" smtClean="0"/>
              <a:t> cases</a:t>
            </a:r>
          </a:p>
          <a:p>
            <a:endParaRPr lang="nl-NL" sz="2000" dirty="0"/>
          </a:p>
          <a:p>
            <a:r>
              <a:rPr lang="nl-NL" sz="2000" dirty="0" err="1" smtClean="0"/>
              <a:t>They</a:t>
            </a:r>
            <a:r>
              <a:rPr lang="nl-NL" sz="2000" dirty="0" smtClean="0"/>
              <a:t> </a:t>
            </a:r>
            <a:r>
              <a:rPr lang="nl-NL" sz="2000" i="1" dirty="0" err="1" smtClean="0"/>
              <a:t>may</a:t>
            </a:r>
            <a:r>
              <a:rPr lang="nl-NL" sz="2000" dirty="0" smtClean="0"/>
              <a:t> </a:t>
            </a:r>
            <a:r>
              <a:rPr lang="nl-NL" sz="2000" dirty="0" err="1" smtClean="0"/>
              <a:t>also</a:t>
            </a:r>
            <a:r>
              <a:rPr lang="nl-NL" sz="2000" dirty="0" smtClean="0"/>
              <a:t> </a:t>
            </a:r>
            <a:r>
              <a:rPr lang="nl-NL" sz="2000" dirty="0" err="1" smtClean="0"/>
              <a:t>influence</a:t>
            </a:r>
            <a:r>
              <a:rPr lang="nl-NL" sz="2000" dirty="0" smtClean="0"/>
              <a:t> </a:t>
            </a:r>
            <a:r>
              <a:rPr lang="nl-NL" sz="2000" dirty="0" err="1" smtClean="0"/>
              <a:t>your</a:t>
            </a:r>
            <a:r>
              <a:rPr lang="nl-NL" sz="2000" dirty="0" smtClean="0"/>
              <a:t> </a:t>
            </a:r>
            <a:r>
              <a:rPr lang="nl-NL" sz="2000" dirty="0" err="1" smtClean="0"/>
              <a:t>models</a:t>
            </a:r>
            <a:r>
              <a:rPr lang="nl-NL" sz="2000" dirty="0" smtClean="0"/>
              <a:t> (</a:t>
            </a:r>
            <a:r>
              <a:rPr lang="nl-NL" sz="2000" dirty="0" err="1" smtClean="0"/>
              <a:t>too</a:t>
            </a:r>
            <a:r>
              <a:rPr lang="nl-NL" sz="2000" dirty="0" smtClean="0"/>
              <a:t>) </a:t>
            </a:r>
            <a:r>
              <a:rPr lang="nl-NL" sz="2000" dirty="0" err="1" smtClean="0"/>
              <a:t>strongly</a:t>
            </a:r>
            <a:r>
              <a:rPr lang="nl-NL" sz="2000" dirty="0" smtClean="0"/>
              <a:t>, or </a:t>
            </a:r>
            <a:r>
              <a:rPr lang="nl-NL" sz="2000" dirty="0" err="1" smtClean="0"/>
              <a:t>indicate</a:t>
            </a:r>
            <a:r>
              <a:rPr lang="nl-NL" sz="2000" dirty="0" smtClean="0"/>
              <a:t> </a:t>
            </a:r>
            <a:r>
              <a:rPr lang="nl-NL" sz="2000" dirty="0" err="1" smtClean="0"/>
              <a:t>limitations</a:t>
            </a:r>
            <a:r>
              <a:rPr lang="nl-NL" sz="2000" dirty="0" smtClean="0"/>
              <a:t> of </a:t>
            </a:r>
            <a:r>
              <a:rPr lang="nl-NL" sz="2000" dirty="0" err="1" smtClean="0"/>
              <a:t>your</a:t>
            </a:r>
            <a:r>
              <a:rPr lang="nl-NL" sz="2000" dirty="0" smtClean="0"/>
              <a:t> model</a:t>
            </a:r>
          </a:p>
          <a:p>
            <a:endParaRPr lang="nl-NL" sz="2000" dirty="0"/>
          </a:p>
          <a:p>
            <a:r>
              <a:rPr lang="nl-NL" sz="2000" dirty="0" err="1" smtClean="0"/>
              <a:t>Inspect</a:t>
            </a:r>
            <a:r>
              <a:rPr lang="nl-NL" sz="2000" dirty="0" smtClean="0"/>
              <a:t> the </a:t>
            </a:r>
            <a:r>
              <a:rPr lang="nl-NL" sz="2000" dirty="0" err="1" smtClean="0"/>
              <a:t>outliers</a:t>
            </a:r>
            <a:r>
              <a:rPr lang="nl-NL" sz="2000" dirty="0" smtClean="0"/>
              <a:t>. Generally </a:t>
            </a:r>
            <a:r>
              <a:rPr lang="nl-NL" sz="2000" dirty="0" err="1" smtClean="0"/>
              <a:t>only</a:t>
            </a:r>
            <a:r>
              <a:rPr lang="nl-NL" sz="2000" dirty="0" smtClean="0"/>
              <a:t> </a:t>
            </a:r>
            <a:r>
              <a:rPr lang="nl-NL" sz="2000" dirty="0" err="1" smtClean="0"/>
              <a:t>remove</a:t>
            </a:r>
            <a:r>
              <a:rPr lang="nl-NL" sz="2000" dirty="0" smtClean="0"/>
              <a:t> </a:t>
            </a:r>
            <a:r>
              <a:rPr lang="nl-NL" sz="2000" dirty="0" err="1" smtClean="0"/>
              <a:t>with</a:t>
            </a:r>
            <a:r>
              <a:rPr lang="nl-NL" sz="2000" dirty="0" smtClean="0"/>
              <a:t> </a:t>
            </a:r>
            <a:r>
              <a:rPr lang="nl-NL" sz="2000" dirty="0" err="1" smtClean="0"/>
              <a:t>good</a:t>
            </a:r>
            <a:r>
              <a:rPr lang="nl-NL" sz="2000" dirty="0" smtClean="0"/>
              <a:t> </a:t>
            </a:r>
            <a:r>
              <a:rPr lang="nl-NL" sz="2000" dirty="0" err="1" smtClean="0"/>
              <a:t>reason</a:t>
            </a:r>
            <a:endParaRPr lang="nl-NL" sz="200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184" y="2420888"/>
            <a:ext cx="2475570" cy="238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99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1: data cleaning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700808"/>
            <a:ext cx="7881938" cy="4425827"/>
          </a:xfrm>
        </p:spPr>
        <p:txBody>
          <a:bodyPr/>
          <a:lstStyle/>
          <a:p>
            <a:pPr marL="0" indent="0">
              <a:buNone/>
            </a:pP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xample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Notebook: </a:t>
            </a:r>
            <a:r>
              <a:rPr lang="nl-NL" sz="16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data_cleaning</a:t>
            </a:r>
            <a:endParaRPr lang="nl-NL" sz="1600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Combine the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files from the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Fitbit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project </a:t>
            </a:r>
            <a:r>
              <a:rPr lang="nl-NL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steps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survey data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single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file,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clean up the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also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need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these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cleaned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for the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weekly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assignment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several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issues.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solve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them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Here are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hints:</a:t>
            </a:r>
          </a:p>
          <a:p>
            <a:pPr marL="0" indent="0">
              <a:buNone/>
            </a:pPr>
            <a:endParaRPr lang="nl-NL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Different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regions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different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encodings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How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the files? Look in the documentation 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nl-NL" sz="16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nl-NL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load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both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files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correctly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the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combine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both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files?</a:t>
            </a:r>
          </a:p>
          <a:p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6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lang="nl-NL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plausible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going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about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nl-NL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8875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Seaborn</a:t>
            </a: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2"/>
          <a:srcRect t="3895"/>
          <a:stretch/>
        </p:blipFill>
        <p:spPr>
          <a:xfrm>
            <a:off x="798848" y="1419470"/>
            <a:ext cx="4929563" cy="2499178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848" y="4149080"/>
            <a:ext cx="3979260" cy="2562811"/>
          </a:xfrm>
          <a:prstGeom prst="rect">
            <a:avLst/>
          </a:prstGeom>
        </p:spPr>
      </p:pic>
      <p:sp>
        <p:nvSpPr>
          <p:cNvPr id="7" name="Tekstvak 6"/>
          <p:cNvSpPr txBox="1"/>
          <p:nvPr/>
        </p:nvSpPr>
        <p:spPr>
          <a:xfrm>
            <a:off x="6732240" y="5949280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 smtClean="0">
                <a:hlinkClick r:id="rId4"/>
              </a:rPr>
              <a:t>Tutorial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745785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Seaborn: 2 </a:t>
            </a:r>
            <a:r>
              <a:rPr lang="nl-NL" dirty="0" err="1" smtClean="0"/>
              <a:t>syntaxes</a:t>
            </a:r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284674"/>
            <a:ext cx="3968308" cy="4259560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340768"/>
            <a:ext cx="3894077" cy="3827512"/>
          </a:xfrm>
          <a:prstGeom prst="rect">
            <a:avLst/>
          </a:prstGeom>
        </p:spPr>
      </p:pic>
      <p:sp>
        <p:nvSpPr>
          <p:cNvPr id="9" name="Tekstvak 8"/>
          <p:cNvSpPr txBox="1"/>
          <p:nvPr/>
        </p:nvSpPr>
        <p:spPr>
          <a:xfrm>
            <a:off x="4636772" y="5445224"/>
            <a:ext cx="44839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 err="1" smtClean="0"/>
              <a:t>Use</a:t>
            </a:r>
            <a:r>
              <a:rPr lang="nl-NL" sz="1600" dirty="0" smtClean="0"/>
              <a:t> column </a:t>
            </a:r>
            <a:r>
              <a:rPr lang="nl-NL" sz="1600" dirty="0" err="1" smtClean="0"/>
              <a:t>names</a:t>
            </a:r>
            <a:r>
              <a:rPr lang="nl-NL" sz="1600" dirty="0" smtClean="0"/>
              <a:t> from data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 err="1" smtClean="0"/>
              <a:t>Generic</a:t>
            </a:r>
            <a:r>
              <a:rPr lang="nl-NL" sz="1600" dirty="0" smtClean="0"/>
              <a:t> </a:t>
            </a:r>
            <a:r>
              <a:rPr lang="nl-NL" sz="1600" dirty="0" err="1" smtClean="0"/>
              <a:t>functions</a:t>
            </a:r>
            <a:r>
              <a:rPr lang="nl-NL" sz="1600" dirty="0" smtClean="0"/>
              <a:t> (</a:t>
            </a:r>
            <a:r>
              <a:rPr lang="nl-NL" sz="1600" dirty="0" err="1" smtClean="0"/>
              <a:t>catplot</a:t>
            </a:r>
            <a:r>
              <a:rPr lang="nl-NL" sz="1600" dirty="0" smtClean="0"/>
              <a:t> = </a:t>
            </a:r>
            <a:r>
              <a:rPr lang="nl-NL" sz="1600" dirty="0" err="1" smtClean="0"/>
              <a:t>categorical</a:t>
            </a:r>
            <a:r>
              <a:rPr lang="nl-NL" sz="1600" dirty="0" smtClean="0"/>
              <a:t> plot)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 err="1" smtClean="0"/>
              <a:t>Ideal</a:t>
            </a:r>
            <a:r>
              <a:rPr lang="nl-NL" sz="1600" dirty="0" smtClean="0"/>
              <a:t> for </a:t>
            </a:r>
            <a:r>
              <a:rPr lang="nl-NL" sz="1600" dirty="0" err="1" smtClean="0"/>
              <a:t>investigating</a:t>
            </a:r>
            <a:r>
              <a:rPr lang="nl-NL" sz="1600" dirty="0" smtClean="0"/>
              <a:t> relations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 smtClean="0"/>
              <a:t>Next week!</a:t>
            </a:r>
            <a:endParaRPr lang="nl-NL" sz="1600" dirty="0"/>
          </a:p>
        </p:txBody>
      </p:sp>
      <p:sp>
        <p:nvSpPr>
          <p:cNvPr id="10" name="Rechthoek 9"/>
          <p:cNvSpPr/>
          <p:nvPr/>
        </p:nvSpPr>
        <p:spPr>
          <a:xfrm>
            <a:off x="323528" y="5476002"/>
            <a:ext cx="4572000" cy="104644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 err="1"/>
              <a:t>Use</a:t>
            </a:r>
            <a:r>
              <a:rPr lang="nl-NL" sz="1600" dirty="0"/>
              <a:t> column </a:t>
            </a:r>
            <a:r>
              <a:rPr lang="nl-NL" sz="1600" dirty="0" err="1"/>
              <a:t>names</a:t>
            </a:r>
            <a:r>
              <a:rPr lang="nl-NL" sz="1600" dirty="0"/>
              <a:t> from data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 err="1"/>
              <a:t>Specific</a:t>
            </a:r>
            <a:r>
              <a:rPr lang="nl-NL" sz="1600" dirty="0"/>
              <a:t> </a:t>
            </a:r>
            <a:r>
              <a:rPr lang="nl-NL" sz="1600" dirty="0" err="1"/>
              <a:t>functions</a:t>
            </a:r>
            <a:r>
              <a:rPr lang="nl-NL" sz="1600" dirty="0"/>
              <a:t> for </a:t>
            </a:r>
            <a:r>
              <a:rPr lang="nl-NL" sz="1600" dirty="0" err="1"/>
              <a:t>each</a:t>
            </a:r>
            <a:r>
              <a:rPr lang="nl-NL" sz="1600" dirty="0"/>
              <a:t> plot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/>
              <a:t>Simple </a:t>
            </a:r>
            <a:r>
              <a:rPr lang="nl-NL" sz="1600" dirty="0" err="1"/>
              <a:t>and</a:t>
            </a:r>
            <a:r>
              <a:rPr lang="nl-NL" sz="1600" dirty="0"/>
              <a:t> </a:t>
            </a:r>
            <a:r>
              <a:rPr lang="nl-NL" sz="1600" dirty="0" err="1"/>
              <a:t>quick</a:t>
            </a:r>
            <a:endParaRPr lang="nl-NL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75780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503" y="3789040"/>
            <a:ext cx="4657078" cy="2627313"/>
          </a:xfr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052736"/>
            <a:ext cx="4577443" cy="23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14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115246"/>
          </a:xfrm>
        </p:spPr>
        <p:txBody>
          <a:bodyPr/>
          <a:lstStyle/>
          <a:p>
            <a:r>
              <a:rPr lang="nl-NL" sz="2400" dirty="0" err="1" smtClean="0">
                <a:solidFill>
                  <a:schemeClr val="tx1"/>
                </a:solidFill>
              </a:rPr>
              <a:t>Example</a:t>
            </a:r>
            <a:endParaRPr lang="nl-NL" sz="2400" dirty="0" smtClean="0">
              <a:solidFill>
                <a:schemeClr val="tx1"/>
              </a:solidFill>
            </a:endParaRPr>
          </a:p>
          <a:p>
            <a:endParaRPr lang="nl-NL" sz="2400" dirty="0"/>
          </a:p>
          <a:p>
            <a:r>
              <a:rPr lang="nl-NL" sz="2400" dirty="0" smtClean="0"/>
              <a:t>Course </a:t>
            </a:r>
            <a:r>
              <a:rPr lang="nl-NL" sz="2400" dirty="0" err="1" smtClean="0"/>
              <a:t>overview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Data cleaning </a:t>
            </a:r>
            <a:r>
              <a:rPr lang="nl-NL" sz="2400" dirty="0" err="1" smtClean="0"/>
              <a:t>and</a:t>
            </a:r>
            <a:r>
              <a:rPr lang="nl-NL" sz="2400" dirty="0" smtClean="0"/>
              <a:t> ‘</a:t>
            </a:r>
            <a:r>
              <a:rPr lang="nl-NL" sz="2400" dirty="0" err="1" smtClean="0"/>
              <a:t>munging</a:t>
            </a:r>
            <a:r>
              <a:rPr lang="nl-NL" sz="2400" dirty="0" smtClean="0"/>
              <a:t>’</a:t>
            </a:r>
          </a:p>
          <a:p>
            <a:endParaRPr lang="nl-NL" sz="2400" dirty="0" smtClean="0"/>
          </a:p>
          <a:p>
            <a:r>
              <a:rPr lang="nl-NL" sz="2400" dirty="0" err="1" smtClean="0"/>
              <a:t>Distributions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Sampling </a:t>
            </a:r>
            <a:r>
              <a:rPr lang="nl-NL" sz="2400" dirty="0" err="1" smtClean="0"/>
              <a:t>and</a:t>
            </a:r>
            <a:r>
              <a:rPr lang="nl-NL" sz="2400" dirty="0" smtClean="0"/>
              <a:t> the </a:t>
            </a:r>
            <a:r>
              <a:rPr lang="nl-NL" sz="2400" dirty="0" err="1" smtClean="0"/>
              <a:t>normal</a:t>
            </a:r>
            <a:r>
              <a:rPr lang="nl-NL" sz="2400" dirty="0" smtClean="0"/>
              <a:t> </a:t>
            </a:r>
            <a:r>
              <a:rPr lang="nl-NL" sz="2400" dirty="0" err="1" smtClean="0"/>
              <a:t>distribution</a:t>
            </a:r>
            <a:endParaRPr lang="nl-NL" sz="2400" dirty="0" smtClean="0"/>
          </a:p>
          <a:p>
            <a:endParaRPr lang="nl-NL" sz="2000" dirty="0" smtClean="0"/>
          </a:p>
          <a:p>
            <a:endParaRPr lang="nl-NL" sz="2000" dirty="0"/>
          </a:p>
          <a:p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53528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Distributions</a:t>
            </a:r>
            <a:endParaRPr lang="nl-NL" dirty="0"/>
          </a:p>
        </p:txBody>
      </p:sp>
      <p:pic>
        <p:nvPicPr>
          <p:cNvPr id="4" name="Picture 2" descr="graph of income distribution in the US in 199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628800"/>
            <a:ext cx="6508037" cy="46085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7559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Distributions</a:t>
            </a:r>
            <a:endParaRPr lang="nl-NL" dirty="0"/>
          </a:p>
        </p:txBody>
      </p:sp>
      <p:grpSp>
        <p:nvGrpSpPr>
          <p:cNvPr id="13" name="Group 14"/>
          <p:cNvGrpSpPr>
            <a:grpSpLocks/>
          </p:cNvGrpSpPr>
          <p:nvPr/>
        </p:nvGrpSpPr>
        <p:grpSpPr bwMode="auto">
          <a:xfrm>
            <a:off x="3059832" y="1700808"/>
            <a:ext cx="4991100" cy="965200"/>
            <a:chOff x="1067" y="1634"/>
            <a:chExt cx="3144" cy="608"/>
          </a:xfrm>
        </p:grpSpPr>
        <p:grpSp>
          <p:nvGrpSpPr>
            <p:cNvPr id="14" name="Group 12"/>
            <p:cNvGrpSpPr>
              <a:grpSpLocks/>
            </p:cNvGrpSpPr>
            <p:nvPr/>
          </p:nvGrpSpPr>
          <p:grpSpPr bwMode="auto">
            <a:xfrm>
              <a:off x="1067" y="1634"/>
              <a:ext cx="3078" cy="572"/>
              <a:chOff x="1067" y="1634"/>
              <a:chExt cx="3078" cy="572"/>
            </a:xfrm>
          </p:grpSpPr>
          <p:sp>
            <p:nvSpPr>
              <p:cNvPr id="16" name="Freeform 6"/>
              <p:cNvSpPr>
                <a:spLocks/>
              </p:cNvSpPr>
              <p:nvPr/>
            </p:nvSpPr>
            <p:spPr bwMode="auto">
              <a:xfrm>
                <a:off x="2352" y="1634"/>
                <a:ext cx="859" cy="572"/>
              </a:xfrm>
              <a:custGeom>
                <a:avLst/>
                <a:gdLst>
                  <a:gd name="T0" fmla="*/ 0 w 859"/>
                  <a:gd name="T1" fmla="*/ 571 h 572"/>
                  <a:gd name="T2" fmla="*/ 90 w 859"/>
                  <a:gd name="T3" fmla="*/ 563 h 572"/>
                  <a:gd name="T4" fmla="*/ 136 w 859"/>
                  <a:gd name="T5" fmla="*/ 558 h 572"/>
                  <a:gd name="T6" fmla="*/ 180 w 859"/>
                  <a:gd name="T7" fmla="*/ 548 h 572"/>
                  <a:gd name="T8" fmla="*/ 225 w 859"/>
                  <a:gd name="T9" fmla="*/ 535 h 572"/>
                  <a:gd name="T10" fmla="*/ 271 w 859"/>
                  <a:gd name="T11" fmla="*/ 518 h 572"/>
                  <a:gd name="T12" fmla="*/ 315 w 859"/>
                  <a:gd name="T13" fmla="*/ 493 h 572"/>
                  <a:gd name="T14" fmla="*/ 406 w 859"/>
                  <a:gd name="T15" fmla="*/ 426 h 572"/>
                  <a:gd name="T16" fmla="*/ 496 w 859"/>
                  <a:gd name="T17" fmla="*/ 333 h 572"/>
                  <a:gd name="T18" fmla="*/ 587 w 859"/>
                  <a:gd name="T19" fmla="*/ 223 h 572"/>
                  <a:gd name="T20" fmla="*/ 631 w 859"/>
                  <a:gd name="T21" fmla="*/ 166 h 572"/>
                  <a:gd name="T22" fmla="*/ 677 w 859"/>
                  <a:gd name="T23" fmla="*/ 112 h 572"/>
                  <a:gd name="T24" fmla="*/ 722 w 859"/>
                  <a:gd name="T25" fmla="*/ 67 h 572"/>
                  <a:gd name="T26" fmla="*/ 766 w 859"/>
                  <a:gd name="T27" fmla="*/ 31 h 572"/>
                  <a:gd name="T28" fmla="*/ 812 w 859"/>
                  <a:gd name="T29" fmla="*/ 8 h 572"/>
                  <a:gd name="T30" fmla="*/ 858 w 859"/>
                  <a:gd name="T31" fmla="*/ 0 h 57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859"/>
                  <a:gd name="T49" fmla="*/ 0 h 572"/>
                  <a:gd name="T50" fmla="*/ 859 w 859"/>
                  <a:gd name="T51" fmla="*/ 572 h 57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859" h="572">
                    <a:moveTo>
                      <a:pt x="0" y="571"/>
                    </a:moveTo>
                    <a:lnTo>
                      <a:pt x="90" y="563"/>
                    </a:lnTo>
                    <a:lnTo>
                      <a:pt x="136" y="558"/>
                    </a:lnTo>
                    <a:lnTo>
                      <a:pt x="180" y="548"/>
                    </a:lnTo>
                    <a:lnTo>
                      <a:pt x="225" y="535"/>
                    </a:lnTo>
                    <a:lnTo>
                      <a:pt x="271" y="518"/>
                    </a:lnTo>
                    <a:lnTo>
                      <a:pt x="315" y="493"/>
                    </a:lnTo>
                    <a:lnTo>
                      <a:pt x="406" y="426"/>
                    </a:lnTo>
                    <a:lnTo>
                      <a:pt x="496" y="333"/>
                    </a:lnTo>
                    <a:lnTo>
                      <a:pt x="587" y="223"/>
                    </a:lnTo>
                    <a:lnTo>
                      <a:pt x="631" y="166"/>
                    </a:lnTo>
                    <a:lnTo>
                      <a:pt x="677" y="112"/>
                    </a:lnTo>
                    <a:lnTo>
                      <a:pt x="722" y="67"/>
                    </a:lnTo>
                    <a:lnTo>
                      <a:pt x="766" y="31"/>
                    </a:lnTo>
                    <a:lnTo>
                      <a:pt x="812" y="8"/>
                    </a:lnTo>
                    <a:lnTo>
                      <a:pt x="858" y="0"/>
                    </a:lnTo>
                  </a:path>
                </a:pathLst>
              </a:custGeom>
              <a:noFill/>
              <a:ln w="50799" cap="rnd">
                <a:solidFill>
                  <a:srgbClr val="CCCCFF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grpSp>
            <p:nvGrpSpPr>
              <p:cNvPr id="17" name="Group 11"/>
              <p:cNvGrpSpPr>
                <a:grpSpLocks/>
              </p:cNvGrpSpPr>
              <p:nvPr/>
            </p:nvGrpSpPr>
            <p:grpSpPr bwMode="auto">
              <a:xfrm>
                <a:off x="1067" y="1634"/>
                <a:ext cx="3078" cy="572"/>
                <a:chOff x="1067" y="1634"/>
                <a:chExt cx="3078" cy="572"/>
              </a:xfrm>
            </p:grpSpPr>
            <p:sp>
              <p:nvSpPr>
                <p:cNvPr id="18" name="Freeform 7"/>
                <p:cNvSpPr>
                  <a:spLocks/>
                </p:cNvSpPr>
                <p:nvPr/>
              </p:nvSpPr>
              <p:spPr bwMode="auto">
                <a:xfrm>
                  <a:off x="2210" y="1634"/>
                  <a:ext cx="858" cy="572"/>
                </a:xfrm>
                <a:custGeom>
                  <a:avLst/>
                  <a:gdLst>
                    <a:gd name="T0" fmla="*/ 857 w 858"/>
                    <a:gd name="T1" fmla="*/ 571 h 572"/>
                    <a:gd name="T2" fmla="*/ 765 w 858"/>
                    <a:gd name="T3" fmla="*/ 563 h 572"/>
                    <a:gd name="T4" fmla="*/ 722 w 858"/>
                    <a:gd name="T5" fmla="*/ 558 h 572"/>
                    <a:gd name="T6" fmla="*/ 676 w 858"/>
                    <a:gd name="T7" fmla="*/ 548 h 572"/>
                    <a:gd name="T8" fmla="*/ 630 w 858"/>
                    <a:gd name="T9" fmla="*/ 535 h 572"/>
                    <a:gd name="T10" fmla="*/ 586 w 858"/>
                    <a:gd name="T11" fmla="*/ 518 h 572"/>
                    <a:gd name="T12" fmla="*/ 541 w 858"/>
                    <a:gd name="T13" fmla="*/ 493 h 572"/>
                    <a:gd name="T14" fmla="*/ 449 w 858"/>
                    <a:gd name="T15" fmla="*/ 426 h 572"/>
                    <a:gd name="T16" fmla="*/ 360 w 858"/>
                    <a:gd name="T17" fmla="*/ 333 h 572"/>
                    <a:gd name="T18" fmla="*/ 270 w 858"/>
                    <a:gd name="T19" fmla="*/ 223 h 572"/>
                    <a:gd name="T20" fmla="*/ 224 w 858"/>
                    <a:gd name="T21" fmla="*/ 166 h 572"/>
                    <a:gd name="T22" fmla="*/ 179 w 858"/>
                    <a:gd name="T23" fmla="*/ 112 h 572"/>
                    <a:gd name="T24" fmla="*/ 135 w 858"/>
                    <a:gd name="T25" fmla="*/ 67 h 572"/>
                    <a:gd name="T26" fmla="*/ 89 w 858"/>
                    <a:gd name="T27" fmla="*/ 31 h 572"/>
                    <a:gd name="T28" fmla="*/ 43 w 858"/>
                    <a:gd name="T29" fmla="*/ 8 h 572"/>
                    <a:gd name="T30" fmla="*/ 0 w 858"/>
                    <a:gd name="T31" fmla="*/ 0 h 572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58"/>
                    <a:gd name="T49" fmla="*/ 0 h 572"/>
                    <a:gd name="T50" fmla="*/ 858 w 858"/>
                    <a:gd name="T51" fmla="*/ 572 h 572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58" h="572">
                      <a:moveTo>
                        <a:pt x="857" y="571"/>
                      </a:moveTo>
                      <a:lnTo>
                        <a:pt x="765" y="563"/>
                      </a:lnTo>
                      <a:lnTo>
                        <a:pt x="722" y="558"/>
                      </a:lnTo>
                      <a:lnTo>
                        <a:pt x="676" y="548"/>
                      </a:lnTo>
                      <a:lnTo>
                        <a:pt x="630" y="535"/>
                      </a:lnTo>
                      <a:lnTo>
                        <a:pt x="586" y="518"/>
                      </a:lnTo>
                      <a:lnTo>
                        <a:pt x="541" y="493"/>
                      </a:lnTo>
                      <a:lnTo>
                        <a:pt x="449" y="426"/>
                      </a:lnTo>
                      <a:lnTo>
                        <a:pt x="360" y="333"/>
                      </a:lnTo>
                      <a:lnTo>
                        <a:pt x="270" y="223"/>
                      </a:lnTo>
                      <a:lnTo>
                        <a:pt x="224" y="166"/>
                      </a:lnTo>
                      <a:lnTo>
                        <a:pt x="179" y="112"/>
                      </a:lnTo>
                      <a:lnTo>
                        <a:pt x="135" y="67"/>
                      </a:lnTo>
                      <a:lnTo>
                        <a:pt x="89" y="31"/>
                      </a:lnTo>
                      <a:lnTo>
                        <a:pt x="43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50799" cap="rnd">
                  <a:solidFill>
                    <a:srgbClr val="3333CC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nl-NL"/>
                </a:p>
              </p:txBody>
            </p:sp>
            <p:sp>
              <p:nvSpPr>
                <p:cNvPr id="19" name="Freeform 8"/>
                <p:cNvSpPr>
                  <a:spLocks/>
                </p:cNvSpPr>
                <p:nvPr/>
              </p:nvSpPr>
              <p:spPr bwMode="auto">
                <a:xfrm>
                  <a:off x="1353" y="1634"/>
                  <a:ext cx="858" cy="572"/>
                </a:xfrm>
                <a:custGeom>
                  <a:avLst/>
                  <a:gdLst>
                    <a:gd name="T0" fmla="*/ 0 w 858"/>
                    <a:gd name="T1" fmla="*/ 571 h 572"/>
                    <a:gd name="T2" fmla="*/ 89 w 858"/>
                    <a:gd name="T3" fmla="*/ 563 h 572"/>
                    <a:gd name="T4" fmla="*/ 135 w 858"/>
                    <a:gd name="T5" fmla="*/ 558 h 572"/>
                    <a:gd name="T6" fmla="*/ 179 w 858"/>
                    <a:gd name="T7" fmla="*/ 548 h 572"/>
                    <a:gd name="T8" fmla="*/ 224 w 858"/>
                    <a:gd name="T9" fmla="*/ 535 h 572"/>
                    <a:gd name="T10" fmla="*/ 270 w 858"/>
                    <a:gd name="T11" fmla="*/ 518 h 572"/>
                    <a:gd name="T12" fmla="*/ 314 w 858"/>
                    <a:gd name="T13" fmla="*/ 493 h 572"/>
                    <a:gd name="T14" fmla="*/ 405 w 858"/>
                    <a:gd name="T15" fmla="*/ 426 h 572"/>
                    <a:gd name="T16" fmla="*/ 495 w 858"/>
                    <a:gd name="T17" fmla="*/ 333 h 572"/>
                    <a:gd name="T18" fmla="*/ 586 w 858"/>
                    <a:gd name="T19" fmla="*/ 223 h 572"/>
                    <a:gd name="T20" fmla="*/ 630 w 858"/>
                    <a:gd name="T21" fmla="*/ 166 h 572"/>
                    <a:gd name="T22" fmla="*/ 676 w 858"/>
                    <a:gd name="T23" fmla="*/ 112 h 572"/>
                    <a:gd name="T24" fmla="*/ 721 w 858"/>
                    <a:gd name="T25" fmla="*/ 67 h 572"/>
                    <a:gd name="T26" fmla="*/ 765 w 858"/>
                    <a:gd name="T27" fmla="*/ 31 h 572"/>
                    <a:gd name="T28" fmla="*/ 811 w 858"/>
                    <a:gd name="T29" fmla="*/ 8 h 572"/>
                    <a:gd name="T30" fmla="*/ 857 w 858"/>
                    <a:gd name="T31" fmla="*/ 0 h 572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58"/>
                    <a:gd name="T49" fmla="*/ 0 h 572"/>
                    <a:gd name="T50" fmla="*/ 858 w 858"/>
                    <a:gd name="T51" fmla="*/ 572 h 572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58" h="572">
                      <a:moveTo>
                        <a:pt x="0" y="571"/>
                      </a:moveTo>
                      <a:lnTo>
                        <a:pt x="89" y="563"/>
                      </a:lnTo>
                      <a:lnTo>
                        <a:pt x="135" y="558"/>
                      </a:lnTo>
                      <a:lnTo>
                        <a:pt x="179" y="548"/>
                      </a:lnTo>
                      <a:lnTo>
                        <a:pt x="224" y="535"/>
                      </a:lnTo>
                      <a:lnTo>
                        <a:pt x="270" y="518"/>
                      </a:lnTo>
                      <a:lnTo>
                        <a:pt x="314" y="493"/>
                      </a:lnTo>
                      <a:lnTo>
                        <a:pt x="405" y="426"/>
                      </a:lnTo>
                      <a:lnTo>
                        <a:pt x="495" y="333"/>
                      </a:lnTo>
                      <a:lnTo>
                        <a:pt x="586" y="223"/>
                      </a:lnTo>
                      <a:lnTo>
                        <a:pt x="630" y="166"/>
                      </a:lnTo>
                      <a:lnTo>
                        <a:pt x="676" y="112"/>
                      </a:lnTo>
                      <a:lnTo>
                        <a:pt x="721" y="67"/>
                      </a:lnTo>
                      <a:lnTo>
                        <a:pt x="765" y="31"/>
                      </a:lnTo>
                      <a:lnTo>
                        <a:pt x="811" y="8"/>
                      </a:lnTo>
                      <a:lnTo>
                        <a:pt x="857" y="0"/>
                      </a:lnTo>
                    </a:path>
                  </a:pathLst>
                </a:custGeom>
                <a:noFill/>
                <a:ln w="50799" cap="rnd">
                  <a:solidFill>
                    <a:srgbClr val="3333CC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nl-NL"/>
                </a:p>
              </p:txBody>
            </p:sp>
            <p:sp>
              <p:nvSpPr>
                <p:cNvPr id="20" name="Freeform 9"/>
                <p:cNvSpPr>
                  <a:spLocks/>
                </p:cNvSpPr>
                <p:nvPr/>
              </p:nvSpPr>
              <p:spPr bwMode="auto">
                <a:xfrm>
                  <a:off x="3210" y="1634"/>
                  <a:ext cx="858" cy="572"/>
                </a:xfrm>
                <a:custGeom>
                  <a:avLst/>
                  <a:gdLst>
                    <a:gd name="T0" fmla="*/ 857 w 858"/>
                    <a:gd name="T1" fmla="*/ 571 h 572"/>
                    <a:gd name="T2" fmla="*/ 765 w 858"/>
                    <a:gd name="T3" fmla="*/ 563 h 572"/>
                    <a:gd name="T4" fmla="*/ 721 w 858"/>
                    <a:gd name="T5" fmla="*/ 558 h 572"/>
                    <a:gd name="T6" fmla="*/ 676 w 858"/>
                    <a:gd name="T7" fmla="*/ 548 h 572"/>
                    <a:gd name="T8" fmla="*/ 630 w 858"/>
                    <a:gd name="T9" fmla="*/ 535 h 572"/>
                    <a:gd name="T10" fmla="*/ 586 w 858"/>
                    <a:gd name="T11" fmla="*/ 518 h 572"/>
                    <a:gd name="T12" fmla="*/ 541 w 858"/>
                    <a:gd name="T13" fmla="*/ 493 h 572"/>
                    <a:gd name="T14" fmla="*/ 449 w 858"/>
                    <a:gd name="T15" fmla="*/ 426 h 572"/>
                    <a:gd name="T16" fmla="*/ 360 w 858"/>
                    <a:gd name="T17" fmla="*/ 333 h 572"/>
                    <a:gd name="T18" fmla="*/ 270 w 858"/>
                    <a:gd name="T19" fmla="*/ 223 h 572"/>
                    <a:gd name="T20" fmla="*/ 224 w 858"/>
                    <a:gd name="T21" fmla="*/ 166 h 572"/>
                    <a:gd name="T22" fmla="*/ 179 w 858"/>
                    <a:gd name="T23" fmla="*/ 112 h 572"/>
                    <a:gd name="T24" fmla="*/ 135 w 858"/>
                    <a:gd name="T25" fmla="*/ 67 h 572"/>
                    <a:gd name="T26" fmla="*/ 89 w 858"/>
                    <a:gd name="T27" fmla="*/ 31 h 572"/>
                    <a:gd name="T28" fmla="*/ 43 w 858"/>
                    <a:gd name="T29" fmla="*/ 8 h 572"/>
                    <a:gd name="T30" fmla="*/ 0 w 858"/>
                    <a:gd name="T31" fmla="*/ 0 h 572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58"/>
                    <a:gd name="T49" fmla="*/ 0 h 572"/>
                    <a:gd name="T50" fmla="*/ 858 w 858"/>
                    <a:gd name="T51" fmla="*/ 572 h 572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58" h="572">
                      <a:moveTo>
                        <a:pt x="857" y="571"/>
                      </a:moveTo>
                      <a:lnTo>
                        <a:pt x="765" y="563"/>
                      </a:lnTo>
                      <a:lnTo>
                        <a:pt x="721" y="558"/>
                      </a:lnTo>
                      <a:lnTo>
                        <a:pt x="676" y="548"/>
                      </a:lnTo>
                      <a:lnTo>
                        <a:pt x="630" y="535"/>
                      </a:lnTo>
                      <a:lnTo>
                        <a:pt x="586" y="518"/>
                      </a:lnTo>
                      <a:lnTo>
                        <a:pt x="541" y="493"/>
                      </a:lnTo>
                      <a:lnTo>
                        <a:pt x="449" y="426"/>
                      </a:lnTo>
                      <a:lnTo>
                        <a:pt x="360" y="333"/>
                      </a:lnTo>
                      <a:lnTo>
                        <a:pt x="270" y="223"/>
                      </a:lnTo>
                      <a:lnTo>
                        <a:pt x="224" y="166"/>
                      </a:lnTo>
                      <a:lnTo>
                        <a:pt x="179" y="112"/>
                      </a:lnTo>
                      <a:lnTo>
                        <a:pt x="135" y="67"/>
                      </a:lnTo>
                      <a:lnTo>
                        <a:pt x="89" y="31"/>
                      </a:lnTo>
                      <a:lnTo>
                        <a:pt x="43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50799" cap="rnd">
                  <a:solidFill>
                    <a:srgbClr val="CCCCF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nl-NL"/>
                </a:p>
              </p:txBody>
            </p:sp>
            <p:sp>
              <p:nvSpPr>
                <p:cNvPr id="21" name="Line 10"/>
                <p:cNvSpPr>
                  <a:spLocks noChangeShapeType="1"/>
                </p:cNvSpPr>
                <p:nvPr/>
              </p:nvSpPr>
              <p:spPr bwMode="auto">
                <a:xfrm>
                  <a:off x="1067" y="2205"/>
                  <a:ext cx="3078" cy="0"/>
                </a:xfrm>
                <a:prstGeom prst="line">
                  <a:avLst/>
                </a:prstGeom>
                <a:noFill/>
                <a:ln w="25399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nl-NL"/>
                </a:p>
              </p:txBody>
            </p:sp>
          </p:grpSp>
        </p:grp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4135" y="2167"/>
              <a:ext cx="76" cy="75"/>
            </a:xfrm>
            <a:custGeom>
              <a:avLst/>
              <a:gdLst>
                <a:gd name="T0" fmla="*/ 0 w 76"/>
                <a:gd name="T1" fmla="*/ 0 h 75"/>
                <a:gd name="T2" fmla="*/ 75 w 76"/>
                <a:gd name="T3" fmla="*/ 38 h 75"/>
                <a:gd name="T4" fmla="*/ 0 w 76"/>
                <a:gd name="T5" fmla="*/ 74 h 75"/>
                <a:gd name="T6" fmla="*/ 0 w 76"/>
                <a:gd name="T7" fmla="*/ 0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"/>
                <a:gd name="T13" fmla="*/ 0 h 75"/>
                <a:gd name="T14" fmla="*/ 76 w 76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" h="75">
                  <a:moveTo>
                    <a:pt x="0" y="0"/>
                  </a:moveTo>
                  <a:lnTo>
                    <a:pt x="75" y="38"/>
                  </a:lnTo>
                  <a:lnTo>
                    <a:pt x="0" y="74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</p:grpSp>
      <p:grpSp>
        <p:nvGrpSpPr>
          <p:cNvPr id="22" name="Group 22"/>
          <p:cNvGrpSpPr>
            <a:grpSpLocks/>
          </p:cNvGrpSpPr>
          <p:nvPr/>
        </p:nvGrpSpPr>
        <p:grpSpPr bwMode="auto">
          <a:xfrm>
            <a:off x="2988394" y="3343882"/>
            <a:ext cx="4991100" cy="1101725"/>
            <a:chOff x="1115" y="2885"/>
            <a:chExt cx="3144" cy="694"/>
          </a:xfrm>
        </p:grpSpPr>
        <p:grpSp>
          <p:nvGrpSpPr>
            <p:cNvPr id="23" name="Group 20"/>
            <p:cNvGrpSpPr>
              <a:grpSpLocks/>
            </p:cNvGrpSpPr>
            <p:nvPr/>
          </p:nvGrpSpPr>
          <p:grpSpPr bwMode="auto">
            <a:xfrm>
              <a:off x="1115" y="2885"/>
              <a:ext cx="3078" cy="657"/>
              <a:chOff x="1115" y="2885"/>
              <a:chExt cx="3078" cy="657"/>
            </a:xfrm>
          </p:grpSpPr>
          <p:sp>
            <p:nvSpPr>
              <p:cNvPr id="25" name="Freeform 15"/>
              <p:cNvSpPr>
                <a:spLocks/>
              </p:cNvSpPr>
              <p:nvPr/>
            </p:nvSpPr>
            <p:spPr bwMode="auto">
              <a:xfrm>
                <a:off x="2258" y="2971"/>
                <a:ext cx="858" cy="571"/>
              </a:xfrm>
              <a:custGeom>
                <a:avLst/>
                <a:gdLst>
                  <a:gd name="T0" fmla="*/ 857 w 858"/>
                  <a:gd name="T1" fmla="*/ 570 h 571"/>
                  <a:gd name="T2" fmla="*/ 765 w 858"/>
                  <a:gd name="T3" fmla="*/ 563 h 571"/>
                  <a:gd name="T4" fmla="*/ 722 w 858"/>
                  <a:gd name="T5" fmla="*/ 557 h 571"/>
                  <a:gd name="T6" fmla="*/ 676 w 858"/>
                  <a:gd name="T7" fmla="*/ 548 h 571"/>
                  <a:gd name="T8" fmla="*/ 630 w 858"/>
                  <a:gd name="T9" fmla="*/ 534 h 571"/>
                  <a:gd name="T10" fmla="*/ 586 w 858"/>
                  <a:gd name="T11" fmla="*/ 517 h 571"/>
                  <a:gd name="T12" fmla="*/ 541 w 858"/>
                  <a:gd name="T13" fmla="*/ 492 h 571"/>
                  <a:gd name="T14" fmla="*/ 449 w 858"/>
                  <a:gd name="T15" fmla="*/ 426 h 571"/>
                  <a:gd name="T16" fmla="*/ 360 w 858"/>
                  <a:gd name="T17" fmla="*/ 333 h 571"/>
                  <a:gd name="T18" fmla="*/ 270 w 858"/>
                  <a:gd name="T19" fmla="*/ 222 h 571"/>
                  <a:gd name="T20" fmla="*/ 224 w 858"/>
                  <a:gd name="T21" fmla="*/ 165 h 571"/>
                  <a:gd name="T22" fmla="*/ 179 w 858"/>
                  <a:gd name="T23" fmla="*/ 112 h 571"/>
                  <a:gd name="T24" fmla="*/ 135 w 858"/>
                  <a:gd name="T25" fmla="*/ 66 h 571"/>
                  <a:gd name="T26" fmla="*/ 89 w 858"/>
                  <a:gd name="T27" fmla="*/ 30 h 571"/>
                  <a:gd name="T28" fmla="*/ 43 w 858"/>
                  <a:gd name="T29" fmla="*/ 7 h 571"/>
                  <a:gd name="T30" fmla="*/ 0 w 858"/>
                  <a:gd name="T31" fmla="*/ 0 h 57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858"/>
                  <a:gd name="T49" fmla="*/ 0 h 571"/>
                  <a:gd name="T50" fmla="*/ 858 w 858"/>
                  <a:gd name="T51" fmla="*/ 571 h 57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858" h="571">
                    <a:moveTo>
                      <a:pt x="857" y="570"/>
                    </a:moveTo>
                    <a:lnTo>
                      <a:pt x="765" y="563"/>
                    </a:lnTo>
                    <a:lnTo>
                      <a:pt x="722" y="557"/>
                    </a:lnTo>
                    <a:lnTo>
                      <a:pt x="676" y="548"/>
                    </a:lnTo>
                    <a:lnTo>
                      <a:pt x="630" y="534"/>
                    </a:lnTo>
                    <a:lnTo>
                      <a:pt x="586" y="517"/>
                    </a:lnTo>
                    <a:lnTo>
                      <a:pt x="541" y="492"/>
                    </a:lnTo>
                    <a:lnTo>
                      <a:pt x="449" y="426"/>
                    </a:lnTo>
                    <a:lnTo>
                      <a:pt x="360" y="333"/>
                    </a:lnTo>
                    <a:lnTo>
                      <a:pt x="270" y="222"/>
                    </a:lnTo>
                    <a:lnTo>
                      <a:pt x="224" y="165"/>
                    </a:lnTo>
                    <a:lnTo>
                      <a:pt x="179" y="112"/>
                    </a:lnTo>
                    <a:lnTo>
                      <a:pt x="135" y="66"/>
                    </a:lnTo>
                    <a:lnTo>
                      <a:pt x="89" y="30"/>
                    </a:lnTo>
                    <a:lnTo>
                      <a:pt x="43" y="7"/>
                    </a:lnTo>
                    <a:lnTo>
                      <a:pt x="0" y="0"/>
                    </a:lnTo>
                  </a:path>
                </a:pathLst>
              </a:custGeom>
              <a:noFill/>
              <a:ln w="50799" cap="rnd">
                <a:solidFill>
                  <a:srgbClr val="3333CC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6" name="Freeform 16"/>
              <p:cNvSpPr>
                <a:spLocks/>
              </p:cNvSpPr>
              <p:nvPr/>
            </p:nvSpPr>
            <p:spPr bwMode="auto">
              <a:xfrm>
                <a:off x="1401" y="2971"/>
                <a:ext cx="858" cy="571"/>
              </a:xfrm>
              <a:custGeom>
                <a:avLst/>
                <a:gdLst>
                  <a:gd name="T0" fmla="*/ 0 w 858"/>
                  <a:gd name="T1" fmla="*/ 570 h 571"/>
                  <a:gd name="T2" fmla="*/ 89 w 858"/>
                  <a:gd name="T3" fmla="*/ 563 h 571"/>
                  <a:gd name="T4" fmla="*/ 135 w 858"/>
                  <a:gd name="T5" fmla="*/ 557 h 571"/>
                  <a:gd name="T6" fmla="*/ 179 w 858"/>
                  <a:gd name="T7" fmla="*/ 548 h 571"/>
                  <a:gd name="T8" fmla="*/ 224 w 858"/>
                  <a:gd name="T9" fmla="*/ 534 h 571"/>
                  <a:gd name="T10" fmla="*/ 270 w 858"/>
                  <a:gd name="T11" fmla="*/ 517 h 571"/>
                  <a:gd name="T12" fmla="*/ 314 w 858"/>
                  <a:gd name="T13" fmla="*/ 492 h 571"/>
                  <a:gd name="T14" fmla="*/ 405 w 858"/>
                  <a:gd name="T15" fmla="*/ 426 h 571"/>
                  <a:gd name="T16" fmla="*/ 495 w 858"/>
                  <a:gd name="T17" fmla="*/ 333 h 571"/>
                  <a:gd name="T18" fmla="*/ 586 w 858"/>
                  <a:gd name="T19" fmla="*/ 222 h 571"/>
                  <a:gd name="T20" fmla="*/ 630 w 858"/>
                  <a:gd name="T21" fmla="*/ 165 h 571"/>
                  <a:gd name="T22" fmla="*/ 676 w 858"/>
                  <a:gd name="T23" fmla="*/ 112 h 571"/>
                  <a:gd name="T24" fmla="*/ 721 w 858"/>
                  <a:gd name="T25" fmla="*/ 66 h 571"/>
                  <a:gd name="T26" fmla="*/ 765 w 858"/>
                  <a:gd name="T27" fmla="*/ 30 h 571"/>
                  <a:gd name="T28" fmla="*/ 811 w 858"/>
                  <a:gd name="T29" fmla="*/ 7 h 571"/>
                  <a:gd name="T30" fmla="*/ 857 w 858"/>
                  <a:gd name="T31" fmla="*/ 0 h 57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858"/>
                  <a:gd name="T49" fmla="*/ 0 h 571"/>
                  <a:gd name="T50" fmla="*/ 858 w 858"/>
                  <a:gd name="T51" fmla="*/ 571 h 57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858" h="571">
                    <a:moveTo>
                      <a:pt x="0" y="570"/>
                    </a:moveTo>
                    <a:lnTo>
                      <a:pt x="89" y="563"/>
                    </a:lnTo>
                    <a:lnTo>
                      <a:pt x="135" y="557"/>
                    </a:lnTo>
                    <a:lnTo>
                      <a:pt x="179" y="548"/>
                    </a:lnTo>
                    <a:lnTo>
                      <a:pt x="224" y="534"/>
                    </a:lnTo>
                    <a:lnTo>
                      <a:pt x="270" y="517"/>
                    </a:lnTo>
                    <a:lnTo>
                      <a:pt x="314" y="492"/>
                    </a:lnTo>
                    <a:lnTo>
                      <a:pt x="405" y="426"/>
                    </a:lnTo>
                    <a:lnTo>
                      <a:pt x="495" y="333"/>
                    </a:lnTo>
                    <a:lnTo>
                      <a:pt x="586" y="222"/>
                    </a:lnTo>
                    <a:lnTo>
                      <a:pt x="630" y="165"/>
                    </a:lnTo>
                    <a:lnTo>
                      <a:pt x="676" y="112"/>
                    </a:lnTo>
                    <a:lnTo>
                      <a:pt x="721" y="66"/>
                    </a:lnTo>
                    <a:lnTo>
                      <a:pt x="765" y="30"/>
                    </a:lnTo>
                    <a:lnTo>
                      <a:pt x="811" y="7"/>
                    </a:lnTo>
                    <a:lnTo>
                      <a:pt x="857" y="0"/>
                    </a:lnTo>
                  </a:path>
                </a:pathLst>
              </a:custGeom>
              <a:noFill/>
              <a:ln w="50799" cap="rnd">
                <a:solidFill>
                  <a:srgbClr val="3333CC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7" name="Freeform 17"/>
              <p:cNvSpPr>
                <a:spLocks/>
              </p:cNvSpPr>
              <p:nvPr/>
            </p:nvSpPr>
            <p:spPr bwMode="auto">
              <a:xfrm>
                <a:off x="2258" y="2885"/>
                <a:ext cx="572" cy="657"/>
              </a:xfrm>
              <a:custGeom>
                <a:avLst/>
                <a:gdLst>
                  <a:gd name="T0" fmla="*/ 571 w 572"/>
                  <a:gd name="T1" fmla="*/ 656 h 657"/>
                  <a:gd name="T2" fmla="*/ 510 w 572"/>
                  <a:gd name="T3" fmla="*/ 647 h 657"/>
                  <a:gd name="T4" fmla="*/ 480 w 572"/>
                  <a:gd name="T5" fmla="*/ 641 h 657"/>
                  <a:gd name="T6" fmla="*/ 451 w 572"/>
                  <a:gd name="T7" fmla="*/ 630 h 657"/>
                  <a:gd name="T8" fmla="*/ 421 w 572"/>
                  <a:gd name="T9" fmla="*/ 615 h 657"/>
                  <a:gd name="T10" fmla="*/ 390 w 572"/>
                  <a:gd name="T11" fmla="*/ 594 h 657"/>
                  <a:gd name="T12" fmla="*/ 360 w 572"/>
                  <a:gd name="T13" fmla="*/ 567 h 657"/>
                  <a:gd name="T14" fmla="*/ 301 w 572"/>
                  <a:gd name="T15" fmla="*/ 491 h 657"/>
                  <a:gd name="T16" fmla="*/ 240 w 572"/>
                  <a:gd name="T17" fmla="*/ 384 h 657"/>
                  <a:gd name="T18" fmla="*/ 179 w 572"/>
                  <a:gd name="T19" fmla="*/ 257 h 657"/>
                  <a:gd name="T20" fmla="*/ 150 w 572"/>
                  <a:gd name="T21" fmla="*/ 190 h 657"/>
                  <a:gd name="T22" fmla="*/ 120 w 572"/>
                  <a:gd name="T23" fmla="*/ 129 h 657"/>
                  <a:gd name="T24" fmla="*/ 89 w 572"/>
                  <a:gd name="T25" fmla="*/ 76 h 657"/>
                  <a:gd name="T26" fmla="*/ 59 w 572"/>
                  <a:gd name="T27" fmla="*/ 36 h 657"/>
                  <a:gd name="T28" fmla="*/ 28 w 572"/>
                  <a:gd name="T29" fmla="*/ 9 h 657"/>
                  <a:gd name="T30" fmla="*/ 0 w 572"/>
                  <a:gd name="T31" fmla="*/ 0 h 6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2"/>
                  <a:gd name="T49" fmla="*/ 0 h 657"/>
                  <a:gd name="T50" fmla="*/ 572 w 572"/>
                  <a:gd name="T51" fmla="*/ 657 h 6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2" h="657">
                    <a:moveTo>
                      <a:pt x="571" y="656"/>
                    </a:moveTo>
                    <a:lnTo>
                      <a:pt x="510" y="647"/>
                    </a:lnTo>
                    <a:lnTo>
                      <a:pt x="480" y="641"/>
                    </a:lnTo>
                    <a:lnTo>
                      <a:pt x="451" y="630"/>
                    </a:lnTo>
                    <a:lnTo>
                      <a:pt x="421" y="615"/>
                    </a:lnTo>
                    <a:lnTo>
                      <a:pt x="390" y="594"/>
                    </a:lnTo>
                    <a:lnTo>
                      <a:pt x="360" y="567"/>
                    </a:lnTo>
                    <a:lnTo>
                      <a:pt x="301" y="491"/>
                    </a:lnTo>
                    <a:lnTo>
                      <a:pt x="240" y="384"/>
                    </a:lnTo>
                    <a:lnTo>
                      <a:pt x="179" y="257"/>
                    </a:lnTo>
                    <a:lnTo>
                      <a:pt x="150" y="190"/>
                    </a:lnTo>
                    <a:lnTo>
                      <a:pt x="120" y="129"/>
                    </a:lnTo>
                    <a:lnTo>
                      <a:pt x="89" y="76"/>
                    </a:lnTo>
                    <a:lnTo>
                      <a:pt x="59" y="36"/>
                    </a:lnTo>
                    <a:lnTo>
                      <a:pt x="28" y="9"/>
                    </a:lnTo>
                    <a:lnTo>
                      <a:pt x="0" y="0"/>
                    </a:lnTo>
                  </a:path>
                </a:pathLst>
              </a:custGeom>
              <a:noFill/>
              <a:ln w="50799" cap="rnd">
                <a:solidFill>
                  <a:srgbClr val="CCCCFF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8" name="Freeform 18"/>
              <p:cNvSpPr>
                <a:spLocks/>
              </p:cNvSpPr>
              <p:nvPr/>
            </p:nvSpPr>
            <p:spPr bwMode="auto">
              <a:xfrm>
                <a:off x="1686" y="2885"/>
                <a:ext cx="573" cy="657"/>
              </a:xfrm>
              <a:custGeom>
                <a:avLst/>
                <a:gdLst>
                  <a:gd name="T0" fmla="*/ 0 w 573"/>
                  <a:gd name="T1" fmla="*/ 656 h 657"/>
                  <a:gd name="T2" fmla="*/ 59 w 573"/>
                  <a:gd name="T3" fmla="*/ 647 h 657"/>
                  <a:gd name="T4" fmla="*/ 90 w 573"/>
                  <a:gd name="T5" fmla="*/ 641 h 657"/>
                  <a:gd name="T6" fmla="*/ 120 w 573"/>
                  <a:gd name="T7" fmla="*/ 630 h 657"/>
                  <a:gd name="T8" fmla="*/ 151 w 573"/>
                  <a:gd name="T9" fmla="*/ 615 h 657"/>
                  <a:gd name="T10" fmla="*/ 179 w 573"/>
                  <a:gd name="T11" fmla="*/ 594 h 657"/>
                  <a:gd name="T12" fmla="*/ 210 w 573"/>
                  <a:gd name="T13" fmla="*/ 567 h 657"/>
                  <a:gd name="T14" fmla="*/ 271 w 573"/>
                  <a:gd name="T15" fmla="*/ 491 h 657"/>
                  <a:gd name="T16" fmla="*/ 330 w 573"/>
                  <a:gd name="T17" fmla="*/ 384 h 657"/>
                  <a:gd name="T18" fmla="*/ 391 w 573"/>
                  <a:gd name="T19" fmla="*/ 257 h 657"/>
                  <a:gd name="T20" fmla="*/ 421 w 573"/>
                  <a:gd name="T21" fmla="*/ 190 h 657"/>
                  <a:gd name="T22" fmla="*/ 452 w 573"/>
                  <a:gd name="T23" fmla="*/ 129 h 657"/>
                  <a:gd name="T24" fmla="*/ 480 w 573"/>
                  <a:gd name="T25" fmla="*/ 76 h 657"/>
                  <a:gd name="T26" fmla="*/ 511 w 573"/>
                  <a:gd name="T27" fmla="*/ 36 h 657"/>
                  <a:gd name="T28" fmla="*/ 541 w 573"/>
                  <a:gd name="T29" fmla="*/ 9 h 657"/>
                  <a:gd name="T30" fmla="*/ 572 w 573"/>
                  <a:gd name="T31" fmla="*/ 0 h 65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3"/>
                  <a:gd name="T49" fmla="*/ 0 h 657"/>
                  <a:gd name="T50" fmla="*/ 573 w 573"/>
                  <a:gd name="T51" fmla="*/ 657 h 65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3" h="657">
                    <a:moveTo>
                      <a:pt x="0" y="656"/>
                    </a:moveTo>
                    <a:lnTo>
                      <a:pt x="59" y="647"/>
                    </a:lnTo>
                    <a:lnTo>
                      <a:pt x="90" y="641"/>
                    </a:lnTo>
                    <a:lnTo>
                      <a:pt x="120" y="630"/>
                    </a:lnTo>
                    <a:lnTo>
                      <a:pt x="151" y="615"/>
                    </a:lnTo>
                    <a:lnTo>
                      <a:pt x="179" y="594"/>
                    </a:lnTo>
                    <a:lnTo>
                      <a:pt x="210" y="567"/>
                    </a:lnTo>
                    <a:lnTo>
                      <a:pt x="271" y="491"/>
                    </a:lnTo>
                    <a:lnTo>
                      <a:pt x="330" y="384"/>
                    </a:lnTo>
                    <a:lnTo>
                      <a:pt x="391" y="257"/>
                    </a:lnTo>
                    <a:lnTo>
                      <a:pt x="421" y="190"/>
                    </a:lnTo>
                    <a:lnTo>
                      <a:pt x="452" y="129"/>
                    </a:lnTo>
                    <a:lnTo>
                      <a:pt x="480" y="76"/>
                    </a:lnTo>
                    <a:lnTo>
                      <a:pt x="511" y="36"/>
                    </a:lnTo>
                    <a:lnTo>
                      <a:pt x="541" y="9"/>
                    </a:lnTo>
                    <a:lnTo>
                      <a:pt x="572" y="0"/>
                    </a:lnTo>
                  </a:path>
                </a:pathLst>
              </a:custGeom>
              <a:noFill/>
              <a:ln w="50799" cap="rnd">
                <a:solidFill>
                  <a:srgbClr val="CCCCFF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9" name="Line 19"/>
              <p:cNvSpPr>
                <a:spLocks noChangeShapeType="1"/>
              </p:cNvSpPr>
              <p:nvPr/>
            </p:nvSpPr>
            <p:spPr bwMode="auto">
              <a:xfrm>
                <a:off x="1115" y="3541"/>
                <a:ext cx="3078" cy="0"/>
              </a:xfrm>
              <a:prstGeom prst="line">
                <a:avLst/>
              </a:prstGeom>
              <a:noFill/>
              <a:ln w="25399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</p:grp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4183" y="3503"/>
              <a:ext cx="76" cy="76"/>
            </a:xfrm>
            <a:custGeom>
              <a:avLst/>
              <a:gdLst>
                <a:gd name="T0" fmla="*/ 0 w 76"/>
                <a:gd name="T1" fmla="*/ 0 h 76"/>
                <a:gd name="T2" fmla="*/ 75 w 76"/>
                <a:gd name="T3" fmla="*/ 38 h 76"/>
                <a:gd name="T4" fmla="*/ 0 w 76"/>
                <a:gd name="T5" fmla="*/ 75 h 76"/>
                <a:gd name="T6" fmla="*/ 0 w 76"/>
                <a:gd name="T7" fmla="*/ 0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"/>
                <a:gd name="T13" fmla="*/ 0 h 76"/>
                <a:gd name="T14" fmla="*/ 76 w 76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" h="76">
                  <a:moveTo>
                    <a:pt x="0" y="0"/>
                  </a:moveTo>
                  <a:lnTo>
                    <a:pt x="75" y="38"/>
                  </a:lnTo>
                  <a:lnTo>
                    <a:pt x="0" y="75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</p:grpSp>
      <p:grpSp>
        <p:nvGrpSpPr>
          <p:cNvPr id="30" name="Group 30"/>
          <p:cNvGrpSpPr>
            <a:grpSpLocks/>
          </p:cNvGrpSpPr>
          <p:nvPr/>
        </p:nvGrpSpPr>
        <p:grpSpPr bwMode="auto">
          <a:xfrm>
            <a:off x="2988394" y="5129832"/>
            <a:ext cx="4991100" cy="965200"/>
            <a:chOff x="1067" y="4595"/>
            <a:chExt cx="3144" cy="608"/>
          </a:xfrm>
        </p:grpSpPr>
        <p:grpSp>
          <p:nvGrpSpPr>
            <p:cNvPr id="31" name="Group 28"/>
            <p:cNvGrpSpPr>
              <a:grpSpLocks/>
            </p:cNvGrpSpPr>
            <p:nvPr/>
          </p:nvGrpSpPr>
          <p:grpSpPr bwMode="auto">
            <a:xfrm>
              <a:off x="1067" y="4595"/>
              <a:ext cx="3078" cy="572"/>
              <a:chOff x="1067" y="4595"/>
              <a:chExt cx="3078" cy="572"/>
            </a:xfrm>
          </p:grpSpPr>
          <p:sp>
            <p:nvSpPr>
              <p:cNvPr id="33" name="Freeform 23"/>
              <p:cNvSpPr>
                <a:spLocks/>
              </p:cNvSpPr>
              <p:nvPr/>
            </p:nvSpPr>
            <p:spPr bwMode="auto">
              <a:xfrm>
                <a:off x="2210" y="4595"/>
                <a:ext cx="858" cy="572"/>
              </a:xfrm>
              <a:custGeom>
                <a:avLst/>
                <a:gdLst>
                  <a:gd name="T0" fmla="*/ 857 w 858"/>
                  <a:gd name="T1" fmla="*/ 571 h 572"/>
                  <a:gd name="T2" fmla="*/ 765 w 858"/>
                  <a:gd name="T3" fmla="*/ 563 h 572"/>
                  <a:gd name="T4" fmla="*/ 722 w 858"/>
                  <a:gd name="T5" fmla="*/ 557 h 572"/>
                  <a:gd name="T6" fmla="*/ 676 w 858"/>
                  <a:gd name="T7" fmla="*/ 548 h 572"/>
                  <a:gd name="T8" fmla="*/ 630 w 858"/>
                  <a:gd name="T9" fmla="*/ 535 h 572"/>
                  <a:gd name="T10" fmla="*/ 586 w 858"/>
                  <a:gd name="T11" fmla="*/ 517 h 572"/>
                  <a:gd name="T12" fmla="*/ 541 w 858"/>
                  <a:gd name="T13" fmla="*/ 493 h 572"/>
                  <a:gd name="T14" fmla="*/ 449 w 858"/>
                  <a:gd name="T15" fmla="*/ 426 h 572"/>
                  <a:gd name="T16" fmla="*/ 360 w 858"/>
                  <a:gd name="T17" fmla="*/ 333 h 572"/>
                  <a:gd name="T18" fmla="*/ 270 w 858"/>
                  <a:gd name="T19" fmla="*/ 222 h 572"/>
                  <a:gd name="T20" fmla="*/ 224 w 858"/>
                  <a:gd name="T21" fmla="*/ 165 h 572"/>
                  <a:gd name="T22" fmla="*/ 179 w 858"/>
                  <a:gd name="T23" fmla="*/ 112 h 572"/>
                  <a:gd name="T24" fmla="*/ 135 w 858"/>
                  <a:gd name="T25" fmla="*/ 66 h 572"/>
                  <a:gd name="T26" fmla="*/ 89 w 858"/>
                  <a:gd name="T27" fmla="*/ 30 h 572"/>
                  <a:gd name="T28" fmla="*/ 43 w 858"/>
                  <a:gd name="T29" fmla="*/ 7 h 572"/>
                  <a:gd name="T30" fmla="*/ 0 w 858"/>
                  <a:gd name="T31" fmla="*/ 0 h 57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858"/>
                  <a:gd name="T49" fmla="*/ 0 h 572"/>
                  <a:gd name="T50" fmla="*/ 858 w 858"/>
                  <a:gd name="T51" fmla="*/ 572 h 57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858" h="572">
                    <a:moveTo>
                      <a:pt x="857" y="571"/>
                    </a:moveTo>
                    <a:lnTo>
                      <a:pt x="765" y="563"/>
                    </a:lnTo>
                    <a:lnTo>
                      <a:pt x="722" y="557"/>
                    </a:lnTo>
                    <a:lnTo>
                      <a:pt x="676" y="548"/>
                    </a:lnTo>
                    <a:lnTo>
                      <a:pt x="630" y="535"/>
                    </a:lnTo>
                    <a:lnTo>
                      <a:pt x="586" y="517"/>
                    </a:lnTo>
                    <a:lnTo>
                      <a:pt x="541" y="493"/>
                    </a:lnTo>
                    <a:lnTo>
                      <a:pt x="449" y="426"/>
                    </a:lnTo>
                    <a:lnTo>
                      <a:pt x="360" y="333"/>
                    </a:lnTo>
                    <a:lnTo>
                      <a:pt x="270" y="222"/>
                    </a:lnTo>
                    <a:lnTo>
                      <a:pt x="224" y="165"/>
                    </a:lnTo>
                    <a:lnTo>
                      <a:pt x="179" y="112"/>
                    </a:lnTo>
                    <a:lnTo>
                      <a:pt x="135" y="66"/>
                    </a:lnTo>
                    <a:lnTo>
                      <a:pt x="89" y="30"/>
                    </a:lnTo>
                    <a:lnTo>
                      <a:pt x="43" y="7"/>
                    </a:lnTo>
                    <a:lnTo>
                      <a:pt x="0" y="0"/>
                    </a:lnTo>
                  </a:path>
                </a:pathLst>
              </a:custGeom>
              <a:noFill/>
              <a:ln w="50799" cap="rnd">
                <a:solidFill>
                  <a:srgbClr val="3333CC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34" name="Freeform 24"/>
              <p:cNvSpPr>
                <a:spLocks/>
              </p:cNvSpPr>
              <p:nvPr/>
            </p:nvSpPr>
            <p:spPr bwMode="auto">
              <a:xfrm>
                <a:off x="1353" y="4595"/>
                <a:ext cx="858" cy="572"/>
              </a:xfrm>
              <a:custGeom>
                <a:avLst/>
                <a:gdLst>
                  <a:gd name="T0" fmla="*/ 0 w 858"/>
                  <a:gd name="T1" fmla="*/ 571 h 572"/>
                  <a:gd name="T2" fmla="*/ 89 w 858"/>
                  <a:gd name="T3" fmla="*/ 563 h 572"/>
                  <a:gd name="T4" fmla="*/ 135 w 858"/>
                  <a:gd name="T5" fmla="*/ 557 h 572"/>
                  <a:gd name="T6" fmla="*/ 179 w 858"/>
                  <a:gd name="T7" fmla="*/ 548 h 572"/>
                  <a:gd name="T8" fmla="*/ 224 w 858"/>
                  <a:gd name="T9" fmla="*/ 535 h 572"/>
                  <a:gd name="T10" fmla="*/ 270 w 858"/>
                  <a:gd name="T11" fmla="*/ 517 h 572"/>
                  <a:gd name="T12" fmla="*/ 314 w 858"/>
                  <a:gd name="T13" fmla="*/ 493 h 572"/>
                  <a:gd name="T14" fmla="*/ 405 w 858"/>
                  <a:gd name="T15" fmla="*/ 426 h 572"/>
                  <a:gd name="T16" fmla="*/ 495 w 858"/>
                  <a:gd name="T17" fmla="*/ 333 h 572"/>
                  <a:gd name="T18" fmla="*/ 586 w 858"/>
                  <a:gd name="T19" fmla="*/ 222 h 572"/>
                  <a:gd name="T20" fmla="*/ 630 w 858"/>
                  <a:gd name="T21" fmla="*/ 165 h 572"/>
                  <a:gd name="T22" fmla="*/ 676 w 858"/>
                  <a:gd name="T23" fmla="*/ 112 h 572"/>
                  <a:gd name="T24" fmla="*/ 721 w 858"/>
                  <a:gd name="T25" fmla="*/ 66 h 572"/>
                  <a:gd name="T26" fmla="*/ 765 w 858"/>
                  <a:gd name="T27" fmla="*/ 30 h 572"/>
                  <a:gd name="T28" fmla="*/ 811 w 858"/>
                  <a:gd name="T29" fmla="*/ 7 h 572"/>
                  <a:gd name="T30" fmla="*/ 857 w 858"/>
                  <a:gd name="T31" fmla="*/ 0 h 57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858"/>
                  <a:gd name="T49" fmla="*/ 0 h 572"/>
                  <a:gd name="T50" fmla="*/ 858 w 858"/>
                  <a:gd name="T51" fmla="*/ 572 h 57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858" h="572">
                    <a:moveTo>
                      <a:pt x="0" y="571"/>
                    </a:moveTo>
                    <a:lnTo>
                      <a:pt x="89" y="563"/>
                    </a:lnTo>
                    <a:lnTo>
                      <a:pt x="135" y="557"/>
                    </a:lnTo>
                    <a:lnTo>
                      <a:pt x="179" y="548"/>
                    </a:lnTo>
                    <a:lnTo>
                      <a:pt x="224" y="535"/>
                    </a:lnTo>
                    <a:lnTo>
                      <a:pt x="270" y="517"/>
                    </a:lnTo>
                    <a:lnTo>
                      <a:pt x="314" y="493"/>
                    </a:lnTo>
                    <a:lnTo>
                      <a:pt x="405" y="426"/>
                    </a:lnTo>
                    <a:lnTo>
                      <a:pt x="495" y="333"/>
                    </a:lnTo>
                    <a:lnTo>
                      <a:pt x="586" y="222"/>
                    </a:lnTo>
                    <a:lnTo>
                      <a:pt x="630" y="165"/>
                    </a:lnTo>
                    <a:lnTo>
                      <a:pt x="676" y="112"/>
                    </a:lnTo>
                    <a:lnTo>
                      <a:pt x="721" y="66"/>
                    </a:lnTo>
                    <a:lnTo>
                      <a:pt x="765" y="30"/>
                    </a:lnTo>
                    <a:lnTo>
                      <a:pt x="811" y="7"/>
                    </a:lnTo>
                    <a:lnTo>
                      <a:pt x="857" y="0"/>
                    </a:lnTo>
                  </a:path>
                </a:pathLst>
              </a:custGeom>
              <a:noFill/>
              <a:ln w="50799" cap="rnd">
                <a:solidFill>
                  <a:srgbClr val="3333CC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35" name="Freeform 25"/>
              <p:cNvSpPr>
                <a:spLocks/>
              </p:cNvSpPr>
              <p:nvPr/>
            </p:nvSpPr>
            <p:spPr bwMode="auto">
              <a:xfrm>
                <a:off x="2638" y="4595"/>
                <a:ext cx="430" cy="572"/>
              </a:xfrm>
              <a:custGeom>
                <a:avLst/>
                <a:gdLst>
                  <a:gd name="T0" fmla="*/ 429 w 430"/>
                  <a:gd name="T1" fmla="*/ 571 h 572"/>
                  <a:gd name="T2" fmla="*/ 383 w 430"/>
                  <a:gd name="T3" fmla="*/ 563 h 572"/>
                  <a:gd name="T4" fmla="*/ 360 w 430"/>
                  <a:gd name="T5" fmla="*/ 557 h 572"/>
                  <a:gd name="T6" fmla="*/ 337 w 430"/>
                  <a:gd name="T7" fmla="*/ 548 h 572"/>
                  <a:gd name="T8" fmla="*/ 316 w 430"/>
                  <a:gd name="T9" fmla="*/ 535 h 572"/>
                  <a:gd name="T10" fmla="*/ 294 w 430"/>
                  <a:gd name="T11" fmla="*/ 517 h 572"/>
                  <a:gd name="T12" fmla="*/ 271 w 430"/>
                  <a:gd name="T13" fmla="*/ 493 h 572"/>
                  <a:gd name="T14" fmla="*/ 225 w 430"/>
                  <a:gd name="T15" fmla="*/ 426 h 572"/>
                  <a:gd name="T16" fmla="*/ 179 w 430"/>
                  <a:gd name="T17" fmla="*/ 333 h 572"/>
                  <a:gd name="T18" fmla="*/ 135 w 430"/>
                  <a:gd name="T19" fmla="*/ 222 h 572"/>
                  <a:gd name="T20" fmla="*/ 113 w 430"/>
                  <a:gd name="T21" fmla="*/ 165 h 572"/>
                  <a:gd name="T22" fmla="*/ 90 w 430"/>
                  <a:gd name="T23" fmla="*/ 112 h 572"/>
                  <a:gd name="T24" fmla="*/ 67 w 430"/>
                  <a:gd name="T25" fmla="*/ 66 h 572"/>
                  <a:gd name="T26" fmla="*/ 44 w 430"/>
                  <a:gd name="T27" fmla="*/ 30 h 572"/>
                  <a:gd name="T28" fmla="*/ 23 w 430"/>
                  <a:gd name="T29" fmla="*/ 7 h 572"/>
                  <a:gd name="T30" fmla="*/ 0 w 430"/>
                  <a:gd name="T31" fmla="*/ 0 h 57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30"/>
                  <a:gd name="T49" fmla="*/ 0 h 572"/>
                  <a:gd name="T50" fmla="*/ 430 w 430"/>
                  <a:gd name="T51" fmla="*/ 572 h 57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30" h="572">
                    <a:moveTo>
                      <a:pt x="429" y="571"/>
                    </a:moveTo>
                    <a:lnTo>
                      <a:pt x="383" y="563"/>
                    </a:lnTo>
                    <a:lnTo>
                      <a:pt x="360" y="557"/>
                    </a:lnTo>
                    <a:lnTo>
                      <a:pt x="337" y="548"/>
                    </a:lnTo>
                    <a:lnTo>
                      <a:pt x="316" y="535"/>
                    </a:lnTo>
                    <a:lnTo>
                      <a:pt x="294" y="517"/>
                    </a:lnTo>
                    <a:lnTo>
                      <a:pt x="271" y="493"/>
                    </a:lnTo>
                    <a:lnTo>
                      <a:pt x="225" y="426"/>
                    </a:lnTo>
                    <a:lnTo>
                      <a:pt x="179" y="333"/>
                    </a:lnTo>
                    <a:lnTo>
                      <a:pt x="135" y="222"/>
                    </a:lnTo>
                    <a:lnTo>
                      <a:pt x="113" y="165"/>
                    </a:lnTo>
                    <a:lnTo>
                      <a:pt x="90" y="112"/>
                    </a:lnTo>
                    <a:lnTo>
                      <a:pt x="67" y="66"/>
                    </a:lnTo>
                    <a:lnTo>
                      <a:pt x="44" y="30"/>
                    </a:lnTo>
                    <a:lnTo>
                      <a:pt x="23" y="7"/>
                    </a:lnTo>
                    <a:lnTo>
                      <a:pt x="0" y="0"/>
                    </a:lnTo>
                  </a:path>
                </a:pathLst>
              </a:custGeom>
              <a:noFill/>
              <a:ln w="50799" cap="rnd">
                <a:solidFill>
                  <a:srgbClr val="CCCCFF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36" name="Freeform 26"/>
              <p:cNvSpPr>
                <a:spLocks/>
              </p:cNvSpPr>
              <p:nvPr/>
            </p:nvSpPr>
            <p:spPr bwMode="auto">
              <a:xfrm>
                <a:off x="1353" y="4595"/>
                <a:ext cx="1286" cy="572"/>
              </a:xfrm>
              <a:custGeom>
                <a:avLst/>
                <a:gdLst>
                  <a:gd name="T0" fmla="*/ 0 w 1286"/>
                  <a:gd name="T1" fmla="*/ 571 h 572"/>
                  <a:gd name="T2" fmla="*/ 135 w 1286"/>
                  <a:gd name="T3" fmla="*/ 563 h 572"/>
                  <a:gd name="T4" fmla="*/ 201 w 1286"/>
                  <a:gd name="T5" fmla="*/ 557 h 572"/>
                  <a:gd name="T6" fmla="*/ 270 w 1286"/>
                  <a:gd name="T7" fmla="*/ 548 h 572"/>
                  <a:gd name="T8" fmla="*/ 337 w 1286"/>
                  <a:gd name="T9" fmla="*/ 535 h 572"/>
                  <a:gd name="T10" fmla="*/ 405 w 1286"/>
                  <a:gd name="T11" fmla="*/ 517 h 572"/>
                  <a:gd name="T12" fmla="*/ 472 w 1286"/>
                  <a:gd name="T13" fmla="*/ 493 h 572"/>
                  <a:gd name="T14" fmla="*/ 609 w 1286"/>
                  <a:gd name="T15" fmla="*/ 426 h 572"/>
                  <a:gd name="T16" fmla="*/ 742 w 1286"/>
                  <a:gd name="T17" fmla="*/ 333 h 572"/>
                  <a:gd name="T18" fmla="*/ 880 w 1286"/>
                  <a:gd name="T19" fmla="*/ 222 h 572"/>
                  <a:gd name="T20" fmla="*/ 946 w 1286"/>
                  <a:gd name="T21" fmla="*/ 165 h 572"/>
                  <a:gd name="T22" fmla="*/ 1015 w 1286"/>
                  <a:gd name="T23" fmla="*/ 112 h 572"/>
                  <a:gd name="T24" fmla="*/ 1081 w 1286"/>
                  <a:gd name="T25" fmla="*/ 66 h 572"/>
                  <a:gd name="T26" fmla="*/ 1150 w 1286"/>
                  <a:gd name="T27" fmla="*/ 30 h 572"/>
                  <a:gd name="T28" fmla="*/ 1217 w 1286"/>
                  <a:gd name="T29" fmla="*/ 7 h 572"/>
                  <a:gd name="T30" fmla="*/ 1285 w 1286"/>
                  <a:gd name="T31" fmla="*/ 0 h 57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286"/>
                  <a:gd name="T49" fmla="*/ 0 h 572"/>
                  <a:gd name="T50" fmla="*/ 1286 w 1286"/>
                  <a:gd name="T51" fmla="*/ 572 h 57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286" h="572">
                    <a:moveTo>
                      <a:pt x="0" y="571"/>
                    </a:moveTo>
                    <a:lnTo>
                      <a:pt x="135" y="563"/>
                    </a:lnTo>
                    <a:lnTo>
                      <a:pt x="201" y="557"/>
                    </a:lnTo>
                    <a:lnTo>
                      <a:pt x="270" y="548"/>
                    </a:lnTo>
                    <a:lnTo>
                      <a:pt x="337" y="535"/>
                    </a:lnTo>
                    <a:lnTo>
                      <a:pt x="405" y="517"/>
                    </a:lnTo>
                    <a:lnTo>
                      <a:pt x="472" y="493"/>
                    </a:lnTo>
                    <a:lnTo>
                      <a:pt x="609" y="426"/>
                    </a:lnTo>
                    <a:lnTo>
                      <a:pt x="742" y="333"/>
                    </a:lnTo>
                    <a:lnTo>
                      <a:pt x="880" y="222"/>
                    </a:lnTo>
                    <a:lnTo>
                      <a:pt x="946" y="165"/>
                    </a:lnTo>
                    <a:lnTo>
                      <a:pt x="1015" y="112"/>
                    </a:lnTo>
                    <a:lnTo>
                      <a:pt x="1081" y="66"/>
                    </a:lnTo>
                    <a:lnTo>
                      <a:pt x="1150" y="30"/>
                    </a:lnTo>
                    <a:lnTo>
                      <a:pt x="1217" y="7"/>
                    </a:lnTo>
                    <a:lnTo>
                      <a:pt x="1285" y="0"/>
                    </a:lnTo>
                  </a:path>
                </a:pathLst>
              </a:custGeom>
              <a:noFill/>
              <a:ln w="50799" cap="rnd">
                <a:solidFill>
                  <a:srgbClr val="CCCCFF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37" name="Line 27"/>
              <p:cNvSpPr>
                <a:spLocks noChangeShapeType="1"/>
              </p:cNvSpPr>
              <p:nvPr/>
            </p:nvSpPr>
            <p:spPr bwMode="auto">
              <a:xfrm>
                <a:off x="1067" y="5166"/>
                <a:ext cx="3078" cy="0"/>
              </a:xfrm>
              <a:prstGeom prst="line">
                <a:avLst/>
              </a:prstGeom>
              <a:noFill/>
              <a:ln w="25399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</p:grpSp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4135" y="5128"/>
              <a:ext cx="76" cy="75"/>
            </a:xfrm>
            <a:custGeom>
              <a:avLst/>
              <a:gdLst>
                <a:gd name="T0" fmla="*/ 0 w 76"/>
                <a:gd name="T1" fmla="*/ 0 h 75"/>
                <a:gd name="T2" fmla="*/ 75 w 76"/>
                <a:gd name="T3" fmla="*/ 38 h 75"/>
                <a:gd name="T4" fmla="*/ 0 w 76"/>
                <a:gd name="T5" fmla="*/ 74 h 75"/>
                <a:gd name="T6" fmla="*/ 0 w 76"/>
                <a:gd name="T7" fmla="*/ 0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"/>
                <a:gd name="T13" fmla="*/ 0 h 75"/>
                <a:gd name="T14" fmla="*/ 76 w 76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" h="75">
                  <a:moveTo>
                    <a:pt x="0" y="0"/>
                  </a:moveTo>
                  <a:lnTo>
                    <a:pt x="75" y="38"/>
                  </a:lnTo>
                  <a:lnTo>
                    <a:pt x="0" y="74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</p:grpSp>
      <p:sp>
        <p:nvSpPr>
          <p:cNvPr id="38" name="Tekstvak 37"/>
          <p:cNvSpPr txBox="1"/>
          <p:nvPr/>
        </p:nvSpPr>
        <p:spPr>
          <a:xfrm>
            <a:off x="1043608" y="1893858"/>
            <a:ext cx="21226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smtClean="0"/>
              <a:t>Central </a:t>
            </a:r>
            <a:r>
              <a:rPr lang="nl-NL" sz="2000" dirty="0" err="1" smtClean="0"/>
              <a:t>tendency</a:t>
            </a:r>
            <a:endParaRPr lang="nl-NL" sz="2000" dirty="0"/>
          </a:p>
        </p:txBody>
      </p:sp>
      <p:sp>
        <p:nvSpPr>
          <p:cNvPr id="39" name="Tekstvak 38"/>
          <p:cNvSpPr txBox="1"/>
          <p:nvPr/>
        </p:nvSpPr>
        <p:spPr>
          <a:xfrm>
            <a:off x="1043608" y="3733583"/>
            <a:ext cx="1178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err="1" smtClean="0"/>
              <a:t>Variation</a:t>
            </a:r>
            <a:endParaRPr lang="nl-NL" sz="2000" dirty="0"/>
          </a:p>
        </p:txBody>
      </p:sp>
      <p:sp>
        <p:nvSpPr>
          <p:cNvPr id="40" name="Tekstvak 39"/>
          <p:cNvSpPr txBox="1"/>
          <p:nvPr/>
        </p:nvSpPr>
        <p:spPr>
          <a:xfrm>
            <a:off x="1043608" y="5383802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err="1" smtClean="0"/>
              <a:t>Shape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47292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Mean, </a:t>
            </a:r>
            <a:r>
              <a:rPr lang="nl-NL" dirty="0" err="1" smtClean="0"/>
              <a:t>median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mode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992136"/>
          </a:xfrm>
        </p:spPr>
        <p:txBody>
          <a:bodyPr/>
          <a:lstStyle/>
          <a:p>
            <a:r>
              <a:rPr lang="nl-NL" dirty="0" smtClean="0"/>
              <a:t>Mean: well, </a:t>
            </a:r>
            <a:r>
              <a:rPr lang="nl-NL" dirty="0" err="1" smtClean="0"/>
              <a:t>it’s</a:t>
            </a:r>
            <a:r>
              <a:rPr lang="nl-NL" dirty="0" smtClean="0"/>
              <a:t> the mean</a:t>
            </a:r>
          </a:p>
          <a:p>
            <a:pPr lvl="1"/>
            <a:r>
              <a:rPr lang="nl-NL" dirty="0" err="1" smtClean="0"/>
              <a:t>Influenced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extreme </a:t>
            </a:r>
            <a:r>
              <a:rPr lang="nl-NL" dirty="0" err="1" smtClean="0"/>
              <a:t>values</a:t>
            </a:r>
            <a:endParaRPr lang="nl-NL" dirty="0" smtClean="0"/>
          </a:p>
          <a:p>
            <a:endParaRPr lang="nl-NL" dirty="0"/>
          </a:p>
          <a:p>
            <a:r>
              <a:rPr lang="nl-NL" dirty="0" err="1" smtClean="0"/>
              <a:t>Median</a:t>
            </a:r>
            <a:r>
              <a:rPr lang="nl-NL" dirty="0" smtClean="0"/>
              <a:t>: </a:t>
            </a:r>
            <a:r>
              <a:rPr lang="nl-NL" dirty="0" err="1" smtClean="0"/>
              <a:t>middle</a:t>
            </a:r>
            <a:r>
              <a:rPr lang="nl-NL" dirty="0" smtClean="0"/>
              <a:t> </a:t>
            </a:r>
            <a:r>
              <a:rPr lang="nl-NL" dirty="0" err="1" smtClean="0"/>
              <a:t>value</a:t>
            </a:r>
            <a:endParaRPr lang="nl-NL" dirty="0" smtClean="0"/>
          </a:p>
          <a:p>
            <a:pPr lvl="1"/>
            <a:r>
              <a:rPr lang="nl-NL" dirty="0" err="1" smtClean="0"/>
              <a:t>Less</a:t>
            </a:r>
            <a:r>
              <a:rPr lang="nl-NL" dirty="0" smtClean="0"/>
              <a:t> </a:t>
            </a:r>
            <a:r>
              <a:rPr lang="nl-NL" dirty="0" err="1" smtClean="0"/>
              <a:t>influenced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extreme </a:t>
            </a:r>
            <a:r>
              <a:rPr lang="nl-NL" dirty="0" err="1" smtClean="0"/>
              <a:t>values</a:t>
            </a:r>
            <a:endParaRPr lang="nl-NL" dirty="0" smtClean="0"/>
          </a:p>
          <a:p>
            <a:pPr lvl="1"/>
            <a:r>
              <a:rPr lang="nl-NL" dirty="0" err="1" smtClean="0"/>
              <a:t>Two</a:t>
            </a:r>
            <a:r>
              <a:rPr lang="nl-NL" dirty="0" smtClean="0"/>
              <a:t> </a:t>
            </a:r>
            <a:r>
              <a:rPr lang="nl-NL" dirty="0" err="1" smtClean="0"/>
              <a:t>middle</a:t>
            </a:r>
            <a:r>
              <a:rPr lang="nl-NL" dirty="0" smtClean="0"/>
              <a:t> </a:t>
            </a:r>
            <a:r>
              <a:rPr lang="nl-NL" dirty="0" err="1" smtClean="0"/>
              <a:t>values</a:t>
            </a:r>
            <a:r>
              <a:rPr lang="nl-NL" dirty="0" smtClean="0"/>
              <a:t>: mean of </a:t>
            </a:r>
            <a:r>
              <a:rPr lang="nl-NL" dirty="0" err="1" smtClean="0"/>
              <a:t>those</a:t>
            </a:r>
            <a:r>
              <a:rPr lang="nl-NL" dirty="0" smtClean="0"/>
              <a:t> </a:t>
            </a:r>
            <a:r>
              <a:rPr lang="nl-NL" dirty="0" err="1" smtClean="0"/>
              <a:t>two</a:t>
            </a:r>
            <a:endParaRPr lang="nl-NL" dirty="0" smtClean="0"/>
          </a:p>
          <a:p>
            <a:pPr lvl="1"/>
            <a:endParaRPr lang="nl-NL" dirty="0"/>
          </a:p>
          <a:p>
            <a:r>
              <a:rPr lang="nl-NL" dirty="0" smtClean="0"/>
              <a:t>Mode: most frequent </a:t>
            </a:r>
            <a:r>
              <a:rPr lang="nl-NL" dirty="0" err="1" smtClean="0"/>
              <a:t>value</a:t>
            </a:r>
            <a:endParaRPr lang="nl-NL" dirty="0" smtClean="0"/>
          </a:p>
          <a:p>
            <a:pPr lvl="1"/>
            <a:r>
              <a:rPr lang="nl-NL" dirty="0" smtClean="0"/>
              <a:t>Multiple modes </a:t>
            </a:r>
            <a:r>
              <a:rPr lang="nl-NL" dirty="0" err="1" smtClean="0"/>
              <a:t>possible</a:t>
            </a:r>
            <a:endParaRPr lang="nl-NL" dirty="0" smtClean="0"/>
          </a:p>
          <a:p>
            <a:pPr lvl="1"/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always</a:t>
            </a:r>
            <a:r>
              <a:rPr lang="nl-NL" dirty="0" smtClean="0"/>
              <a:t> </a:t>
            </a:r>
            <a:r>
              <a:rPr lang="nl-NL" dirty="0" err="1" smtClean="0"/>
              <a:t>useful</a:t>
            </a:r>
            <a:r>
              <a:rPr lang="nl-NL" dirty="0" smtClean="0"/>
              <a:t> / </a:t>
            </a:r>
            <a:r>
              <a:rPr lang="nl-NL" dirty="0" err="1" smtClean="0"/>
              <a:t>defined</a:t>
            </a:r>
            <a:r>
              <a:rPr lang="nl-NL" dirty="0" smtClean="0"/>
              <a:t>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0232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65818"/>
            <a:ext cx="6172200" cy="523220"/>
          </a:xfrm>
        </p:spPr>
        <p:txBody>
          <a:bodyPr/>
          <a:lstStyle/>
          <a:p>
            <a:r>
              <a:rPr lang="nl-NL" sz="2800" dirty="0" smtClean="0"/>
              <a:t>Standard </a:t>
            </a:r>
            <a:r>
              <a:rPr lang="nl-NL" sz="2800" dirty="0" err="1" smtClean="0"/>
              <a:t>deviation</a:t>
            </a:r>
            <a:r>
              <a:rPr lang="nl-NL" sz="2800" dirty="0" smtClean="0"/>
              <a:t> </a:t>
            </a:r>
            <a:r>
              <a:rPr lang="nl-NL" sz="2800" dirty="0" err="1" smtClean="0"/>
              <a:t>and</a:t>
            </a:r>
            <a:r>
              <a:rPr lang="nl-NL" sz="2800" dirty="0" smtClean="0"/>
              <a:t> </a:t>
            </a:r>
            <a:r>
              <a:rPr lang="nl-NL" sz="2800" dirty="0" err="1" smtClean="0"/>
              <a:t>variance</a:t>
            </a:r>
            <a:endParaRPr lang="nl-NL" sz="2800" dirty="0"/>
          </a:p>
        </p:txBody>
      </p:sp>
      <p:graphicFrame>
        <p:nvGraphicFramePr>
          <p:cNvPr id="4" name="Objec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428304"/>
              </p:ext>
            </p:extLst>
          </p:nvPr>
        </p:nvGraphicFramePr>
        <p:xfrm>
          <a:off x="2673650" y="2705259"/>
          <a:ext cx="4878387" cy="166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" name="Vergelijking" r:id="rId3" imgW="3454200" imgH="1193760" progId="Equation.3">
                  <p:embed/>
                </p:oleObj>
              </mc:Choice>
              <mc:Fallback>
                <p:oleObj name="Vergelijking" r:id="rId3" imgW="3454200" imgH="1193760" progId="Equation.3">
                  <p:embed/>
                  <p:pic>
                    <p:nvPicPr>
                      <p:cNvPr id="23554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650" y="2705259"/>
                        <a:ext cx="4878387" cy="1668463"/>
                      </a:xfrm>
                      <a:prstGeom prst="rect">
                        <a:avLst/>
                      </a:prstGeom>
                      <a:solidFill>
                        <a:srgbClr val="800000">
                          <a:alpha val="14999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hthoek 5"/>
          <p:cNvSpPr/>
          <p:nvPr/>
        </p:nvSpPr>
        <p:spPr>
          <a:xfrm>
            <a:off x="539552" y="1400444"/>
            <a:ext cx="6984776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nl-NL" sz="1800" dirty="0"/>
          </a:p>
          <a:p>
            <a:r>
              <a:rPr lang="nl-NL" sz="2000" dirty="0" err="1" smtClean="0"/>
              <a:t>Variance</a:t>
            </a:r>
            <a:r>
              <a:rPr lang="nl-NL" sz="2000" dirty="0" smtClean="0"/>
              <a:t>: </a:t>
            </a:r>
            <a:r>
              <a:rPr lang="nl-NL" sz="2000" dirty="0" err="1" smtClean="0"/>
              <a:t>average</a:t>
            </a:r>
            <a:r>
              <a:rPr lang="nl-NL" sz="2000" dirty="0" smtClean="0"/>
              <a:t> </a:t>
            </a:r>
            <a:r>
              <a:rPr lang="nl-NL" sz="2000" dirty="0"/>
              <a:t>of </a:t>
            </a:r>
            <a:r>
              <a:rPr lang="nl-NL" sz="2000" dirty="0" err="1"/>
              <a:t>squared</a:t>
            </a:r>
            <a:r>
              <a:rPr lang="nl-NL" sz="2000" dirty="0"/>
              <a:t> </a:t>
            </a:r>
            <a:r>
              <a:rPr lang="nl-NL" sz="2000" dirty="0" err="1"/>
              <a:t>deviations</a:t>
            </a:r>
            <a:r>
              <a:rPr lang="nl-NL" sz="2000" dirty="0"/>
              <a:t> from the mean</a:t>
            </a:r>
          </a:p>
          <a:p>
            <a:endParaRPr lang="nl-NL" sz="1800" dirty="0">
              <a:solidFill>
                <a:srgbClr val="7030A0"/>
              </a:solidFill>
            </a:endParaRPr>
          </a:p>
          <a:p>
            <a:r>
              <a:rPr lang="nl-NL" sz="1800" dirty="0">
                <a:solidFill>
                  <a:srgbClr val="7030A0"/>
                </a:solidFill>
              </a:rPr>
              <a:t>  </a:t>
            </a:r>
          </a:p>
          <a:p>
            <a:endParaRPr lang="nl-NL" sz="1800" dirty="0" smtClean="0">
              <a:solidFill>
                <a:srgbClr val="7030A0"/>
              </a:solidFill>
            </a:endParaRPr>
          </a:p>
          <a:p>
            <a:endParaRPr lang="nl-NL" sz="1800" dirty="0">
              <a:solidFill>
                <a:srgbClr val="7030A0"/>
              </a:solidFill>
            </a:endParaRPr>
          </a:p>
          <a:p>
            <a:endParaRPr lang="nl-NL" sz="1800" dirty="0" smtClean="0">
              <a:solidFill>
                <a:srgbClr val="7030A0"/>
              </a:solidFill>
            </a:endParaRPr>
          </a:p>
          <a:p>
            <a:r>
              <a:rPr lang="nl-NL" sz="1800" dirty="0" smtClean="0"/>
              <a:t>Sample</a:t>
            </a:r>
            <a:r>
              <a:rPr lang="nl-NL" sz="1800" dirty="0"/>
              <a:t>:</a:t>
            </a:r>
          </a:p>
          <a:p>
            <a:endParaRPr lang="nl-NL" sz="1800" dirty="0">
              <a:solidFill>
                <a:srgbClr val="7030A0"/>
              </a:solidFill>
            </a:endParaRPr>
          </a:p>
          <a:p>
            <a:endParaRPr lang="nl-NL" sz="1800" dirty="0">
              <a:solidFill>
                <a:srgbClr val="7030A0"/>
              </a:solidFill>
            </a:endParaRPr>
          </a:p>
          <a:p>
            <a:endParaRPr lang="nl-NL" sz="1800" dirty="0">
              <a:solidFill>
                <a:srgbClr val="7030A0"/>
              </a:solidFill>
            </a:endParaRPr>
          </a:p>
          <a:p>
            <a:r>
              <a:rPr lang="nl-NL" sz="1800" dirty="0" smtClean="0"/>
              <a:t>For </a:t>
            </a:r>
            <a:r>
              <a:rPr lang="nl-NL" sz="1800" dirty="0" err="1" smtClean="0"/>
              <a:t>population</a:t>
            </a:r>
            <a:r>
              <a:rPr lang="nl-NL" sz="1800" dirty="0" smtClean="0"/>
              <a:t> </a:t>
            </a:r>
            <a:r>
              <a:rPr lang="nl-NL" sz="1800" dirty="0" err="1" smtClean="0"/>
              <a:t>divide</a:t>
            </a:r>
            <a:r>
              <a:rPr lang="nl-NL" sz="1800" dirty="0" smtClean="0"/>
              <a:t> </a:t>
            </a:r>
            <a:r>
              <a:rPr lang="nl-NL" sz="1800" dirty="0" err="1" smtClean="0"/>
              <a:t>by</a:t>
            </a:r>
            <a:r>
              <a:rPr lang="nl-NL" sz="1800" dirty="0" smtClean="0"/>
              <a:t> n</a:t>
            </a:r>
          </a:p>
          <a:p>
            <a:endParaRPr lang="nl-NL" sz="1800" dirty="0"/>
          </a:p>
          <a:p>
            <a:endParaRPr lang="nl-NL" sz="1800" dirty="0" smtClean="0"/>
          </a:p>
          <a:p>
            <a:r>
              <a:rPr lang="nl-NL" sz="1800" dirty="0" smtClean="0"/>
              <a:t>Standard </a:t>
            </a:r>
            <a:r>
              <a:rPr lang="nl-NL" sz="1800" dirty="0" err="1" smtClean="0"/>
              <a:t>deviation</a:t>
            </a:r>
            <a:endParaRPr lang="nl-NL" sz="1800" dirty="0"/>
          </a:p>
          <a:p>
            <a:endParaRPr lang="nl-NL" sz="1800" dirty="0" smtClean="0"/>
          </a:p>
          <a:p>
            <a:endParaRPr lang="nl-NL" sz="1800" dirty="0">
              <a:solidFill>
                <a:srgbClr val="7030A0"/>
              </a:solidFill>
            </a:endParaRPr>
          </a:p>
          <a:p>
            <a:endParaRPr lang="nl-NL" sz="1800" dirty="0">
              <a:solidFill>
                <a:srgbClr val="7030A0"/>
              </a:solidFill>
            </a:endParaRPr>
          </a:p>
          <a:p>
            <a:endParaRPr lang="nl-NL" sz="1800" dirty="0" smtClean="0">
              <a:solidFill>
                <a:srgbClr val="7030A0"/>
              </a:solidFill>
            </a:endParaRPr>
          </a:p>
          <a:p>
            <a:endParaRPr lang="nl-NL" sz="1800" dirty="0">
              <a:solidFill>
                <a:srgbClr val="7030A0"/>
              </a:solidFill>
            </a:endParaRPr>
          </a:p>
        </p:txBody>
      </p:sp>
      <p:graphicFrame>
        <p:nvGraphicFramePr>
          <p:cNvPr id="7" name="Object 10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577513"/>
              </p:ext>
            </p:extLst>
          </p:nvPr>
        </p:nvGraphicFramePr>
        <p:xfrm>
          <a:off x="2673650" y="5157192"/>
          <a:ext cx="1501775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" name="Vergelijking" r:id="rId5" imgW="672840" imgH="317160" progId="Equation.3">
                  <p:embed/>
                </p:oleObj>
              </mc:Choice>
              <mc:Fallback>
                <p:oleObj name="Vergelijking" r:id="rId5" imgW="672840" imgH="317160" progId="Equation.3">
                  <p:embed/>
                  <p:pic>
                    <p:nvPicPr>
                      <p:cNvPr id="24578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650" y="5157192"/>
                        <a:ext cx="1501775" cy="696912"/>
                      </a:xfrm>
                      <a:prstGeom prst="rect">
                        <a:avLst/>
                      </a:prstGeom>
                      <a:solidFill>
                        <a:schemeClr val="accent1">
                          <a:alpha val="14999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809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endParaRPr lang="nl-NL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837179"/>
              </p:ext>
            </p:extLst>
          </p:nvPr>
        </p:nvGraphicFramePr>
        <p:xfrm>
          <a:off x="762000" y="1762125"/>
          <a:ext cx="788193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5784">
                  <a:extLst>
                    <a:ext uri="{9D8B030D-6E8A-4147-A177-3AD203B41FA5}">
                      <a16:colId xmlns:a16="http://schemas.microsoft.com/office/drawing/2014/main" val="903822663"/>
                    </a:ext>
                  </a:extLst>
                </a:gridCol>
                <a:gridCol w="2558406">
                  <a:extLst>
                    <a:ext uri="{9D8B030D-6E8A-4147-A177-3AD203B41FA5}">
                      <a16:colId xmlns:a16="http://schemas.microsoft.com/office/drawing/2014/main" val="3829543198"/>
                    </a:ext>
                  </a:extLst>
                </a:gridCol>
                <a:gridCol w="3457749">
                  <a:extLst>
                    <a:ext uri="{9D8B030D-6E8A-4147-A177-3AD203B41FA5}">
                      <a16:colId xmlns:a16="http://schemas.microsoft.com/office/drawing/2014/main" val="3565146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Mean = 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Deviation</a:t>
                      </a:r>
                      <a:r>
                        <a:rPr lang="nl-NL" baseline="0" dirty="0" smtClean="0"/>
                        <a:t> from mean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Squared</a:t>
                      </a:r>
                      <a:r>
                        <a:rPr lang="nl-NL" dirty="0" smtClean="0"/>
                        <a:t> </a:t>
                      </a:r>
                      <a:r>
                        <a:rPr lang="nl-NL" dirty="0" err="1" smtClean="0"/>
                        <a:t>deviation</a:t>
                      </a:r>
                      <a:r>
                        <a:rPr lang="nl-NL" baseline="0" dirty="0" smtClean="0"/>
                        <a:t> from mean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974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-3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9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183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932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8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9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61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863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dirty="0" err="1" smtClean="0"/>
                        <a:t>Sum</a:t>
                      </a:r>
                      <a:endParaRPr lang="nl-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18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303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dirty="0" smtClean="0"/>
                        <a:t>var (pop.)</a:t>
                      </a:r>
                      <a:endParaRPr lang="nl-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18/n = 18/3</a:t>
                      </a:r>
                      <a:r>
                        <a:rPr lang="nl-NL" baseline="0" dirty="0" smtClean="0"/>
                        <a:t> = 6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937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dirty="0" smtClean="0"/>
                        <a:t>var</a:t>
                      </a:r>
                      <a:r>
                        <a:rPr lang="nl-NL" b="1" baseline="0" dirty="0" smtClean="0"/>
                        <a:t> (sample)</a:t>
                      </a:r>
                      <a:endParaRPr lang="nl-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18/(n-1) = 18/2</a:t>
                      </a:r>
                      <a:r>
                        <a:rPr lang="nl-NL" baseline="0" dirty="0" smtClean="0"/>
                        <a:t> = 9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74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dirty="0" err="1" smtClean="0"/>
                        <a:t>sd</a:t>
                      </a:r>
                      <a:r>
                        <a:rPr lang="nl-NL" b="1" dirty="0" smtClean="0"/>
                        <a:t> (pop.)</a:t>
                      </a:r>
                      <a:endParaRPr lang="nl-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√6 ≈ 2.45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692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dirty="0" err="1" smtClean="0"/>
                        <a:t>sd</a:t>
                      </a:r>
                      <a:r>
                        <a:rPr lang="nl-NL" b="1" baseline="0" dirty="0" smtClean="0"/>
                        <a:t> (sample)</a:t>
                      </a:r>
                      <a:endParaRPr lang="nl-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√9 = 3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371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9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584" y="396884"/>
            <a:ext cx="6172200" cy="579438"/>
          </a:xfrm>
        </p:spPr>
        <p:txBody>
          <a:bodyPr/>
          <a:lstStyle/>
          <a:p>
            <a:r>
              <a:rPr lang="nl-NL" dirty="0" err="1" smtClean="0"/>
              <a:t>Skew</a:t>
            </a:r>
            <a:endParaRPr lang="nl-NL" dirty="0"/>
          </a:p>
        </p:txBody>
      </p: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1467106" y="1831980"/>
            <a:ext cx="3657600" cy="1982788"/>
            <a:chOff x="96" y="2208"/>
            <a:chExt cx="2304" cy="1249"/>
          </a:xfrm>
        </p:grpSpPr>
        <p:sp>
          <p:nvSpPr>
            <p:cNvPr id="6" name="Freeform 25"/>
            <p:cNvSpPr>
              <a:spLocks/>
            </p:cNvSpPr>
            <p:nvPr/>
          </p:nvSpPr>
          <p:spPr bwMode="auto">
            <a:xfrm>
              <a:off x="1707" y="2208"/>
              <a:ext cx="537" cy="1249"/>
            </a:xfrm>
            <a:custGeom>
              <a:avLst/>
              <a:gdLst>
                <a:gd name="T0" fmla="*/ 536 w 537"/>
                <a:gd name="T1" fmla="*/ 1248 h 1249"/>
                <a:gd name="T2" fmla="*/ 479 w 537"/>
                <a:gd name="T3" fmla="*/ 1234 h 1249"/>
                <a:gd name="T4" fmla="*/ 449 w 537"/>
                <a:gd name="T5" fmla="*/ 1220 h 1249"/>
                <a:gd name="T6" fmla="*/ 425 w 537"/>
                <a:gd name="T7" fmla="*/ 1198 h 1249"/>
                <a:gd name="T8" fmla="*/ 396 w 537"/>
                <a:gd name="T9" fmla="*/ 1170 h 1249"/>
                <a:gd name="T10" fmla="*/ 368 w 537"/>
                <a:gd name="T11" fmla="*/ 1133 h 1249"/>
                <a:gd name="T12" fmla="*/ 339 w 537"/>
                <a:gd name="T13" fmla="*/ 1080 h 1249"/>
                <a:gd name="T14" fmla="*/ 282 w 537"/>
                <a:gd name="T15" fmla="*/ 936 h 1249"/>
                <a:gd name="T16" fmla="*/ 225 w 537"/>
                <a:gd name="T17" fmla="*/ 732 h 1249"/>
                <a:gd name="T18" fmla="*/ 172 w 537"/>
                <a:gd name="T19" fmla="*/ 487 h 1249"/>
                <a:gd name="T20" fmla="*/ 143 w 537"/>
                <a:gd name="T21" fmla="*/ 365 h 1249"/>
                <a:gd name="T22" fmla="*/ 113 w 537"/>
                <a:gd name="T23" fmla="*/ 245 h 1249"/>
                <a:gd name="T24" fmla="*/ 86 w 537"/>
                <a:gd name="T25" fmla="*/ 143 h 1249"/>
                <a:gd name="T26" fmla="*/ 56 w 537"/>
                <a:gd name="T27" fmla="*/ 67 h 1249"/>
                <a:gd name="T28" fmla="*/ 29 w 537"/>
                <a:gd name="T29" fmla="*/ 18 h 1249"/>
                <a:gd name="T30" fmla="*/ 0 w 537"/>
                <a:gd name="T31" fmla="*/ 0 h 12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37"/>
                <a:gd name="T49" fmla="*/ 0 h 1249"/>
                <a:gd name="T50" fmla="*/ 537 w 537"/>
                <a:gd name="T51" fmla="*/ 1249 h 12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37" h="1249">
                  <a:moveTo>
                    <a:pt x="536" y="1248"/>
                  </a:moveTo>
                  <a:lnTo>
                    <a:pt x="479" y="1234"/>
                  </a:lnTo>
                  <a:lnTo>
                    <a:pt x="449" y="1220"/>
                  </a:lnTo>
                  <a:lnTo>
                    <a:pt x="425" y="1198"/>
                  </a:lnTo>
                  <a:lnTo>
                    <a:pt x="396" y="1170"/>
                  </a:lnTo>
                  <a:lnTo>
                    <a:pt x="368" y="1133"/>
                  </a:lnTo>
                  <a:lnTo>
                    <a:pt x="339" y="1080"/>
                  </a:lnTo>
                  <a:lnTo>
                    <a:pt x="282" y="936"/>
                  </a:lnTo>
                  <a:lnTo>
                    <a:pt x="225" y="732"/>
                  </a:lnTo>
                  <a:lnTo>
                    <a:pt x="172" y="487"/>
                  </a:lnTo>
                  <a:lnTo>
                    <a:pt x="143" y="365"/>
                  </a:lnTo>
                  <a:lnTo>
                    <a:pt x="113" y="245"/>
                  </a:lnTo>
                  <a:lnTo>
                    <a:pt x="86" y="143"/>
                  </a:lnTo>
                  <a:lnTo>
                    <a:pt x="56" y="67"/>
                  </a:lnTo>
                  <a:lnTo>
                    <a:pt x="29" y="18"/>
                  </a:lnTo>
                  <a:lnTo>
                    <a:pt x="0" y="0"/>
                  </a:lnTo>
                </a:path>
              </a:pathLst>
            </a:custGeom>
            <a:noFill/>
            <a:ln w="25399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auto">
            <a:xfrm>
              <a:off x="96" y="2208"/>
              <a:ext cx="1612" cy="1249"/>
            </a:xfrm>
            <a:custGeom>
              <a:avLst/>
              <a:gdLst>
                <a:gd name="T0" fmla="*/ 0 w 1612"/>
                <a:gd name="T1" fmla="*/ 1248 h 1249"/>
                <a:gd name="T2" fmla="*/ 172 w 1612"/>
                <a:gd name="T3" fmla="*/ 1234 h 1249"/>
                <a:gd name="T4" fmla="*/ 253 w 1612"/>
                <a:gd name="T5" fmla="*/ 1220 h 1249"/>
                <a:gd name="T6" fmla="*/ 340 w 1612"/>
                <a:gd name="T7" fmla="*/ 1198 h 1249"/>
                <a:gd name="T8" fmla="*/ 426 w 1612"/>
                <a:gd name="T9" fmla="*/ 1170 h 1249"/>
                <a:gd name="T10" fmla="*/ 509 w 1612"/>
                <a:gd name="T11" fmla="*/ 1133 h 1249"/>
                <a:gd name="T12" fmla="*/ 593 w 1612"/>
                <a:gd name="T13" fmla="*/ 1080 h 1249"/>
                <a:gd name="T14" fmla="*/ 763 w 1612"/>
                <a:gd name="T15" fmla="*/ 936 h 1249"/>
                <a:gd name="T16" fmla="*/ 934 w 1612"/>
                <a:gd name="T17" fmla="*/ 732 h 1249"/>
                <a:gd name="T18" fmla="*/ 1103 w 1612"/>
                <a:gd name="T19" fmla="*/ 487 h 1249"/>
                <a:gd name="T20" fmla="*/ 1187 w 1612"/>
                <a:gd name="T21" fmla="*/ 365 h 1249"/>
                <a:gd name="T22" fmla="*/ 1274 w 1612"/>
                <a:gd name="T23" fmla="*/ 245 h 1249"/>
                <a:gd name="T24" fmla="*/ 1357 w 1612"/>
                <a:gd name="T25" fmla="*/ 143 h 1249"/>
                <a:gd name="T26" fmla="*/ 1443 w 1612"/>
                <a:gd name="T27" fmla="*/ 67 h 1249"/>
                <a:gd name="T28" fmla="*/ 1528 w 1612"/>
                <a:gd name="T29" fmla="*/ 18 h 1249"/>
                <a:gd name="T30" fmla="*/ 1611 w 1612"/>
                <a:gd name="T31" fmla="*/ 0 h 12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12"/>
                <a:gd name="T49" fmla="*/ 0 h 1249"/>
                <a:gd name="T50" fmla="*/ 1612 w 1612"/>
                <a:gd name="T51" fmla="*/ 1249 h 12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12" h="1249">
                  <a:moveTo>
                    <a:pt x="0" y="1248"/>
                  </a:moveTo>
                  <a:lnTo>
                    <a:pt x="172" y="1234"/>
                  </a:lnTo>
                  <a:lnTo>
                    <a:pt x="253" y="1220"/>
                  </a:lnTo>
                  <a:lnTo>
                    <a:pt x="340" y="1198"/>
                  </a:lnTo>
                  <a:lnTo>
                    <a:pt x="426" y="1170"/>
                  </a:lnTo>
                  <a:lnTo>
                    <a:pt x="509" y="1133"/>
                  </a:lnTo>
                  <a:lnTo>
                    <a:pt x="593" y="1080"/>
                  </a:lnTo>
                  <a:lnTo>
                    <a:pt x="763" y="936"/>
                  </a:lnTo>
                  <a:lnTo>
                    <a:pt x="934" y="732"/>
                  </a:lnTo>
                  <a:lnTo>
                    <a:pt x="1103" y="487"/>
                  </a:lnTo>
                  <a:lnTo>
                    <a:pt x="1187" y="365"/>
                  </a:lnTo>
                  <a:lnTo>
                    <a:pt x="1274" y="245"/>
                  </a:lnTo>
                  <a:lnTo>
                    <a:pt x="1357" y="143"/>
                  </a:lnTo>
                  <a:lnTo>
                    <a:pt x="1443" y="67"/>
                  </a:lnTo>
                  <a:lnTo>
                    <a:pt x="1528" y="18"/>
                  </a:lnTo>
                  <a:lnTo>
                    <a:pt x="1611" y="0"/>
                  </a:lnTo>
                </a:path>
              </a:pathLst>
            </a:custGeom>
            <a:noFill/>
            <a:ln w="25399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8" name="Line 27"/>
            <p:cNvSpPr>
              <a:spLocks noChangeShapeType="1"/>
            </p:cNvSpPr>
            <p:nvPr/>
          </p:nvSpPr>
          <p:spPr bwMode="auto">
            <a:xfrm>
              <a:off x="1693" y="2276"/>
              <a:ext cx="0" cy="1173"/>
            </a:xfrm>
            <a:prstGeom prst="line">
              <a:avLst/>
            </a:prstGeom>
            <a:noFill/>
            <a:ln w="25399">
              <a:solidFill>
                <a:srgbClr val="FF00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9" name="Line 28"/>
            <p:cNvSpPr>
              <a:spLocks noChangeShapeType="1"/>
            </p:cNvSpPr>
            <p:nvPr/>
          </p:nvSpPr>
          <p:spPr bwMode="auto">
            <a:xfrm>
              <a:off x="1305" y="2569"/>
              <a:ext cx="0" cy="887"/>
            </a:xfrm>
            <a:prstGeom prst="line">
              <a:avLst/>
            </a:prstGeom>
            <a:noFill/>
            <a:ln w="25399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0" name="Line 29"/>
            <p:cNvSpPr>
              <a:spLocks noChangeShapeType="1"/>
            </p:cNvSpPr>
            <p:nvPr/>
          </p:nvSpPr>
          <p:spPr bwMode="auto">
            <a:xfrm>
              <a:off x="1037" y="2930"/>
              <a:ext cx="0" cy="526"/>
            </a:xfrm>
            <a:prstGeom prst="line">
              <a:avLst/>
            </a:prstGeom>
            <a:noFill/>
            <a:ln w="25399">
              <a:solidFill>
                <a:srgbClr val="00FF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1" name="Line 30"/>
            <p:cNvSpPr>
              <a:spLocks noChangeShapeType="1"/>
            </p:cNvSpPr>
            <p:nvPr/>
          </p:nvSpPr>
          <p:spPr bwMode="auto">
            <a:xfrm>
              <a:off x="96" y="3456"/>
              <a:ext cx="2304" cy="0"/>
            </a:xfrm>
            <a:prstGeom prst="line">
              <a:avLst/>
            </a:prstGeom>
            <a:noFill/>
            <a:ln w="12699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nl-NL"/>
            </a:p>
          </p:txBody>
        </p:sp>
      </p:grpSp>
      <p:sp>
        <p:nvSpPr>
          <p:cNvPr id="12" name="Rectangle 32"/>
          <p:cNvSpPr>
            <a:spLocks noChangeArrowheads="1"/>
          </p:cNvSpPr>
          <p:nvPr/>
        </p:nvSpPr>
        <p:spPr bwMode="auto">
          <a:xfrm>
            <a:off x="5110444" y="2403484"/>
            <a:ext cx="3159519" cy="1200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nl-NL" sz="2400" b="0" dirty="0" err="1" smtClean="0">
                <a:solidFill>
                  <a:srgbClr val="FFC000"/>
                </a:solidFill>
              </a:rPr>
              <a:t>Left</a:t>
            </a:r>
            <a:r>
              <a:rPr lang="nl-NL" sz="2400" b="0" dirty="0" smtClean="0">
                <a:solidFill>
                  <a:srgbClr val="FFC000"/>
                </a:solidFill>
              </a:rPr>
              <a:t> </a:t>
            </a:r>
            <a:r>
              <a:rPr lang="nl-NL" sz="2400" b="0" dirty="0" err="1" smtClean="0">
                <a:solidFill>
                  <a:srgbClr val="FFC000"/>
                </a:solidFill>
              </a:rPr>
              <a:t>skewed</a:t>
            </a:r>
            <a:endParaRPr lang="nl-NL" sz="2400" b="0" dirty="0">
              <a:solidFill>
                <a:srgbClr val="FFC000"/>
              </a:solidFill>
            </a:endParaRPr>
          </a:p>
          <a:p>
            <a:r>
              <a:rPr lang="nl-NL" sz="2400" b="0" dirty="0" err="1" smtClean="0">
                <a:solidFill>
                  <a:srgbClr val="FFC000"/>
                </a:solidFill>
              </a:rPr>
              <a:t>Skewness</a:t>
            </a:r>
            <a:r>
              <a:rPr lang="nl-NL" sz="2400" b="0" dirty="0" smtClean="0">
                <a:solidFill>
                  <a:srgbClr val="FFC000"/>
                </a:solidFill>
              </a:rPr>
              <a:t> </a:t>
            </a:r>
            <a:r>
              <a:rPr lang="nl-NL" sz="2400" b="0" dirty="0">
                <a:solidFill>
                  <a:srgbClr val="FFC000"/>
                </a:solidFill>
              </a:rPr>
              <a:t>&lt; 0</a:t>
            </a:r>
          </a:p>
          <a:p>
            <a:r>
              <a:rPr lang="nl-NL" sz="2400" b="0" dirty="0" err="1" smtClean="0">
                <a:solidFill>
                  <a:srgbClr val="FFC000"/>
                </a:solidFill>
              </a:rPr>
              <a:t>Mean</a:t>
            </a:r>
            <a:r>
              <a:rPr lang="nl-NL" sz="2400" b="0" dirty="0" smtClean="0">
                <a:solidFill>
                  <a:srgbClr val="FFC000"/>
                </a:solidFill>
              </a:rPr>
              <a:t> </a:t>
            </a:r>
            <a:r>
              <a:rPr lang="nl-NL" sz="2400" b="0" dirty="0">
                <a:solidFill>
                  <a:srgbClr val="FFC000"/>
                </a:solidFill>
              </a:rPr>
              <a:t>&lt; </a:t>
            </a:r>
            <a:r>
              <a:rPr lang="nl-NL" sz="2400" b="0" dirty="0" err="1" smtClean="0">
                <a:solidFill>
                  <a:srgbClr val="FFC000"/>
                </a:solidFill>
              </a:rPr>
              <a:t>median</a:t>
            </a:r>
            <a:r>
              <a:rPr lang="nl-NL" sz="2400" b="0" dirty="0" smtClean="0">
                <a:solidFill>
                  <a:srgbClr val="FFC000"/>
                </a:solidFill>
              </a:rPr>
              <a:t> &lt; mode</a:t>
            </a:r>
            <a:endParaRPr lang="nl-NL" sz="2400" b="0" dirty="0">
              <a:solidFill>
                <a:srgbClr val="FFC000"/>
              </a:solidFill>
            </a:endParaRPr>
          </a:p>
        </p:txBody>
      </p:sp>
      <p:sp>
        <p:nvSpPr>
          <p:cNvPr id="13" name="Rectangle 35"/>
          <p:cNvSpPr>
            <a:spLocks noChangeArrowheads="1"/>
          </p:cNvSpPr>
          <p:nvPr/>
        </p:nvSpPr>
        <p:spPr bwMode="auto">
          <a:xfrm>
            <a:off x="395536" y="1189038"/>
            <a:ext cx="4945265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nl-NL" sz="2400" dirty="0" smtClean="0">
                <a:solidFill>
                  <a:srgbClr val="92D050"/>
                </a:solidFill>
              </a:rPr>
              <a:t>             </a:t>
            </a:r>
            <a:r>
              <a:rPr lang="nl-NL" sz="2400" dirty="0" err="1" smtClean="0">
                <a:solidFill>
                  <a:srgbClr val="92D050"/>
                </a:solidFill>
              </a:rPr>
              <a:t>Mean</a:t>
            </a:r>
            <a:r>
              <a:rPr lang="nl-NL" sz="2400" dirty="0" smtClean="0">
                <a:solidFill>
                  <a:srgbClr val="92D050"/>
                </a:solidFill>
              </a:rPr>
              <a:t>         </a:t>
            </a:r>
            <a:r>
              <a:rPr lang="nl-NL" sz="2400" b="0" dirty="0" err="1" smtClean="0">
                <a:solidFill>
                  <a:srgbClr val="FF0000"/>
                </a:solidFill>
              </a:rPr>
              <a:t>Median</a:t>
            </a:r>
            <a:r>
              <a:rPr lang="nl-NL" sz="2400" b="0" dirty="0" smtClean="0">
                <a:solidFill>
                  <a:srgbClr val="FF0000"/>
                </a:solidFill>
              </a:rPr>
              <a:t>            </a:t>
            </a:r>
            <a:r>
              <a:rPr lang="nl-NL" sz="2400" b="0" dirty="0" smtClean="0">
                <a:solidFill>
                  <a:srgbClr val="7030A0"/>
                </a:solidFill>
              </a:rPr>
              <a:t>Mode</a:t>
            </a:r>
            <a:endParaRPr lang="nl-NL" sz="2400" b="0" dirty="0">
              <a:solidFill>
                <a:srgbClr val="7030A0"/>
              </a:solidFill>
            </a:endParaRPr>
          </a:p>
        </p:txBody>
      </p:sp>
      <p:cxnSp>
        <p:nvCxnSpPr>
          <p:cNvPr id="14" name="Straight Arrow Connector 18"/>
          <p:cNvCxnSpPr>
            <a:endCxn id="7" idx="8"/>
          </p:cNvCxnSpPr>
          <p:nvPr/>
        </p:nvCxnSpPr>
        <p:spPr>
          <a:xfrm rot="16200000" flipH="1">
            <a:off x="1877476" y="1921675"/>
            <a:ext cx="1162050" cy="982659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20"/>
          <p:cNvCxnSpPr>
            <a:endCxn id="7" idx="10"/>
          </p:cNvCxnSpPr>
          <p:nvPr/>
        </p:nvCxnSpPr>
        <p:spPr>
          <a:xfrm rot="16200000" flipH="1">
            <a:off x="2977618" y="2037567"/>
            <a:ext cx="721520" cy="2618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4"/>
          <p:cNvCxnSpPr>
            <a:endCxn id="6" idx="14"/>
          </p:cNvCxnSpPr>
          <p:nvPr/>
        </p:nvCxnSpPr>
        <p:spPr>
          <a:xfrm rot="10800000" flipV="1">
            <a:off x="4070608" y="1689105"/>
            <a:ext cx="754087" cy="171450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2"/>
          <p:cNvGrpSpPr>
            <a:grpSpLocks/>
          </p:cNvGrpSpPr>
          <p:nvPr/>
        </p:nvGrpSpPr>
        <p:grpSpPr bwMode="auto">
          <a:xfrm>
            <a:off x="1752858" y="4475186"/>
            <a:ext cx="3200400" cy="2187575"/>
            <a:chOff x="384" y="1920"/>
            <a:chExt cx="2016" cy="1378"/>
          </a:xfrm>
        </p:grpSpPr>
        <p:sp>
          <p:nvSpPr>
            <p:cNvPr id="18" name="Line 5"/>
            <p:cNvSpPr>
              <a:spLocks noChangeShapeType="1"/>
            </p:cNvSpPr>
            <p:nvPr/>
          </p:nvSpPr>
          <p:spPr bwMode="auto">
            <a:xfrm>
              <a:off x="853" y="1994"/>
              <a:ext cx="0" cy="1303"/>
            </a:xfrm>
            <a:prstGeom prst="line">
              <a:avLst/>
            </a:prstGeom>
            <a:noFill/>
            <a:ln w="25399">
              <a:solidFill>
                <a:srgbClr val="FF00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nl-NL"/>
            </a:p>
          </p:txBody>
        </p:sp>
        <p:grpSp>
          <p:nvGrpSpPr>
            <p:cNvPr id="19" name="Group 11"/>
            <p:cNvGrpSpPr>
              <a:grpSpLocks/>
            </p:cNvGrpSpPr>
            <p:nvPr/>
          </p:nvGrpSpPr>
          <p:grpSpPr bwMode="auto">
            <a:xfrm>
              <a:off x="384" y="1920"/>
              <a:ext cx="2016" cy="1378"/>
              <a:chOff x="384" y="1920"/>
              <a:chExt cx="2016" cy="1378"/>
            </a:xfrm>
          </p:grpSpPr>
          <p:sp>
            <p:nvSpPr>
              <p:cNvPr id="20" name="Freeform 6"/>
              <p:cNvSpPr>
                <a:spLocks/>
              </p:cNvSpPr>
              <p:nvPr/>
            </p:nvSpPr>
            <p:spPr bwMode="auto">
              <a:xfrm>
                <a:off x="853" y="1920"/>
                <a:ext cx="1410" cy="1378"/>
              </a:xfrm>
              <a:custGeom>
                <a:avLst/>
                <a:gdLst>
                  <a:gd name="T0" fmla="*/ 1409 w 1410"/>
                  <a:gd name="T1" fmla="*/ 1377 h 1378"/>
                  <a:gd name="T2" fmla="*/ 1259 w 1410"/>
                  <a:gd name="T3" fmla="*/ 1362 h 1378"/>
                  <a:gd name="T4" fmla="*/ 1187 w 1410"/>
                  <a:gd name="T5" fmla="*/ 1347 h 1378"/>
                  <a:gd name="T6" fmla="*/ 1111 w 1410"/>
                  <a:gd name="T7" fmla="*/ 1322 h 1378"/>
                  <a:gd name="T8" fmla="*/ 1035 w 1410"/>
                  <a:gd name="T9" fmla="*/ 1291 h 1378"/>
                  <a:gd name="T10" fmla="*/ 965 w 1410"/>
                  <a:gd name="T11" fmla="*/ 1250 h 1378"/>
                  <a:gd name="T12" fmla="*/ 889 w 1410"/>
                  <a:gd name="T13" fmla="*/ 1192 h 1378"/>
                  <a:gd name="T14" fmla="*/ 738 w 1410"/>
                  <a:gd name="T15" fmla="*/ 1033 h 1378"/>
                  <a:gd name="T16" fmla="*/ 591 w 1410"/>
                  <a:gd name="T17" fmla="*/ 807 h 1378"/>
                  <a:gd name="T18" fmla="*/ 445 w 1410"/>
                  <a:gd name="T19" fmla="*/ 537 h 1378"/>
                  <a:gd name="T20" fmla="*/ 369 w 1410"/>
                  <a:gd name="T21" fmla="*/ 403 h 1378"/>
                  <a:gd name="T22" fmla="*/ 294 w 1410"/>
                  <a:gd name="T23" fmla="*/ 270 h 1378"/>
                  <a:gd name="T24" fmla="*/ 221 w 1410"/>
                  <a:gd name="T25" fmla="*/ 158 h 1378"/>
                  <a:gd name="T26" fmla="*/ 147 w 1410"/>
                  <a:gd name="T27" fmla="*/ 74 h 1378"/>
                  <a:gd name="T28" fmla="*/ 72 w 1410"/>
                  <a:gd name="T29" fmla="*/ 20 h 1378"/>
                  <a:gd name="T30" fmla="*/ 0 w 1410"/>
                  <a:gd name="T31" fmla="*/ 0 h 137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410"/>
                  <a:gd name="T49" fmla="*/ 0 h 1378"/>
                  <a:gd name="T50" fmla="*/ 1410 w 1410"/>
                  <a:gd name="T51" fmla="*/ 1378 h 137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410" h="1378">
                    <a:moveTo>
                      <a:pt x="1409" y="1377"/>
                    </a:moveTo>
                    <a:lnTo>
                      <a:pt x="1259" y="1362"/>
                    </a:lnTo>
                    <a:lnTo>
                      <a:pt x="1187" y="1347"/>
                    </a:lnTo>
                    <a:lnTo>
                      <a:pt x="1111" y="1322"/>
                    </a:lnTo>
                    <a:lnTo>
                      <a:pt x="1035" y="1291"/>
                    </a:lnTo>
                    <a:lnTo>
                      <a:pt x="965" y="1250"/>
                    </a:lnTo>
                    <a:lnTo>
                      <a:pt x="889" y="1192"/>
                    </a:lnTo>
                    <a:lnTo>
                      <a:pt x="738" y="1033"/>
                    </a:lnTo>
                    <a:lnTo>
                      <a:pt x="591" y="807"/>
                    </a:lnTo>
                    <a:lnTo>
                      <a:pt x="445" y="537"/>
                    </a:lnTo>
                    <a:lnTo>
                      <a:pt x="369" y="403"/>
                    </a:lnTo>
                    <a:lnTo>
                      <a:pt x="294" y="270"/>
                    </a:lnTo>
                    <a:lnTo>
                      <a:pt x="221" y="158"/>
                    </a:lnTo>
                    <a:lnTo>
                      <a:pt x="147" y="74"/>
                    </a:lnTo>
                    <a:lnTo>
                      <a:pt x="72" y="20"/>
                    </a:lnTo>
                    <a:lnTo>
                      <a:pt x="0" y="0"/>
                    </a:lnTo>
                  </a:path>
                </a:pathLst>
              </a:custGeom>
              <a:noFill/>
              <a:ln w="25399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" name="Freeform 7"/>
              <p:cNvSpPr>
                <a:spLocks/>
              </p:cNvSpPr>
              <p:nvPr/>
            </p:nvSpPr>
            <p:spPr bwMode="auto">
              <a:xfrm>
                <a:off x="384" y="1920"/>
                <a:ext cx="470" cy="1378"/>
              </a:xfrm>
              <a:custGeom>
                <a:avLst/>
                <a:gdLst>
                  <a:gd name="T0" fmla="*/ 0 w 470"/>
                  <a:gd name="T1" fmla="*/ 1377 h 1378"/>
                  <a:gd name="T2" fmla="*/ 46 w 470"/>
                  <a:gd name="T3" fmla="*/ 1362 h 1378"/>
                  <a:gd name="T4" fmla="*/ 72 w 470"/>
                  <a:gd name="T5" fmla="*/ 1347 h 1378"/>
                  <a:gd name="T6" fmla="*/ 96 w 470"/>
                  <a:gd name="T7" fmla="*/ 1322 h 1378"/>
                  <a:gd name="T8" fmla="*/ 122 w 470"/>
                  <a:gd name="T9" fmla="*/ 1291 h 1378"/>
                  <a:gd name="T10" fmla="*/ 147 w 470"/>
                  <a:gd name="T11" fmla="*/ 1250 h 1378"/>
                  <a:gd name="T12" fmla="*/ 171 w 470"/>
                  <a:gd name="T13" fmla="*/ 1192 h 1378"/>
                  <a:gd name="T14" fmla="*/ 221 w 470"/>
                  <a:gd name="T15" fmla="*/ 1033 h 1378"/>
                  <a:gd name="T16" fmla="*/ 272 w 470"/>
                  <a:gd name="T17" fmla="*/ 807 h 1378"/>
                  <a:gd name="T18" fmla="*/ 319 w 470"/>
                  <a:gd name="T19" fmla="*/ 537 h 1378"/>
                  <a:gd name="T20" fmla="*/ 343 w 470"/>
                  <a:gd name="T21" fmla="*/ 403 h 1378"/>
                  <a:gd name="T22" fmla="*/ 369 w 470"/>
                  <a:gd name="T23" fmla="*/ 270 h 1378"/>
                  <a:gd name="T24" fmla="*/ 393 w 470"/>
                  <a:gd name="T25" fmla="*/ 158 h 1378"/>
                  <a:gd name="T26" fmla="*/ 419 w 470"/>
                  <a:gd name="T27" fmla="*/ 74 h 1378"/>
                  <a:gd name="T28" fmla="*/ 444 w 470"/>
                  <a:gd name="T29" fmla="*/ 20 h 1378"/>
                  <a:gd name="T30" fmla="*/ 469 w 470"/>
                  <a:gd name="T31" fmla="*/ 0 h 137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70"/>
                  <a:gd name="T49" fmla="*/ 0 h 1378"/>
                  <a:gd name="T50" fmla="*/ 470 w 470"/>
                  <a:gd name="T51" fmla="*/ 1378 h 137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70" h="1378">
                    <a:moveTo>
                      <a:pt x="0" y="1377"/>
                    </a:moveTo>
                    <a:lnTo>
                      <a:pt x="46" y="1362"/>
                    </a:lnTo>
                    <a:lnTo>
                      <a:pt x="72" y="1347"/>
                    </a:lnTo>
                    <a:lnTo>
                      <a:pt x="96" y="1322"/>
                    </a:lnTo>
                    <a:lnTo>
                      <a:pt x="122" y="1291"/>
                    </a:lnTo>
                    <a:lnTo>
                      <a:pt x="147" y="1250"/>
                    </a:lnTo>
                    <a:lnTo>
                      <a:pt x="171" y="1192"/>
                    </a:lnTo>
                    <a:lnTo>
                      <a:pt x="221" y="1033"/>
                    </a:lnTo>
                    <a:lnTo>
                      <a:pt x="272" y="807"/>
                    </a:lnTo>
                    <a:lnTo>
                      <a:pt x="319" y="537"/>
                    </a:lnTo>
                    <a:lnTo>
                      <a:pt x="343" y="403"/>
                    </a:lnTo>
                    <a:lnTo>
                      <a:pt x="369" y="270"/>
                    </a:lnTo>
                    <a:lnTo>
                      <a:pt x="393" y="158"/>
                    </a:lnTo>
                    <a:lnTo>
                      <a:pt x="419" y="74"/>
                    </a:lnTo>
                    <a:lnTo>
                      <a:pt x="444" y="20"/>
                    </a:lnTo>
                    <a:lnTo>
                      <a:pt x="469" y="0"/>
                    </a:lnTo>
                  </a:path>
                </a:pathLst>
              </a:custGeom>
              <a:noFill/>
              <a:ln w="25399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2" name="Line 8"/>
              <p:cNvSpPr>
                <a:spLocks noChangeShapeType="1"/>
              </p:cNvSpPr>
              <p:nvPr/>
            </p:nvSpPr>
            <p:spPr bwMode="auto">
              <a:xfrm>
                <a:off x="1089" y="2136"/>
                <a:ext cx="0" cy="1161"/>
              </a:xfrm>
              <a:prstGeom prst="line">
                <a:avLst/>
              </a:prstGeom>
              <a:noFill/>
              <a:ln w="25399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3" name="Line 9"/>
              <p:cNvSpPr>
                <a:spLocks noChangeShapeType="1"/>
              </p:cNvSpPr>
              <p:nvPr/>
            </p:nvSpPr>
            <p:spPr bwMode="auto">
              <a:xfrm>
                <a:off x="1324" y="2594"/>
                <a:ext cx="0" cy="703"/>
              </a:xfrm>
              <a:prstGeom prst="line">
                <a:avLst/>
              </a:prstGeom>
              <a:noFill/>
              <a:ln w="25399">
                <a:solidFill>
                  <a:srgbClr val="00FF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4" name="Line 10"/>
              <p:cNvSpPr>
                <a:spLocks noChangeShapeType="1"/>
              </p:cNvSpPr>
              <p:nvPr/>
            </p:nvSpPr>
            <p:spPr bwMode="auto">
              <a:xfrm>
                <a:off x="384" y="3297"/>
                <a:ext cx="2016" cy="0"/>
              </a:xfrm>
              <a:prstGeom prst="line">
                <a:avLst/>
              </a:prstGeom>
              <a:noFill/>
              <a:ln w="12699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</p:grpSp>
      </p:grpSp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5254956" y="4760938"/>
            <a:ext cx="3279744" cy="1200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nl-NL" sz="2400" b="0" dirty="0" smtClean="0">
                <a:solidFill>
                  <a:srgbClr val="FFC000"/>
                </a:solidFill>
              </a:rPr>
              <a:t>Right </a:t>
            </a:r>
            <a:r>
              <a:rPr lang="nl-NL" sz="2400" b="0" dirty="0" err="1" smtClean="0">
                <a:solidFill>
                  <a:srgbClr val="FFC000"/>
                </a:solidFill>
              </a:rPr>
              <a:t>skewed</a:t>
            </a:r>
            <a:endParaRPr lang="nl-NL" sz="2400" b="0" dirty="0">
              <a:solidFill>
                <a:srgbClr val="FFC000"/>
              </a:solidFill>
            </a:endParaRPr>
          </a:p>
          <a:p>
            <a:r>
              <a:rPr lang="nl-NL" sz="2400" b="0" dirty="0" err="1" smtClean="0">
                <a:solidFill>
                  <a:srgbClr val="FFC000"/>
                </a:solidFill>
              </a:rPr>
              <a:t>Skewness</a:t>
            </a:r>
            <a:r>
              <a:rPr lang="nl-NL" sz="2400" b="0" dirty="0" smtClean="0">
                <a:solidFill>
                  <a:srgbClr val="FFC000"/>
                </a:solidFill>
              </a:rPr>
              <a:t> </a:t>
            </a:r>
            <a:r>
              <a:rPr lang="nl-NL" sz="2400" b="0" dirty="0">
                <a:solidFill>
                  <a:srgbClr val="FFC000"/>
                </a:solidFill>
              </a:rPr>
              <a:t>&gt; 0</a:t>
            </a:r>
          </a:p>
          <a:p>
            <a:r>
              <a:rPr lang="nl-NL" sz="2400" b="0" dirty="0" err="1" smtClean="0">
                <a:solidFill>
                  <a:srgbClr val="FFC000"/>
                </a:solidFill>
              </a:rPr>
              <a:t>Mean</a:t>
            </a:r>
            <a:r>
              <a:rPr lang="nl-NL" sz="2400" b="0" dirty="0" smtClean="0">
                <a:solidFill>
                  <a:srgbClr val="FFC000"/>
                </a:solidFill>
              </a:rPr>
              <a:t> &gt; </a:t>
            </a:r>
            <a:r>
              <a:rPr lang="nl-NL" sz="2400" b="0" dirty="0" err="1" smtClean="0">
                <a:solidFill>
                  <a:srgbClr val="FFC000"/>
                </a:solidFill>
              </a:rPr>
              <a:t>median</a:t>
            </a:r>
            <a:r>
              <a:rPr lang="nl-NL" sz="2400" b="0" dirty="0" smtClean="0">
                <a:solidFill>
                  <a:srgbClr val="FFC000"/>
                </a:solidFill>
              </a:rPr>
              <a:t> &gt; mode</a:t>
            </a:r>
            <a:endParaRPr lang="nl-NL" sz="2400" b="0" dirty="0">
              <a:solidFill>
                <a:srgbClr val="FFC000"/>
              </a:solidFill>
            </a:endParaRPr>
          </a:p>
        </p:txBody>
      </p:sp>
      <p:sp>
        <p:nvSpPr>
          <p:cNvPr id="26" name="Rectangle 35"/>
          <p:cNvSpPr>
            <a:spLocks noChangeArrowheads="1"/>
          </p:cNvSpPr>
          <p:nvPr/>
        </p:nvSpPr>
        <p:spPr bwMode="auto">
          <a:xfrm>
            <a:off x="1967172" y="3903682"/>
            <a:ext cx="4472378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nl-NL" sz="2400" dirty="0" smtClean="0">
                <a:solidFill>
                  <a:srgbClr val="7030A0"/>
                </a:solidFill>
              </a:rPr>
              <a:t>Mode        </a:t>
            </a:r>
            <a:r>
              <a:rPr lang="nl-NL" sz="2400" b="0" dirty="0" err="1" smtClean="0">
                <a:solidFill>
                  <a:srgbClr val="FF0000"/>
                </a:solidFill>
              </a:rPr>
              <a:t>Median</a:t>
            </a:r>
            <a:r>
              <a:rPr lang="nl-NL" sz="2400" b="0" dirty="0" smtClean="0">
                <a:solidFill>
                  <a:srgbClr val="FF0000"/>
                </a:solidFill>
              </a:rPr>
              <a:t>      </a:t>
            </a:r>
            <a:r>
              <a:rPr lang="nl-NL" sz="2400" dirty="0" smtClean="0">
                <a:solidFill>
                  <a:srgbClr val="92D050"/>
                </a:solidFill>
              </a:rPr>
              <a:t>             </a:t>
            </a:r>
            <a:r>
              <a:rPr lang="nl-NL" sz="2400" dirty="0" err="1" smtClean="0">
                <a:solidFill>
                  <a:srgbClr val="92D050"/>
                </a:solidFill>
              </a:rPr>
              <a:t>Mean</a:t>
            </a:r>
            <a:endParaRPr lang="nl-NL" sz="2400" b="0" dirty="0">
              <a:solidFill>
                <a:srgbClr val="7030A0"/>
              </a:solidFill>
            </a:endParaRPr>
          </a:p>
        </p:txBody>
      </p:sp>
      <p:cxnSp>
        <p:nvCxnSpPr>
          <p:cNvPr id="27" name="Straight Arrow Connector 37"/>
          <p:cNvCxnSpPr/>
          <p:nvPr/>
        </p:nvCxnSpPr>
        <p:spPr>
          <a:xfrm rot="10800000" flipV="1">
            <a:off x="2967307" y="4332310"/>
            <a:ext cx="857253" cy="50006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39"/>
          <p:cNvCxnSpPr/>
          <p:nvPr/>
        </p:nvCxnSpPr>
        <p:spPr>
          <a:xfrm rot="10800000" flipV="1">
            <a:off x="3395932" y="4403746"/>
            <a:ext cx="2643208" cy="1071571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42"/>
          <p:cNvCxnSpPr>
            <a:endCxn id="21" idx="14"/>
          </p:cNvCxnSpPr>
          <p:nvPr/>
        </p:nvCxnSpPr>
        <p:spPr>
          <a:xfrm rot="16200000" flipH="1">
            <a:off x="2268003" y="4317231"/>
            <a:ext cx="246064" cy="133346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30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Plots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156" y="1527765"/>
            <a:ext cx="4261447" cy="1698187"/>
          </a:xfr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026" y="3817184"/>
            <a:ext cx="4615835" cy="2646412"/>
          </a:xfrm>
          <a:prstGeom prst="rect">
            <a:avLst/>
          </a:prstGeom>
        </p:spPr>
      </p:pic>
      <p:sp>
        <p:nvSpPr>
          <p:cNvPr id="8" name="Tekstvak 7"/>
          <p:cNvSpPr txBox="1"/>
          <p:nvPr/>
        </p:nvSpPr>
        <p:spPr>
          <a:xfrm>
            <a:off x="5995587" y="3390667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Boxplot</a:t>
            </a:r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5118075" y="6420136"/>
            <a:ext cx="3249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Boxplot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actual</a:t>
            </a:r>
            <a:r>
              <a:rPr lang="nl-NL" dirty="0" smtClean="0"/>
              <a:t> data </a:t>
            </a:r>
            <a:r>
              <a:rPr lang="nl-NL" dirty="0" err="1" smtClean="0"/>
              <a:t>superimposed</a:t>
            </a:r>
            <a:endParaRPr lang="nl-NL" dirty="0"/>
          </a:p>
        </p:txBody>
      </p:sp>
      <p:sp>
        <p:nvSpPr>
          <p:cNvPr id="10" name="Tekstvak 9"/>
          <p:cNvSpPr txBox="1"/>
          <p:nvPr/>
        </p:nvSpPr>
        <p:spPr>
          <a:xfrm>
            <a:off x="645775" y="6420135"/>
            <a:ext cx="4023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Density</a:t>
            </a:r>
            <a:r>
              <a:rPr lang="nl-NL" dirty="0" smtClean="0"/>
              <a:t> plot (</a:t>
            </a:r>
            <a:r>
              <a:rPr lang="nl-NL" dirty="0" err="1" smtClean="0"/>
              <a:t>not</a:t>
            </a:r>
            <a:r>
              <a:rPr lang="nl-NL" dirty="0" smtClean="0"/>
              <a:t> the real data, </a:t>
            </a:r>
            <a:r>
              <a:rPr lang="nl-NL" dirty="0" err="1" smtClean="0"/>
              <a:t>actually</a:t>
            </a:r>
            <a:r>
              <a:rPr lang="nl-NL" dirty="0" smtClean="0"/>
              <a:t> a model!)</a:t>
            </a:r>
            <a:endParaRPr lang="nl-NL" dirty="0"/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372" y="3857311"/>
            <a:ext cx="3607251" cy="2404834"/>
          </a:xfrm>
          <a:prstGeom prst="rect">
            <a:avLst/>
          </a:prstGeom>
        </p:spPr>
      </p:pic>
      <p:sp>
        <p:nvSpPr>
          <p:cNvPr id="12" name="Tekstvak 11"/>
          <p:cNvSpPr txBox="1"/>
          <p:nvPr/>
        </p:nvSpPr>
        <p:spPr>
          <a:xfrm>
            <a:off x="1835696" y="3391544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Histogram</a:t>
            </a:r>
            <a:endParaRPr lang="nl-NL" dirty="0"/>
          </a:p>
        </p:txBody>
      </p:sp>
      <p:pic>
        <p:nvPicPr>
          <p:cNvPr id="13" name="Afbeelding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437" y="1309827"/>
            <a:ext cx="3065840" cy="213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93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2: </a:t>
            </a:r>
            <a:r>
              <a:rPr lang="nl-NL" dirty="0" err="1" smtClean="0"/>
              <a:t>distributions</a:t>
            </a:r>
            <a:r>
              <a:rPr lang="nl-NL" dirty="0" smtClean="0"/>
              <a:t>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6464" y="1484784"/>
            <a:ext cx="7881938" cy="5977021"/>
          </a:xfrm>
        </p:spPr>
        <p:txBody>
          <a:bodyPr/>
          <a:lstStyle/>
          <a:p>
            <a:pPr marL="0" indent="0">
              <a:buNone/>
            </a:pP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Notebook: </a:t>
            </a:r>
            <a:r>
              <a:rPr lang="nl-NL" sz="1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visualizing_distributions</a:t>
            </a:r>
            <a:endParaRPr lang="nl-NL" sz="1400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AutoNum type="arabicPeriod"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AutoNum type="arabicPeriod"/>
            </a:pP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NL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Google Sheets </a:t>
            </a:r>
            <a:r>
              <a:rPr lang="nl-NL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nl-NL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https://bit.ly/3pl32Qb</a:t>
            </a:r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data.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Please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leave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blank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columns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feel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uncomfortable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answering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buAutoNum type="arabicPeriod"/>
            </a:pP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file from 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data</a:t>
            </a:r>
          </a:p>
          <a:p>
            <a:pPr>
              <a:buAutoNum type="arabicPeriod"/>
            </a:pP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Choose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different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the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reports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below:</a:t>
            </a:r>
          </a:p>
          <a:p>
            <a:pPr marL="876300" lvl="1" indent="-342900">
              <a:buFont typeface="+mj-lt"/>
              <a:buAutoNum type="arabicPeriod"/>
            </a:pP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Measures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variation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central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tendency</a:t>
            </a:r>
            <a:endParaRPr lang="nl-NL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76300" lvl="1" indent="-342900">
              <a:buFont typeface="+mj-lt"/>
              <a:buAutoNum type="arabicPeriod"/>
            </a:pPr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Boxplot</a:t>
            </a: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76300" lvl="1" indent="-342900">
              <a:buFont typeface="+mj-lt"/>
              <a:buAutoNum type="arabicPeriod"/>
            </a:pP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Histogram</a:t>
            </a:r>
          </a:p>
          <a:p>
            <a:pPr marL="876300" lvl="1" indent="-342900">
              <a:buFont typeface="+mj-lt"/>
              <a:buAutoNum type="arabicPeriod"/>
            </a:pP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Density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plot</a:t>
            </a:r>
          </a:p>
          <a:p>
            <a:pPr marL="876300" lvl="1" indent="-342900">
              <a:buFont typeface="+mj-lt"/>
              <a:buAutoNum type="arabicPeriod"/>
            </a:pP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Violin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plot</a:t>
            </a:r>
          </a:p>
          <a:p>
            <a:pPr marL="400050">
              <a:buFont typeface="+mj-lt"/>
              <a:buAutoNum type="arabicPeriod"/>
            </a:pP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the variables,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modality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skewness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outliers</a:t>
            </a:r>
            <a:endParaRPr lang="nl-N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Notes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Seaborn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visualizations</a:t>
            </a:r>
            <a:endParaRPr lang="nl-N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give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endParaRPr lang="nl-N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 the data points in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visualizations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Extra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challenge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investigate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relations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variables (we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continue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this next week)</a:t>
            </a:r>
          </a:p>
          <a:p>
            <a:pPr marL="0" indent="0">
              <a:buNone/>
            </a:pPr>
            <a:endParaRPr lang="nl-N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124741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Image credit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677656"/>
          </a:xfrm>
        </p:spPr>
        <p:txBody>
          <a:bodyPr/>
          <a:lstStyle/>
          <a:p>
            <a:r>
              <a:rPr lang="nl-NL" sz="2400" dirty="0" err="1" smtClean="0"/>
              <a:t>Fitbit</a:t>
            </a:r>
            <a:r>
              <a:rPr lang="nl-NL" sz="2400" dirty="0" smtClean="0"/>
              <a:t> </a:t>
            </a:r>
            <a:r>
              <a:rPr lang="nl-NL" sz="2400" dirty="0" err="1" smtClean="0"/>
              <a:t>by</a:t>
            </a:r>
            <a:r>
              <a:rPr lang="nl-NL" sz="2400" dirty="0" smtClean="0"/>
              <a:t> eVidaSana.com (CC-BY)</a:t>
            </a:r>
          </a:p>
          <a:p>
            <a:r>
              <a:rPr lang="nl-NL" sz="2400" dirty="0" smtClean="0"/>
              <a:t>France </a:t>
            </a:r>
            <a:r>
              <a:rPr lang="nl-NL" sz="2400" dirty="0" err="1" smtClean="0"/>
              <a:t>by</a:t>
            </a:r>
            <a:r>
              <a:rPr lang="nl-NL" sz="2400" dirty="0" smtClean="0"/>
              <a:t> </a:t>
            </a:r>
            <a:r>
              <a:rPr lang="nl-NL" sz="2400" dirty="0" err="1" smtClean="0"/>
              <a:t>Historicair</a:t>
            </a:r>
            <a:r>
              <a:rPr lang="nl-NL" sz="2400" dirty="0" smtClean="0"/>
              <a:t> (PD)</a:t>
            </a:r>
          </a:p>
          <a:p>
            <a:r>
              <a:rPr lang="nl-NL" sz="2400" dirty="0" smtClean="0"/>
              <a:t>Random </a:t>
            </a:r>
            <a:r>
              <a:rPr lang="nl-NL" sz="2400" dirty="0" err="1" smtClean="0"/>
              <a:t>Forest</a:t>
            </a:r>
            <a:r>
              <a:rPr lang="nl-NL" sz="2400" dirty="0" smtClean="0"/>
              <a:t> </a:t>
            </a:r>
            <a:r>
              <a:rPr lang="nl-NL" sz="2400" dirty="0" err="1" smtClean="0"/>
              <a:t>by</a:t>
            </a:r>
            <a:r>
              <a:rPr lang="nl-NL" sz="2400" dirty="0" smtClean="0"/>
              <a:t> </a:t>
            </a:r>
            <a:r>
              <a:rPr lang="nl-NL" sz="2400" dirty="0" err="1" smtClean="0"/>
              <a:t>Venkata</a:t>
            </a:r>
            <a:r>
              <a:rPr lang="nl-NL" sz="2400" dirty="0" smtClean="0"/>
              <a:t> </a:t>
            </a:r>
            <a:r>
              <a:rPr lang="nl-NL" sz="2400" dirty="0" err="1" smtClean="0"/>
              <a:t>Jagannath</a:t>
            </a:r>
            <a:r>
              <a:rPr lang="nl-NL" sz="2400" dirty="0" smtClean="0"/>
              <a:t> (CC-BY-SA)</a:t>
            </a:r>
          </a:p>
          <a:p>
            <a:r>
              <a:rPr lang="nl-NL" sz="2400" dirty="0" err="1" smtClean="0"/>
              <a:t>Boxplot</a:t>
            </a:r>
            <a:r>
              <a:rPr lang="nl-NL" sz="2400" dirty="0" smtClean="0"/>
              <a:t> </a:t>
            </a:r>
            <a:r>
              <a:rPr lang="nl-NL" sz="2400" dirty="0" err="1" smtClean="0"/>
              <a:t>by</a:t>
            </a:r>
            <a:r>
              <a:rPr lang="nl-NL" sz="2400" dirty="0" smtClean="0"/>
              <a:t> Ruediger85 (CC-BY-SA)</a:t>
            </a:r>
          </a:p>
          <a:p>
            <a:r>
              <a:rPr lang="nl-NL" sz="2400" dirty="0" err="1" smtClean="0"/>
              <a:t>Density</a:t>
            </a:r>
            <a:r>
              <a:rPr lang="nl-NL" sz="2400" dirty="0" smtClean="0"/>
              <a:t> plot </a:t>
            </a:r>
            <a:r>
              <a:rPr lang="nl-NL" sz="2400" dirty="0" err="1" smtClean="0"/>
              <a:t>by</a:t>
            </a:r>
            <a:r>
              <a:rPr lang="nl-NL" sz="2400" dirty="0" smtClean="0"/>
              <a:t> Jake (CC-BY)</a:t>
            </a:r>
          </a:p>
          <a:p>
            <a:r>
              <a:rPr lang="nl-NL" sz="2400" dirty="0" err="1" smtClean="0"/>
              <a:t>Normal</a:t>
            </a:r>
            <a:r>
              <a:rPr lang="nl-NL" sz="2400" dirty="0" smtClean="0"/>
              <a:t> </a:t>
            </a:r>
            <a:r>
              <a:rPr lang="nl-NL" sz="2400" dirty="0" err="1" smtClean="0"/>
              <a:t>distribution</a:t>
            </a:r>
            <a:r>
              <a:rPr lang="nl-NL" sz="2400" dirty="0" smtClean="0"/>
              <a:t> </a:t>
            </a:r>
            <a:r>
              <a:rPr lang="nl-NL" sz="2400" dirty="0" err="1" smtClean="0"/>
              <a:t>by</a:t>
            </a:r>
            <a:r>
              <a:rPr lang="nl-NL" sz="2400" dirty="0" smtClean="0"/>
              <a:t> </a:t>
            </a:r>
            <a:r>
              <a:rPr lang="nl-NL" sz="2400" dirty="0" err="1" smtClean="0"/>
              <a:t>Heds</a:t>
            </a:r>
            <a:r>
              <a:rPr lang="nl-NL" sz="2400" dirty="0" smtClean="0"/>
              <a:t> 1 (PD)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88219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My background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278094"/>
          </a:xfrm>
        </p:spPr>
        <p:txBody>
          <a:bodyPr/>
          <a:lstStyle/>
          <a:p>
            <a:r>
              <a:rPr lang="nl-NL" sz="2000" dirty="0" smtClean="0"/>
              <a:t>BSc in AI, MSc in </a:t>
            </a:r>
            <a:r>
              <a:rPr lang="nl-NL" sz="2000" dirty="0" err="1" smtClean="0"/>
              <a:t>Cognitive</a:t>
            </a:r>
            <a:r>
              <a:rPr lang="nl-NL" sz="2000" dirty="0" smtClean="0"/>
              <a:t> </a:t>
            </a:r>
            <a:r>
              <a:rPr lang="nl-NL" sz="2000" dirty="0" err="1" smtClean="0"/>
              <a:t>neuroscience</a:t>
            </a:r>
            <a:r>
              <a:rPr lang="nl-NL" sz="2000" dirty="0" smtClean="0"/>
              <a:t>, course at London School of </a:t>
            </a:r>
            <a:r>
              <a:rPr lang="nl-NL" sz="2000" dirty="0" err="1" smtClean="0"/>
              <a:t>Economics</a:t>
            </a:r>
            <a:endParaRPr lang="nl-NL" sz="2000" dirty="0" smtClean="0"/>
          </a:p>
          <a:p>
            <a:endParaRPr lang="nl-NL" sz="2000" dirty="0"/>
          </a:p>
          <a:p>
            <a:r>
              <a:rPr lang="nl-NL" sz="2000" dirty="0" smtClean="0"/>
              <a:t>Market research</a:t>
            </a:r>
          </a:p>
          <a:p>
            <a:endParaRPr lang="nl-NL" sz="2000" dirty="0"/>
          </a:p>
          <a:p>
            <a:r>
              <a:rPr lang="nl-NL" sz="2000" dirty="0" smtClean="0"/>
              <a:t>PubLab: </a:t>
            </a:r>
            <a:r>
              <a:rPr lang="nl-NL" sz="2000" dirty="0" err="1" smtClean="0"/>
              <a:t>methodological</a:t>
            </a:r>
            <a:r>
              <a:rPr lang="nl-NL" sz="2000" dirty="0" smtClean="0"/>
              <a:t>/</a:t>
            </a:r>
            <a:r>
              <a:rPr lang="nl-NL" sz="2000" dirty="0" err="1" smtClean="0"/>
              <a:t>statistical</a:t>
            </a:r>
            <a:r>
              <a:rPr lang="nl-NL" sz="2000" dirty="0" smtClean="0"/>
              <a:t> </a:t>
            </a:r>
            <a:r>
              <a:rPr lang="nl-NL" sz="2000" dirty="0" err="1" smtClean="0"/>
              <a:t>adviser</a:t>
            </a:r>
            <a:endParaRPr lang="nl-NL" sz="2000" dirty="0" smtClean="0"/>
          </a:p>
          <a:p>
            <a:endParaRPr lang="nl-NL" sz="2000" dirty="0"/>
          </a:p>
          <a:p>
            <a:r>
              <a:rPr lang="nl-NL" sz="2000" dirty="0" smtClean="0"/>
              <a:t>Interest: </a:t>
            </a:r>
            <a:r>
              <a:rPr lang="nl-NL" sz="2000" dirty="0" err="1" smtClean="0"/>
              <a:t>understanding</a:t>
            </a:r>
            <a:r>
              <a:rPr lang="nl-NL" sz="2000" dirty="0" smtClean="0"/>
              <a:t> human </a:t>
            </a:r>
            <a:r>
              <a:rPr lang="nl-NL" sz="2000" dirty="0" err="1" smtClean="0"/>
              <a:t>behavior</a:t>
            </a:r>
            <a:r>
              <a:rPr lang="nl-NL" sz="2000" dirty="0" smtClean="0"/>
              <a:t> </a:t>
            </a:r>
            <a:r>
              <a:rPr lang="nl-NL" sz="2000" dirty="0" err="1" smtClean="0"/>
              <a:t>through</a:t>
            </a:r>
            <a:r>
              <a:rPr lang="nl-NL" sz="2000" dirty="0" smtClean="0"/>
              <a:t> </a:t>
            </a:r>
            <a:r>
              <a:rPr lang="nl-NL" sz="2000" dirty="0" err="1" smtClean="0"/>
              <a:t>statistics</a:t>
            </a:r>
            <a:r>
              <a:rPr lang="nl-NL" sz="2000" dirty="0" smtClean="0"/>
              <a:t> </a:t>
            </a:r>
            <a:r>
              <a:rPr lang="nl-NL" sz="2000" dirty="0" err="1" smtClean="0"/>
              <a:t>and</a:t>
            </a:r>
            <a:r>
              <a:rPr lang="nl-NL" sz="2000" dirty="0" smtClean="0"/>
              <a:t> machine </a:t>
            </a:r>
            <a:r>
              <a:rPr lang="nl-NL" sz="2000" dirty="0" err="1" smtClean="0"/>
              <a:t>learning</a:t>
            </a:r>
            <a:endParaRPr lang="nl-NL" sz="2000" dirty="0"/>
          </a:p>
          <a:p>
            <a:endParaRPr lang="nl-NL" sz="2000" dirty="0" smtClean="0"/>
          </a:p>
          <a:p>
            <a:r>
              <a:rPr lang="nl-NL" sz="2000" dirty="0" err="1" smtClean="0"/>
              <a:t>Please</a:t>
            </a:r>
            <a:r>
              <a:rPr lang="nl-NL" sz="2000" dirty="0" smtClean="0"/>
              <a:t> </a:t>
            </a:r>
            <a:r>
              <a:rPr lang="nl-NL" sz="2000" dirty="0" err="1" smtClean="0"/>
              <a:t>use</a:t>
            </a:r>
            <a:r>
              <a:rPr lang="nl-NL" sz="2000" dirty="0" smtClean="0"/>
              <a:t> Teams </a:t>
            </a:r>
            <a:r>
              <a:rPr lang="nl-NL" sz="2000" dirty="0" err="1" smtClean="0"/>
              <a:t>channel</a:t>
            </a:r>
            <a:r>
              <a:rPr lang="nl-NL" sz="2000" dirty="0" smtClean="0"/>
              <a:t> for </a:t>
            </a:r>
            <a:r>
              <a:rPr lang="nl-NL" sz="2000" dirty="0" err="1" smtClean="0"/>
              <a:t>questions</a:t>
            </a:r>
            <a:r>
              <a:rPr lang="nl-NL" sz="2000" dirty="0" smtClean="0"/>
              <a:t> more </a:t>
            </a:r>
            <a:r>
              <a:rPr lang="nl-NL" sz="2000" dirty="0" err="1" smtClean="0"/>
              <a:t>people</a:t>
            </a:r>
            <a:r>
              <a:rPr lang="nl-NL" sz="2000" dirty="0" smtClean="0"/>
              <a:t> </a:t>
            </a:r>
            <a:r>
              <a:rPr lang="nl-NL" sz="2000" dirty="0" err="1" smtClean="0"/>
              <a:t>might</a:t>
            </a:r>
            <a:r>
              <a:rPr lang="nl-NL" sz="2000" dirty="0" smtClean="0"/>
              <a:t> have, </a:t>
            </a:r>
            <a:r>
              <a:rPr lang="nl-NL" sz="2000" dirty="0" err="1" smtClean="0"/>
              <a:t>and</a:t>
            </a:r>
            <a:r>
              <a:rPr lang="nl-NL" sz="2000" dirty="0" smtClean="0"/>
              <a:t> e-mail for personal </a:t>
            </a:r>
            <a:r>
              <a:rPr lang="nl-NL" sz="2000" dirty="0" err="1" smtClean="0"/>
              <a:t>questions</a:t>
            </a:r>
            <a:r>
              <a:rPr lang="nl-NL" sz="2000" dirty="0" smtClean="0"/>
              <a:t> (</a:t>
            </a:r>
            <a:r>
              <a:rPr lang="nl-NL" sz="2000" dirty="0" err="1" smtClean="0"/>
              <a:t>not</a:t>
            </a:r>
            <a:r>
              <a:rPr lang="nl-NL" sz="2000" dirty="0" smtClean="0"/>
              <a:t> chat)</a:t>
            </a:r>
            <a:endParaRPr lang="nl-NL" sz="20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3212976"/>
            <a:ext cx="2473677" cy="82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1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Schedule</a:t>
            </a:r>
            <a:endParaRPr lang="nl-NL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6699236"/>
              </p:ext>
            </p:extLst>
          </p:nvPr>
        </p:nvGraphicFramePr>
        <p:xfrm>
          <a:off x="762000" y="1340768"/>
          <a:ext cx="7881938" cy="258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0969">
                  <a:extLst>
                    <a:ext uri="{9D8B030D-6E8A-4147-A177-3AD203B41FA5}">
                      <a16:colId xmlns:a16="http://schemas.microsoft.com/office/drawing/2014/main" val="3371091441"/>
                    </a:ext>
                  </a:extLst>
                </a:gridCol>
                <a:gridCol w="3940969">
                  <a:extLst>
                    <a:ext uri="{9D8B030D-6E8A-4147-A177-3AD203B41FA5}">
                      <a16:colId xmlns:a16="http://schemas.microsoft.com/office/drawing/2014/main" val="19969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Wednesday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644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Course </a:t>
                      </a:r>
                      <a:r>
                        <a:rPr lang="nl-NL" dirty="0" err="1" smtClean="0"/>
                        <a:t>overview</a:t>
                      </a:r>
                      <a:r>
                        <a:rPr lang="nl-NL" dirty="0" smtClean="0"/>
                        <a:t> &amp;</a:t>
                      </a:r>
                      <a:r>
                        <a:rPr lang="nl-NL" baseline="0" dirty="0" smtClean="0"/>
                        <a:t> data cleaning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14:00-14:45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106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Short break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14:45-14:50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094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Exercise</a:t>
                      </a:r>
                      <a:r>
                        <a:rPr lang="nl-NL" dirty="0" smtClean="0"/>
                        <a:t> 1 + solution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14:50-15:45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564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Break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15:45-16:00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003721"/>
                  </a:ext>
                </a:extLst>
              </a:tr>
              <a:tr h="316731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Distributions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16:00-16:30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576621"/>
                  </a:ext>
                </a:extLst>
              </a:tr>
              <a:tr h="316731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Exercise</a:t>
                      </a:r>
                      <a:r>
                        <a:rPr lang="nl-NL" baseline="0" dirty="0" smtClean="0"/>
                        <a:t> 2 + solution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16:30</a:t>
                      </a:r>
                      <a:r>
                        <a:rPr lang="nl-NL" baseline="0" dirty="0" smtClean="0"/>
                        <a:t>- (ca) 17:30/17:45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200721"/>
                  </a:ext>
                </a:extLst>
              </a:tr>
            </a:tbl>
          </a:graphicData>
        </a:graphic>
      </p:graphicFrame>
      <p:graphicFrame>
        <p:nvGraphicFramePr>
          <p:cNvPr id="5" name="Tijdelijke aanduiding voor inhoud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1499478"/>
              </p:ext>
            </p:extLst>
          </p:nvPr>
        </p:nvGraphicFramePr>
        <p:xfrm>
          <a:off x="728193" y="4100397"/>
          <a:ext cx="7915746" cy="2573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7873">
                  <a:extLst>
                    <a:ext uri="{9D8B030D-6E8A-4147-A177-3AD203B41FA5}">
                      <a16:colId xmlns:a16="http://schemas.microsoft.com/office/drawing/2014/main" val="3371091441"/>
                    </a:ext>
                  </a:extLst>
                </a:gridCol>
                <a:gridCol w="3957873">
                  <a:extLst>
                    <a:ext uri="{9D8B030D-6E8A-4147-A177-3AD203B41FA5}">
                      <a16:colId xmlns:a16="http://schemas.microsoft.com/office/drawing/2014/main" val="19969068"/>
                    </a:ext>
                  </a:extLst>
                </a:gridCol>
              </a:tblGrid>
              <a:tr h="368437">
                <a:tc>
                  <a:txBody>
                    <a:bodyPr/>
                    <a:lstStyle/>
                    <a:p>
                      <a:r>
                        <a:rPr lang="nl-NL" dirty="0" smtClean="0"/>
                        <a:t>Friday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644146"/>
                  </a:ext>
                </a:extLst>
              </a:tr>
              <a:tr h="368437">
                <a:tc>
                  <a:txBody>
                    <a:bodyPr/>
                    <a:lstStyle/>
                    <a:p>
                      <a:r>
                        <a:rPr lang="nl-NL" dirty="0" smtClean="0"/>
                        <a:t>Course </a:t>
                      </a:r>
                      <a:r>
                        <a:rPr lang="nl-NL" dirty="0" err="1" smtClean="0"/>
                        <a:t>overview</a:t>
                      </a:r>
                      <a:r>
                        <a:rPr lang="nl-NL" dirty="0" smtClean="0"/>
                        <a:t> &amp;</a:t>
                      </a:r>
                      <a:r>
                        <a:rPr lang="nl-NL" baseline="0" dirty="0" smtClean="0"/>
                        <a:t> data cleaning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9:30-10:15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106563"/>
                  </a:ext>
                </a:extLst>
              </a:tr>
              <a:tr h="368437">
                <a:tc>
                  <a:txBody>
                    <a:bodyPr/>
                    <a:lstStyle/>
                    <a:p>
                      <a:r>
                        <a:rPr lang="nl-NL" dirty="0" smtClean="0"/>
                        <a:t>Short</a:t>
                      </a:r>
                      <a:r>
                        <a:rPr lang="nl-NL" baseline="0" dirty="0" smtClean="0"/>
                        <a:t> break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10:15-10:20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094668"/>
                  </a:ext>
                </a:extLst>
              </a:tr>
              <a:tr h="368437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Exercise</a:t>
                      </a:r>
                      <a:r>
                        <a:rPr lang="nl-NL" dirty="0" smtClean="0"/>
                        <a:t> 1 + solution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10:25-11:15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564638"/>
                  </a:ext>
                </a:extLst>
              </a:tr>
              <a:tr h="368437">
                <a:tc>
                  <a:txBody>
                    <a:bodyPr/>
                    <a:lstStyle/>
                    <a:p>
                      <a:r>
                        <a:rPr lang="nl-NL" dirty="0" smtClean="0"/>
                        <a:t>Break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11:15-11:30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003721"/>
                  </a:ext>
                </a:extLst>
              </a:tr>
              <a:tr h="363389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Distributions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11:30-12:00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576621"/>
                  </a:ext>
                </a:extLst>
              </a:tr>
              <a:tr h="363389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Exercise</a:t>
                      </a:r>
                      <a:r>
                        <a:rPr lang="nl-NL" baseline="0" dirty="0" smtClean="0"/>
                        <a:t> 2 + solution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12:00- (ca)</a:t>
                      </a:r>
                      <a:r>
                        <a:rPr lang="nl-NL" baseline="0" dirty="0" smtClean="0"/>
                        <a:t> 13:00/13:15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200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1771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115246"/>
          </a:xfrm>
        </p:spPr>
        <p:txBody>
          <a:bodyPr/>
          <a:lstStyle/>
          <a:p>
            <a:r>
              <a:rPr lang="nl-NL" sz="2400" dirty="0" err="1" smtClean="0">
                <a:solidFill>
                  <a:schemeClr val="tx1"/>
                </a:solidFill>
              </a:rPr>
              <a:t>Example</a:t>
            </a:r>
            <a:endParaRPr lang="nl-NL" sz="2400" dirty="0" smtClean="0">
              <a:solidFill>
                <a:schemeClr val="tx1"/>
              </a:solidFill>
            </a:endParaRPr>
          </a:p>
          <a:p>
            <a:endParaRPr lang="nl-NL" sz="2400" dirty="0"/>
          </a:p>
          <a:p>
            <a:r>
              <a:rPr lang="nl-NL" sz="2400" dirty="0" smtClean="0"/>
              <a:t>Course </a:t>
            </a:r>
            <a:r>
              <a:rPr lang="nl-NL" sz="2400" dirty="0" err="1" smtClean="0"/>
              <a:t>overview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Data cleaning </a:t>
            </a:r>
            <a:r>
              <a:rPr lang="nl-NL" sz="2400" dirty="0" err="1" smtClean="0"/>
              <a:t>and</a:t>
            </a:r>
            <a:r>
              <a:rPr lang="nl-NL" sz="2400" dirty="0" smtClean="0"/>
              <a:t> ‘</a:t>
            </a:r>
            <a:r>
              <a:rPr lang="nl-NL" sz="2400" dirty="0" err="1" smtClean="0"/>
              <a:t>munging</a:t>
            </a:r>
            <a:r>
              <a:rPr lang="nl-NL" sz="2400" dirty="0" smtClean="0"/>
              <a:t>’</a:t>
            </a:r>
          </a:p>
          <a:p>
            <a:endParaRPr lang="nl-NL" sz="2400" dirty="0" smtClean="0"/>
          </a:p>
          <a:p>
            <a:r>
              <a:rPr lang="nl-NL" sz="2400" dirty="0" err="1" smtClean="0"/>
              <a:t>Distributions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Sampling </a:t>
            </a:r>
            <a:r>
              <a:rPr lang="nl-NL" sz="2400" dirty="0" err="1" smtClean="0"/>
              <a:t>and</a:t>
            </a:r>
            <a:r>
              <a:rPr lang="nl-NL" sz="2400" dirty="0" smtClean="0"/>
              <a:t> the </a:t>
            </a:r>
            <a:r>
              <a:rPr lang="nl-NL" sz="2400" dirty="0" err="1" smtClean="0"/>
              <a:t>normal</a:t>
            </a:r>
            <a:r>
              <a:rPr lang="nl-NL" sz="2400" dirty="0" smtClean="0"/>
              <a:t> </a:t>
            </a:r>
            <a:r>
              <a:rPr lang="nl-NL" sz="2400" dirty="0" err="1" smtClean="0"/>
              <a:t>distribution</a:t>
            </a:r>
            <a:endParaRPr lang="nl-NL" sz="2400" dirty="0" smtClean="0"/>
          </a:p>
          <a:p>
            <a:endParaRPr lang="nl-NL" sz="2000" dirty="0" smtClean="0"/>
          </a:p>
          <a:p>
            <a:endParaRPr lang="nl-NL" sz="2000" dirty="0"/>
          </a:p>
          <a:p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428602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34931"/>
            <a:ext cx="6172200" cy="954107"/>
          </a:xfrm>
        </p:spPr>
        <p:txBody>
          <a:bodyPr/>
          <a:lstStyle/>
          <a:p>
            <a:r>
              <a:rPr lang="nl-NL" sz="2800" dirty="0" err="1" smtClean="0"/>
              <a:t>Example</a:t>
            </a:r>
            <a:r>
              <a:rPr lang="nl-NL" sz="2800" dirty="0" smtClean="0"/>
              <a:t>: </a:t>
            </a:r>
            <a:r>
              <a:rPr lang="nl-NL" sz="2800" dirty="0" err="1" smtClean="0"/>
              <a:t>modelling</a:t>
            </a:r>
            <a:r>
              <a:rPr lang="nl-NL" sz="2800" dirty="0" smtClean="0"/>
              <a:t> </a:t>
            </a:r>
            <a:r>
              <a:rPr lang="nl-NL" sz="2800" dirty="0" err="1" smtClean="0"/>
              <a:t>activity</a:t>
            </a:r>
            <a:r>
              <a:rPr lang="nl-NL" sz="2800" dirty="0" smtClean="0"/>
              <a:t> </a:t>
            </a:r>
            <a:r>
              <a:rPr lang="nl-NL" sz="2800" dirty="0" err="1" smtClean="0"/>
              <a:t>tracker</a:t>
            </a:r>
            <a:r>
              <a:rPr lang="nl-NL" sz="2800" dirty="0" smtClean="0"/>
              <a:t> </a:t>
            </a:r>
            <a:r>
              <a:rPr lang="nl-NL" sz="2800" dirty="0" err="1" smtClean="0"/>
              <a:t>usage</a:t>
            </a:r>
            <a:r>
              <a:rPr lang="nl-NL" sz="2800" dirty="0" smtClean="0"/>
              <a:t> </a:t>
            </a:r>
            <a:r>
              <a:rPr lang="nl-NL" sz="2800" dirty="0" err="1" smtClean="0"/>
              <a:t>with</a:t>
            </a:r>
            <a:r>
              <a:rPr lang="nl-NL" sz="2800" dirty="0" smtClean="0"/>
              <a:t> Random </a:t>
            </a:r>
            <a:r>
              <a:rPr lang="nl-NL" sz="2800" dirty="0" err="1" smtClean="0"/>
              <a:t>Forest</a:t>
            </a:r>
            <a:endParaRPr lang="nl-NL" sz="2800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00808"/>
            <a:ext cx="3983360" cy="1297213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072" y="1589877"/>
            <a:ext cx="1770611" cy="1656184"/>
          </a:xfrm>
          <a:prstGeom prst="rect">
            <a:avLst/>
          </a:prstGeom>
        </p:spPr>
      </p:pic>
      <p:pic>
        <p:nvPicPr>
          <p:cNvPr id="10" name="Tijdelijke aanduiding voor inhoud 9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944" y="1553338"/>
            <a:ext cx="1729263" cy="1729263"/>
          </a:xfr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89647"/>
            <a:ext cx="3492897" cy="2619672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4" r="8068"/>
          <a:stretch/>
        </p:blipFill>
        <p:spPr>
          <a:xfrm>
            <a:off x="539552" y="3613427"/>
            <a:ext cx="4104456" cy="2772113"/>
          </a:xfrm>
          <a:prstGeom prst="rect">
            <a:avLst/>
          </a:prstGeom>
        </p:spPr>
      </p:pic>
      <p:sp>
        <p:nvSpPr>
          <p:cNvPr id="13" name="Tekstvak 12"/>
          <p:cNvSpPr txBox="1"/>
          <p:nvPr/>
        </p:nvSpPr>
        <p:spPr>
          <a:xfrm>
            <a:off x="865656" y="3114869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hlinkClick r:id="rId7"/>
              </a:rPr>
              <a:t>JMIR paper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5364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 data </a:t>
            </a:r>
            <a:r>
              <a:rPr lang="nl-NL" dirty="0" err="1" smtClean="0"/>
              <a:t>science</a:t>
            </a:r>
            <a:r>
              <a:rPr lang="nl-NL" dirty="0" smtClean="0"/>
              <a:t> </a:t>
            </a:r>
            <a:r>
              <a:rPr lang="nl-NL" dirty="0" err="1" smtClean="0"/>
              <a:t>cycle</a:t>
            </a:r>
            <a:endParaRPr lang="nl-NL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11085034"/>
              </p:ext>
            </p:extLst>
          </p:nvPr>
        </p:nvGraphicFramePr>
        <p:xfrm>
          <a:off x="971600" y="1884771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3" r="11672"/>
          <a:stretch/>
        </p:blipFill>
        <p:spPr>
          <a:xfrm>
            <a:off x="6235146" y="3612963"/>
            <a:ext cx="2512644" cy="1656184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8"/>
          <a:srcRect l="-1" r="37188" b="45147"/>
          <a:stretch/>
        </p:blipFill>
        <p:spPr>
          <a:xfrm>
            <a:off x="5585036" y="1465106"/>
            <a:ext cx="1599982" cy="955782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 rotWithShape="1">
          <a:blip r:embed="rId9"/>
          <a:srcRect r="31827"/>
          <a:stretch/>
        </p:blipFill>
        <p:spPr>
          <a:xfrm>
            <a:off x="7622424" y="1348655"/>
            <a:ext cx="1216619" cy="1072233"/>
          </a:xfrm>
          <a:prstGeom prst="rect">
            <a:avLst/>
          </a:prstGeom>
        </p:spPr>
      </p:pic>
      <p:sp>
        <p:nvSpPr>
          <p:cNvPr id="10" name="Pijl-rechts 9"/>
          <p:cNvSpPr/>
          <p:nvPr/>
        </p:nvSpPr>
        <p:spPr bwMode="auto">
          <a:xfrm>
            <a:off x="7208778" y="1676467"/>
            <a:ext cx="490020" cy="41660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 rotWithShape="1">
          <a:blip r:embed="rId10"/>
          <a:srcRect b="36783"/>
          <a:stretch/>
        </p:blipFill>
        <p:spPr>
          <a:xfrm>
            <a:off x="2922778" y="5845211"/>
            <a:ext cx="2310360" cy="680104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4" y="3789040"/>
            <a:ext cx="1632182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38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Course </a:t>
            </a:r>
            <a:r>
              <a:rPr lang="nl-NL" dirty="0" err="1" smtClean="0"/>
              <a:t>overview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6173998"/>
          </a:xfrm>
        </p:spPr>
        <p:txBody>
          <a:bodyPr/>
          <a:lstStyle/>
          <a:p>
            <a:r>
              <a:rPr lang="nl-NL" sz="2000" dirty="0" err="1" smtClean="0"/>
              <a:t>Similar</a:t>
            </a:r>
            <a:r>
              <a:rPr lang="nl-NL" sz="2000" dirty="0"/>
              <a:t> </a:t>
            </a:r>
            <a:r>
              <a:rPr lang="nl-NL" sz="2000" dirty="0" smtClean="0"/>
              <a:t>set-up </a:t>
            </a:r>
            <a:r>
              <a:rPr lang="nl-NL" sz="2000" dirty="0" err="1" smtClean="0"/>
              <a:t>to</a:t>
            </a:r>
            <a:r>
              <a:rPr lang="nl-NL" sz="2000" dirty="0" smtClean="0"/>
              <a:t> Fundamentals of Data Science</a:t>
            </a:r>
          </a:p>
          <a:p>
            <a:endParaRPr lang="nl-NL" sz="2000" dirty="0" smtClean="0"/>
          </a:p>
          <a:p>
            <a:r>
              <a:rPr lang="nl-NL" sz="2000" dirty="0" smtClean="0"/>
              <a:t>Portfolio of </a:t>
            </a:r>
            <a:r>
              <a:rPr lang="nl-NL" sz="2000" dirty="0" err="1" smtClean="0"/>
              <a:t>weekly</a:t>
            </a:r>
            <a:r>
              <a:rPr lang="nl-NL" sz="2000" dirty="0" smtClean="0"/>
              <a:t> </a:t>
            </a:r>
            <a:r>
              <a:rPr lang="nl-NL" sz="2000" dirty="0" err="1" smtClean="0"/>
              <a:t>assignments</a:t>
            </a:r>
            <a:endParaRPr lang="nl-NL" sz="2000" dirty="0"/>
          </a:p>
          <a:p>
            <a:endParaRPr lang="nl-NL" sz="2000" dirty="0" smtClean="0"/>
          </a:p>
          <a:p>
            <a:r>
              <a:rPr lang="nl-NL" sz="2000" dirty="0" err="1" smtClean="0"/>
              <a:t>Final</a:t>
            </a:r>
            <a:r>
              <a:rPr lang="nl-NL" sz="2000" dirty="0" smtClean="0"/>
              <a:t> </a:t>
            </a:r>
            <a:r>
              <a:rPr lang="nl-NL" sz="2000" dirty="0" err="1" smtClean="0"/>
              <a:t>assignment</a:t>
            </a:r>
            <a:r>
              <a:rPr lang="nl-NL" sz="2000" dirty="0" smtClean="0"/>
              <a:t>: building a </a:t>
            </a:r>
            <a:r>
              <a:rPr lang="nl-NL" sz="2000" dirty="0" err="1" smtClean="0"/>
              <a:t>predictive</a:t>
            </a:r>
            <a:r>
              <a:rPr lang="nl-NL" sz="2000" dirty="0" smtClean="0"/>
              <a:t> model</a:t>
            </a:r>
          </a:p>
          <a:p>
            <a:endParaRPr lang="nl-NL" sz="2000" dirty="0"/>
          </a:p>
          <a:p>
            <a:r>
              <a:rPr lang="nl-NL" sz="2000" dirty="0" err="1" smtClean="0"/>
              <a:t>Please</a:t>
            </a:r>
            <a:r>
              <a:rPr lang="nl-NL" sz="2000" dirty="0" smtClean="0"/>
              <a:t> post </a:t>
            </a:r>
            <a:r>
              <a:rPr lang="nl-NL" sz="2000" dirty="0" err="1" smtClean="0"/>
              <a:t>your</a:t>
            </a:r>
            <a:r>
              <a:rPr lang="nl-NL" sz="2000" dirty="0" smtClean="0"/>
              <a:t> </a:t>
            </a:r>
            <a:r>
              <a:rPr lang="nl-NL" sz="2000" dirty="0" err="1" smtClean="0"/>
              <a:t>exercises</a:t>
            </a:r>
            <a:r>
              <a:rPr lang="nl-NL" sz="2000" dirty="0" smtClean="0"/>
              <a:t> on Teams (link </a:t>
            </a:r>
            <a:r>
              <a:rPr lang="nl-NL" sz="2000" dirty="0" err="1" smtClean="0"/>
              <a:t>to</a:t>
            </a:r>
            <a:r>
              <a:rPr lang="nl-NL" sz="2000" dirty="0" smtClean="0"/>
              <a:t> </a:t>
            </a:r>
            <a:r>
              <a:rPr lang="nl-NL" sz="2000" dirty="0" err="1" smtClean="0"/>
              <a:t>your</a:t>
            </a:r>
            <a:r>
              <a:rPr lang="nl-NL" sz="2000" dirty="0" smtClean="0"/>
              <a:t> solution on GitHub)</a:t>
            </a:r>
          </a:p>
          <a:p>
            <a:endParaRPr lang="nl-NL" sz="2000" dirty="0"/>
          </a:p>
          <a:p>
            <a:r>
              <a:rPr lang="nl-NL" sz="2000" dirty="0" err="1" smtClean="0"/>
              <a:t>Note</a:t>
            </a:r>
            <a:r>
              <a:rPr lang="nl-NL" sz="2000" dirty="0" smtClean="0"/>
              <a:t>: slides </a:t>
            </a:r>
            <a:r>
              <a:rPr lang="nl-NL" sz="2000" dirty="0" err="1" smtClean="0"/>
              <a:t>and</a:t>
            </a:r>
            <a:r>
              <a:rPr lang="nl-NL" sz="2000" dirty="0" smtClean="0"/>
              <a:t> </a:t>
            </a:r>
            <a:r>
              <a:rPr lang="nl-NL" sz="2000" dirty="0" err="1" smtClean="0"/>
              <a:t>exercises</a:t>
            </a:r>
            <a:r>
              <a:rPr lang="nl-NL" sz="2000" dirty="0" smtClean="0"/>
              <a:t> are on GitHub</a:t>
            </a:r>
          </a:p>
          <a:p>
            <a:endParaRPr lang="nl-NL" sz="2000" dirty="0" smtClean="0"/>
          </a:p>
          <a:p>
            <a:r>
              <a:rPr lang="nl-NL" sz="2000" dirty="0" err="1" smtClean="0"/>
              <a:t>We’re</a:t>
            </a:r>
            <a:r>
              <a:rPr lang="nl-NL" sz="2000" dirty="0" smtClean="0"/>
              <a:t> </a:t>
            </a:r>
            <a:r>
              <a:rPr lang="nl-NL" sz="2000" dirty="0" err="1" smtClean="0"/>
              <a:t>working</a:t>
            </a:r>
            <a:r>
              <a:rPr lang="nl-NL" sz="2000" dirty="0" smtClean="0"/>
              <a:t> in Jupyter Notebook </a:t>
            </a:r>
          </a:p>
          <a:p>
            <a:endParaRPr lang="nl-NL" sz="2400" dirty="0"/>
          </a:p>
          <a:p>
            <a:pPr marL="0" indent="0">
              <a:buNone/>
            </a:pPr>
            <a:endParaRPr lang="nl-NL" sz="2400" dirty="0" smtClean="0"/>
          </a:p>
          <a:p>
            <a:pPr marL="0" indent="0">
              <a:buNone/>
            </a:pPr>
            <a:endParaRPr lang="nl-NL" sz="2400" dirty="0"/>
          </a:p>
          <a:p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87849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Final</a:t>
            </a:r>
            <a:r>
              <a:rPr lang="nl-NL" dirty="0" smtClean="0"/>
              <a:t> </a:t>
            </a:r>
            <a:r>
              <a:rPr lang="nl-NL" dirty="0" err="1" smtClean="0"/>
              <a:t>assignment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982629"/>
          </a:xfrm>
        </p:spPr>
        <p:txBody>
          <a:bodyPr/>
          <a:lstStyle/>
          <a:p>
            <a:r>
              <a:rPr lang="nl-NL" sz="2000" dirty="0" err="1" smtClean="0"/>
              <a:t>Build</a:t>
            </a:r>
            <a:r>
              <a:rPr lang="nl-NL" sz="2000" dirty="0" smtClean="0"/>
              <a:t> a </a:t>
            </a:r>
            <a:r>
              <a:rPr lang="nl-NL" sz="2000" dirty="0" err="1" smtClean="0"/>
              <a:t>predictive</a:t>
            </a:r>
            <a:r>
              <a:rPr lang="nl-NL" sz="2000" dirty="0" smtClean="0"/>
              <a:t> model </a:t>
            </a:r>
            <a:r>
              <a:rPr lang="nl-NL" sz="2000" dirty="0" err="1" smtClean="0"/>
              <a:t>to</a:t>
            </a:r>
            <a:r>
              <a:rPr lang="nl-NL" sz="2000" dirty="0" smtClean="0"/>
              <a:t> </a:t>
            </a:r>
            <a:r>
              <a:rPr lang="nl-NL" sz="2000" dirty="0" err="1" smtClean="0"/>
              <a:t>predict</a:t>
            </a:r>
            <a:r>
              <a:rPr lang="nl-NL" sz="2000" dirty="0" smtClean="0"/>
              <a:t> user data</a:t>
            </a:r>
          </a:p>
          <a:p>
            <a:endParaRPr lang="nl-NL" sz="2000" dirty="0" smtClean="0"/>
          </a:p>
          <a:p>
            <a:r>
              <a:rPr lang="nl-NL" sz="2000" dirty="0" smtClean="0"/>
              <a:t>Data set has </a:t>
            </a:r>
            <a:r>
              <a:rPr lang="nl-NL" sz="2000" dirty="0" err="1" smtClean="0"/>
              <a:t>to</a:t>
            </a:r>
            <a:r>
              <a:rPr lang="nl-NL" sz="2000" dirty="0" smtClean="0"/>
              <a:t> </a:t>
            </a:r>
            <a:r>
              <a:rPr lang="nl-NL" sz="2000" dirty="0" err="1" smtClean="0"/>
              <a:t>be</a:t>
            </a:r>
            <a:r>
              <a:rPr lang="nl-NL" sz="2000" dirty="0" smtClean="0"/>
              <a:t> new, e.g.</a:t>
            </a:r>
          </a:p>
          <a:p>
            <a:pPr lvl="1"/>
            <a:r>
              <a:rPr lang="nl-NL" sz="1600" dirty="0" err="1"/>
              <a:t>Scraping</a:t>
            </a:r>
            <a:endParaRPr lang="nl-NL" sz="1600" dirty="0"/>
          </a:p>
          <a:p>
            <a:pPr lvl="1"/>
            <a:r>
              <a:rPr lang="nl-NL" sz="1600" dirty="0" err="1"/>
              <a:t>Own</a:t>
            </a:r>
            <a:r>
              <a:rPr lang="nl-NL" sz="1600" dirty="0"/>
              <a:t> data or </a:t>
            </a:r>
            <a:r>
              <a:rPr lang="nl-NL" sz="1600" dirty="0" err="1"/>
              <a:t>own</a:t>
            </a:r>
            <a:r>
              <a:rPr lang="nl-NL" sz="1600" dirty="0"/>
              <a:t> platform data</a:t>
            </a:r>
          </a:p>
          <a:p>
            <a:pPr lvl="1"/>
            <a:r>
              <a:rPr lang="nl-NL" sz="1600" dirty="0" err="1"/>
              <a:t>Collaboration</a:t>
            </a:r>
            <a:r>
              <a:rPr lang="nl-NL" sz="1600" dirty="0"/>
              <a:t> </a:t>
            </a:r>
            <a:r>
              <a:rPr lang="nl-NL" sz="1600" dirty="0" err="1"/>
              <a:t>with</a:t>
            </a:r>
            <a:r>
              <a:rPr lang="nl-NL" sz="1600" dirty="0"/>
              <a:t> company (make </a:t>
            </a:r>
            <a:r>
              <a:rPr lang="nl-NL" sz="1600" dirty="0" err="1"/>
              <a:t>sure</a:t>
            </a:r>
            <a:r>
              <a:rPr lang="nl-NL" sz="1600" dirty="0"/>
              <a:t> </a:t>
            </a:r>
            <a:r>
              <a:rPr lang="nl-NL" sz="1600" dirty="0" err="1"/>
              <a:t>you</a:t>
            </a:r>
            <a:r>
              <a:rPr lang="nl-NL" sz="1600" dirty="0"/>
              <a:t> </a:t>
            </a:r>
            <a:r>
              <a:rPr lang="nl-NL" sz="1600" dirty="0" err="1"/>
              <a:t>comply</a:t>
            </a:r>
            <a:r>
              <a:rPr lang="nl-NL" sz="1600" dirty="0"/>
              <a:t> </a:t>
            </a:r>
            <a:r>
              <a:rPr lang="nl-NL" sz="1600" dirty="0" err="1"/>
              <a:t>with</a:t>
            </a:r>
            <a:r>
              <a:rPr lang="nl-NL" sz="1600" dirty="0"/>
              <a:t> GDPR</a:t>
            </a:r>
            <a:r>
              <a:rPr lang="nl-NL" sz="1600" dirty="0" smtClean="0"/>
              <a:t>)</a:t>
            </a:r>
          </a:p>
          <a:p>
            <a:pPr lvl="1"/>
            <a:r>
              <a:rPr lang="nl-NL" sz="1600" dirty="0" err="1" smtClean="0"/>
              <a:t>Collaboration</a:t>
            </a:r>
            <a:r>
              <a:rPr lang="nl-NL" sz="1600" dirty="0" smtClean="0"/>
              <a:t> </a:t>
            </a:r>
            <a:r>
              <a:rPr lang="nl-NL" sz="1600" dirty="0" err="1" smtClean="0"/>
              <a:t>with</a:t>
            </a:r>
            <a:r>
              <a:rPr lang="nl-NL" sz="1600" dirty="0" smtClean="0"/>
              <a:t> research </a:t>
            </a:r>
            <a:r>
              <a:rPr lang="nl-NL" sz="1600" dirty="0" err="1" smtClean="0"/>
              <a:t>group</a:t>
            </a:r>
            <a:r>
              <a:rPr lang="nl-NL" sz="1600" dirty="0" smtClean="0"/>
              <a:t> AI</a:t>
            </a:r>
            <a:endParaRPr lang="nl-NL" sz="1600" dirty="0"/>
          </a:p>
          <a:p>
            <a:endParaRPr lang="nl-NL" sz="2000" dirty="0" smtClean="0"/>
          </a:p>
          <a:p>
            <a:r>
              <a:rPr lang="nl-NL" sz="2000" dirty="0" smtClean="0"/>
              <a:t>Online symposium in week 9</a:t>
            </a:r>
          </a:p>
          <a:p>
            <a:pPr lvl="1"/>
            <a:endParaRPr lang="nl-NL" sz="1600" dirty="0"/>
          </a:p>
          <a:p>
            <a:pPr lvl="2"/>
            <a:endParaRPr lang="nl-NL" sz="1400" dirty="0"/>
          </a:p>
          <a:p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297744158"/>
      </p:ext>
    </p:extLst>
  </p:cSld>
  <p:clrMapOvr>
    <a:masterClrMapping/>
  </p:clrMapOvr>
</p:sld>
</file>

<file path=ppt/theme/theme1.xml><?xml version="1.0" encoding="utf-8"?>
<a:theme xmlns:a="http://schemas.openxmlformats.org/drawingml/2006/main" name="HUoverhead[1]">
  <a:themeElements>
    <a:clrScheme name="HUoverhead[1] 8">
      <a:dk1>
        <a:srgbClr val="000000"/>
      </a:dk1>
      <a:lt1>
        <a:srgbClr val="00A0D2"/>
      </a:lt1>
      <a:dk2>
        <a:srgbClr val="000000"/>
      </a:dk2>
      <a:lt2>
        <a:srgbClr val="005A6F"/>
      </a:lt2>
      <a:accent1>
        <a:srgbClr val="AAFFFD"/>
      </a:accent1>
      <a:accent2>
        <a:srgbClr val="ED0010"/>
      </a:accent2>
      <a:accent3>
        <a:srgbClr val="AACDE5"/>
      </a:accent3>
      <a:accent4>
        <a:srgbClr val="000000"/>
      </a:accent4>
      <a:accent5>
        <a:srgbClr val="D2FFFE"/>
      </a:accent5>
      <a:accent6>
        <a:srgbClr val="D7000D"/>
      </a:accent6>
      <a:hlink>
        <a:srgbClr val="380060"/>
      </a:hlink>
      <a:folHlink>
        <a:srgbClr val="FFFFFF"/>
      </a:folHlink>
    </a:clrScheme>
    <a:fontScheme name="HUoverhead[1]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Uoverhead[1] 1">
        <a:dk1>
          <a:srgbClr val="000000"/>
        </a:dk1>
        <a:lt1>
          <a:srgbClr val="FFFFFF"/>
        </a:lt1>
        <a:dk2>
          <a:srgbClr val="00ADCD"/>
        </a:dk2>
        <a:lt2>
          <a:srgbClr val="FFFFFF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overhead[1] 2">
        <a:dk1>
          <a:srgbClr val="000000"/>
        </a:dk1>
        <a:lt1>
          <a:srgbClr val="00ADCD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000000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3">
        <a:dk1>
          <a:srgbClr val="FFFFFF"/>
        </a:dk1>
        <a:lt1>
          <a:srgbClr val="FFFFFF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FFFFFF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4">
        <a:dk1>
          <a:srgbClr val="000000"/>
        </a:dk1>
        <a:lt1>
          <a:srgbClr val="FFFFFF"/>
        </a:lt1>
        <a:dk2>
          <a:srgbClr val="000000"/>
        </a:dk2>
        <a:lt2>
          <a:srgbClr val="005A6F"/>
        </a:lt2>
        <a:accent1>
          <a:srgbClr val="FF1E00"/>
        </a:accent1>
        <a:accent2>
          <a:srgbClr val="005A6F"/>
        </a:accent2>
        <a:accent3>
          <a:srgbClr val="FFFFFF"/>
        </a:accent3>
        <a:accent4>
          <a:srgbClr val="000000"/>
        </a:accent4>
        <a:accent5>
          <a:srgbClr val="FFABAA"/>
        </a:accent5>
        <a:accent6>
          <a:srgbClr val="005164"/>
        </a:accent6>
        <a:hlink>
          <a:srgbClr val="FF1E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5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92DDFD"/>
        </a:accent1>
        <a:accent2>
          <a:srgbClr val="FF007E"/>
        </a:accent2>
        <a:accent3>
          <a:srgbClr val="AAD3E3"/>
        </a:accent3>
        <a:accent4>
          <a:srgbClr val="000000"/>
        </a:accent4>
        <a:accent5>
          <a:srgbClr val="C7EBFE"/>
        </a:accent5>
        <a:accent6>
          <a:srgbClr val="E70072"/>
        </a:accent6>
        <a:hlink>
          <a:srgbClr val="FFBD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6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D5DB"/>
        </a:accent1>
        <a:accent2>
          <a:srgbClr val="FF1E00"/>
        </a:accent2>
        <a:accent3>
          <a:srgbClr val="AAD3E3"/>
        </a:accent3>
        <a:accent4>
          <a:srgbClr val="000000"/>
        </a:accent4>
        <a:accent5>
          <a:srgbClr val="D2E7EA"/>
        </a:accent5>
        <a:accent6>
          <a:srgbClr val="E71A00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7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D3E3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8">
        <a:dk1>
          <a:srgbClr val="000000"/>
        </a:dk1>
        <a:lt1>
          <a:srgbClr val="00A0D2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CDE5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2054</TotalTime>
  <Words>1074</Words>
  <Application>Microsoft Office PowerPoint</Application>
  <PresentationFormat>Diavoorstelling (4:3)</PresentationFormat>
  <Paragraphs>293</Paragraphs>
  <Slides>29</Slides>
  <Notes>1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29</vt:i4>
      </vt:variant>
    </vt:vector>
  </HeadingPairs>
  <TitlesOfParts>
    <vt:vector size="34" baseType="lpstr">
      <vt:lpstr>Arial</vt:lpstr>
      <vt:lpstr>Courier New</vt:lpstr>
      <vt:lpstr>Zapf Dingbats</vt:lpstr>
      <vt:lpstr>HUoverhead[1]</vt:lpstr>
      <vt:lpstr>Vergelijking</vt:lpstr>
      <vt:lpstr>Fundamentals of Machine Learning Week 1: data and distributions</vt:lpstr>
      <vt:lpstr>PowerPoint-presentatie</vt:lpstr>
      <vt:lpstr>My background</vt:lpstr>
      <vt:lpstr>Schedule</vt:lpstr>
      <vt:lpstr>Topics</vt:lpstr>
      <vt:lpstr>Example: modelling activity tracker usage with Random Forest</vt:lpstr>
      <vt:lpstr>The data science cycle</vt:lpstr>
      <vt:lpstr>Course overview</vt:lpstr>
      <vt:lpstr>Final assignment</vt:lpstr>
      <vt:lpstr>AI research group</vt:lpstr>
      <vt:lpstr>Schedule</vt:lpstr>
      <vt:lpstr>Topics</vt:lpstr>
      <vt:lpstr>Terminology</vt:lpstr>
      <vt:lpstr>Common problems</vt:lpstr>
      <vt:lpstr>Wide form and long form</vt:lpstr>
      <vt:lpstr>Outliers</vt:lpstr>
      <vt:lpstr>Exercise 1: data cleaning</vt:lpstr>
      <vt:lpstr>Seaborn</vt:lpstr>
      <vt:lpstr>Seaborn: 2 syntaxes</vt:lpstr>
      <vt:lpstr>Topics</vt:lpstr>
      <vt:lpstr>Distributions</vt:lpstr>
      <vt:lpstr>Distributions</vt:lpstr>
      <vt:lpstr>Mean, median and mode</vt:lpstr>
      <vt:lpstr>Standard deviation and variance</vt:lpstr>
      <vt:lpstr>Example</vt:lpstr>
      <vt:lpstr>Skew</vt:lpstr>
      <vt:lpstr>Plots</vt:lpstr>
      <vt:lpstr>Exercise 2: distributions </vt:lpstr>
      <vt:lpstr>Image credit</vt:lpstr>
    </vt:vector>
  </TitlesOfParts>
  <Company>Hogeschool van Utrecht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 powerpoint-presentatie</dc:title>
  <dc:creator>ilja.beun</dc:creator>
  <cp:lastModifiedBy>Jonas Moons</cp:lastModifiedBy>
  <cp:revision>99</cp:revision>
  <cp:lastPrinted>2005-06-13T08:01:16Z</cp:lastPrinted>
  <dcterms:created xsi:type="dcterms:W3CDTF">2007-11-06T09:59:11Z</dcterms:created>
  <dcterms:modified xsi:type="dcterms:W3CDTF">2020-11-11T09:35:33Z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</Properties>
</file>