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76" r:id="rId2"/>
    <p:sldId id="277" r:id="rId3"/>
    <p:sldId id="279" r:id="rId4"/>
    <p:sldId id="285" r:id="rId5"/>
    <p:sldId id="284" r:id="rId6"/>
    <p:sldId id="282" r:id="rId7"/>
    <p:sldId id="281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48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1/16/2019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1/16/2019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1/16/2019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966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1/16/2019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1/16/2019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1/16/2019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1/16/2019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1/16/2019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1/16/2019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1/16/2019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1/16/2019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1/16/2019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1/16/2019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1/16/2019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1/16/2019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1/16/2019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1/16/2019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1/16/2019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1/16/2019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1/16/2019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naive_bayes.MultinomialNB.html#sklearn.naive_bayes.Multinomial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2308324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W8 L2: </a:t>
            </a:r>
            <a:br>
              <a:rPr lang="en-US" sz="2400" dirty="0" smtClean="0"/>
            </a:br>
            <a:r>
              <a:rPr lang="en-US" sz="2400" dirty="0" smtClean="0"/>
              <a:t>Text mining: evaluation</a:t>
            </a:r>
            <a:br>
              <a:rPr lang="en-US" sz="2400" dirty="0" smtClean="0"/>
            </a:br>
            <a:r>
              <a:rPr lang="en-US" sz="2400" dirty="0" smtClean="0"/>
              <a:t>Working on assignments</a:t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484578"/>
          </a:xfrm>
        </p:spPr>
        <p:txBody>
          <a:bodyPr/>
          <a:lstStyle/>
          <a:p>
            <a:r>
              <a:rPr lang="nl-NL" sz="2400" dirty="0" err="1" smtClean="0"/>
              <a:t>Don’t</a:t>
            </a:r>
            <a:r>
              <a:rPr lang="nl-NL" sz="2400" dirty="0" smtClean="0"/>
              <a:t> </a:t>
            </a:r>
            <a:r>
              <a:rPr lang="nl-NL" sz="2400" dirty="0" err="1" smtClean="0"/>
              <a:t>work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a </a:t>
            </a:r>
            <a:r>
              <a:rPr lang="nl-NL" sz="2400" dirty="0" err="1" smtClean="0"/>
              <a:t>huge</a:t>
            </a:r>
            <a:r>
              <a:rPr lang="nl-NL" sz="2400" dirty="0" smtClean="0"/>
              <a:t> </a:t>
            </a:r>
            <a:r>
              <a:rPr lang="nl-NL" sz="2400" dirty="0" err="1" smtClean="0"/>
              <a:t>DataFrame</a:t>
            </a:r>
            <a:r>
              <a:rPr lang="nl-NL" sz="2400" dirty="0" smtClean="0"/>
              <a:t> </a:t>
            </a:r>
            <a:r>
              <a:rPr lang="nl-NL" sz="2400" dirty="0" err="1" smtClean="0"/>
              <a:t>containing</a:t>
            </a:r>
            <a:r>
              <a:rPr lang="nl-NL" sz="2400" dirty="0" smtClean="0"/>
              <a:t> </a:t>
            </a:r>
            <a:r>
              <a:rPr lang="nl-NL" sz="2400" dirty="0" err="1" smtClean="0"/>
              <a:t>mostly</a:t>
            </a:r>
            <a:r>
              <a:rPr lang="nl-NL" sz="2400" dirty="0" smtClean="0"/>
              <a:t> 0’s– </a:t>
            </a:r>
            <a:r>
              <a:rPr lang="nl-NL" sz="2400" dirty="0" err="1" smtClean="0"/>
              <a:t>that</a:t>
            </a:r>
            <a:r>
              <a:rPr lang="nl-NL" sz="2400" dirty="0" smtClean="0"/>
              <a:t> was </a:t>
            </a:r>
            <a:r>
              <a:rPr lang="nl-NL" sz="2400" dirty="0" err="1" smtClean="0"/>
              <a:t>just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the </a:t>
            </a:r>
            <a:r>
              <a:rPr lang="nl-NL" sz="2400" dirty="0" err="1" smtClean="0"/>
              <a:t>example</a:t>
            </a:r>
            <a:r>
              <a:rPr lang="nl-NL" sz="2400" dirty="0" smtClean="0"/>
              <a:t>. </a:t>
            </a:r>
            <a:r>
              <a:rPr lang="nl-NL" sz="2400" dirty="0" err="1" smtClean="0"/>
              <a:t>Use</a:t>
            </a:r>
            <a:r>
              <a:rPr lang="nl-NL" sz="2400" dirty="0" smtClean="0"/>
              <a:t> a </a:t>
            </a:r>
            <a:r>
              <a:rPr lang="nl-NL" sz="2400" dirty="0" err="1" smtClean="0"/>
              <a:t>sparse</a:t>
            </a:r>
            <a:r>
              <a:rPr lang="nl-NL" sz="2400" dirty="0" smtClean="0"/>
              <a:t> matrix </a:t>
            </a:r>
            <a:r>
              <a:rPr lang="nl-NL" sz="2400" dirty="0" err="1" smtClean="0"/>
              <a:t>instead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The ‘[:]’ is </a:t>
            </a:r>
            <a:r>
              <a:rPr lang="nl-NL" sz="2400" dirty="0" err="1" smtClean="0"/>
              <a:t>unnecessary</a:t>
            </a:r>
            <a:r>
              <a:rPr lang="nl-NL" sz="2400" dirty="0" smtClean="0"/>
              <a:t>.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could</a:t>
            </a:r>
            <a:r>
              <a:rPr lang="nl-NL" sz="2400" dirty="0" smtClean="0"/>
              <a:t> </a:t>
            </a:r>
            <a:r>
              <a:rPr lang="nl-NL" sz="2400" dirty="0" err="1" smtClean="0"/>
              <a:t>also</a:t>
            </a:r>
            <a:r>
              <a:rPr lang="nl-NL" sz="2400" dirty="0" smtClean="0"/>
              <a:t> put the variables </a:t>
            </a:r>
            <a:r>
              <a:rPr lang="nl-NL" sz="2400" dirty="0" err="1" smtClean="0"/>
              <a:t>directly</a:t>
            </a:r>
            <a:r>
              <a:rPr lang="nl-NL" sz="2400" dirty="0" smtClean="0"/>
              <a:t> in the X </a:t>
            </a:r>
            <a:r>
              <a:rPr lang="nl-NL" sz="2400" dirty="0" err="1" smtClean="0"/>
              <a:t>and</a:t>
            </a:r>
            <a:r>
              <a:rPr lang="nl-NL" sz="2400" dirty="0" smtClean="0"/>
              <a:t> y </a:t>
            </a:r>
            <a:r>
              <a:rPr lang="nl-NL" sz="2400" dirty="0" err="1" smtClean="0"/>
              <a:t>directly</a:t>
            </a:r>
            <a:r>
              <a:rPr lang="nl-NL" sz="2400" dirty="0"/>
              <a:t> </a:t>
            </a:r>
            <a:r>
              <a:rPr lang="nl-NL" sz="2400" dirty="0" smtClean="0"/>
              <a:t>in the </a:t>
            </a:r>
            <a:r>
              <a:rPr lang="nl-NL" sz="2400" dirty="0" err="1" smtClean="0"/>
              <a:t>function</a:t>
            </a:r>
            <a:r>
              <a:rPr lang="nl-NL" sz="2400" dirty="0" smtClean="0"/>
              <a:t>, </a:t>
            </a:r>
            <a:r>
              <a:rPr lang="nl-NL" sz="2400" dirty="0" err="1" smtClean="0"/>
              <a:t>though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clarity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choose</a:t>
            </a:r>
            <a:r>
              <a:rPr lang="nl-NL" sz="2400" dirty="0" smtClean="0"/>
              <a:t> </a:t>
            </a:r>
            <a:r>
              <a:rPr lang="nl-NL" sz="2400" dirty="0" err="1" smtClean="0"/>
              <a:t>otherwise</a:t>
            </a:r>
            <a:endParaRPr lang="nl-NL" sz="2400" dirty="0" smtClean="0"/>
          </a:p>
          <a:p>
            <a:endParaRPr lang="nl-NL" sz="2400" dirty="0"/>
          </a:p>
          <a:p>
            <a:endParaRPr lang="nl-NL" sz="2400" dirty="0" smtClean="0"/>
          </a:p>
          <a:p>
            <a:endParaRPr lang="nl-NL" sz="2400" dirty="0"/>
          </a:p>
          <a:p>
            <a:endParaRPr lang="nl-NL" sz="2400" dirty="0" smtClean="0"/>
          </a:p>
          <a:p>
            <a:endParaRPr lang="nl-NL" sz="2400" dirty="0"/>
          </a:p>
          <a:p>
            <a:endParaRPr lang="nl-NL" sz="24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64" y="4869160"/>
            <a:ext cx="5381625" cy="82867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488" y="6005376"/>
            <a:ext cx="7406431" cy="26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Prior </a:t>
            </a:r>
            <a:r>
              <a:rPr lang="nl-NL" dirty="0" err="1" smtClean="0"/>
              <a:t>probability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484578"/>
          </a:xfrm>
        </p:spPr>
        <p:txBody>
          <a:bodyPr/>
          <a:lstStyle/>
          <a:p>
            <a:r>
              <a:rPr lang="nl-NL" sz="2400" dirty="0" err="1" smtClean="0"/>
              <a:t>If</a:t>
            </a:r>
            <a:r>
              <a:rPr lang="nl-NL" sz="2400" dirty="0"/>
              <a:t> </a:t>
            </a:r>
            <a:r>
              <a:rPr lang="nl-NL" sz="2400" dirty="0" smtClean="0"/>
              <a:t>the </a:t>
            </a:r>
            <a:r>
              <a:rPr lang="nl-NL" sz="2400" dirty="0" err="1" smtClean="0"/>
              <a:t>distribution</a:t>
            </a:r>
            <a:r>
              <a:rPr lang="nl-NL" sz="2400" dirty="0" smtClean="0"/>
              <a:t> of </a:t>
            </a:r>
            <a:r>
              <a:rPr lang="nl-NL" sz="2400" dirty="0" err="1" smtClean="0"/>
              <a:t>your</a:t>
            </a:r>
            <a:r>
              <a:rPr lang="nl-NL" sz="2400" dirty="0" smtClean="0"/>
              <a:t> classes is </a:t>
            </a:r>
            <a:r>
              <a:rPr lang="nl-NL" sz="2400" dirty="0" err="1" smtClean="0"/>
              <a:t>uneven</a:t>
            </a:r>
            <a:r>
              <a:rPr lang="nl-NL" sz="2400" dirty="0" smtClean="0"/>
              <a:t>, the </a:t>
            </a:r>
            <a:r>
              <a:rPr lang="nl-NL" sz="2400" i="1" dirty="0" smtClean="0"/>
              <a:t>prior </a:t>
            </a:r>
            <a:r>
              <a:rPr lang="nl-NL" sz="2400" dirty="0" err="1" smtClean="0"/>
              <a:t>probability</a:t>
            </a:r>
            <a:r>
              <a:rPr lang="nl-NL" sz="2400" dirty="0" smtClean="0"/>
              <a:t> </a:t>
            </a:r>
            <a:r>
              <a:rPr lang="nl-NL" sz="2400" dirty="0" err="1" smtClean="0"/>
              <a:t>will</a:t>
            </a:r>
            <a:r>
              <a:rPr lang="nl-NL" sz="2400" dirty="0" smtClean="0"/>
              <a:t> </a:t>
            </a:r>
            <a:r>
              <a:rPr lang="nl-NL" sz="2400" dirty="0" err="1" smtClean="0"/>
              <a:t>reflect</a:t>
            </a:r>
            <a:r>
              <a:rPr lang="nl-NL" sz="2400" dirty="0" smtClean="0"/>
              <a:t> this</a:t>
            </a:r>
          </a:p>
          <a:p>
            <a:endParaRPr lang="nl-NL" sz="2400" dirty="0"/>
          </a:p>
          <a:p>
            <a:r>
              <a:rPr lang="nl-NL" sz="2400" dirty="0" smtClean="0"/>
              <a:t>Simpsons </a:t>
            </a:r>
            <a:r>
              <a:rPr lang="nl-NL" sz="2400" dirty="0" err="1" smtClean="0"/>
              <a:t>example</a:t>
            </a:r>
            <a:r>
              <a:rPr lang="nl-NL" sz="2400" dirty="0" smtClean="0"/>
              <a:t>: </a:t>
            </a:r>
            <a:r>
              <a:rPr lang="nl-NL" sz="2400" dirty="0" err="1" smtClean="0"/>
              <a:t>given</a:t>
            </a:r>
            <a:r>
              <a:rPr lang="nl-NL" sz="2400" dirty="0" smtClean="0"/>
              <a:t> no </a:t>
            </a:r>
            <a:r>
              <a:rPr lang="nl-NL" sz="2400" dirty="0" err="1" smtClean="0"/>
              <a:t>other</a:t>
            </a:r>
            <a:r>
              <a:rPr lang="nl-NL" sz="2400" dirty="0" smtClean="0"/>
              <a:t> information, the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</a:t>
            </a:r>
            <a:r>
              <a:rPr lang="nl-NL" sz="2400" dirty="0" err="1" smtClean="0"/>
              <a:t>will</a:t>
            </a:r>
            <a:r>
              <a:rPr lang="nl-NL" sz="2400" dirty="0" smtClean="0"/>
              <a:t> </a:t>
            </a:r>
            <a:r>
              <a:rPr lang="nl-NL" sz="2400" dirty="0" err="1" smtClean="0"/>
              <a:t>classify</a:t>
            </a:r>
            <a:r>
              <a:rPr lang="nl-NL" sz="2400" dirty="0" smtClean="0"/>
              <a:t> the </a:t>
            </a:r>
            <a:r>
              <a:rPr lang="nl-NL" sz="2400" dirty="0" err="1" smtClean="0"/>
              <a:t>utterance</a:t>
            </a:r>
            <a:r>
              <a:rPr lang="nl-NL" sz="2400" dirty="0" smtClean="0"/>
              <a:t> as </a:t>
            </a:r>
            <a:r>
              <a:rPr lang="nl-NL" sz="2400" dirty="0" err="1" smtClean="0"/>
              <a:t>Bart’s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Whether</a:t>
            </a:r>
            <a:r>
              <a:rPr lang="nl-NL" sz="2400" dirty="0" smtClean="0"/>
              <a:t> this is a </a:t>
            </a:r>
            <a:r>
              <a:rPr lang="nl-NL" sz="2400" dirty="0" err="1" smtClean="0"/>
              <a:t>problem</a:t>
            </a:r>
            <a:r>
              <a:rPr lang="nl-NL" sz="2400" dirty="0" smtClean="0"/>
              <a:t>, </a:t>
            </a:r>
            <a:r>
              <a:rPr lang="nl-NL" sz="2400" dirty="0" err="1" smtClean="0"/>
              <a:t>depends</a:t>
            </a:r>
            <a:r>
              <a:rPr lang="nl-NL" sz="2400" dirty="0" smtClean="0"/>
              <a:t> on </a:t>
            </a:r>
            <a:r>
              <a:rPr lang="nl-NL" sz="2400" dirty="0" err="1" smtClean="0"/>
              <a:t>your</a:t>
            </a:r>
            <a:r>
              <a:rPr lang="nl-NL" sz="2400" dirty="0" smtClean="0"/>
              <a:t> goal (</a:t>
            </a:r>
            <a:r>
              <a:rPr lang="nl-NL" sz="2400" dirty="0" err="1" smtClean="0"/>
              <a:t>preference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accuracy</a:t>
            </a:r>
            <a:r>
              <a:rPr lang="nl-NL" sz="2400" dirty="0" smtClean="0"/>
              <a:t>/</a:t>
            </a:r>
            <a:r>
              <a:rPr lang="nl-NL" sz="2400" dirty="0" err="1" smtClean="0"/>
              <a:t>precision</a:t>
            </a:r>
            <a:r>
              <a:rPr lang="nl-NL" sz="2400" dirty="0"/>
              <a:t>/</a:t>
            </a:r>
            <a:r>
              <a:rPr lang="nl-NL" sz="2400" dirty="0" err="1" smtClean="0"/>
              <a:t>recall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If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want,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sample </a:t>
            </a:r>
            <a:r>
              <a:rPr lang="nl-NL" sz="2400" dirty="0" err="1" smtClean="0"/>
              <a:t>both</a:t>
            </a:r>
            <a:r>
              <a:rPr lang="nl-NL" sz="2400" dirty="0" smtClean="0"/>
              <a:t> classes </a:t>
            </a:r>
            <a:r>
              <a:rPr lang="nl-NL" sz="2400" dirty="0" err="1" smtClean="0"/>
              <a:t>evenly</a:t>
            </a:r>
            <a:r>
              <a:rPr lang="nl-NL" sz="2400" dirty="0" smtClean="0"/>
              <a:t>, or </a:t>
            </a:r>
            <a:r>
              <a:rPr lang="nl-NL" sz="2400" dirty="0" err="1" smtClean="0"/>
              <a:t>explicitly</a:t>
            </a:r>
            <a:r>
              <a:rPr lang="nl-NL" sz="2400" dirty="0" smtClean="0"/>
              <a:t> model </a:t>
            </a:r>
            <a:r>
              <a:rPr lang="nl-NL" sz="2400" dirty="0" err="1" smtClean="0"/>
              <a:t>your</a:t>
            </a:r>
            <a:r>
              <a:rPr lang="nl-NL" sz="2400" dirty="0" smtClean="0"/>
              <a:t> prior (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some</a:t>
            </a:r>
            <a:r>
              <a:rPr lang="nl-NL" sz="2400" dirty="0" smtClean="0"/>
              <a:t> </a:t>
            </a:r>
            <a:r>
              <a:rPr lang="nl-NL" sz="2400" dirty="0" err="1" smtClean="0"/>
              <a:t>models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14223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Classification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02716"/>
          </a:xfrm>
        </p:spPr>
        <p:txBody>
          <a:bodyPr/>
          <a:lstStyle/>
          <a:p>
            <a:r>
              <a:rPr lang="nl-NL" sz="2400" dirty="0" smtClean="0"/>
              <a:t>The output of the </a:t>
            </a:r>
            <a:r>
              <a:rPr lang="nl-NL" sz="2400" dirty="0" err="1" smtClean="0"/>
              <a:t>Naive</a:t>
            </a:r>
            <a:r>
              <a:rPr lang="nl-NL" sz="2400" dirty="0" smtClean="0"/>
              <a:t> Bayes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is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actually</a:t>
            </a:r>
            <a:r>
              <a:rPr lang="nl-NL" sz="2400" dirty="0" smtClean="0"/>
              <a:t> a class</a:t>
            </a:r>
          </a:p>
          <a:p>
            <a:endParaRPr lang="nl-NL" sz="2400" dirty="0"/>
          </a:p>
          <a:p>
            <a:r>
              <a:rPr lang="nl-NL" sz="2400" dirty="0" err="1" smtClean="0"/>
              <a:t>Instead</a:t>
            </a:r>
            <a:r>
              <a:rPr lang="nl-NL" sz="2400" dirty="0" smtClean="0"/>
              <a:t>,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gives</a:t>
            </a:r>
            <a:r>
              <a:rPr lang="nl-NL" sz="2400" dirty="0" smtClean="0"/>
              <a:t> </a:t>
            </a:r>
            <a:r>
              <a:rPr lang="nl-NL" sz="2400" dirty="0" err="1" smtClean="0"/>
              <a:t>probabilities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each</a:t>
            </a:r>
            <a:r>
              <a:rPr lang="nl-NL" sz="2400" dirty="0" smtClean="0"/>
              <a:t> class </a:t>
            </a:r>
            <a:r>
              <a:rPr lang="nl-NL" sz="2400" dirty="0" err="1" smtClean="0"/>
              <a:t>C</a:t>
            </a:r>
            <a:r>
              <a:rPr lang="nl-NL" sz="2400" baseline="-25000" dirty="0" err="1" smtClean="0"/>
              <a:t>i</a:t>
            </a:r>
            <a:r>
              <a:rPr lang="nl-NL" sz="2400" dirty="0" smtClean="0"/>
              <a:t>: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 smtClean="0"/>
              <a:t>P(Y = </a:t>
            </a:r>
            <a:r>
              <a:rPr lang="nl-NL" sz="2400" dirty="0" err="1" smtClean="0"/>
              <a:t>C</a:t>
            </a:r>
            <a:r>
              <a:rPr lang="nl-NL" sz="2400" baseline="-25000" dirty="0" err="1" smtClean="0"/>
              <a:t>i</a:t>
            </a:r>
            <a:r>
              <a:rPr lang="nl-NL" sz="2400" baseline="-25000" dirty="0" smtClean="0"/>
              <a:t> </a:t>
            </a:r>
            <a:r>
              <a:rPr lang="nl-NL" sz="2400" dirty="0" smtClean="0"/>
              <a:t> | X)</a:t>
            </a:r>
          </a:p>
          <a:p>
            <a:pPr marL="0" indent="0">
              <a:buNone/>
            </a:pPr>
            <a:endParaRPr lang="nl-NL" sz="2400" dirty="0" smtClean="0"/>
          </a:p>
          <a:p>
            <a:r>
              <a:rPr lang="nl-NL" sz="2400" dirty="0" err="1" smtClean="0"/>
              <a:t>Typically</a:t>
            </a:r>
            <a:r>
              <a:rPr lang="nl-NL" sz="2400" dirty="0" smtClean="0"/>
              <a:t>, the </a:t>
            </a:r>
            <a:r>
              <a:rPr lang="nl-NL" sz="2400" dirty="0" err="1" smtClean="0"/>
              <a:t>classification</a:t>
            </a:r>
            <a:r>
              <a:rPr lang="nl-NL" sz="2400" dirty="0" smtClean="0"/>
              <a:t> takes the </a:t>
            </a:r>
            <a:r>
              <a:rPr lang="nl-NL" sz="2400" dirty="0" err="1" smtClean="0"/>
              <a:t>highest</a:t>
            </a:r>
            <a:r>
              <a:rPr lang="nl-NL" sz="2400" dirty="0" smtClean="0"/>
              <a:t> </a:t>
            </a:r>
            <a:r>
              <a:rPr lang="nl-NL" sz="2400" dirty="0" err="1" smtClean="0"/>
              <a:t>probability</a:t>
            </a:r>
            <a:endParaRPr lang="nl-NL" sz="2400" dirty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1987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Evaluation of </a:t>
            </a:r>
            <a:r>
              <a:rPr lang="nl-NL" dirty="0" err="1" smtClean="0"/>
              <a:t>classification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/>
              <p:cNvSpPr txBox="1"/>
              <p:nvPr/>
            </p:nvSpPr>
            <p:spPr>
              <a:xfrm>
                <a:off x="3851920" y="3740638"/>
                <a:ext cx="4691156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20+30+10+50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110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=0.63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740638"/>
                <a:ext cx="4691156" cy="5305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3851920" y="4705073"/>
                <a:ext cx="3572260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50+10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0.83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705073"/>
                <a:ext cx="3572260" cy="530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3851920" y="5656179"/>
                <a:ext cx="3157211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30+50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=0.63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656179"/>
                <a:ext cx="3157211" cy="5305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kstvak 6"/>
          <p:cNvSpPr txBox="1"/>
          <p:nvPr/>
        </p:nvSpPr>
        <p:spPr>
          <a:xfrm>
            <a:off x="454048" y="2883999"/>
            <a:ext cx="2683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 smtClean="0"/>
              <a:t>What</a:t>
            </a:r>
            <a:r>
              <a:rPr lang="nl-NL" sz="1600" dirty="0" smtClean="0"/>
              <a:t> </a:t>
            </a:r>
            <a:r>
              <a:rPr lang="nl-NL" sz="1600" dirty="0" err="1" smtClean="0"/>
              <a:t>proportion</a:t>
            </a:r>
            <a:r>
              <a:rPr lang="nl-NL" sz="1600" dirty="0" smtClean="0"/>
              <a:t> is </a:t>
            </a:r>
            <a:r>
              <a:rPr lang="nl-NL" sz="1600" dirty="0" err="1" smtClean="0"/>
              <a:t>correctly</a:t>
            </a:r>
            <a:endParaRPr lang="nl-NL" sz="1600" dirty="0" smtClean="0"/>
          </a:p>
          <a:p>
            <a:r>
              <a:rPr lang="nl-NL" sz="1600" dirty="0" err="1" smtClean="0"/>
              <a:t>predicted</a:t>
            </a:r>
            <a:r>
              <a:rPr lang="nl-NL" sz="1600" dirty="0" smtClean="0"/>
              <a:t>?</a:t>
            </a:r>
          </a:p>
          <a:p>
            <a:endParaRPr lang="nl-NL" sz="1600" dirty="0"/>
          </a:p>
        </p:txBody>
      </p:sp>
      <p:sp>
        <p:nvSpPr>
          <p:cNvPr id="8" name="Tekstvak 7"/>
          <p:cNvSpPr txBox="1"/>
          <p:nvPr/>
        </p:nvSpPr>
        <p:spPr>
          <a:xfrm>
            <a:off x="395536" y="4740753"/>
            <a:ext cx="302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‘spam’ is </a:t>
            </a:r>
            <a:r>
              <a:rPr lang="nl-NL" sz="1600" dirty="0" err="1" smtClean="0"/>
              <a:t>actually</a:t>
            </a:r>
            <a:r>
              <a:rPr lang="nl-NL" sz="1600" dirty="0" smtClean="0"/>
              <a:t> spam? </a:t>
            </a:r>
            <a:endParaRPr lang="nl-NL" sz="1600" dirty="0"/>
          </a:p>
        </p:txBody>
      </p:sp>
      <p:sp>
        <p:nvSpPr>
          <p:cNvPr id="9" name="Tekstvak 8"/>
          <p:cNvSpPr txBox="1"/>
          <p:nvPr/>
        </p:nvSpPr>
        <p:spPr>
          <a:xfrm>
            <a:off x="395536" y="5656179"/>
            <a:ext cx="302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real spam is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as spam?</a:t>
            </a:r>
            <a:endParaRPr lang="nl-NL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505344" y="171095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err="1" smtClean="0"/>
              <a:t>Confusion</a:t>
            </a:r>
            <a:r>
              <a:rPr lang="nl-NL" sz="2400" dirty="0" smtClean="0"/>
              <a:t> matrix:</a:t>
            </a:r>
            <a:endParaRPr lang="nl-NL" sz="2400" dirty="0"/>
          </a:p>
        </p:txBody>
      </p:sp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73256"/>
              </p:ext>
            </p:extLst>
          </p:nvPr>
        </p:nvGraphicFramePr>
        <p:xfrm>
          <a:off x="3605210" y="1441408"/>
          <a:ext cx="5184576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7915">
                  <a:extLst>
                    <a:ext uri="{9D8B030D-6E8A-4147-A177-3AD203B41FA5}">
                      <a16:colId xmlns:a16="http://schemas.microsoft.com/office/drawing/2014/main" val="26041744"/>
                    </a:ext>
                  </a:extLst>
                </a:gridCol>
                <a:gridCol w="1653053">
                  <a:extLst>
                    <a:ext uri="{9D8B030D-6E8A-4147-A177-3AD203B41FA5}">
                      <a16:colId xmlns:a16="http://schemas.microsoft.com/office/drawing/2014/main" val="2902479022"/>
                    </a:ext>
                  </a:extLst>
                </a:gridCol>
                <a:gridCol w="1953608">
                  <a:extLst>
                    <a:ext uri="{9D8B030D-6E8A-4147-A177-3AD203B41FA5}">
                      <a16:colId xmlns:a16="http://schemas.microsoft.com/office/drawing/2014/main" val="1314794491"/>
                    </a:ext>
                  </a:extLst>
                </a:gridCol>
              </a:tblGrid>
              <a:tr h="426936"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Predicted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err="1" smtClean="0"/>
                        <a:t>Not</a:t>
                      </a:r>
                      <a:r>
                        <a:rPr lang="nl-NL" sz="1600" baseline="0" dirty="0" smtClean="0"/>
                        <a:t> s</a:t>
                      </a:r>
                      <a:r>
                        <a:rPr lang="nl-NL" sz="1600" dirty="0" smtClean="0"/>
                        <a:t>pam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Predicted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smtClean="0"/>
                        <a:t>Spam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53543"/>
                  </a:ext>
                </a:extLst>
              </a:tr>
              <a:tr h="426936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Actual</a:t>
                      </a:r>
                      <a:r>
                        <a:rPr lang="nl-NL" sz="1600" dirty="0" smtClean="0"/>
                        <a:t>:</a:t>
                      </a:r>
                    </a:p>
                    <a:p>
                      <a:pPr algn="l"/>
                      <a:r>
                        <a:rPr lang="nl-NL" sz="1600" dirty="0" err="1" smtClean="0"/>
                        <a:t>Not</a:t>
                      </a:r>
                      <a:r>
                        <a:rPr lang="nl-NL" sz="1600" dirty="0" smtClean="0"/>
                        <a:t> 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10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1045"/>
                  </a:ext>
                </a:extLst>
              </a:tr>
              <a:tr h="514278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Actual</a:t>
                      </a:r>
                      <a:r>
                        <a:rPr lang="nl-NL" sz="1600" dirty="0" smtClean="0"/>
                        <a:t>:</a:t>
                      </a:r>
                    </a:p>
                    <a:p>
                      <a:pPr algn="l"/>
                      <a:r>
                        <a:rPr lang="nl-NL" sz="1600" dirty="0" smtClean="0"/>
                        <a:t>Spam</a:t>
                      </a:r>
                    </a:p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50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6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31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dirty="0" err="1" smtClean="0"/>
              <a:t>evaluation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838200" y="1484784"/>
            <a:ext cx="7881938" cy="750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this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model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delve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further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code.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off.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confusion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matrix.</a:t>
            </a:r>
          </a:p>
          <a:p>
            <a:pPr>
              <a:buFont typeface="+mj-lt"/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Lisa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 out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the documentation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the </a:t>
            </a:r>
            <a:r>
              <a:rPr lang="nl-NL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probabilities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certain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text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belonging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class (tip: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it’s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instead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categorization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a line of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dialogue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loop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prints out a few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dialogue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associated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probabilities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Lisa. Tip: the array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probabilities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2-dimensional.</a:t>
            </a: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 out the output. Do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data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knowledge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Simpsons)?</a:t>
            </a: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</TotalTime>
  <Words>371</Words>
  <Application>Microsoft Office PowerPoint</Application>
  <PresentationFormat>Diavoorstelling (4:3)</PresentationFormat>
  <Paragraphs>78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Courier New</vt:lpstr>
      <vt:lpstr>Zapf Dingbats</vt:lpstr>
      <vt:lpstr>HUoverhead[1]</vt:lpstr>
      <vt:lpstr>Data-driven learning W8 L2:  Text mining: evaluation Working on assignments  </vt:lpstr>
      <vt:lpstr>Check-in</vt:lpstr>
      <vt:lpstr>Feedback</vt:lpstr>
      <vt:lpstr>Prior probability</vt:lpstr>
      <vt:lpstr>Classification</vt:lpstr>
      <vt:lpstr>Evaluation of classification</vt:lpstr>
      <vt:lpstr>Exercise 1: evaluation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26</cp:revision>
  <cp:lastPrinted>2005-06-13T08:01:16Z</cp:lastPrinted>
  <dcterms:created xsi:type="dcterms:W3CDTF">2007-11-06T09:59:11Z</dcterms:created>
  <dcterms:modified xsi:type="dcterms:W3CDTF">2019-01-16T10:19:15Z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