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2" r:id="rId3"/>
    <p:sldId id="323" r:id="rId4"/>
    <p:sldId id="334" r:id="rId5"/>
    <p:sldId id="283" r:id="rId6"/>
    <p:sldId id="309" r:id="rId7"/>
    <p:sldId id="310" r:id="rId8"/>
    <p:sldId id="267" r:id="rId9"/>
    <p:sldId id="293" r:id="rId10"/>
    <p:sldId id="294" r:id="rId11"/>
    <p:sldId id="266" r:id="rId12"/>
    <p:sldId id="331" r:id="rId13"/>
    <p:sldId id="268" r:id="rId14"/>
    <p:sldId id="258" r:id="rId15"/>
    <p:sldId id="265" r:id="rId16"/>
    <p:sldId id="332" r:id="rId17"/>
    <p:sldId id="286" r:id="rId18"/>
    <p:sldId id="302" r:id="rId19"/>
    <p:sldId id="303" r:id="rId20"/>
    <p:sldId id="33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0010"/>
    <a:srgbClr val="00ADCD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94660"/>
  </p:normalViewPr>
  <p:slideViewPr>
    <p:cSldViewPr>
      <p:cViewPr varScale="1">
        <p:scale>
          <a:sx n="84" d="100"/>
          <a:sy n="84" d="100"/>
        </p:scale>
        <p:origin x="955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0-4F4D-9634-E34E1B2D4C60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0-4F4D-9634-E34E1B2D4C60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3.1721325258154535E-3"/>
                  <c:y val="-3.02005450930984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10-4F4D-9634-E34E1B2D4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0-4F4D-9634-E34E1B2D4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66624"/>
        <c:axId val="144668160"/>
      </c:barChart>
      <c:catAx>
        <c:axId val="14466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68160"/>
        <c:crosses val="autoZero"/>
        <c:auto val="1"/>
        <c:lblAlgn val="ctr"/>
        <c:lblOffset val="100"/>
        <c:noMultiLvlLbl val="0"/>
      </c:catAx>
      <c:valAx>
        <c:axId val="144668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1446666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50"/>
          </a:pPr>
          <a:endParaRPr lang="nl-N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555796150481188"/>
          <c:y val="0.19480351414406533"/>
          <c:w val="0.71251268591425965"/>
          <c:h val="0.689216608340623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6-450A-9318-8A0DEE195A47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6-450A-9318-8A0DEE195A47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76-450A-9318-8A0DEE195A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76-450A-9318-8A0DEE195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26176"/>
        <c:axId val="144227712"/>
      </c:barChart>
      <c:catAx>
        <c:axId val="14422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27712"/>
        <c:crosses val="autoZero"/>
        <c:auto val="1"/>
        <c:lblAlgn val="ctr"/>
        <c:lblOffset val="100"/>
        <c:noMultiLvlLbl val="0"/>
      </c:catAx>
      <c:valAx>
        <c:axId val="144227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4226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4-4ED1-A4A4-E069D9ECFC08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4-4ED1-A4A4-E069D9ECFC08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64-4ED1-A4A4-E069D9ECFC0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4-4ED1-A4A4-E069D9ECF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971904"/>
        <c:axId val="143761408"/>
      </c:barChart>
      <c:catAx>
        <c:axId val="13097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761408"/>
        <c:crosses val="autoZero"/>
        <c:auto val="1"/>
        <c:lblAlgn val="ctr"/>
        <c:lblOffset val="100"/>
        <c:noMultiLvlLbl val="0"/>
      </c:catAx>
      <c:valAx>
        <c:axId val="143761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30971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/categorica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2: exploratory data analysis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= ratio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 = </a:t>
            </a:r>
            <a:r>
              <a:rPr lang="nl-NL" dirty="0" err="1" smtClean="0"/>
              <a:t>ordinal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r>
              <a:rPr lang="nl-NL" dirty="0" smtClean="0"/>
              <a:t> = </a:t>
            </a:r>
            <a:r>
              <a:rPr lang="nl-NL" dirty="0" err="1" smtClean="0"/>
              <a:t>nominal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smtClean="0"/>
              <a:t>Correlation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06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charts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48560"/>
              </p:ext>
            </p:extLst>
          </p:nvPr>
        </p:nvGraphicFramePr>
        <p:xfrm>
          <a:off x="4860032" y="1420490"/>
          <a:ext cx="4212976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69365"/>
              </p:ext>
            </p:extLst>
          </p:nvPr>
        </p:nvGraphicFramePr>
        <p:xfrm>
          <a:off x="107504" y="1420490"/>
          <a:ext cx="4253072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6039"/>
              </p:ext>
            </p:extLst>
          </p:nvPr>
        </p:nvGraphicFramePr>
        <p:xfrm>
          <a:off x="243840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0396"/>
              </p:ext>
            </p:extLst>
          </p:nvPr>
        </p:nvGraphicFramePr>
        <p:xfrm>
          <a:off x="323528" y="2662285"/>
          <a:ext cx="3744415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11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12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7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21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9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30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0825"/>
              </p:ext>
            </p:extLst>
          </p:nvPr>
        </p:nvGraphicFramePr>
        <p:xfrm>
          <a:off x="4680546" y="4063021"/>
          <a:ext cx="3963392" cy="2016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58%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42%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57%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70%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47573"/>
              </p:ext>
            </p:extLst>
          </p:nvPr>
        </p:nvGraphicFramePr>
        <p:xfrm>
          <a:off x="4680546" y="1052734"/>
          <a:ext cx="3963392" cy="20774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239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48%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11%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37%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33%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56%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40%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19%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33%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23%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680546" y="3271633"/>
            <a:ext cx="396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Column percentages: </a:t>
            </a:r>
            <a:r>
              <a:rPr lang="nl-NL" dirty="0" err="1" smtClean="0"/>
              <a:t>distribution</a:t>
            </a:r>
            <a:r>
              <a:rPr lang="nl-NL" dirty="0" smtClean="0"/>
              <a:t> of men/</a:t>
            </a:r>
            <a:r>
              <a:rPr lang="nl-NL" dirty="0" err="1" smtClean="0"/>
              <a:t>women</a:t>
            </a:r>
            <a:r>
              <a:rPr lang="nl-NL" dirty="0" smtClean="0"/>
              <a:t> over </a:t>
            </a:r>
            <a:r>
              <a:rPr lang="nl-NL" dirty="0" err="1" smtClean="0"/>
              <a:t>region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80546" y="622070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Row</a:t>
            </a:r>
            <a:r>
              <a:rPr lang="nl-NL" dirty="0" smtClean="0"/>
              <a:t> percentages: ratio of men/</a:t>
            </a:r>
            <a:r>
              <a:rPr lang="nl-NL" dirty="0" err="1" smtClean="0"/>
              <a:t>women</a:t>
            </a:r>
            <a:r>
              <a:rPr lang="nl-NL" dirty="0" smtClean="0"/>
              <a:t> per </a:t>
            </a:r>
            <a:r>
              <a:rPr lang="nl-NL" dirty="0" err="1" smtClean="0"/>
              <a:t>region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categorical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6463308"/>
          </a:xfrm>
        </p:spPr>
        <p:txBody>
          <a:bodyPr/>
          <a:lstStyle/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exploring_categorical_variables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folder) as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Pandas, make:</a:t>
            </a: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proportions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percentages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>
              <a:buFont typeface="+mj-lt"/>
              <a:buAutoNum type="arabicPeriod"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this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802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Distributional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4" y="2434584"/>
            <a:ext cx="4615835" cy="264641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76056" y="554355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0" y="2420888"/>
            <a:ext cx="2920992" cy="292099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76840" y="551723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density</a:t>
            </a:r>
            <a:r>
              <a:rPr lang="nl-NL" dirty="0" smtClean="0"/>
              <a:t> plots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medians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note</a:t>
            </a:r>
            <a:r>
              <a:rPr lang="nl-NL" dirty="0" smtClean="0"/>
              <a:t> the </a:t>
            </a:r>
            <a:r>
              <a:rPr lang="nl-NL" dirty="0" err="1" smtClean="0"/>
              <a:t>logarithmic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!)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43608" y="1550201"/>
            <a:ext cx="703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example</a:t>
            </a:r>
            <a:r>
              <a:rPr lang="nl-NL" dirty="0" smtClean="0"/>
              <a:t> for this</a:t>
            </a:r>
            <a:r>
              <a:rPr lang="nl-NL" dirty="0"/>
              <a:t> </a:t>
            </a:r>
            <a:r>
              <a:rPr lang="nl-NL" dirty="0" smtClean="0"/>
              <a:t>topic, but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smtClean="0">
                <a:hlinkClick r:id="rId4"/>
              </a:rPr>
              <a:t>this documentation</a:t>
            </a:r>
            <a:r>
              <a:rPr lang="nl-NL" dirty="0" smtClean="0"/>
              <a:t> for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the </a:t>
            </a:r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r>
              <a:rPr lang="nl-NL" dirty="0" smtClean="0"/>
              <a:t> (summary data)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8983"/>
            <a:ext cx="3582059" cy="201622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7" b="7377"/>
          <a:stretch/>
        </p:blipFill>
        <p:spPr>
          <a:xfrm>
            <a:off x="4572000" y="2276872"/>
            <a:ext cx="4212251" cy="265833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71600" y="5229200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Without error bars (</a:t>
            </a:r>
            <a:r>
              <a:rPr lang="nl-NL" dirty="0" err="1" smtClean="0"/>
              <a:t>population</a:t>
            </a:r>
            <a:r>
              <a:rPr lang="nl-NL" dirty="0" smtClean="0"/>
              <a:t> data)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220072" y="5229199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With</a:t>
            </a:r>
            <a:r>
              <a:rPr lang="nl-NL" dirty="0" smtClean="0"/>
              <a:t> error bars (sample data)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nerdy</a:t>
            </a:r>
            <a:r>
              <a:rPr lang="nl-NL" dirty="0" smtClean="0"/>
              <a:t> humor…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3059832" y="2276872"/>
            <a:ext cx="5440090" cy="4032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328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numerical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significance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social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Significance</a:t>
            </a:r>
            <a:r>
              <a:rPr lang="nl-NL" sz="2400" dirty="0" smtClean="0"/>
              <a:t> (</a:t>
            </a:r>
            <a:r>
              <a:rPr lang="nl-NL" sz="2400" i="1" dirty="0" smtClean="0"/>
              <a:t>p</a:t>
            </a:r>
            <a:r>
              <a:rPr lang="nl-NL" sz="2400" dirty="0" smtClean="0"/>
              <a:t>) </a:t>
            </a:r>
            <a:r>
              <a:rPr lang="nl-NL" sz="2400" dirty="0" err="1" smtClean="0"/>
              <a:t>indicates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likely</a:t>
            </a:r>
            <a:r>
              <a:rPr lang="nl-NL" sz="2400" dirty="0" smtClean="0"/>
              <a:t> the </a:t>
            </a:r>
            <a:r>
              <a:rPr lang="nl-NL" sz="2400" dirty="0" err="1" smtClean="0"/>
              <a:t>correlation</a:t>
            </a:r>
            <a:r>
              <a:rPr lang="nl-NL" sz="2400" dirty="0" smtClean="0"/>
              <a:t> found in the sample is, </a:t>
            </a:r>
            <a:r>
              <a:rPr lang="nl-NL" sz="2400" dirty="0" err="1" smtClean="0"/>
              <a:t>given</a:t>
            </a:r>
            <a:r>
              <a:rPr lang="nl-NL" sz="2400" dirty="0" smtClean="0"/>
              <a:t> no </a:t>
            </a:r>
            <a:r>
              <a:rPr lang="nl-NL" sz="2400" dirty="0" err="1" smtClean="0"/>
              <a:t>correlation</a:t>
            </a:r>
            <a:r>
              <a:rPr lang="nl-NL" sz="2400" dirty="0" smtClean="0"/>
              <a:t> in the </a:t>
            </a:r>
            <a:r>
              <a:rPr lang="nl-NL" sz="2400" dirty="0" err="1" smtClean="0"/>
              <a:t>population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0284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56057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err="1" smtClean="0"/>
              <a:t>theird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915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780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i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Tips:</a:t>
            </a:r>
            <a:endParaRPr lang="nl-NL" sz="14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Pandas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this step,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pre-processing (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 </a:t>
            </a:r>
          </a:p>
          <a:p>
            <a:pPr>
              <a:buFont typeface="+mj-lt"/>
              <a:buAutoNum type="arabicPeriod"/>
            </a:pPr>
            <a:endParaRPr lang="nl-NL" sz="1400" i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Make: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matrix in a heat map.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Make: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for x – the independent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 for this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644622"/>
          </a:xfrm>
        </p:spPr>
        <p:txBody>
          <a:bodyPr/>
          <a:lstStyle/>
          <a:p>
            <a:r>
              <a:rPr lang="nl-NL" sz="2000" i="1" dirty="0"/>
              <a:t>Bar </a:t>
            </a:r>
            <a:r>
              <a:rPr lang="nl-NL" sz="2000" i="1" dirty="0" err="1"/>
              <a:t>bar</a:t>
            </a:r>
            <a:r>
              <a:rPr lang="nl-NL" sz="2000" i="1" dirty="0"/>
              <a:t> plots </a:t>
            </a:r>
            <a:r>
              <a:rPr lang="nl-NL" sz="2000" dirty="0" err="1"/>
              <a:t>by</a:t>
            </a:r>
            <a:r>
              <a:rPr lang="nl-NL" sz="2000" dirty="0"/>
              <a:t> Page </a:t>
            </a:r>
            <a:r>
              <a:rPr lang="nl-NL" sz="2000" dirty="0" err="1"/>
              <a:t>Piccinini</a:t>
            </a:r>
            <a:r>
              <a:rPr lang="nl-NL" sz="2000" dirty="0"/>
              <a:t> (fair </a:t>
            </a:r>
            <a:r>
              <a:rPr lang="nl-NL" sz="2000" dirty="0" err="1"/>
              <a:t>use</a:t>
            </a:r>
            <a:r>
              <a:rPr lang="nl-NL" sz="2000" dirty="0"/>
              <a:t>)</a:t>
            </a:r>
          </a:p>
          <a:p>
            <a:r>
              <a:rPr lang="nl-NL" sz="2000" i="1" dirty="0" smtClean="0"/>
              <a:t>Level </a:t>
            </a:r>
            <a:r>
              <a:rPr lang="nl-NL" sz="2000" i="1" dirty="0"/>
              <a:t>of </a:t>
            </a:r>
            <a:r>
              <a:rPr lang="nl-NL" sz="2000" i="1" dirty="0" err="1"/>
              <a:t>measurement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Johan van Berkel (HU)</a:t>
            </a:r>
          </a:p>
          <a:p>
            <a:r>
              <a:rPr lang="nl-NL" sz="2000" i="1" dirty="0" smtClean="0"/>
              <a:t>Mars </a:t>
            </a:r>
            <a:r>
              <a:rPr lang="nl-NL" sz="2000" i="1" dirty="0" err="1" smtClean="0"/>
              <a:t>Curiosity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NASA (PD)</a:t>
            </a:r>
          </a:p>
          <a:p>
            <a:r>
              <a:rPr lang="nl-NL" sz="2000" i="1" dirty="0" smtClean="0"/>
              <a:t>Free PSA bar </a:t>
            </a:r>
            <a:r>
              <a:rPr lang="nl-NL" sz="2000" i="1" dirty="0" err="1" smtClean="0"/>
              <a:t>graph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RedBurn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err="1" smtClean="0"/>
              <a:t>Edit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count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Computermacgyver</a:t>
            </a:r>
            <a:r>
              <a:rPr lang="nl-NL" sz="2000" dirty="0" smtClean="0"/>
              <a:t> (CC-BY-SA)</a:t>
            </a:r>
          </a:p>
          <a:p>
            <a:r>
              <a:rPr lang="nl-NL" sz="2000" i="1" dirty="0"/>
              <a:t>Nobel </a:t>
            </a:r>
            <a:r>
              <a:rPr lang="nl-NL" sz="2000" i="1" dirty="0" err="1"/>
              <a:t>Prize</a:t>
            </a:r>
            <a:r>
              <a:rPr lang="nl-NL" sz="2000" i="1" dirty="0"/>
              <a:t> </a:t>
            </a:r>
            <a:r>
              <a:rPr lang="nl-NL" sz="2000" i="1" dirty="0" err="1"/>
              <a:t>and</a:t>
            </a:r>
            <a:r>
              <a:rPr lang="nl-NL" sz="2000" i="1" dirty="0"/>
              <a:t> Chocolate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Maurage</a:t>
            </a:r>
            <a:r>
              <a:rPr lang="nl-NL" sz="2000" dirty="0"/>
              <a:t> et al. (fair </a:t>
            </a:r>
            <a:r>
              <a:rPr lang="nl-NL" sz="2000" dirty="0" err="1"/>
              <a:t>use</a:t>
            </a:r>
            <a:r>
              <a:rPr lang="nl-NL" sz="2000" dirty="0"/>
              <a:t>) </a:t>
            </a:r>
          </a:p>
          <a:p>
            <a:r>
              <a:rPr lang="nl-NL" sz="2000" i="1" dirty="0"/>
              <a:t>Scatterplot matrix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Nicoguaro</a:t>
            </a:r>
            <a:r>
              <a:rPr lang="nl-NL" sz="2000" dirty="0"/>
              <a:t> (CC-BY)</a:t>
            </a:r>
          </a:p>
          <a:p>
            <a:r>
              <a:rPr lang="nl-NL" sz="2000" i="1" dirty="0" err="1"/>
              <a:t>Anscombe’s</a:t>
            </a:r>
            <a:r>
              <a:rPr lang="nl-NL" sz="2000" i="1" dirty="0"/>
              <a:t> </a:t>
            </a:r>
            <a:r>
              <a:rPr lang="nl-NL" sz="2000" i="1" dirty="0" err="1"/>
              <a:t>quartet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Schutz</a:t>
            </a:r>
            <a:r>
              <a:rPr lang="nl-NL" sz="2000" dirty="0"/>
              <a:t> (CC-BY-SA)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Notes</a:t>
            </a:r>
            <a:r>
              <a:rPr lang="nl-NL" dirty="0" smtClean="0"/>
              <a:t> on </a:t>
            </a:r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945696"/>
          </a:xfrm>
        </p:spPr>
        <p:txBody>
          <a:bodyPr/>
          <a:lstStyle/>
          <a:p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exercises</a:t>
            </a:r>
            <a:r>
              <a:rPr lang="nl-NL" dirty="0" smtClean="0"/>
              <a:t> </a:t>
            </a:r>
            <a:r>
              <a:rPr lang="nl-NL" dirty="0" err="1" smtClean="0"/>
              <a:t>during</a:t>
            </a:r>
            <a:r>
              <a:rPr lang="nl-NL" dirty="0" smtClean="0"/>
              <a:t> class</a:t>
            </a:r>
          </a:p>
          <a:p>
            <a:pPr lvl="1"/>
            <a:r>
              <a:rPr lang="nl-NL" dirty="0" smtClean="0"/>
              <a:t>Post </a:t>
            </a:r>
            <a:r>
              <a:rPr lang="nl-NL" dirty="0" err="1" smtClean="0"/>
              <a:t>to</a:t>
            </a:r>
            <a:r>
              <a:rPr lang="nl-NL" dirty="0" smtClean="0"/>
              <a:t> GitHub &amp; Slack</a:t>
            </a:r>
          </a:p>
          <a:p>
            <a:pPr lvl="1"/>
            <a:r>
              <a:rPr lang="nl-NL" dirty="0" err="1" smtClean="0"/>
              <a:t>Please</a:t>
            </a:r>
            <a:r>
              <a:rPr lang="nl-NL" dirty="0" smtClean="0"/>
              <a:t> do delete the </a:t>
            </a:r>
            <a:r>
              <a:rPr lang="nl-NL" dirty="0" err="1" smtClean="0"/>
              <a:t>Fitbit</a:t>
            </a:r>
            <a:r>
              <a:rPr lang="nl-NL" dirty="0" smtClean="0"/>
              <a:t> data set </a:t>
            </a:r>
          </a:p>
          <a:p>
            <a:endParaRPr lang="nl-NL" dirty="0"/>
          </a:p>
          <a:p>
            <a:r>
              <a:rPr lang="nl-NL" dirty="0" smtClean="0"/>
              <a:t>In </a:t>
            </a:r>
            <a:r>
              <a:rPr lang="nl-NL" dirty="0" err="1" smtClean="0"/>
              <a:t>addition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, </a:t>
            </a:r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assignments</a:t>
            </a:r>
            <a:r>
              <a:rPr lang="nl-NL" dirty="0" smtClean="0"/>
              <a:t> as </a:t>
            </a:r>
            <a:r>
              <a:rPr lang="nl-NL" dirty="0" err="1" smtClean="0"/>
              <a:t>homework</a:t>
            </a:r>
            <a:endParaRPr lang="nl-NL" dirty="0" smtClean="0"/>
          </a:p>
          <a:p>
            <a:pPr lvl="1"/>
            <a:r>
              <a:rPr lang="nl-NL" dirty="0" smtClean="0"/>
              <a:t>Post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r>
              <a:rPr lang="nl-NL" dirty="0" smtClean="0"/>
              <a:t> &amp; Canvas (</a:t>
            </a:r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Fitbit</a:t>
            </a:r>
            <a:r>
              <a:rPr lang="nl-NL" dirty="0" smtClean="0"/>
              <a:t> data)</a:t>
            </a:r>
          </a:p>
          <a:p>
            <a:pPr lvl="1"/>
            <a:r>
              <a:rPr lang="nl-NL" dirty="0" smtClean="0"/>
              <a:t>A </a:t>
            </a:r>
            <a:r>
              <a:rPr lang="nl-NL" dirty="0" err="1" smtClean="0"/>
              <a:t>prerequisite</a:t>
            </a:r>
            <a:r>
              <a:rPr lang="nl-NL" dirty="0" smtClean="0"/>
              <a:t> for the </a:t>
            </a:r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65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805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8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0948" y="2251931"/>
            <a:ext cx="7881938" cy="2627313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2014"/>
              </p:ext>
            </p:extLst>
          </p:nvPr>
        </p:nvGraphicFramePr>
        <p:xfrm>
          <a:off x="467544" y="2132856"/>
          <a:ext cx="8286812" cy="2194560"/>
        </p:xfrm>
        <a:graphic>
          <a:graphicData uri="http://schemas.openxmlformats.org/drawingml/2006/table">
            <a:tbl>
              <a:tblPr firstRow="1" bandRow="1"/>
              <a:tblGrid>
                <a:gridCol w="207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smtClean="0">
                          <a:solidFill>
                            <a:srgbClr val="FFFFFF"/>
                          </a:solidFill>
                        </a:rPr>
                        <a:t>Ratio</a:t>
                      </a:r>
                      <a:endParaRPr lang="nl-N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Interval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true</a:t>
                      </a:r>
                      <a:r>
                        <a:rPr lang="nl-NL" dirty="0" smtClean="0"/>
                        <a:t> zero point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Ordinal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Nominal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gender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smtClean="0"/>
                        <a:t>opinion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temperature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age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 Brace 19"/>
          <p:cNvSpPr/>
          <p:nvPr/>
        </p:nvSpPr>
        <p:spPr>
          <a:xfrm rot="16200000">
            <a:off x="2254654" y="2783741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20"/>
          <p:cNvSpPr/>
          <p:nvPr/>
        </p:nvSpPr>
        <p:spPr>
          <a:xfrm rot="16200000">
            <a:off x="6468308" y="2783556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467548" y="5191617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categorical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numerical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qualitative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			   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quantitative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</a:t>
            </a:r>
            <a:endParaRPr lang="nl-NL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8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1141</Words>
  <Application>Microsoft Office PowerPoint</Application>
  <PresentationFormat>Diavoorstelling (4:3)</PresentationFormat>
  <Paragraphs>2493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Zapf Dingbats</vt:lpstr>
      <vt:lpstr>HUoverhead[1]</vt:lpstr>
      <vt:lpstr>Fundamentals of Machine Learning Week 2: exploratory data analysis</vt:lpstr>
      <vt:lpstr>Time for some nerdy humor…</vt:lpstr>
      <vt:lpstr>Bar graphs</vt:lpstr>
      <vt:lpstr>Notes on assignments</vt:lpstr>
      <vt:lpstr>Topics</vt:lpstr>
      <vt:lpstr>Population and sample</vt:lpstr>
      <vt:lpstr>Notation</vt:lpstr>
      <vt:lpstr>Level of measurement</vt:lpstr>
      <vt:lpstr>Quiz</vt:lpstr>
      <vt:lpstr>Quiz</vt:lpstr>
      <vt:lpstr>Independent and dependent variables</vt:lpstr>
      <vt:lpstr>Topics</vt:lpstr>
      <vt:lpstr>Bar charts</vt:lpstr>
      <vt:lpstr>Crosstables</vt:lpstr>
      <vt:lpstr>Exercise 1: exploring categorical variables</vt:lpstr>
      <vt:lpstr>Topics</vt:lpstr>
      <vt:lpstr>Distributional graphs</vt:lpstr>
      <vt:lpstr>Bar graphs (summary data)</vt:lpstr>
      <vt:lpstr>Bar graphs</vt:lpstr>
      <vt:lpstr>Topics</vt:lpstr>
      <vt:lpstr>Relation between two numerical variables: scatterplot</vt:lpstr>
      <vt:lpstr>Scatterplot matrix</vt:lpstr>
      <vt:lpstr>Anscombe’s quartet</vt:lpstr>
      <vt:lpstr>Correlation: Pearson’s r</vt:lpstr>
      <vt:lpstr>Strength and significance</vt:lpstr>
      <vt:lpstr>Introducing the library and data set</vt:lpstr>
      <vt:lpstr>Exercise 2: correlations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91</cp:revision>
  <cp:lastPrinted>2005-06-13T08:01:16Z</cp:lastPrinted>
  <dcterms:created xsi:type="dcterms:W3CDTF">2007-11-06T09:59:11Z</dcterms:created>
  <dcterms:modified xsi:type="dcterms:W3CDTF">2019-11-28T16:31:37Z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