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313" r:id="rId4"/>
    <p:sldId id="288" r:id="rId5"/>
    <p:sldId id="273" r:id="rId6"/>
    <p:sldId id="274" r:id="rId7"/>
    <p:sldId id="275" r:id="rId8"/>
    <p:sldId id="279" r:id="rId9"/>
    <p:sldId id="285" r:id="rId10"/>
    <p:sldId id="284" r:id="rId11"/>
    <p:sldId id="281" r:id="rId12"/>
    <p:sldId id="310" r:id="rId13"/>
    <p:sldId id="297" r:id="rId14"/>
    <p:sldId id="298" r:id="rId15"/>
    <p:sldId id="299" r:id="rId16"/>
    <p:sldId id="300" r:id="rId17"/>
    <p:sldId id="301" r:id="rId18"/>
    <p:sldId id="311" r:id="rId19"/>
    <p:sldId id="303" r:id="rId20"/>
    <p:sldId id="304" r:id="rId21"/>
    <p:sldId id="305" r:id="rId22"/>
    <p:sldId id="312" r:id="rId23"/>
    <p:sldId id="307" r:id="rId24"/>
    <p:sldId id="308" r:id="rId25"/>
    <p:sldId id="30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Week 3: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5925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267744" y="6020788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1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484784"/>
            <a:ext cx="7881938" cy="71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(or continue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as from last week)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Markdown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0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" y="2060848"/>
            <a:ext cx="28415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53483"/>
            <a:ext cx="2710432" cy="27473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00875"/>
            <a:ext cx="3078286" cy="272256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35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8535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1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46" y="1772816"/>
            <a:ext cx="4877978" cy="331236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1331640" y="4581128"/>
            <a:ext cx="7303304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endParaRPr lang="nl-NL" sz="1800" kern="0" dirty="0" smtClean="0"/>
          </a:p>
          <a:p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 smtClean="0"/>
              <a:t>Even </a:t>
            </a:r>
            <a:r>
              <a:rPr lang="nl-NL" sz="2400" kern="0" dirty="0" err="1" smtClean="0"/>
              <a:t>though</a:t>
            </a:r>
            <a:r>
              <a:rPr lang="nl-NL" sz="2400" kern="0" dirty="0" smtClean="0"/>
              <a:t> the </a:t>
            </a:r>
            <a:r>
              <a:rPr lang="nl-NL" sz="2400" kern="0" dirty="0" err="1" smtClean="0"/>
              <a:t>curved</a:t>
            </a:r>
            <a:r>
              <a:rPr lang="nl-NL" sz="2400" kern="0" dirty="0" smtClean="0"/>
              <a:t> line fits the sample data well, </a:t>
            </a:r>
            <a:r>
              <a:rPr lang="nl-NL" sz="2400" kern="0" dirty="0" err="1" smtClean="0"/>
              <a:t>it’s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probably</a:t>
            </a:r>
            <a:r>
              <a:rPr lang="nl-NL" sz="2400" kern="0" dirty="0" smtClean="0"/>
              <a:t> a </a:t>
            </a:r>
            <a:r>
              <a:rPr lang="nl-NL" sz="2400" kern="0" dirty="0" err="1" smtClean="0"/>
              <a:t>poor</a:t>
            </a:r>
            <a:r>
              <a:rPr lang="nl-NL" sz="2400" kern="0" dirty="0" smtClean="0"/>
              <a:t> model for the </a:t>
            </a:r>
            <a:r>
              <a:rPr lang="nl-NL" sz="2400" kern="0" dirty="0" err="1" smtClean="0"/>
              <a:t>population</a:t>
            </a:r>
            <a:r>
              <a:rPr lang="nl-NL" sz="2400" kern="0" dirty="0" smtClean="0"/>
              <a:t>! The line fits the </a:t>
            </a:r>
            <a:r>
              <a:rPr lang="nl-NL" sz="2400" kern="0" dirty="0" err="1" smtClean="0"/>
              <a:t>population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much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better</a:t>
            </a:r>
            <a:r>
              <a:rPr lang="nl-NL" sz="2400" kern="0" dirty="0" smtClean="0"/>
              <a:t>.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5064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set (20-30%)</a:t>
            </a:r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set,</a:t>
            </a:r>
            <a:r>
              <a:rPr lang="nl-NL" sz="2400" dirty="0" smtClean="0"/>
              <a:t> we report performance </a:t>
            </a:r>
            <a:r>
              <a:rPr lang="nl-NL" sz="2400" b="1" dirty="0" smtClean="0"/>
              <a:t>on the test 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49949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27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5936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Categorical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5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of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this,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want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variables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b="1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b="1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out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English.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7774436"/>
          </a:xfrm>
        </p:spPr>
        <p:txBody>
          <a:bodyPr/>
          <a:lstStyle/>
          <a:p>
            <a:r>
              <a:rPr lang="nl-NL" sz="2400" dirty="0"/>
              <a:t>Tip: </a:t>
            </a:r>
            <a:r>
              <a:rPr lang="nl-NL" sz="2400" dirty="0" err="1"/>
              <a:t>use</a:t>
            </a:r>
            <a:r>
              <a:rPr lang="nl-NL" sz="2400" dirty="0"/>
              <a:t> Seaborn </a:t>
            </a:r>
            <a:r>
              <a:rPr lang="nl-NL" sz="2400" dirty="0" err="1"/>
              <a:t>instead</a:t>
            </a:r>
            <a:r>
              <a:rPr lang="nl-NL" sz="2400" dirty="0"/>
              <a:t> of Pandas for </a:t>
            </a:r>
            <a:r>
              <a:rPr lang="nl-NL" sz="2400" dirty="0" err="1"/>
              <a:t>graphs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r>
              <a:rPr lang="nl-NL" sz="2400" dirty="0" smtClean="0"/>
              <a:t> for (plenty of)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</a:t>
            </a:r>
            <a:r>
              <a:rPr lang="nl-NL" sz="2400" dirty="0" err="1" smtClean="0"/>
              <a:t>including</a:t>
            </a:r>
            <a:r>
              <a:rPr lang="nl-NL" sz="2400" dirty="0" smtClean="0"/>
              <a:t> headers</a:t>
            </a:r>
          </a:p>
          <a:p>
            <a:endParaRPr lang="nl-NL" sz="2400" dirty="0"/>
          </a:p>
          <a:p>
            <a:r>
              <a:rPr lang="nl-NL" sz="2400" dirty="0" err="1" smtClean="0"/>
              <a:t>Strive</a:t>
            </a:r>
            <a:r>
              <a:rPr lang="nl-NL" sz="2400" dirty="0" smtClean="0"/>
              <a:t> for </a:t>
            </a:r>
            <a:r>
              <a:rPr lang="nl-NL" sz="2400" dirty="0" err="1" smtClean="0"/>
              <a:t>academic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correct English. Ask feedback!</a:t>
            </a:r>
          </a:p>
          <a:p>
            <a:endParaRPr lang="nl-NL" sz="2400" dirty="0"/>
          </a:p>
          <a:p>
            <a:r>
              <a:rPr lang="nl-NL" sz="2400" dirty="0" err="1" smtClean="0"/>
              <a:t>Working</a:t>
            </a:r>
            <a:r>
              <a:rPr lang="nl-NL" sz="2400" dirty="0"/>
              <a:t> </a:t>
            </a:r>
            <a:r>
              <a:rPr lang="nl-NL" sz="2400" dirty="0" err="1" smtClean="0"/>
              <a:t>together</a:t>
            </a:r>
            <a:r>
              <a:rPr lang="nl-NL" sz="2400" dirty="0" smtClean="0"/>
              <a:t> is </a:t>
            </a:r>
            <a:r>
              <a:rPr lang="nl-NL" sz="2400" dirty="0" err="1" smtClean="0"/>
              <a:t>encouraged</a:t>
            </a:r>
            <a:r>
              <a:rPr lang="nl-NL" sz="2400" dirty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an</a:t>
            </a:r>
            <a:r>
              <a:rPr lang="nl-NL" sz="2400" dirty="0" smtClean="0"/>
              <a:t> </a:t>
            </a:r>
            <a:r>
              <a:rPr lang="nl-NL" sz="2400" dirty="0" err="1" smtClean="0"/>
              <a:t>extent</a:t>
            </a:r>
            <a:r>
              <a:rPr lang="nl-NL" sz="2400" dirty="0" smtClean="0"/>
              <a:t>, but </a:t>
            </a:r>
            <a:r>
              <a:rPr lang="nl-NL" sz="2400" dirty="0" err="1" smtClean="0"/>
              <a:t>avoid</a:t>
            </a:r>
            <a:r>
              <a:rPr lang="nl-NL" sz="2400" dirty="0" smtClean="0"/>
              <a:t> </a:t>
            </a:r>
            <a:r>
              <a:rPr lang="nl-NL" sz="2400" dirty="0" err="1" smtClean="0"/>
              <a:t>copying</a:t>
            </a:r>
            <a:r>
              <a:rPr lang="nl-NL" sz="2400" dirty="0" smtClean="0"/>
              <a:t> </a:t>
            </a:r>
            <a:r>
              <a:rPr lang="nl-NL" sz="2400" dirty="0" err="1" smtClean="0"/>
              <a:t>wholesale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074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Evaluation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Overfitting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model </a:t>
            </a:r>
            <a:r>
              <a:rPr lang="nl-NL" sz="2400" dirty="0" err="1"/>
              <a:t>validation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1311128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</a:t>
            </a:r>
            <a:r>
              <a:rPr lang="nl-NL" smtClean="0"/>
              <a:t>≈ -10,000M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32633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41772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1194</Words>
  <Application>Microsoft Office PowerPoint</Application>
  <PresentationFormat>Diavoorstelling (4:3)</PresentationFormat>
  <Paragraphs>285</Paragraphs>
  <Slides>25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Wingdings</vt:lpstr>
      <vt:lpstr>Zapf Dingbats</vt:lpstr>
      <vt:lpstr>HUoverhead[1]</vt:lpstr>
      <vt:lpstr>Fundamentals of Machine Learning Week 3: linear regression</vt:lpstr>
      <vt:lpstr>Check-in</vt:lpstr>
      <vt:lpstr>Feedback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1: linear regression</vt:lpstr>
      <vt:lpstr>Topics</vt:lpstr>
      <vt:lpstr>Assumptions of simple linear regression</vt:lpstr>
      <vt:lpstr>Inspect residuals/errors</vt:lpstr>
      <vt:lpstr>Model fit: R2</vt:lpstr>
      <vt:lpstr>Model fit: RMSE</vt:lpstr>
      <vt:lpstr>Exercise 2: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Categorical variables</vt:lpstr>
      <vt:lpstr>Exercise 3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79</cp:revision>
  <cp:lastPrinted>2005-06-13T08:01:16Z</cp:lastPrinted>
  <dcterms:created xsi:type="dcterms:W3CDTF">2007-11-06T09:59:11Z</dcterms:created>
  <dcterms:modified xsi:type="dcterms:W3CDTF">2019-11-28T16:31:30Z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